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11"/>
  </p:notesMasterIdLst>
  <p:handoutMasterIdLst>
    <p:handoutMasterId r:id="rId12"/>
  </p:handoutMasterIdLst>
  <p:sldIdLst>
    <p:sldId id="256" r:id="rId2"/>
    <p:sldId id="331" r:id="rId3"/>
    <p:sldId id="328" r:id="rId4"/>
    <p:sldId id="344" r:id="rId5"/>
    <p:sldId id="318" r:id="rId6"/>
    <p:sldId id="343" r:id="rId7"/>
    <p:sldId id="346" r:id="rId8"/>
    <p:sldId id="314" r:id="rId9"/>
    <p:sldId id="345" r:id="rId10"/>
  </p:sldIdLst>
  <p:sldSz cx="9144000" cy="6858000" type="screen4x3"/>
  <p:notesSz cx="6858000" cy="9144000"/>
  <p:custDataLst>
    <p:tags r:id="rId13"/>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15" userDrawn="1">
          <p15:clr>
            <a:srgbClr val="A4A3A4"/>
          </p15:clr>
        </p15:guide>
        <p15:guide id="2" orient="horz" pos="300">
          <p15:clr>
            <a:srgbClr val="A4A3A4"/>
          </p15:clr>
        </p15:guide>
        <p15:guide id="3" orient="horz" pos="2409" userDrawn="1">
          <p15:clr>
            <a:srgbClr val="A4A3A4"/>
          </p15:clr>
        </p15:guide>
        <p15:guide id="4" orient="horz" pos="550" userDrawn="1">
          <p15:clr>
            <a:srgbClr val="A4A3A4"/>
          </p15:clr>
        </p15:guide>
        <p15:guide id="5" pos="5602" userDrawn="1">
          <p15:clr>
            <a:srgbClr val="A4A3A4"/>
          </p15:clr>
        </p15:guide>
        <p15:guide id="6" pos="3107">
          <p15:clr>
            <a:srgbClr val="A4A3A4"/>
          </p15:clr>
        </p15:guide>
        <p15:guide id="7" pos="5417">
          <p15:clr>
            <a:srgbClr val="A4A3A4"/>
          </p15:clr>
        </p15:guide>
        <p15:guide id="8" pos="340" userDrawn="1">
          <p15:clr>
            <a:srgbClr val="A4A3A4"/>
          </p15:clr>
        </p15:guide>
        <p15:guide id="9" pos="2880">
          <p15:clr>
            <a:srgbClr val="A4A3A4"/>
          </p15:clr>
        </p15:guide>
        <p15:guide id="10" pos="2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CC66"/>
    <a:srgbClr val="FFFF99"/>
    <a:srgbClr val="CC99FF"/>
    <a:srgbClr val="FFCCCC"/>
    <a:srgbClr val="FF99FF"/>
    <a:srgbClr val="FFFF66"/>
    <a:srgbClr val="CCFFCC"/>
    <a:srgbClr val="CC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360" autoAdjust="0"/>
  </p:normalViewPr>
  <p:slideViewPr>
    <p:cSldViewPr snapToGrid="0">
      <p:cViewPr varScale="1">
        <p:scale>
          <a:sx n="106" d="100"/>
          <a:sy n="106" d="100"/>
        </p:scale>
        <p:origin x="144" y="102"/>
      </p:cViewPr>
      <p:guideLst>
        <p:guide orient="horz" pos="2115"/>
        <p:guide orient="horz" pos="300"/>
        <p:guide orient="horz" pos="2409"/>
        <p:guide orient="horz" pos="550"/>
        <p:guide pos="5602"/>
        <p:guide pos="3107"/>
        <p:guide pos="5417"/>
        <p:guide pos="340"/>
        <p:guide pos="2880"/>
        <p:guide pos="2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36E7C6B-1314-4744-9C7E-185197E604F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AEBCD77-C578-4A6A-AE72-1D10D9E2E27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829297-8EB3-455D-BA5E-000D74BE7B4E}" type="datetimeFigureOut">
              <a:rPr lang="en-US" smtClean="0"/>
              <a:t>24-Aug-19</a:t>
            </a:fld>
            <a:endParaRPr lang="en-US" dirty="0"/>
          </a:p>
        </p:txBody>
      </p:sp>
      <p:sp>
        <p:nvSpPr>
          <p:cNvPr id="4" name="Footer Placeholder 3">
            <a:extLst>
              <a:ext uri="{FF2B5EF4-FFF2-40B4-BE49-F238E27FC236}">
                <a16:creationId xmlns:a16="http://schemas.microsoft.com/office/drawing/2014/main" id="{C7BEA397-6976-40B5-BC65-64F1065ACB0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2A84405-AFFA-4D3B-BFC8-F67D7A2F63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1CEBCF3-CFF3-44A4-A9F7-092832C68E02}" type="slidenum">
              <a:rPr lang="en-US" smtClean="0"/>
              <a:t>‹#›</a:t>
            </a:fld>
            <a:endParaRPr lang="en-US" dirty="0"/>
          </a:p>
        </p:txBody>
      </p:sp>
    </p:spTree>
    <p:extLst>
      <p:ext uri="{BB962C8B-B14F-4D97-AF65-F5344CB8AC3E}">
        <p14:creationId xmlns:p14="http://schemas.microsoft.com/office/powerpoint/2010/main" val="3326062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018DE-8A60-46E5-9425-FCC1089B2969}" type="datetimeFigureOut">
              <a:rPr lang="en-US" smtClean="0"/>
              <a:pPr/>
              <a:t>24/08/2019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7798AF-1465-48A6-B0CA-7421589B726E}" type="slidenum">
              <a:rPr lang="en-US" smtClean="0"/>
              <a:pPr/>
              <a:t>‹#›</a:t>
            </a:fld>
            <a:endParaRPr lang="en-US" dirty="0"/>
          </a:p>
        </p:txBody>
      </p:sp>
    </p:spTree>
    <p:extLst>
      <p:ext uri="{BB962C8B-B14F-4D97-AF65-F5344CB8AC3E}">
        <p14:creationId xmlns:p14="http://schemas.microsoft.com/office/powerpoint/2010/main" val="1305787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2</a:t>
            </a:fld>
            <a:endParaRPr lang="en-US"/>
          </a:p>
        </p:txBody>
      </p:sp>
    </p:spTree>
    <p:extLst>
      <p:ext uri="{BB962C8B-B14F-4D97-AF65-F5344CB8AC3E}">
        <p14:creationId xmlns:p14="http://schemas.microsoft.com/office/powerpoint/2010/main" val="303958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E7EA17-5762-4B31-A404-23975ED94536}" type="slidenum">
              <a:rPr lang="en-US" smtClean="0"/>
              <a:pPr/>
              <a:t>4</a:t>
            </a:fld>
            <a:endParaRPr lang="en-US"/>
          </a:p>
        </p:txBody>
      </p:sp>
    </p:spTree>
    <p:extLst>
      <p:ext uri="{BB962C8B-B14F-4D97-AF65-F5344CB8AC3E}">
        <p14:creationId xmlns:p14="http://schemas.microsoft.com/office/powerpoint/2010/main" val="1954020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E7EA17-5762-4B31-A404-23975ED94536}" type="slidenum">
              <a:rPr lang="en-US" smtClean="0"/>
              <a:pPr/>
              <a:t>5</a:t>
            </a:fld>
            <a:endParaRPr lang="en-US"/>
          </a:p>
        </p:txBody>
      </p:sp>
    </p:spTree>
    <p:extLst>
      <p:ext uri="{BB962C8B-B14F-4D97-AF65-F5344CB8AC3E}">
        <p14:creationId xmlns:p14="http://schemas.microsoft.com/office/powerpoint/2010/main" val="156493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E7EA17-5762-4B31-A404-23975ED94536}" type="slidenum">
              <a:rPr lang="en-US" smtClean="0"/>
              <a:pPr/>
              <a:t>6</a:t>
            </a:fld>
            <a:endParaRPr lang="en-US"/>
          </a:p>
        </p:txBody>
      </p:sp>
    </p:spTree>
    <p:extLst>
      <p:ext uri="{BB962C8B-B14F-4D97-AF65-F5344CB8AC3E}">
        <p14:creationId xmlns:p14="http://schemas.microsoft.com/office/powerpoint/2010/main" val="1900116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7</a:t>
            </a:fld>
            <a:endParaRPr lang="en-US"/>
          </a:p>
        </p:txBody>
      </p:sp>
    </p:spTree>
    <p:extLst>
      <p:ext uri="{BB962C8B-B14F-4D97-AF65-F5344CB8AC3E}">
        <p14:creationId xmlns:p14="http://schemas.microsoft.com/office/powerpoint/2010/main" val="134028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BF81FA-D426-4DFD-94D5-DE9FE0D719B4}" type="slidenum">
              <a:rPr lang="en-US" smtClean="0"/>
              <a:pPr/>
              <a:t>8</a:t>
            </a:fld>
            <a:endParaRPr lang="en-US"/>
          </a:p>
        </p:txBody>
      </p:sp>
    </p:spTree>
    <p:extLst>
      <p:ext uri="{BB962C8B-B14F-4D97-AF65-F5344CB8AC3E}">
        <p14:creationId xmlns:p14="http://schemas.microsoft.com/office/powerpoint/2010/main" val="227349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E7EA17-5762-4B31-A404-23975ED94536}" type="slidenum">
              <a:rPr lang="en-US" smtClean="0"/>
              <a:pPr/>
              <a:t>9</a:t>
            </a:fld>
            <a:endParaRPr lang="en-US"/>
          </a:p>
        </p:txBody>
      </p:sp>
    </p:spTree>
    <p:extLst>
      <p:ext uri="{BB962C8B-B14F-4D97-AF65-F5344CB8AC3E}">
        <p14:creationId xmlns:p14="http://schemas.microsoft.com/office/powerpoint/2010/main" val="3478376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Date Placeholder 3"/>
          <p:cNvSpPr>
            <a:spLocks noGrp="1"/>
          </p:cNvSpPr>
          <p:nvPr>
            <p:ph type="dt" sz="half" idx="10"/>
          </p:nvPr>
        </p:nvSpPr>
        <p:spPr/>
        <p:txBody>
          <a:bodyPr/>
          <a:lstStyle>
            <a:lvl1pPr>
              <a:defRPr/>
            </a:lvl1pPr>
          </a:lstStyle>
          <a:p>
            <a:fld id="{0353B584-258F-47EF-A7BA-83EBAF3A64A0}" type="datetimeFigureOut">
              <a:rPr lang="en-US" smtClean="0"/>
              <a:pPr/>
              <a:t>24/08/2019</a:t>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dirty="0"/>
          </a:p>
        </p:txBody>
      </p:sp>
      <p:sp>
        <p:nvSpPr>
          <p:cNvPr id="8" name="Slide Number Placeholder 5"/>
          <p:cNvSpPr>
            <a:spLocks noGrp="1"/>
          </p:cNvSpPr>
          <p:nvPr>
            <p:ph type="sldNum" sz="quarter" idx="12"/>
          </p:nvPr>
        </p:nvSpPr>
        <p:spPr/>
        <p:txBody>
          <a:bodyPr/>
          <a:lstStyle>
            <a:lvl1pPr>
              <a:defRPr>
                <a:solidFill>
                  <a:schemeClr val="tx1"/>
                </a:solidFill>
              </a:defRPr>
            </a:lvl1pPr>
          </a:lstStyle>
          <a:p>
            <a:fld id="{1B34AFAA-B6AD-4E70-835A-57652C08ACB4}"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260DEAA9-BA4F-4E03-8946-05FFBCE7FA92}" type="datetimeFigureOut">
              <a:rPr lang="en-US" smtClean="0"/>
              <a:pPr/>
              <a:t>24/08/2019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60DD219F-F32F-4171-9972-CE025302663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D155822D-F685-4276-90EF-DE32730515D3}" type="datetimeFigureOut">
              <a:rPr lang="en-US" smtClean="0"/>
              <a:pPr/>
              <a:t>24/08/2019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049CBA84-1F2B-4431-ACD4-C11DA27EADF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FFFB51E6-1530-4CE1-B0D3-69A61BC022F9}" type="datetimeFigureOut">
              <a:rPr lang="en-US" smtClean="0"/>
              <a:pPr/>
              <a:t>24/08/2019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662B848A-2F85-454C-855C-905D67FD398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CF6C409-C39E-41B1-B40F-24A23BD3A809}" type="datetimeFigureOut">
              <a:rPr lang="en-US" smtClean="0"/>
              <a:pPr/>
              <a:t>24/08/2019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E226F70B-885A-4CF5-A8D1-5D01234F34E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fld id="{037A910E-3627-4CED-87D0-B2CB897654DF}" type="datetimeFigureOut">
              <a:rPr lang="en-US" smtClean="0"/>
              <a:pPr/>
              <a:t>24/08/2019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2127A2B0-55E1-4CA5-B6ED-FEF6C23BCD7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lvl1pPr>
          </a:lstStyle>
          <a:p>
            <a:fld id="{82CBCF1D-D70B-4D5E-AA38-36FE0B67A70E}" type="datetimeFigureOut">
              <a:rPr lang="en-US" smtClean="0"/>
              <a:pPr/>
              <a:t>24/08/2019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fld id="{683829E0-EF9F-4D3F-88E8-70E8E87EB17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fld id="{45D672E0-585A-4970-BDB1-36AD6F2C8F3F}" type="datetimeFigureOut">
              <a:rPr lang="en-US" smtClean="0"/>
              <a:pPr/>
              <a:t>24/08/2019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fld id="{BCE371F8-C533-4556-BD99-00F59C7009B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723B21A-64D3-4018-ACFB-BFAC16F9DE7E}" type="datetimeFigureOut">
              <a:rPr lang="en-US" smtClean="0"/>
              <a:pPr/>
              <a:t>24/08/2019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fld id="{C2950442-96BA-4991-A070-90C6F4B7D73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itle 7"/>
          <p:cNvSpPr>
            <a:spLocks noGrp="1"/>
          </p:cNvSpPr>
          <p:nvPr>
            <p:ph type="title"/>
          </p:nvPr>
        </p:nvSpPr>
        <p:spPr/>
        <p:txBody>
          <a:bodyPr/>
          <a:lstStyle/>
          <a:p>
            <a:r>
              <a:rPr lang="en-US" dirty="0"/>
              <a:t>Click to edit Master title style</a:t>
            </a:r>
          </a:p>
        </p:txBody>
      </p:sp>
      <p:sp>
        <p:nvSpPr>
          <p:cNvPr id="5" name="Date Placeholder 4"/>
          <p:cNvSpPr>
            <a:spLocks noGrp="1"/>
          </p:cNvSpPr>
          <p:nvPr>
            <p:ph type="dt" sz="half" idx="10"/>
          </p:nvPr>
        </p:nvSpPr>
        <p:spPr/>
        <p:txBody>
          <a:bodyPr/>
          <a:lstStyle>
            <a:lvl1pPr>
              <a:defRPr/>
            </a:lvl1pPr>
          </a:lstStyle>
          <a:p>
            <a:fld id="{79976BE8-14C5-495F-8871-76D278A4DDF2}" type="datetimeFigureOut">
              <a:rPr lang="en-US" smtClean="0"/>
              <a:pPr/>
              <a:t>24/08/2019</a:t>
            </a:fld>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4BBFD060-387E-44A3-B5C4-8008BB450A98}"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Picture Placeholder 2"/>
          <p:cNvSpPr>
            <a:spLocks noGrp="1"/>
          </p:cNvSpPr>
          <p:nvPr>
            <p:ph type="pic" idx="1" hasCustomPrompt="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en-US" dirty="0"/>
              <a:t>Click to edit Master title style</a:t>
            </a:r>
          </a:p>
        </p:txBody>
      </p:sp>
      <p:sp>
        <p:nvSpPr>
          <p:cNvPr id="7" name="Date Placeholder 4"/>
          <p:cNvSpPr>
            <a:spLocks noGrp="1"/>
          </p:cNvSpPr>
          <p:nvPr>
            <p:ph type="dt" sz="half" idx="10"/>
          </p:nvPr>
        </p:nvSpPr>
        <p:spPr/>
        <p:txBody>
          <a:bodyPr/>
          <a:lstStyle>
            <a:lvl1pPr>
              <a:defRPr/>
            </a:lvl1pPr>
          </a:lstStyle>
          <a:p>
            <a:fld id="{F170AC56-59DA-49C0-833E-208537097491}" type="datetimeFigureOut">
              <a:rPr lang="en-US" smtClean="0"/>
              <a:pPr/>
              <a:t>24/08/2019</a:t>
            </a:fld>
            <a:endParaRPr lang="en-US" dirty="0"/>
          </a:p>
        </p:txBody>
      </p:sp>
      <p:sp>
        <p:nvSpPr>
          <p:cNvPr id="9" name="Footer Placeholder 5"/>
          <p:cNvSpPr>
            <a:spLocks noGrp="1"/>
          </p:cNvSpPr>
          <p:nvPr>
            <p:ph type="ftr" sz="quarter" idx="11"/>
          </p:nvPr>
        </p:nvSpPr>
        <p:spPr/>
        <p:txBody>
          <a:bodyPr/>
          <a:lstStyle>
            <a:lvl1pPr>
              <a:defRPr/>
            </a:lvl1pPr>
          </a:lstStyle>
          <a:p>
            <a:pPr>
              <a:defRPr/>
            </a:pPr>
            <a:endParaRPr lang="en-US" dirty="0"/>
          </a:p>
        </p:txBody>
      </p:sp>
      <p:sp>
        <p:nvSpPr>
          <p:cNvPr id="10" name="Slide Number Placeholder 6"/>
          <p:cNvSpPr>
            <a:spLocks noGrp="1"/>
          </p:cNvSpPr>
          <p:nvPr>
            <p:ph type="sldNum" sz="quarter" idx="12"/>
          </p:nvPr>
        </p:nvSpPr>
        <p:spPr/>
        <p:txBody>
          <a:bodyPr/>
          <a:lstStyle>
            <a:lvl1pPr>
              <a:defRPr>
                <a:solidFill>
                  <a:schemeClr val="tx1"/>
                </a:solidFill>
              </a:defRPr>
            </a:lvl1pPr>
          </a:lstStyle>
          <a:p>
            <a:fld id="{FC0F0A12-42E9-4495-8B1D-106BEF5EC35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15363" name="Text Placeholder 2"/>
          <p:cNvSpPr>
            <a:spLocks noGrp="1"/>
          </p:cNvSpPr>
          <p:nvPr>
            <p:ph type="body" idx="1"/>
          </p:nvPr>
        </p:nvSpPr>
        <p:spPr bwMode="auto">
          <a:xfrm>
            <a:off x="457200" y="1752600"/>
            <a:ext cx="76200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0"/>
            <a:ext cx="3429000" cy="304800"/>
          </a:xfrm>
          <a:prstGeom prst="rect">
            <a:avLst/>
          </a:prstGeom>
        </p:spPr>
        <p:txBody>
          <a:bodyPr vert="horz" wrap="square" lIns="91440" tIns="45720" rIns="91440" bIns="0" numCol="1" anchor="b" anchorCtr="0" compatLnSpc="1">
            <a:prstTxWarp prst="textNoShape">
              <a:avLst/>
            </a:prstTxWarp>
          </a:bodyPr>
          <a:lstStyle>
            <a:lvl1pPr>
              <a:defRPr sz="1000"/>
            </a:lvl1pPr>
          </a:lstStyle>
          <a:p>
            <a:fld id="{CA9282E8-7B64-4937-A676-D471E2D180B9}" type="datetimeFigureOut">
              <a:rPr lang="en-US" smtClean="0"/>
              <a:pPr/>
              <a:t>24/08/2019</a:t>
            </a:fld>
            <a:endParaRPr lang="en-US" dirty="0"/>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a:defRPr sz="1000">
                <a:solidFill>
                  <a:schemeClr val="tx1"/>
                </a:solidFill>
                <a:latin typeface="Arial" charset="0"/>
                <a:ea typeface="ＭＳ Ｐゴシック" charset="0"/>
                <a:cs typeface="Arial" charset="0"/>
              </a:defRPr>
            </a:lvl1pPr>
          </a:lstStyle>
          <a:p>
            <a:pPr>
              <a:defRPr/>
            </a:pPr>
            <a:endParaRPr lang="en-US" dirty="0"/>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wrap="square" lIns="91440" tIns="45720" rIns="91440" bIns="45720" numCol="1" anchor="ctr" anchorCtr="0" compatLnSpc="1">
            <a:prstTxWarp prst="textNoShape">
              <a:avLst/>
            </a:prstTxWarp>
          </a:bodyPr>
          <a:lstStyle>
            <a:lvl1pPr>
              <a:defRPr sz="2400" b="1">
                <a:solidFill>
                  <a:schemeClr val="tx2"/>
                </a:solidFill>
              </a:defRPr>
            </a:lvl1pPr>
          </a:lstStyle>
          <a:p>
            <a:fld id="{C25311C7-4AC1-41A0-8398-FC7C37386285}" type="slidenum">
              <a:rPr lang="en-US" smtClean="0"/>
              <a:pPr/>
              <a:t>‹#›</a:t>
            </a:fld>
            <a:endParaRPr lang="en-US" dirty="0"/>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16" r:id="rId1"/>
    <p:sldLayoutId id="2147483708" r:id="rId2"/>
    <p:sldLayoutId id="2147483709" r:id="rId3"/>
    <p:sldLayoutId id="2147483710" r:id="rId4"/>
    <p:sldLayoutId id="2147483711" r:id="rId5"/>
    <p:sldLayoutId id="2147483712" r:id="rId6"/>
    <p:sldLayoutId id="2147483713" r:id="rId7"/>
    <p:sldLayoutId id="2147483717" r:id="rId8"/>
    <p:sldLayoutId id="2147483718" r:id="rId9"/>
    <p:sldLayoutId id="2147483714" r:id="rId10"/>
    <p:sldLayoutId id="2147483715" r:id="rId11"/>
  </p:sldLayoutIdLst>
  <p:txStyles>
    <p:titleStyle>
      <a:lvl1pPr algn="l" rtl="0" fontAlgn="base">
        <a:spcBef>
          <a:spcPct val="0"/>
        </a:spcBef>
        <a:spcAft>
          <a:spcPct val="0"/>
        </a:spcAft>
        <a:defRPr sz="3600" kern="1200" cap="all" spc="-60">
          <a:solidFill>
            <a:schemeClr val="tx2"/>
          </a:solidFill>
          <a:latin typeface="+mj-lt"/>
          <a:ea typeface="ＭＳ Ｐゴシック" pitchFamily="34" charset="-128"/>
          <a:cs typeface="+mj-cs"/>
        </a:defRPr>
      </a:lvl1pPr>
      <a:lvl2pPr algn="l" rtl="0" fontAlgn="base">
        <a:spcBef>
          <a:spcPct val="0"/>
        </a:spcBef>
        <a:spcAft>
          <a:spcPct val="0"/>
        </a:spcAft>
        <a:defRPr sz="3600">
          <a:solidFill>
            <a:schemeClr val="tx2"/>
          </a:solidFill>
          <a:latin typeface="Arial Black" pitchFamily="34" charset="0"/>
          <a:ea typeface="ＭＳ Ｐゴシック" pitchFamily="34" charset="-128"/>
        </a:defRPr>
      </a:lvl2pPr>
      <a:lvl3pPr algn="l" rtl="0" fontAlgn="base">
        <a:spcBef>
          <a:spcPct val="0"/>
        </a:spcBef>
        <a:spcAft>
          <a:spcPct val="0"/>
        </a:spcAft>
        <a:defRPr sz="3600">
          <a:solidFill>
            <a:schemeClr val="tx2"/>
          </a:solidFill>
          <a:latin typeface="Arial Black" pitchFamily="34" charset="0"/>
          <a:ea typeface="ＭＳ Ｐゴシック" pitchFamily="34" charset="-128"/>
        </a:defRPr>
      </a:lvl3pPr>
      <a:lvl4pPr algn="l" rtl="0" fontAlgn="base">
        <a:spcBef>
          <a:spcPct val="0"/>
        </a:spcBef>
        <a:spcAft>
          <a:spcPct val="0"/>
        </a:spcAft>
        <a:defRPr sz="3600">
          <a:solidFill>
            <a:schemeClr val="tx2"/>
          </a:solidFill>
          <a:latin typeface="Arial Black" pitchFamily="34" charset="0"/>
          <a:ea typeface="ＭＳ Ｐゴシック" pitchFamily="34" charset="-128"/>
        </a:defRPr>
      </a:lvl4pPr>
      <a:lvl5pPr algn="l" rtl="0" fontAlgn="base">
        <a:spcBef>
          <a:spcPct val="0"/>
        </a:spcBef>
        <a:spcAft>
          <a:spcPct val="0"/>
        </a:spcAft>
        <a:defRPr sz="3600">
          <a:solidFill>
            <a:schemeClr val="tx2"/>
          </a:solidFill>
          <a:latin typeface="Arial Black" pitchFamily="34" charset="0"/>
          <a:ea typeface="ＭＳ Ｐゴシック" pitchFamily="34" charset="-128"/>
        </a:defRPr>
      </a:lvl5pPr>
      <a:lvl6pPr marL="457200" algn="l" rtl="0" fontAlgn="base">
        <a:spcBef>
          <a:spcPct val="0"/>
        </a:spcBef>
        <a:spcAft>
          <a:spcPct val="0"/>
        </a:spcAft>
        <a:defRPr sz="3600">
          <a:solidFill>
            <a:schemeClr val="tx2"/>
          </a:solidFill>
          <a:latin typeface="Arial Black" pitchFamily="34" charset="0"/>
          <a:ea typeface="ＭＳ Ｐゴシック" pitchFamily="34" charset="-128"/>
        </a:defRPr>
      </a:lvl6pPr>
      <a:lvl7pPr marL="914400" algn="l" rtl="0" fontAlgn="base">
        <a:spcBef>
          <a:spcPct val="0"/>
        </a:spcBef>
        <a:spcAft>
          <a:spcPct val="0"/>
        </a:spcAft>
        <a:defRPr sz="3600">
          <a:solidFill>
            <a:schemeClr val="tx2"/>
          </a:solidFill>
          <a:latin typeface="Arial Black" pitchFamily="34" charset="0"/>
          <a:ea typeface="ＭＳ Ｐゴシック" pitchFamily="34" charset="-128"/>
        </a:defRPr>
      </a:lvl7pPr>
      <a:lvl8pPr marL="1371600" algn="l" rtl="0" fontAlgn="base">
        <a:spcBef>
          <a:spcPct val="0"/>
        </a:spcBef>
        <a:spcAft>
          <a:spcPct val="0"/>
        </a:spcAft>
        <a:defRPr sz="3600">
          <a:solidFill>
            <a:schemeClr val="tx2"/>
          </a:solidFill>
          <a:latin typeface="Arial Black" pitchFamily="34" charset="0"/>
          <a:ea typeface="ＭＳ Ｐゴシック" pitchFamily="34" charset="-128"/>
        </a:defRPr>
      </a:lvl8pPr>
      <a:lvl9pPr marL="1828800" algn="l" rtl="0" fontAlgn="base">
        <a:spcBef>
          <a:spcPct val="0"/>
        </a:spcBef>
        <a:spcAft>
          <a:spcPct val="0"/>
        </a:spcAft>
        <a:defRPr sz="3600">
          <a:solidFill>
            <a:schemeClr val="tx2"/>
          </a:solidFill>
          <a:latin typeface="Arial Black" pitchFamily="34" charset="0"/>
          <a:ea typeface="ＭＳ Ｐゴシック" pitchFamily="34" charset="-128"/>
        </a:defRPr>
      </a:lvl9pPr>
    </p:titleStyle>
    <p:bodyStyle>
      <a:lvl1pPr algn="l" rtl="0" fontAlgn="base">
        <a:spcBef>
          <a:spcPct val="20000"/>
        </a:spcBef>
        <a:spcAft>
          <a:spcPts val="600"/>
        </a:spcAft>
        <a:buFont typeface="Arial" pitchFamily="34" charset="0"/>
        <a:defRPr sz="2000" b="1" kern="1200">
          <a:solidFill>
            <a:schemeClr val="tx1"/>
          </a:solidFill>
          <a:latin typeface="+mn-lt"/>
          <a:ea typeface="ＭＳ Ｐゴシック" pitchFamily="34" charset="-128"/>
          <a:cs typeface="+mn-cs"/>
        </a:defRPr>
      </a:lvl1pPr>
      <a:lvl2pPr marL="457200" indent="-182563" algn="l" rtl="0" fontAlgn="base">
        <a:spcBef>
          <a:spcPct val="20000"/>
        </a:spcBef>
        <a:spcAft>
          <a:spcPct val="0"/>
        </a:spcAft>
        <a:buClr>
          <a:schemeClr val="tx2"/>
        </a:buClr>
        <a:buFont typeface="Arial" pitchFamily="34" charset="0"/>
        <a:buChar char="•"/>
        <a:defRPr sz="20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3.xml"/><Relationship Id="rId7"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
          <p:cNvSpPr txBox="1">
            <a:spLocks noChangeArrowheads="1"/>
          </p:cNvSpPr>
          <p:nvPr/>
        </p:nvSpPr>
        <p:spPr bwMode="auto">
          <a:xfrm>
            <a:off x="1" y="0"/>
            <a:ext cx="1571702"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7030A0"/>
                </a:solidFill>
                <a:latin typeface="Georgia" panose="02040502050405020303" pitchFamily="18" charset="0"/>
                <a:cs typeface="Times New Roman" panose="02020603050405020304" pitchFamily="18" charset="0"/>
              </a:rPr>
              <a:t>B2-C1</a:t>
            </a:r>
          </a:p>
          <a:p>
            <a:r>
              <a:rPr lang="en-US" sz="2400" dirty="0">
                <a:solidFill>
                  <a:srgbClr val="7030A0"/>
                </a:solidFill>
                <a:latin typeface="Georgia" panose="02040502050405020303" pitchFamily="18" charset="0"/>
                <a:cs typeface="Times New Roman" panose="02020603050405020304" pitchFamily="18" charset="0"/>
              </a:rPr>
              <a:t>Unit Two</a:t>
            </a:r>
          </a:p>
          <a:p>
            <a:r>
              <a:rPr lang="en-US" sz="2400" dirty="0">
                <a:solidFill>
                  <a:srgbClr val="7030A0"/>
                </a:solidFill>
                <a:latin typeface="Georgia" panose="02040502050405020303" pitchFamily="18" charset="0"/>
                <a:cs typeface="Times New Roman" panose="02020603050405020304" pitchFamily="18" charset="0"/>
              </a:rPr>
              <a:t>Lesson 1A</a:t>
            </a:r>
          </a:p>
        </p:txBody>
      </p:sp>
      <p:sp>
        <p:nvSpPr>
          <p:cNvPr id="13" name="TextBox 14"/>
          <p:cNvSpPr txBox="1">
            <a:spLocks noChangeArrowheads="1"/>
          </p:cNvSpPr>
          <p:nvPr/>
        </p:nvSpPr>
        <p:spPr bwMode="auto">
          <a:xfrm>
            <a:off x="2037659" y="1603762"/>
            <a:ext cx="5068683"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4800" dirty="0">
                <a:solidFill>
                  <a:srgbClr val="7030A0"/>
                </a:solidFill>
                <a:latin typeface="Georgia" panose="02040502050405020303" pitchFamily="18" charset="0"/>
              </a:rPr>
              <a:t>Places and people</a:t>
            </a:r>
          </a:p>
        </p:txBody>
      </p:sp>
      <p:pic>
        <p:nvPicPr>
          <p:cNvPr id="12" name="Picture 11" descr="ESL TeenStuff"/>
          <p:cNvPicPr/>
          <p:nvPr/>
        </p:nvPicPr>
        <p:blipFill>
          <a:blip r:embed="rId2">
            <a:extLst>
              <a:ext uri="{28A0092B-C50C-407E-A947-70E740481C1C}">
                <a14:useLocalDpi xmlns:a14="http://schemas.microsoft.com/office/drawing/2010/main" val="0"/>
              </a:ext>
            </a:extLst>
          </a:blip>
          <a:srcRect/>
          <a:stretch>
            <a:fillRect/>
          </a:stretch>
        </p:blipFill>
        <p:spPr bwMode="auto">
          <a:xfrm>
            <a:off x="5518484" y="107950"/>
            <a:ext cx="3081004" cy="800100"/>
          </a:xfrm>
          <a:prstGeom prst="rect">
            <a:avLst/>
          </a:prstGeom>
          <a:noFill/>
          <a:ln>
            <a:no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197" y="2850776"/>
            <a:ext cx="5475194" cy="26196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circle(out)">
                                      <p:cBhvr>
                                        <p:cTn id="12" dur="2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circle(out)">
                                      <p:cBhvr>
                                        <p:cTn id="17" dur="20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circle(out)">
                                      <p:cBhvr>
                                        <p:cTn id="22" dur="2000"/>
                                        <p:tgtEl>
                                          <p:spTgt spid="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out)">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 y="472008"/>
            <a:ext cx="4932362" cy="1938992"/>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In this lesson you are going to look at connections between people and the places they make a contribution to. You’ll also prepare ideas for a blog entry.</a:t>
            </a:r>
          </a:p>
          <a:p>
            <a:endParaRPr lang="en-US" sz="2000" dirty="0">
              <a:latin typeface="Georgia" panose="02040502050405020303" pitchFamily="18" charset="0"/>
            </a:endParaRPr>
          </a:p>
          <a:p>
            <a:r>
              <a:rPr lang="en-US" sz="2000" dirty="0">
                <a:latin typeface="Georgia" panose="02040502050405020303" pitchFamily="18" charset="0"/>
              </a:rPr>
              <a:t>You’ll work on these areas of language.  </a:t>
            </a:r>
          </a:p>
        </p:txBody>
      </p:sp>
      <p:sp>
        <p:nvSpPr>
          <p:cNvPr id="10" name="TextBox 5"/>
          <p:cNvSpPr txBox="1"/>
          <p:nvPr/>
        </p:nvSpPr>
        <p:spPr>
          <a:xfrm>
            <a:off x="0" y="0"/>
            <a:ext cx="1748589"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dirty="0">
                <a:solidFill>
                  <a:srgbClr val="7030A0"/>
                </a:solidFill>
                <a:latin typeface="Georgia" panose="02040502050405020303" pitchFamily="18" charset="0"/>
              </a:rPr>
              <a:t>Overview</a:t>
            </a:r>
          </a:p>
        </p:txBody>
      </p:sp>
      <p:sp>
        <p:nvSpPr>
          <p:cNvPr id="7" name="TextBox 14"/>
          <p:cNvSpPr txBox="1">
            <a:spLocks noChangeArrowheads="1"/>
          </p:cNvSpPr>
          <p:nvPr/>
        </p:nvSpPr>
        <p:spPr bwMode="auto">
          <a:xfrm>
            <a:off x="4932363" y="10343"/>
            <a:ext cx="125468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fontAlgn="auto" hangingPunct="1">
              <a:spcBef>
                <a:spcPts val="0"/>
              </a:spcBef>
              <a:spcAft>
                <a:spcPts val="0"/>
              </a:spcAft>
              <a:defRPr/>
            </a:pPr>
            <a:r>
              <a:rPr lang="en-US" sz="2400" b="1" dirty="0">
                <a:solidFill>
                  <a:srgbClr val="7030A0"/>
                </a:solidFill>
                <a:latin typeface="Georgia" panose="02040502050405020303" pitchFamily="18" charset="0"/>
                <a:ea typeface="+mn-ea"/>
                <a:cs typeface="+mn-cs"/>
              </a:rPr>
              <a:t>B2-C1</a:t>
            </a:r>
          </a:p>
        </p:txBody>
      </p:sp>
      <p:sp>
        <p:nvSpPr>
          <p:cNvPr id="11" name="Rectangle 10"/>
          <p:cNvSpPr/>
          <p:nvPr/>
        </p:nvSpPr>
        <p:spPr>
          <a:xfrm>
            <a:off x="4932362" y="490987"/>
            <a:ext cx="4075159" cy="2862322"/>
          </a:xfrm>
          <a:prstGeom prst="rect">
            <a:avLst/>
          </a:prstGeom>
          <a:solidFill>
            <a:srgbClr val="7030A0"/>
          </a:solidFill>
        </p:spPr>
        <p:txBody>
          <a:bodyPr wrap="square">
            <a:spAutoFit/>
          </a:bodyPr>
          <a:lstStyle/>
          <a:p>
            <a:pPr>
              <a:defRPr/>
            </a:pPr>
            <a:r>
              <a:rPr lang="en-US" sz="2000" b="1" dirty="0">
                <a:solidFill>
                  <a:schemeClr val="bg1"/>
                </a:solidFill>
                <a:latin typeface="Arial Narrow" panose="020B0606020202030204" pitchFamily="34" charset="0"/>
                <a:ea typeface="+mn-ea"/>
                <a:cs typeface="Arial" charset="0"/>
              </a:rPr>
              <a:t>Pronunciation- </a:t>
            </a:r>
            <a:r>
              <a:rPr lang="en-US" sz="2000" dirty="0">
                <a:solidFill>
                  <a:schemeClr val="bg1"/>
                </a:solidFill>
                <a:latin typeface="Arial Narrow" panose="020B0606020202030204" pitchFamily="34" charset="0"/>
                <a:ea typeface="+mn-ea"/>
                <a:cs typeface="Arial" charset="0"/>
              </a:rPr>
              <a:t>saying phrases</a:t>
            </a:r>
          </a:p>
          <a:p>
            <a:pPr>
              <a:defRPr/>
            </a:pPr>
            <a:r>
              <a:rPr lang="en-US" sz="2000" b="1" dirty="0">
                <a:solidFill>
                  <a:schemeClr val="bg1"/>
                </a:solidFill>
                <a:latin typeface="Arial Narrow" panose="020B0606020202030204" pitchFamily="34" charset="0"/>
                <a:ea typeface="+mn-ea"/>
                <a:cs typeface="Arial" charset="0"/>
              </a:rPr>
              <a:t>Lexis-</a:t>
            </a:r>
            <a:r>
              <a:rPr lang="en-US" sz="2000" dirty="0">
                <a:solidFill>
                  <a:schemeClr val="bg1"/>
                </a:solidFill>
                <a:latin typeface="Arial Narrow" panose="020B0606020202030204" pitchFamily="34" charset="0"/>
                <a:ea typeface="+mn-ea"/>
                <a:cs typeface="Arial" charset="0"/>
              </a:rPr>
              <a:t>places and describing them</a:t>
            </a:r>
          </a:p>
          <a:p>
            <a:pPr>
              <a:defRPr/>
            </a:pPr>
            <a:r>
              <a:rPr lang="en-US" sz="2000" b="1" dirty="0">
                <a:solidFill>
                  <a:schemeClr val="bg1"/>
                </a:solidFill>
                <a:latin typeface="Arial Narrow" panose="020B0606020202030204" pitchFamily="34" charset="0"/>
                <a:ea typeface="+mn-ea"/>
                <a:cs typeface="Arial" charset="0"/>
              </a:rPr>
              <a:t>Constructions-</a:t>
            </a:r>
            <a:r>
              <a:rPr lang="en-US" sz="2000" dirty="0">
                <a:solidFill>
                  <a:schemeClr val="bg1"/>
                </a:solidFill>
                <a:latin typeface="Arial Narrow" panose="020B0606020202030204" pitchFamily="34" charset="0"/>
                <a:ea typeface="+mn-ea"/>
                <a:cs typeface="Arial" charset="0"/>
              </a:rPr>
              <a:t>phrase, clause and sentence</a:t>
            </a:r>
          </a:p>
          <a:p>
            <a:pPr>
              <a:defRPr/>
            </a:pPr>
            <a:r>
              <a:rPr lang="en-US" sz="2000" b="1" dirty="0">
                <a:solidFill>
                  <a:schemeClr val="bg1"/>
                </a:solidFill>
                <a:latin typeface="Arial Narrow" panose="020B0606020202030204" pitchFamily="34" charset="0"/>
                <a:ea typeface="+mn-ea"/>
                <a:cs typeface="Arial" charset="0"/>
              </a:rPr>
              <a:t>Sentence grammar- </a:t>
            </a:r>
            <a:r>
              <a:rPr lang="en-US" sz="2000" dirty="0">
                <a:solidFill>
                  <a:schemeClr val="bg1"/>
                </a:solidFill>
                <a:latin typeface="Arial Narrow" panose="020B0606020202030204" pitchFamily="34" charset="0"/>
                <a:ea typeface="+mn-ea"/>
                <a:cs typeface="Arial" charset="0"/>
              </a:rPr>
              <a:t>a</a:t>
            </a:r>
            <a:r>
              <a:rPr lang="en-US" sz="2000" b="1" dirty="0">
                <a:solidFill>
                  <a:schemeClr val="bg1"/>
                </a:solidFill>
                <a:latin typeface="Arial Narrow" panose="020B0606020202030204" pitchFamily="34" charset="0"/>
                <a:ea typeface="+mn-ea"/>
                <a:cs typeface="Arial" charset="0"/>
              </a:rPr>
              <a:t> </a:t>
            </a:r>
            <a:r>
              <a:rPr lang="en-US" sz="2000" dirty="0">
                <a:solidFill>
                  <a:schemeClr val="bg1"/>
                </a:solidFill>
                <a:latin typeface="Arial Narrow" panose="020B0606020202030204" pitchFamily="34" charset="0"/>
                <a:ea typeface="+mn-ea"/>
                <a:cs typeface="Arial" charset="0"/>
              </a:rPr>
              <a:t>difference in structure between speech and writing</a:t>
            </a:r>
          </a:p>
          <a:p>
            <a:pPr>
              <a:defRPr/>
            </a:pPr>
            <a:r>
              <a:rPr lang="en-US" sz="2000" b="1" dirty="0">
                <a:solidFill>
                  <a:schemeClr val="bg1"/>
                </a:solidFill>
                <a:latin typeface="Arial Narrow" panose="020B0606020202030204" pitchFamily="34" charset="0"/>
                <a:ea typeface="+mn-ea"/>
                <a:cs typeface="Arial" charset="0"/>
              </a:rPr>
              <a:t>Discourse-</a:t>
            </a:r>
            <a:r>
              <a:rPr lang="en-US" sz="2000" dirty="0">
                <a:solidFill>
                  <a:schemeClr val="bg1"/>
                </a:solidFill>
                <a:latin typeface="Arial Narrow" panose="020B0606020202030204" pitchFamily="34" charset="0"/>
                <a:ea typeface="+mn-ea"/>
                <a:cs typeface="Arial" charset="0"/>
              </a:rPr>
              <a:t>text</a:t>
            </a:r>
            <a:r>
              <a:rPr lang="en-US" sz="2000" b="1" dirty="0">
                <a:solidFill>
                  <a:schemeClr val="bg1"/>
                </a:solidFill>
                <a:latin typeface="Arial Narrow" panose="020B0606020202030204" pitchFamily="34" charset="0"/>
                <a:ea typeface="+mn-ea"/>
                <a:cs typeface="Arial" charset="0"/>
              </a:rPr>
              <a:t> </a:t>
            </a:r>
            <a:r>
              <a:rPr lang="en-US" sz="2000" dirty="0">
                <a:solidFill>
                  <a:schemeClr val="bg1"/>
                </a:solidFill>
                <a:latin typeface="Arial Narrow" panose="020B0606020202030204" pitchFamily="34" charset="0"/>
                <a:ea typeface="+mn-ea"/>
                <a:cs typeface="Arial" charset="0"/>
              </a:rPr>
              <a:t>organization in presentations and in semi-formal writing </a:t>
            </a:r>
          </a:p>
          <a:p>
            <a:pPr>
              <a:defRPr/>
            </a:pPr>
            <a:r>
              <a:rPr lang="en-US" sz="2000" b="1" dirty="0">
                <a:solidFill>
                  <a:schemeClr val="bg1"/>
                </a:solidFill>
                <a:latin typeface="Arial Narrow" panose="020B0606020202030204" pitchFamily="34" charset="0"/>
                <a:ea typeface="+mn-ea"/>
                <a:cs typeface="Arial" charset="0"/>
              </a:rPr>
              <a:t>Functions-</a:t>
            </a:r>
            <a:r>
              <a:rPr lang="en-US" sz="2000" dirty="0">
                <a:solidFill>
                  <a:schemeClr val="bg1"/>
                </a:solidFill>
                <a:latin typeface="Arial Narrow" panose="020B0606020202030204" pitchFamily="34" charset="0"/>
                <a:ea typeface="+mn-ea"/>
                <a:cs typeface="Arial" charset="0"/>
              </a:rPr>
              <a:t>persuading an audience</a:t>
            </a:r>
            <a:endParaRPr lang="en-US" sz="2400" dirty="0">
              <a:solidFill>
                <a:schemeClr val="bg1"/>
              </a:solidFill>
              <a:latin typeface="Bradley Hand ITC" pitchFamily="66" charset="0"/>
              <a:ea typeface="+mn-ea"/>
              <a:cs typeface="Arial" charset="0"/>
            </a:endParaRPr>
          </a:p>
        </p:txBody>
      </p:sp>
      <p:sp>
        <p:nvSpPr>
          <p:cNvPr id="12" name="Rectangle 11"/>
          <p:cNvSpPr/>
          <p:nvPr/>
        </p:nvSpPr>
        <p:spPr>
          <a:xfrm>
            <a:off x="4932361" y="3824288"/>
            <a:ext cx="4075159" cy="2246769"/>
          </a:xfrm>
          <a:prstGeom prst="rect">
            <a:avLst/>
          </a:prstGeom>
          <a:solidFill>
            <a:srgbClr val="7030A0"/>
          </a:solidFill>
        </p:spPr>
        <p:txBody>
          <a:bodyPr wrap="square">
            <a:spAutoFit/>
          </a:bodyPr>
          <a:lstStyle/>
          <a:p>
            <a:pPr>
              <a:defRPr/>
            </a:pPr>
            <a:r>
              <a:rPr lang="en-US" sz="2000" b="1" dirty="0">
                <a:solidFill>
                  <a:schemeClr val="bg1"/>
                </a:solidFill>
                <a:latin typeface="Arial Narrow" panose="020B0606020202030204" pitchFamily="34" charset="0"/>
                <a:cs typeface="Arial" charset="0"/>
              </a:rPr>
              <a:t>Speaking-</a:t>
            </a:r>
            <a:r>
              <a:rPr lang="en-US" sz="2000" dirty="0">
                <a:solidFill>
                  <a:schemeClr val="bg1"/>
                </a:solidFill>
                <a:latin typeface="Arial Narrow" panose="020B0606020202030204" pitchFamily="34" charset="0"/>
                <a:cs typeface="Arial" charset="0"/>
              </a:rPr>
              <a:t>presentation of a place, a person, and links between them</a:t>
            </a:r>
          </a:p>
          <a:p>
            <a:pPr>
              <a:defRPr/>
            </a:pPr>
            <a:r>
              <a:rPr lang="en-US" sz="2000" b="1" dirty="0">
                <a:solidFill>
                  <a:schemeClr val="bg1"/>
                </a:solidFill>
                <a:latin typeface="Arial Narrow" panose="020B0606020202030204" pitchFamily="34" charset="0"/>
                <a:cs typeface="Arial" charset="0"/>
              </a:rPr>
              <a:t>Listening-</a:t>
            </a:r>
            <a:r>
              <a:rPr lang="en-US" sz="2000" dirty="0">
                <a:solidFill>
                  <a:schemeClr val="bg1"/>
                </a:solidFill>
                <a:latin typeface="Arial Narrow" panose="020B0606020202030204" pitchFamily="34" charset="0"/>
                <a:cs typeface="Arial" charset="0"/>
              </a:rPr>
              <a:t> words and phases you can use later</a:t>
            </a:r>
          </a:p>
          <a:p>
            <a:pPr>
              <a:defRPr/>
            </a:pPr>
            <a:r>
              <a:rPr lang="en-US" sz="2000" b="1" dirty="0">
                <a:solidFill>
                  <a:schemeClr val="bg1"/>
                </a:solidFill>
                <a:latin typeface="Arial Narrow" panose="020B0606020202030204" pitchFamily="34" charset="0"/>
                <a:cs typeface="Arial" charset="0"/>
              </a:rPr>
              <a:t>Reading-</a:t>
            </a:r>
            <a:r>
              <a:rPr lang="en-US" sz="2000" dirty="0">
                <a:solidFill>
                  <a:schemeClr val="bg1"/>
                </a:solidFill>
                <a:latin typeface="Arial Narrow" panose="020B0606020202030204" pitchFamily="34" charset="0"/>
                <a:cs typeface="Arial" charset="0"/>
              </a:rPr>
              <a:t>identify the main themes in a paragraph</a:t>
            </a:r>
          </a:p>
          <a:p>
            <a:pPr>
              <a:defRPr/>
            </a:pPr>
            <a:r>
              <a:rPr lang="en-US" sz="2000" b="1" dirty="0">
                <a:solidFill>
                  <a:schemeClr val="bg1"/>
                </a:solidFill>
                <a:latin typeface="Arial Narrow" panose="020B0606020202030204" pitchFamily="34" charset="0"/>
                <a:cs typeface="Arial" charset="0"/>
              </a:rPr>
              <a:t>Writing-</a:t>
            </a:r>
            <a:r>
              <a:rPr lang="en-US" sz="2000" dirty="0">
                <a:solidFill>
                  <a:schemeClr val="bg1"/>
                </a:solidFill>
                <a:latin typeface="Arial Narrow" panose="020B0606020202030204" pitchFamily="34" charset="0"/>
                <a:cs typeface="Arial" charset="0"/>
              </a:rPr>
              <a:t>making links between themes</a:t>
            </a:r>
            <a:r>
              <a:rPr lang="en-US" sz="2000" b="1" dirty="0">
                <a:solidFill>
                  <a:schemeClr val="bg1"/>
                </a:solidFill>
                <a:latin typeface="Arial Narrow" panose="020B0606020202030204" pitchFamily="34" charset="0"/>
                <a:cs typeface="Arial" charset="0"/>
              </a:rPr>
              <a:t> </a:t>
            </a:r>
            <a:endParaRPr lang="en-US" sz="2000" dirty="0">
              <a:solidFill>
                <a:schemeClr val="bg1"/>
              </a:solidFill>
              <a:latin typeface="Arial Narrow" panose="020B0606020202030204" pitchFamily="34" charset="0"/>
              <a:cs typeface="Arial" charset="0"/>
            </a:endParaRPr>
          </a:p>
        </p:txBody>
      </p:sp>
      <p:sp>
        <p:nvSpPr>
          <p:cNvPr id="13" name="Rectangle 12"/>
          <p:cNvSpPr>
            <a:spLocks noChangeArrowheads="1"/>
          </p:cNvSpPr>
          <p:nvPr/>
        </p:nvSpPr>
        <p:spPr bwMode="auto">
          <a:xfrm>
            <a:off x="-1" y="4576779"/>
            <a:ext cx="4932363"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You’ll focus on these skills today.  </a:t>
            </a:r>
          </a:p>
        </p:txBody>
      </p:sp>
      <p:sp>
        <p:nvSpPr>
          <p:cNvPr id="14" name="Rectangle 13"/>
          <p:cNvSpPr>
            <a:spLocks noChangeArrowheads="1"/>
          </p:cNvSpPr>
          <p:nvPr/>
        </p:nvSpPr>
        <p:spPr bwMode="auto">
          <a:xfrm>
            <a:off x="0" y="6206302"/>
            <a:ext cx="6187044"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After completing this lesson, you should be able to:</a:t>
            </a:r>
          </a:p>
        </p:txBody>
      </p:sp>
    </p:spTree>
    <p:custDataLst>
      <p:tags r:id="rId1"/>
    </p:custDataLst>
    <p:extLst>
      <p:ext uri="{BB962C8B-B14F-4D97-AF65-F5344CB8AC3E}">
        <p14:creationId xmlns:p14="http://schemas.microsoft.com/office/powerpoint/2010/main" val="18505992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ircle(out)">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circle(out)">
                                      <p:cBhvr>
                                        <p:cTn id="22" dur="20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1">
                                            <p:bg/>
                                          </p:spTgt>
                                        </p:tgtEl>
                                        <p:attrNameLst>
                                          <p:attrName>style.visibility</p:attrName>
                                        </p:attrNameLst>
                                      </p:cBhvr>
                                      <p:to>
                                        <p:strVal val="visible"/>
                                      </p:to>
                                    </p:set>
                                    <p:animEffect transition="in" filter="circle(out)">
                                      <p:cBhvr>
                                        <p:cTn id="27" dur="2000"/>
                                        <p:tgtEl>
                                          <p:spTgt spid="11">
                                            <p:bg/>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circle(out)">
                                      <p:cBhvr>
                                        <p:cTn id="32" dur="20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Effect transition="in" filter="circle(out)">
                                      <p:cBhvr>
                                        <p:cTn id="37" dur="2000"/>
                                        <p:tgtEl>
                                          <p:spTgt spid="11">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1">
                                            <p:txEl>
                                              <p:pRg st="2" end="2"/>
                                            </p:txEl>
                                          </p:spTgt>
                                        </p:tgtEl>
                                        <p:attrNameLst>
                                          <p:attrName>style.visibility</p:attrName>
                                        </p:attrNameLst>
                                      </p:cBhvr>
                                      <p:to>
                                        <p:strVal val="visible"/>
                                      </p:to>
                                    </p:set>
                                    <p:animEffect transition="in" filter="circle(out)">
                                      <p:cBhvr>
                                        <p:cTn id="42" dur="2000"/>
                                        <p:tgtEl>
                                          <p:spTgt spid="11">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animEffect transition="in" filter="circle(out)">
                                      <p:cBhvr>
                                        <p:cTn id="47" dur="2000"/>
                                        <p:tgtEl>
                                          <p:spTgt spid="11">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1">
                                            <p:txEl>
                                              <p:pRg st="4" end="4"/>
                                            </p:txEl>
                                          </p:spTgt>
                                        </p:tgtEl>
                                        <p:attrNameLst>
                                          <p:attrName>style.visibility</p:attrName>
                                        </p:attrNameLst>
                                      </p:cBhvr>
                                      <p:to>
                                        <p:strVal val="visible"/>
                                      </p:to>
                                    </p:set>
                                    <p:animEffect transition="in" filter="circle(out)">
                                      <p:cBhvr>
                                        <p:cTn id="52" dur="2000"/>
                                        <p:tgtEl>
                                          <p:spTgt spid="11">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1">
                                            <p:txEl>
                                              <p:pRg st="5" end="5"/>
                                            </p:txEl>
                                          </p:spTgt>
                                        </p:tgtEl>
                                        <p:attrNameLst>
                                          <p:attrName>style.visibility</p:attrName>
                                        </p:attrNameLst>
                                      </p:cBhvr>
                                      <p:to>
                                        <p:strVal val="visible"/>
                                      </p:to>
                                    </p:set>
                                    <p:animEffect transition="in" filter="circle(out)">
                                      <p:cBhvr>
                                        <p:cTn id="57" dur="2000"/>
                                        <p:tgtEl>
                                          <p:spTgt spid="11">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3">
                                            <p:txEl>
                                              <p:pRg st="0" end="0"/>
                                            </p:txEl>
                                          </p:spTgt>
                                        </p:tgtEl>
                                        <p:attrNameLst>
                                          <p:attrName>style.visibility</p:attrName>
                                        </p:attrNameLst>
                                      </p:cBhvr>
                                      <p:to>
                                        <p:strVal val="visible"/>
                                      </p:to>
                                    </p:set>
                                    <p:animEffect transition="in" filter="circle(out)">
                                      <p:cBhvr>
                                        <p:cTn id="62" dur="2000"/>
                                        <p:tgtEl>
                                          <p:spTgt spid="1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2">
                                            <p:bg/>
                                          </p:spTgt>
                                        </p:tgtEl>
                                        <p:attrNameLst>
                                          <p:attrName>style.visibility</p:attrName>
                                        </p:attrNameLst>
                                      </p:cBhvr>
                                      <p:to>
                                        <p:strVal val="visible"/>
                                      </p:to>
                                    </p:set>
                                    <p:animEffect transition="in" filter="circle(out)">
                                      <p:cBhvr>
                                        <p:cTn id="67" dur="2000"/>
                                        <p:tgtEl>
                                          <p:spTgt spid="12">
                                            <p:bg/>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2">
                                            <p:txEl>
                                              <p:pRg st="0" end="0"/>
                                            </p:txEl>
                                          </p:spTgt>
                                        </p:tgtEl>
                                        <p:attrNameLst>
                                          <p:attrName>style.visibility</p:attrName>
                                        </p:attrNameLst>
                                      </p:cBhvr>
                                      <p:to>
                                        <p:strVal val="visible"/>
                                      </p:to>
                                    </p:set>
                                    <p:animEffect transition="in" filter="circle(out)">
                                      <p:cBhvr>
                                        <p:cTn id="72" dur="2000"/>
                                        <p:tgtEl>
                                          <p:spTgt spid="12">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2">
                                            <p:txEl>
                                              <p:pRg st="1" end="1"/>
                                            </p:txEl>
                                          </p:spTgt>
                                        </p:tgtEl>
                                        <p:attrNameLst>
                                          <p:attrName>style.visibility</p:attrName>
                                        </p:attrNameLst>
                                      </p:cBhvr>
                                      <p:to>
                                        <p:strVal val="visible"/>
                                      </p:to>
                                    </p:set>
                                    <p:animEffect transition="in" filter="circle(out)">
                                      <p:cBhvr>
                                        <p:cTn id="77" dur="2000"/>
                                        <p:tgtEl>
                                          <p:spTgt spid="12">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12">
                                            <p:txEl>
                                              <p:pRg st="2" end="2"/>
                                            </p:txEl>
                                          </p:spTgt>
                                        </p:tgtEl>
                                        <p:attrNameLst>
                                          <p:attrName>style.visibility</p:attrName>
                                        </p:attrNameLst>
                                      </p:cBhvr>
                                      <p:to>
                                        <p:strVal val="visible"/>
                                      </p:to>
                                    </p:set>
                                    <p:animEffect transition="in" filter="circle(out)">
                                      <p:cBhvr>
                                        <p:cTn id="82" dur="2000"/>
                                        <p:tgtEl>
                                          <p:spTgt spid="12">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12">
                                            <p:txEl>
                                              <p:pRg st="3" end="3"/>
                                            </p:txEl>
                                          </p:spTgt>
                                        </p:tgtEl>
                                        <p:attrNameLst>
                                          <p:attrName>style.visibility</p:attrName>
                                        </p:attrNameLst>
                                      </p:cBhvr>
                                      <p:to>
                                        <p:strVal val="visible"/>
                                      </p:to>
                                    </p:set>
                                    <p:animEffect transition="in" filter="circle(out)">
                                      <p:cBhvr>
                                        <p:cTn id="87" dur="2000"/>
                                        <p:tgtEl>
                                          <p:spTgt spid="12">
                                            <p:txEl>
                                              <p:pRg st="3" end="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32" fill="hold" grpId="0" nodeType="clickEffect">
                                  <p:stCondLst>
                                    <p:cond delay="0"/>
                                  </p:stCondLst>
                                  <p:childTnLst>
                                    <p:set>
                                      <p:cBhvr>
                                        <p:cTn id="91" dur="1" fill="hold">
                                          <p:stCondLst>
                                            <p:cond delay="0"/>
                                          </p:stCondLst>
                                        </p:cTn>
                                        <p:tgtEl>
                                          <p:spTgt spid="14">
                                            <p:txEl>
                                              <p:pRg st="0" end="0"/>
                                            </p:txEl>
                                          </p:spTgt>
                                        </p:tgtEl>
                                        <p:attrNameLst>
                                          <p:attrName>style.visibility</p:attrName>
                                        </p:attrNameLst>
                                      </p:cBhvr>
                                      <p:to>
                                        <p:strVal val="visible"/>
                                      </p:to>
                                    </p:set>
                                    <p:animEffect transition="in" filter="circle(out)">
                                      <p:cBhvr>
                                        <p:cTn id="92"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7" grpId="0"/>
      <p:bldP spid="11" grpId="0" build="p" animBg="1"/>
      <p:bldP spid="12" grpId="0" build="p" animBg="1"/>
      <p:bldP spid="13" grpId="0" build="p"/>
      <p:bldP spid="1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Arc 1"/>
          <p:cNvSpPr/>
          <p:nvPr/>
        </p:nvSpPr>
        <p:spPr>
          <a:xfrm>
            <a:off x="-2571751" y="857251"/>
            <a:ext cx="5143502" cy="5143500"/>
          </a:xfrm>
          <a:prstGeom prst="arc">
            <a:avLst>
              <a:gd name="adj1" fmla="val 16200000"/>
              <a:gd name="adj2" fmla="val 5406790"/>
            </a:avLst>
          </a:prstGeom>
          <a:ln>
            <a:solidFill>
              <a:srgbClr val="7D7D7D"/>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3" name="TextBox 2"/>
          <p:cNvSpPr txBox="1"/>
          <p:nvPr/>
        </p:nvSpPr>
        <p:spPr>
          <a:xfrm flipH="1">
            <a:off x="2526501" y="1677801"/>
            <a:ext cx="5527966" cy="707886"/>
          </a:xfrm>
          <a:prstGeom prst="rect">
            <a:avLst/>
          </a:prstGeom>
          <a:noFill/>
        </p:spPr>
        <p:txBody>
          <a:bodyPr wrap="square" rtlCol="0" anchor="ctr">
            <a:spAutoFit/>
          </a:bodyPr>
          <a:lstStyle/>
          <a:p>
            <a:r>
              <a:rPr lang="en-US" sz="2000" dirty="0">
                <a:latin typeface="Georgia" panose="02040502050405020303" pitchFamily="18" charset="0"/>
              </a:rPr>
              <a:t>Predict the main themes and content in a text from sources external to it.</a:t>
            </a:r>
          </a:p>
        </p:txBody>
      </p:sp>
      <p:sp>
        <p:nvSpPr>
          <p:cNvPr id="4" name="TextBox 3"/>
          <p:cNvSpPr txBox="1"/>
          <p:nvPr/>
        </p:nvSpPr>
        <p:spPr>
          <a:xfrm flipH="1">
            <a:off x="2854001" y="2764777"/>
            <a:ext cx="5486400" cy="400110"/>
          </a:xfrm>
          <a:prstGeom prst="rect">
            <a:avLst/>
          </a:prstGeom>
          <a:noFill/>
        </p:spPr>
        <p:txBody>
          <a:bodyPr wrap="square" rtlCol="0" anchor="ctr">
            <a:spAutoFit/>
          </a:bodyPr>
          <a:lstStyle/>
          <a:p>
            <a:r>
              <a:rPr lang="en-US" sz="2000" dirty="0">
                <a:latin typeface="Georgia" panose="02040502050405020303" pitchFamily="18" charset="0"/>
              </a:rPr>
              <a:t>Read the text to confirm your predictions.</a:t>
            </a:r>
          </a:p>
        </p:txBody>
      </p:sp>
      <p:sp>
        <p:nvSpPr>
          <p:cNvPr id="5" name="TextBox 4"/>
          <p:cNvSpPr txBox="1"/>
          <p:nvPr/>
        </p:nvSpPr>
        <p:spPr>
          <a:xfrm flipH="1">
            <a:off x="2854001" y="3720717"/>
            <a:ext cx="5486400" cy="400110"/>
          </a:xfrm>
          <a:prstGeom prst="rect">
            <a:avLst/>
          </a:prstGeom>
          <a:noFill/>
        </p:spPr>
        <p:txBody>
          <a:bodyPr wrap="square" rtlCol="0" anchor="ctr">
            <a:spAutoFit/>
          </a:bodyPr>
          <a:lstStyle/>
          <a:p>
            <a:r>
              <a:rPr lang="en-US" sz="2000" dirty="0">
                <a:latin typeface="Georgia" panose="02040502050405020303" pitchFamily="18" charset="0"/>
              </a:rPr>
              <a:t>Discuss links between a person and a place.</a:t>
            </a:r>
          </a:p>
        </p:txBody>
      </p:sp>
      <p:sp>
        <p:nvSpPr>
          <p:cNvPr id="7" name="Oval 6"/>
          <p:cNvSpPr/>
          <p:nvPr/>
        </p:nvSpPr>
        <p:spPr>
          <a:xfrm>
            <a:off x="2041258" y="1885023"/>
            <a:ext cx="233795" cy="233795"/>
          </a:xfrm>
          <a:prstGeom prst="ellipse">
            <a:avLst/>
          </a:prstGeom>
          <a:solidFill>
            <a:srgbClr val="7030A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Oval 7"/>
          <p:cNvSpPr/>
          <p:nvPr/>
        </p:nvSpPr>
        <p:spPr>
          <a:xfrm>
            <a:off x="2415145" y="2836410"/>
            <a:ext cx="233795" cy="233795"/>
          </a:xfrm>
          <a:prstGeom prst="ellipse">
            <a:avLst/>
          </a:prstGeom>
          <a:solidFill>
            <a:srgbClr val="7030A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Oval 8"/>
          <p:cNvSpPr/>
          <p:nvPr/>
        </p:nvSpPr>
        <p:spPr>
          <a:xfrm>
            <a:off x="2416631" y="3787797"/>
            <a:ext cx="233795" cy="233795"/>
          </a:xfrm>
          <a:prstGeom prst="ellipse">
            <a:avLst/>
          </a:prstGeom>
          <a:solidFill>
            <a:srgbClr val="7030A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Arc 10"/>
          <p:cNvSpPr/>
          <p:nvPr/>
        </p:nvSpPr>
        <p:spPr>
          <a:xfrm>
            <a:off x="-1143000" y="2286000"/>
            <a:ext cx="2286000" cy="2286000"/>
          </a:xfrm>
          <a:prstGeom prst="arc">
            <a:avLst>
              <a:gd name="adj1" fmla="val 16200000"/>
              <a:gd name="adj2" fmla="val 5359794"/>
            </a:avLst>
          </a:prstGeom>
          <a:solidFill>
            <a:srgbClr val="92D05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2" name="Group 24"/>
          <p:cNvGrpSpPr/>
          <p:nvPr/>
        </p:nvGrpSpPr>
        <p:grpSpPr>
          <a:xfrm rot="5400000">
            <a:off x="-2346863" y="3343275"/>
            <a:ext cx="4684815" cy="171450"/>
            <a:chOff x="-3200400" y="3314700"/>
            <a:chExt cx="6246420" cy="228600"/>
          </a:xfrm>
        </p:grpSpPr>
        <p:sp>
          <p:nvSpPr>
            <p:cNvPr id="13" name="Rounded Rectangle 12"/>
            <p:cNvSpPr/>
            <p:nvPr/>
          </p:nvSpPr>
          <p:spPr>
            <a:xfrm rot="5400000">
              <a:off x="1331520" y="1828800"/>
              <a:ext cx="228600" cy="3200400"/>
            </a:xfrm>
            <a:prstGeom prst="roundRect">
              <a:avLst>
                <a:gd name="adj" fmla="val 35051"/>
              </a:avLst>
            </a:prstGeom>
            <a:solidFill>
              <a:srgbClr val="D7D7D7"/>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ounded Rectangle 13"/>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5" name="TextBox 5"/>
          <p:cNvSpPr txBox="1"/>
          <p:nvPr/>
        </p:nvSpPr>
        <p:spPr>
          <a:xfrm>
            <a:off x="1" y="0"/>
            <a:ext cx="2050164"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dirty="0">
                <a:solidFill>
                  <a:srgbClr val="7030A0"/>
                </a:solidFill>
                <a:latin typeface="Georgia" panose="02040502050405020303" pitchFamily="18" charset="0"/>
              </a:rPr>
              <a:t>Objectives</a:t>
            </a:r>
          </a:p>
        </p:txBody>
      </p:sp>
    </p:spTree>
    <p:extLst>
      <p:ext uri="{BB962C8B-B14F-4D97-AF65-F5344CB8AC3E}">
        <p14:creationId xmlns:p14="http://schemas.microsoft.com/office/powerpoint/2010/main" val="312360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7380000">
                                      <p:cBhvr>
                                        <p:cTn id="6" dur="1000" fill="hold"/>
                                        <p:tgtEl>
                                          <p:spTgt spid="12"/>
                                        </p:tgtEl>
                                        <p:attrNameLst>
                                          <p:attrName>r</p:attrName>
                                        </p:attrNameLst>
                                      </p:cBhvr>
                                    </p:animRot>
                                  </p:childTnLst>
                                </p:cTn>
                              </p:par>
                            </p:childTnLst>
                          </p:cTn>
                        </p:par>
                        <p:par>
                          <p:cTn id="7" fill="hold">
                            <p:stCondLst>
                              <p:cond delay="1000"/>
                            </p:stCondLst>
                            <p:childTnLst>
                              <p:par>
                                <p:cTn id="8" presetID="1" presetClass="emph" presetSubtype="2" fill="hold" nodeType="afterEffect">
                                  <p:stCondLst>
                                    <p:cond delay="0"/>
                                  </p:stCondLst>
                                  <p:childTnLst>
                                    <p:animClr clrSpc="rgb" dir="cw">
                                      <p:cBhvr>
                                        <p:cTn id="9" dur="500" fill="hold"/>
                                        <p:tgtEl>
                                          <p:spTgt spid="7"/>
                                        </p:tgtEl>
                                        <p:attrNameLst>
                                          <p:attrName>fillcolor</p:attrName>
                                        </p:attrNameLst>
                                      </p:cBhvr>
                                      <p:to>
                                        <a:srgbClr val="829975"/>
                                      </p:to>
                                    </p:animClr>
                                    <p:set>
                                      <p:cBhvr>
                                        <p:cTn id="10" dur="500" fill="hold"/>
                                        <p:tgtEl>
                                          <p:spTgt spid="7"/>
                                        </p:tgtEl>
                                        <p:attrNameLst>
                                          <p:attrName>fill.type</p:attrName>
                                        </p:attrNameLst>
                                      </p:cBhvr>
                                      <p:to>
                                        <p:strVal val="solid"/>
                                      </p:to>
                                    </p:set>
                                    <p:set>
                                      <p:cBhvr>
                                        <p:cTn id="11" dur="500" fill="hold"/>
                                        <p:tgtEl>
                                          <p:spTgt spid="7"/>
                                        </p:tgtEl>
                                        <p:attrNameLst>
                                          <p:attrName>fill.on</p:attrName>
                                        </p:attrNameLst>
                                      </p:cBhvr>
                                      <p:to>
                                        <p:strVal val="true"/>
                                      </p:to>
                                    </p:se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1320000">
                                      <p:cBhvr>
                                        <p:cTn id="18" dur="500" fill="hold"/>
                                        <p:tgtEl>
                                          <p:spTgt spid="12"/>
                                        </p:tgtEl>
                                        <p:attrNameLst>
                                          <p:attrName>r</p:attrName>
                                        </p:attrNameLst>
                                      </p:cBhvr>
                                    </p:animRot>
                                  </p:childTnLst>
                                </p:cTn>
                              </p:par>
                            </p:childTnLst>
                          </p:cTn>
                        </p:par>
                        <p:par>
                          <p:cTn id="19" fill="hold">
                            <p:stCondLst>
                              <p:cond delay="500"/>
                            </p:stCondLst>
                            <p:childTnLst>
                              <p:par>
                                <p:cTn id="20" presetID="1" presetClass="emph" presetSubtype="2" fill="hold" nodeType="afterEffect">
                                  <p:stCondLst>
                                    <p:cond delay="0"/>
                                  </p:stCondLst>
                                  <p:childTnLst>
                                    <p:animClr clrSpc="rgb" dir="cw">
                                      <p:cBhvr>
                                        <p:cTn id="21" dur="500" fill="hold"/>
                                        <p:tgtEl>
                                          <p:spTgt spid="8"/>
                                        </p:tgtEl>
                                        <p:attrNameLst>
                                          <p:attrName>fillcolor</p:attrName>
                                        </p:attrNameLst>
                                      </p:cBhvr>
                                      <p:to>
                                        <a:srgbClr val="829975"/>
                                      </p:to>
                                    </p:animClr>
                                    <p:set>
                                      <p:cBhvr>
                                        <p:cTn id="22" dur="500" fill="hold"/>
                                        <p:tgtEl>
                                          <p:spTgt spid="8"/>
                                        </p:tgtEl>
                                        <p:attrNameLst>
                                          <p:attrName>fill.type</p:attrName>
                                        </p:attrNameLst>
                                      </p:cBhvr>
                                      <p:to>
                                        <p:strVal val="solid"/>
                                      </p:to>
                                    </p:set>
                                    <p:set>
                                      <p:cBhvr>
                                        <p:cTn id="23" dur="500" fill="hold"/>
                                        <p:tgtEl>
                                          <p:spTgt spid="8"/>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1320000">
                                      <p:cBhvr>
                                        <p:cTn id="30" dur="500" fill="hold"/>
                                        <p:tgtEl>
                                          <p:spTgt spid="12"/>
                                        </p:tgtEl>
                                        <p:attrNameLst>
                                          <p:attrName>r</p:attrName>
                                        </p:attrNameLst>
                                      </p:cBhvr>
                                    </p:animRot>
                                  </p:childTnLst>
                                </p:cTn>
                              </p:par>
                            </p:childTnLst>
                          </p:cTn>
                        </p:par>
                        <p:par>
                          <p:cTn id="31" fill="hold">
                            <p:stCondLst>
                              <p:cond delay="500"/>
                            </p:stCondLst>
                            <p:childTnLst>
                              <p:par>
                                <p:cTn id="32" presetID="1" presetClass="emph" presetSubtype="2" fill="hold" nodeType="afterEffect">
                                  <p:stCondLst>
                                    <p:cond delay="0"/>
                                  </p:stCondLst>
                                  <p:childTnLst>
                                    <p:animClr clrSpc="rgb" dir="cw">
                                      <p:cBhvr>
                                        <p:cTn id="33" dur="500" fill="hold"/>
                                        <p:tgtEl>
                                          <p:spTgt spid="9"/>
                                        </p:tgtEl>
                                        <p:attrNameLst>
                                          <p:attrName>fillcolor</p:attrName>
                                        </p:attrNameLst>
                                      </p:cBhvr>
                                      <p:to>
                                        <a:srgbClr val="829975"/>
                                      </p:to>
                                    </p:animClr>
                                    <p:set>
                                      <p:cBhvr>
                                        <p:cTn id="34" dur="500" fill="hold"/>
                                        <p:tgtEl>
                                          <p:spTgt spid="9"/>
                                        </p:tgtEl>
                                        <p:attrNameLst>
                                          <p:attrName>fill.type</p:attrName>
                                        </p:attrNameLst>
                                      </p:cBhvr>
                                      <p:to>
                                        <p:strVal val="solid"/>
                                      </p:to>
                                    </p:set>
                                    <p:set>
                                      <p:cBhvr>
                                        <p:cTn id="35" dur="500" fill="hold"/>
                                        <p:tgtEl>
                                          <p:spTgt spid="9"/>
                                        </p:tgtEl>
                                        <p:attrNameLst>
                                          <p:attrName>fill.on</p:attrName>
                                        </p:attrNameLst>
                                      </p:cBhvr>
                                      <p:to>
                                        <p:strVal val="true"/>
                                      </p:to>
                                    </p:se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circle(out)">
                                      <p:cBhvr>
                                        <p:cTn id="4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4"/>
          <p:cNvSpPr txBox="1">
            <a:spLocks noChangeArrowheads="1"/>
          </p:cNvSpPr>
          <p:nvPr/>
        </p:nvSpPr>
        <p:spPr bwMode="auto">
          <a:xfrm>
            <a:off x="0" y="0"/>
            <a:ext cx="29615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b="1" dirty="0">
                <a:solidFill>
                  <a:srgbClr val="7030A0"/>
                </a:solidFill>
                <a:latin typeface="Georgia" panose="02040502050405020303" pitchFamily="18" charset="0"/>
                <a:cs typeface="Times New Roman" panose="02020603050405020304" pitchFamily="18" charset="0"/>
              </a:rPr>
              <a:t>Language review</a:t>
            </a:r>
            <a:endParaRPr lang="en-US" sz="2400" b="1" dirty="0">
              <a:solidFill>
                <a:srgbClr val="7030A0"/>
              </a:solidFill>
              <a:latin typeface="Georgia" panose="02040502050405020303" pitchFamily="18" charset="0"/>
            </a:endParaRPr>
          </a:p>
        </p:txBody>
      </p:sp>
      <p:sp>
        <p:nvSpPr>
          <p:cNvPr id="18" name="Rectangle 17"/>
          <p:cNvSpPr>
            <a:spLocks noChangeArrowheads="1"/>
          </p:cNvSpPr>
          <p:nvPr/>
        </p:nvSpPr>
        <p:spPr bwMode="auto">
          <a:xfrm>
            <a:off x="0" y="405138"/>
            <a:ext cx="4572000" cy="1323439"/>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Remind the class of some details about yourself.</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Use these some of these ideas.</a:t>
            </a:r>
          </a:p>
        </p:txBody>
      </p:sp>
      <p:sp>
        <p:nvSpPr>
          <p:cNvPr id="22" name="Rectangle 21"/>
          <p:cNvSpPr>
            <a:spLocks noChangeArrowheads="1"/>
          </p:cNvSpPr>
          <p:nvPr/>
        </p:nvSpPr>
        <p:spPr bwMode="auto">
          <a:xfrm>
            <a:off x="4932362" y="5852555"/>
            <a:ext cx="3924300" cy="830997"/>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13500000" scaled="1"/>
            <a:tileRect/>
          </a:gradFill>
          <a:ln w="12700">
            <a:noFill/>
            <a:miter lim="800000"/>
            <a:headEnd/>
            <a:tailEnd/>
          </a:ln>
          <a:effectLst>
            <a:outerShdw dist="23000" algn="bl" rotWithShape="0">
              <a:srgbClr val="808080">
                <a:alpha val="39999"/>
              </a:srgbClr>
            </a:outerShdw>
          </a:effectLst>
        </p:spPr>
        <p:txBody>
          <a:bodyPr wrap="square">
            <a:spAutoFit/>
          </a:bodyPr>
          <a:lstStyle/>
          <a:p>
            <a:pPr eaLnBrk="0" hangingPunct="0">
              <a:tabLst>
                <a:tab pos="228600" algn="r"/>
                <a:tab pos="2743200" algn="ctr"/>
                <a:tab pos="5486400" algn="r"/>
              </a:tabLst>
              <a:defRPr/>
            </a:pPr>
            <a:r>
              <a:rPr lang="en-US" sz="1600" b="1" dirty="0">
                <a:latin typeface="Arial Narrow" panose="020B0606020202030204" pitchFamily="34" charset="0"/>
                <a:ea typeface="+mn-ea"/>
                <a:cs typeface="Cambria"/>
              </a:rPr>
              <a:t>Which types of errors are common to speech and writing?</a:t>
            </a:r>
          </a:p>
          <a:p>
            <a:pPr eaLnBrk="0" hangingPunct="0">
              <a:tabLst>
                <a:tab pos="228600" algn="r"/>
                <a:tab pos="2743200" algn="ctr"/>
                <a:tab pos="5486400" algn="r"/>
              </a:tabLst>
              <a:defRPr/>
            </a:pPr>
            <a:r>
              <a:rPr lang="en-US" sz="1600" b="1" dirty="0">
                <a:latin typeface="Arial Narrow" panose="020B0606020202030204" pitchFamily="34" charset="0"/>
                <a:ea typeface="+mn-ea"/>
                <a:cs typeface="Cambria"/>
              </a:rPr>
              <a:t>Which ones are exclusive to each channel? </a:t>
            </a:r>
          </a:p>
        </p:txBody>
      </p:sp>
      <p:sp>
        <p:nvSpPr>
          <p:cNvPr id="31" name="Rectangle 30"/>
          <p:cNvSpPr>
            <a:spLocks noChangeArrowheads="1"/>
          </p:cNvSpPr>
          <p:nvPr/>
        </p:nvSpPr>
        <p:spPr bwMode="auto">
          <a:xfrm>
            <a:off x="4932362" y="0"/>
            <a:ext cx="3924301" cy="1323439"/>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When you are listening to your classmates note down some problems they have with using these things. </a:t>
            </a:r>
          </a:p>
        </p:txBody>
      </p:sp>
      <p:sp>
        <p:nvSpPr>
          <p:cNvPr id="15" name="TextBox 6"/>
          <p:cNvSpPr txBox="1">
            <a:spLocks noChangeArrowheads="1"/>
          </p:cNvSpPr>
          <p:nvPr/>
        </p:nvSpPr>
        <p:spPr bwMode="auto">
          <a:xfrm>
            <a:off x="2961564" y="0"/>
            <a:ext cx="1610436" cy="461665"/>
          </a:xfrm>
          <a:prstGeom prst="rect">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l="100000" b="100000"/>
            </a:path>
            <a:tileRect t="-100000" r="-100000"/>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r>
              <a:rPr lang="en-US" sz="2400" dirty="0">
                <a:solidFill>
                  <a:srgbClr val="FFFF66"/>
                </a:solidFill>
                <a:latin typeface="Georgia" panose="02040502050405020303" pitchFamily="18" charset="0"/>
                <a:cs typeface="Cambria"/>
              </a:rPr>
              <a:t>About you</a:t>
            </a:r>
          </a:p>
        </p:txBody>
      </p:sp>
      <p:sp>
        <p:nvSpPr>
          <p:cNvPr id="10" name="TextBox 6"/>
          <p:cNvSpPr txBox="1">
            <a:spLocks noChangeArrowheads="1"/>
          </p:cNvSpPr>
          <p:nvPr/>
        </p:nvSpPr>
        <p:spPr bwMode="auto">
          <a:xfrm>
            <a:off x="-1" y="1727796"/>
            <a:ext cx="1897039" cy="2554545"/>
          </a:xfrm>
          <a:prstGeom prst="rect">
            <a:avLst/>
          </a:prstGeom>
          <a:solidFill>
            <a:srgbClr val="FFCC66"/>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tabLst>
                <a:tab pos="228600" algn="r"/>
                <a:tab pos="2743200" algn="ctr"/>
                <a:tab pos="5486400" algn="r"/>
              </a:tabLst>
              <a:defRPr/>
            </a:pPr>
            <a:r>
              <a:rPr lang="en-US" sz="1600" b="1" dirty="0">
                <a:latin typeface="Arial Narrow" panose="020B0606020202030204" pitchFamily="34" charset="0"/>
                <a:cs typeface="Cambria"/>
              </a:rPr>
              <a:t>place of origin</a:t>
            </a:r>
          </a:p>
          <a:p>
            <a:pPr>
              <a:tabLst>
                <a:tab pos="228600" algn="r"/>
                <a:tab pos="2743200" algn="ctr"/>
                <a:tab pos="5486400" algn="r"/>
              </a:tabLst>
              <a:defRPr/>
            </a:pPr>
            <a:r>
              <a:rPr lang="en-US" sz="1600" b="1" dirty="0">
                <a:latin typeface="Arial Narrow" panose="020B0606020202030204" pitchFamily="34" charset="0"/>
                <a:cs typeface="Cambria"/>
              </a:rPr>
              <a:t>place of residence</a:t>
            </a:r>
          </a:p>
          <a:p>
            <a:pPr>
              <a:tabLst>
                <a:tab pos="228600" algn="r"/>
                <a:tab pos="2743200" algn="ctr"/>
                <a:tab pos="5486400" algn="r"/>
              </a:tabLst>
              <a:defRPr/>
            </a:pPr>
            <a:r>
              <a:rPr lang="en-US" sz="1600" b="1" dirty="0">
                <a:latin typeface="Arial Narrow" panose="020B0606020202030204" pitchFamily="34" charset="0"/>
                <a:cs typeface="Cambria"/>
              </a:rPr>
              <a:t>family</a:t>
            </a:r>
          </a:p>
          <a:p>
            <a:pPr>
              <a:tabLst>
                <a:tab pos="228600" algn="r"/>
                <a:tab pos="2743200" algn="ctr"/>
                <a:tab pos="5486400" algn="r"/>
              </a:tabLst>
              <a:defRPr/>
            </a:pPr>
            <a:r>
              <a:rPr lang="en-US" sz="1600" b="1" dirty="0">
                <a:latin typeface="Arial Narrow" panose="020B0606020202030204" pitchFamily="34" charset="0"/>
                <a:cs typeface="Cambria"/>
              </a:rPr>
              <a:t>preferences</a:t>
            </a:r>
          </a:p>
          <a:p>
            <a:pPr>
              <a:tabLst>
                <a:tab pos="228600" algn="r"/>
                <a:tab pos="2743200" algn="ctr"/>
                <a:tab pos="5486400" algn="r"/>
              </a:tabLst>
              <a:defRPr/>
            </a:pPr>
            <a:r>
              <a:rPr lang="en-US" sz="1600" b="1" dirty="0">
                <a:latin typeface="Arial Narrow" panose="020B0606020202030204" pitchFamily="34" charset="0"/>
                <a:cs typeface="Cambria"/>
              </a:rPr>
              <a:t>languages</a:t>
            </a:r>
          </a:p>
          <a:p>
            <a:pPr>
              <a:tabLst>
                <a:tab pos="228600" algn="r"/>
                <a:tab pos="2743200" algn="ctr"/>
                <a:tab pos="5486400" algn="r"/>
              </a:tabLst>
              <a:defRPr/>
            </a:pPr>
            <a:r>
              <a:rPr lang="en-US" sz="1600" b="1" dirty="0">
                <a:latin typeface="Arial Narrow" panose="020B0606020202030204" pitchFamily="34" charset="0"/>
                <a:cs typeface="Cambria"/>
              </a:rPr>
              <a:t>education</a:t>
            </a:r>
          </a:p>
          <a:p>
            <a:pPr>
              <a:tabLst>
                <a:tab pos="228600" algn="r"/>
                <a:tab pos="2743200" algn="ctr"/>
                <a:tab pos="5486400" algn="r"/>
              </a:tabLst>
              <a:defRPr/>
            </a:pPr>
            <a:r>
              <a:rPr lang="en-US" sz="1600" b="1" dirty="0">
                <a:latin typeface="Arial Narrow" panose="020B0606020202030204" pitchFamily="34" charset="0"/>
                <a:cs typeface="Cambria"/>
              </a:rPr>
              <a:t>future plans</a:t>
            </a:r>
          </a:p>
          <a:p>
            <a:pPr>
              <a:tabLst>
                <a:tab pos="228600" algn="r"/>
                <a:tab pos="2743200" algn="ctr"/>
                <a:tab pos="5486400" algn="r"/>
              </a:tabLst>
              <a:defRPr/>
            </a:pPr>
            <a:r>
              <a:rPr lang="en-US" sz="1600" b="1" dirty="0">
                <a:latin typeface="Arial Narrow" panose="020B0606020202030204" pitchFamily="34" charset="0"/>
                <a:cs typeface="Cambria"/>
              </a:rPr>
              <a:t>recent experiences </a:t>
            </a:r>
          </a:p>
          <a:p>
            <a:pPr>
              <a:tabLst>
                <a:tab pos="228600" algn="r"/>
                <a:tab pos="2743200" algn="ctr"/>
                <a:tab pos="5486400" algn="r"/>
              </a:tabLst>
              <a:defRPr/>
            </a:pPr>
            <a:r>
              <a:rPr lang="en-US" sz="1600" b="1" dirty="0">
                <a:latin typeface="Arial Narrow" panose="020B0606020202030204" pitchFamily="34" charset="0"/>
                <a:cs typeface="Cambria"/>
              </a:rPr>
              <a:t>free-time activities</a:t>
            </a:r>
          </a:p>
          <a:p>
            <a:pPr>
              <a:tabLst>
                <a:tab pos="228600" algn="r"/>
                <a:tab pos="2743200" algn="ctr"/>
                <a:tab pos="5486400" algn="r"/>
              </a:tabLst>
              <a:defRPr/>
            </a:pPr>
            <a:r>
              <a:rPr lang="en-US" sz="1600" b="1" dirty="0">
                <a:latin typeface="Arial Narrow" panose="020B0606020202030204" pitchFamily="34" charset="0"/>
                <a:cs typeface="Cambria"/>
              </a:rPr>
              <a:t>friendships</a:t>
            </a:r>
          </a:p>
        </p:txBody>
      </p:sp>
      <p:pic>
        <p:nvPicPr>
          <p:cNvPr id="11" name="Picture 2" descr="https://pixabay.com/static/uploads/photo/2013/08/25/15/30/boy-175748_64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874" y="2013437"/>
            <a:ext cx="2545126" cy="1855178"/>
          </a:xfrm>
          <a:prstGeom prst="rect">
            <a:avLst/>
          </a:prstGeom>
          <a:noFill/>
          <a:extLst>
            <a:ext uri="{909E8E84-426E-40DD-AFC4-6F175D3DCCD1}">
              <a14:hiddenFill xmlns:a14="http://schemas.microsoft.com/office/drawing/2010/main">
                <a:solidFill>
                  <a:srgbClr val="FFFFFF"/>
                </a:solidFill>
              </a14:hiddenFill>
            </a:ext>
          </a:extLst>
        </p:spPr>
      </p:pic>
      <p:sp>
        <p:nvSpPr>
          <p:cNvPr id="16" name="Rounded Rectangular Callout 15"/>
          <p:cNvSpPr/>
          <p:nvPr/>
        </p:nvSpPr>
        <p:spPr>
          <a:xfrm>
            <a:off x="-1" y="4317560"/>
            <a:ext cx="4829176" cy="2461824"/>
          </a:xfrm>
          <a:prstGeom prst="wedgeRoundRectCallout">
            <a:avLst>
              <a:gd name="adj1" fmla="val 40331"/>
              <a:gd name="adj2" fmla="val -51903"/>
              <a:gd name="adj3" fmla="val 16667"/>
            </a:avLst>
          </a:prstGeom>
          <a:gradFill flip="none" rotWithShape="1">
            <a:gsLst>
              <a:gs pos="0">
                <a:srgbClr val="FFCCCC">
                  <a:shade val="30000"/>
                  <a:satMod val="115000"/>
                </a:srgbClr>
              </a:gs>
              <a:gs pos="50000">
                <a:srgbClr val="FFCCCC">
                  <a:shade val="67500"/>
                  <a:satMod val="115000"/>
                </a:srgbClr>
              </a:gs>
              <a:gs pos="100000">
                <a:srgbClr val="FFCCCC">
                  <a:shade val="100000"/>
                  <a:satMod val="11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latin typeface="Arial Narrow" panose="020B0606020202030204" pitchFamily="34" charset="0"/>
                <a:cs typeface="Arial" charset="0"/>
              </a:rPr>
              <a:t>I’m Sampath </a:t>
            </a:r>
            <a:r>
              <a:rPr lang="en-US" sz="1600" b="1" dirty="0" err="1">
                <a:solidFill>
                  <a:schemeClr val="tx1"/>
                </a:solidFill>
                <a:latin typeface="Arial Narrow" panose="020B0606020202030204" pitchFamily="34" charset="0"/>
                <a:cs typeface="Arial" charset="0"/>
              </a:rPr>
              <a:t>Ranasigne</a:t>
            </a:r>
            <a:r>
              <a:rPr lang="en-US" sz="1600" b="1" dirty="0">
                <a:solidFill>
                  <a:schemeClr val="tx1"/>
                </a:solidFill>
                <a:latin typeface="Arial Narrow" panose="020B0606020202030204" pitchFamily="34" charset="0"/>
                <a:cs typeface="Arial" charset="0"/>
              </a:rPr>
              <a:t>. I come from the beautiful island of Sri Lanka. I’ve lived there all of my life. I’m 16 and live with my parents and two brothers in the capital Colombo. My surname means ‘fighter lion’. It reflects my personality pretty well. I’m passionate about fine art, particularly photography and hope to study abroad in a few years. For that reason, I’ve written to some universities in English speaking countries and have been advised to do an exam called IELTS. I don’t have a huge amount of free time. Too busy!</a:t>
            </a:r>
            <a:endParaRPr lang="en-US" sz="1600" b="1" dirty="0">
              <a:solidFill>
                <a:schemeClr val="tx1"/>
              </a:solidFill>
              <a:latin typeface="Arial Narrow" panose="020B0606020202030204" pitchFamily="34" charset="0"/>
            </a:endParaRPr>
          </a:p>
        </p:txBody>
      </p:sp>
      <p:sp>
        <p:nvSpPr>
          <p:cNvPr id="17" name="Rectangle 16"/>
          <p:cNvSpPr>
            <a:spLocks noChangeArrowheads="1"/>
          </p:cNvSpPr>
          <p:nvPr/>
        </p:nvSpPr>
        <p:spPr bwMode="auto">
          <a:xfrm>
            <a:off x="4932361" y="1323589"/>
            <a:ext cx="3924302" cy="2631490"/>
          </a:xfrm>
          <a:prstGeom prst="rect">
            <a:avLst/>
          </a:prstGeom>
          <a:solidFill>
            <a:srgbClr val="FFCC99"/>
          </a:solidFill>
          <a:ln w="12700">
            <a:noFill/>
            <a:miter lim="800000"/>
            <a:headEnd/>
            <a:tailEnd/>
          </a:ln>
          <a:effectLst>
            <a:outerShdw dist="23000" algn="bl" rotWithShape="0">
              <a:srgbClr val="808080">
                <a:alpha val="39999"/>
              </a:srgbClr>
            </a:outerShdw>
          </a:effectLst>
        </p:spPr>
        <p:txBody>
          <a:bodyPr wrap="square">
            <a:spAutoFit/>
          </a:bodyPr>
          <a:lstStyle/>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determinatives</a:t>
            </a:r>
            <a:r>
              <a:rPr lang="en-US" sz="1500" dirty="0">
                <a:latin typeface="Arial Narrow" panose="020B0606020202030204" pitchFamily="34" charset="0"/>
                <a:ea typeface="+mn-ea"/>
                <a:cs typeface="Cambria"/>
              </a:rPr>
              <a:t> - e.g. a/an, the, some, a lot of</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prepositions and multi-word verbs - </a:t>
            </a:r>
            <a:r>
              <a:rPr lang="en-US" sz="1500" dirty="0">
                <a:latin typeface="Arial Narrow" panose="020B0606020202030204" pitchFamily="34" charset="0"/>
                <a:ea typeface="+mn-ea"/>
                <a:cs typeface="Cambria"/>
              </a:rPr>
              <a:t>e.g. live in</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collocation</a:t>
            </a:r>
            <a:r>
              <a:rPr lang="en-US" sz="1500" dirty="0">
                <a:latin typeface="Arial Narrow" panose="020B0606020202030204" pitchFamily="34" charset="0"/>
                <a:ea typeface="+mn-ea"/>
                <a:cs typeface="Cambria"/>
              </a:rPr>
              <a:t> - words which go together naturally e.g.’ do’ instead of ‘make’</a:t>
            </a:r>
            <a:br>
              <a:rPr lang="en-US" sz="1500" dirty="0">
                <a:latin typeface="Arial Narrow" panose="020B0606020202030204" pitchFamily="34" charset="0"/>
                <a:ea typeface="+mn-ea"/>
                <a:cs typeface="Cambria"/>
              </a:rPr>
            </a:br>
            <a:r>
              <a:rPr lang="en-US" sz="1500" b="1" dirty="0">
                <a:latin typeface="Arial Narrow" panose="020B0606020202030204" pitchFamily="34" charset="0"/>
                <a:ea typeface="+mn-ea"/>
                <a:cs typeface="Cambria"/>
              </a:rPr>
              <a:t>word formation</a:t>
            </a:r>
            <a:r>
              <a:rPr lang="en-US" sz="1500" dirty="0">
                <a:latin typeface="Arial Narrow" panose="020B0606020202030204" pitchFamily="34" charset="0"/>
                <a:ea typeface="+mn-ea"/>
                <a:cs typeface="Cambria"/>
              </a:rPr>
              <a:t> – ‘innovation’ rather than ‘innovative’</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word order </a:t>
            </a:r>
            <a:r>
              <a:rPr lang="en-US" sz="1500" dirty="0">
                <a:latin typeface="Arial Narrow" panose="020B0606020202030204" pitchFamily="34" charset="0"/>
                <a:ea typeface="+mn-ea"/>
                <a:cs typeface="Cambria"/>
              </a:rPr>
              <a:t>- I like skiing really. / I really like skiing.</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constructions</a:t>
            </a:r>
            <a:r>
              <a:rPr lang="en-US" sz="1500" dirty="0">
                <a:latin typeface="Arial Narrow" panose="020B0606020202030204" pitchFamily="34" charset="0"/>
                <a:ea typeface="+mn-ea"/>
                <a:cs typeface="Cambria"/>
              </a:rPr>
              <a:t> - the brother of my father-my father’s brother</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tense/aspect</a:t>
            </a:r>
            <a:r>
              <a:rPr lang="en-US" sz="1500" dirty="0">
                <a:latin typeface="Arial Narrow" panose="020B0606020202030204" pitchFamily="34" charset="0"/>
                <a:ea typeface="+mn-ea"/>
                <a:cs typeface="Cambria"/>
              </a:rPr>
              <a:t> - right choice of structure e.g. I’ve lived there all my life. NOT I lived there all my life. </a:t>
            </a:r>
          </a:p>
          <a:p>
            <a:pPr eaLnBrk="0" hangingPunct="0">
              <a:tabLst>
                <a:tab pos="228600" algn="r"/>
                <a:tab pos="2743200" algn="ctr"/>
                <a:tab pos="5486400" algn="r"/>
              </a:tabLst>
              <a:defRPr/>
            </a:pPr>
            <a:r>
              <a:rPr lang="en-US" sz="1500" b="1" dirty="0">
                <a:latin typeface="Arial Narrow" panose="020B0606020202030204" pitchFamily="34" charset="0"/>
                <a:ea typeface="+mn-ea"/>
                <a:cs typeface="Cambria"/>
              </a:rPr>
              <a:t>register</a:t>
            </a:r>
            <a:r>
              <a:rPr lang="en-US" sz="1500" dirty="0">
                <a:latin typeface="Arial Narrow" panose="020B0606020202030204" pitchFamily="34" charset="0"/>
                <a:ea typeface="+mn-ea"/>
                <a:cs typeface="Cambria"/>
              </a:rPr>
              <a:t> - level of formality in language choices.</a:t>
            </a:r>
          </a:p>
        </p:txBody>
      </p:sp>
      <p:sp>
        <p:nvSpPr>
          <p:cNvPr id="19" name="Rectangle 18"/>
          <p:cNvSpPr>
            <a:spLocks noChangeArrowheads="1"/>
          </p:cNvSpPr>
          <p:nvPr/>
        </p:nvSpPr>
        <p:spPr bwMode="auto">
          <a:xfrm>
            <a:off x="4954137" y="4107041"/>
            <a:ext cx="3902524" cy="1631216"/>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Don’t say the names of the students who made the errors!</a:t>
            </a:r>
            <a:br>
              <a:rPr lang="en-US" sz="2000" dirty="0">
                <a:latin typeface="Georgia" panose="02040502050405020303" pitchFamily="18" charset="0"/>
                <a:cs typeface="Calibri" pitchFamily="34" charset="0"/>
              </a:rPr>
            </a:br>
            <a:r>
              <a:rPr lang="en-US" sz="2000" i="1" dirty="0">
                <a:latin typeface="Georgia" panose="02040502050405020303" pitchFamily="18" charset="0"/>
                <a:cs typeface="Calibri" pitchFamily="34" charset="0"/>
              </a:rPr>
              <a:t>Work in pairs.</a:t>
            </a:r>
          </a:p>
          <a:p>
            <a:r>
              <a:rPr lang="en-US" sz="2000" dirty="0">
                <a:latin typeface="Georgia" panose="02040502050405020303" pitchFamily="18" charset="0"/>
                <a:cs typeface="Calibri" pitchFamily="34" charset="0"/>
              </a:rPr>
              <a:t>Make improvements to the errors you noted.</a:t>
            </a:r>
          </a:p>
        </p:txBody>
      </p:sp>
    </p:spTree>
    <p:custDataLst>
      <p:tags r:id="rId1"/>
    </p:custDataLst>
    <p:extLst>
      <p:ext uri="{BB962C8B-B14F-4D97-AF65-F5344CB8AC3E}">
        <p14:creationId xmlns:p14="http://schemas.microsoft.com/office/powerpoint/2010/main" val="27179493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ircle(out)">
                                      <p:cBhvr>
                                        <p:cTn id="7" dur="2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ou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1000"/>
                                        <p:tgtEl>
                                          <p:spTgt spid="18">
                                            <p:txEl>
                                              <p:pRg st="0" end="0"/>
                                            </p:txEl>
                                          </p:spTgt>
                                        </p:tgtEl>
                                      </p:cBhvr>
                                    </p:animEffect>
                                    <p:anim calcmode="lin" valueType="num">
                                      <p:cBhvr>
                                        <p:cTn id="18"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8">
                                            <p:txEl>
                                              <p:pRg st="2" end="2"/>
                                            </p:txEl>
                                          </p:spTgt>
                                        </p:tgtEl>
                                        <p:attrNameLst>
                                          <p:attrName>style.visibility</p:attrName>
                                        </p:attrNameLst>
                                      </p:cBhvr>
                                      <p:to>
                                        <p:strVal val="visible"/>
                                      </p:to>
                                    </p:set>
                                    <p:animEffect transition="in" filter="fade">
                                      <p:cBhvr>
                                        <p:cTn id="24" dur="1000"/>
                                        <p:tgtEl>
                                          <p:spTgt spid="18">
                                            <p:txEl>
                                              <p:pRg st="2" end="2"/>
                                            </p:txEl>
                                          </p:spTgt>
                                        </p:tgtEl>
                                      </p:cBhvr>
                                    </p:animEffect>
                                    <p:anim calcmode="lin" valueType="num">
                                      <p:cBhvr>
                                        <p:cTn id="25" dur="1000" fill="hold"/>
                                        <p:tgtEl>
                                          <p:spTgt spid="18">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circle(out)">
                                      <p:cBhvr>
                                        <p:cTn id="31" dur="2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10">
                                            <p:bg/>
                                          </p:spTgt>
                                        </p:tgtEl>
                                        <p:attrNameLst>
                                          <p:attrName>style.visibility</p:attrName>
                                        </p:attrNameLst>
                                      </p:cBhvr>
                                      <p:to>
                                        <p:strVal val="visible"/>
                                      </p:to>
                                    </p:set>
                                    <p:animEffect transition="in" filter="circle(out)">
                                      <p:cBhvr>
                                        <p:cTn id="36" dur="2000"/>
                                        <p:tgtEl>
                                          <p:spTgt spid="10">
                                            <p:bg/>
                                          </p:spTgt>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grpId="0" nodeType="click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circle(out)">
                                      <p:cBhvr>
                                        <p:cTn id="41" dur="2000"/>
                                        <p:tgtEl>
                                          <p:spTgt spid="10">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32" fill="hold" grpId="0" nodeType="clickEffect">
                                  <p:stCondLst>
                                    <p:cond delay="0"/>
                                  </p:stCondLst>
                                  <p:childTnLst>
                                    <p:set>
                                      <p:cBhvr>
                                        <p:cTn id="45" dur="1" fill="hold">
                                          <p:stCondLst>
                                            <p:cond delay="0"/>
                                          </p:stCondLst>
                                        </p:cTn>
                                        <p:tgtEl>
                                          <p:spTgt spid="10">
                                            <p:txEl>
                                              <p:pRg st="1" end="1"/>
                                            </p:txEl>
                                          </p:spTgt>
                                        </p:tgtEl>
                                        <p:attrNameLst>
                                          <p:attrName>style.visibility</p:attrName>
                                        </p:attrNameLst>
                                      </p:cBhvr>
                                      <p:to>
                                        <p:strVal val="visible"/>
                                      </p:to>
                                    </p:set>
                                    <p:animEffect transition="in" filter="circle(out)">
                                      <p:cBhvr>
                                        <p:cTn id="46" dur="2000"/>
                                        <p:tgtEl>
                                          <p:spTgt spid="10">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32" fill="hold" grpId="0" nodeType="click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animEffect transition="in" filter="circle(out)">
                                      <p:cBhvr>
                                        <p:cTn id="51" dur="2000"/>
                                        <p:tgtEl>
                                          <p:spTgt spid="10">
                                            <p:txEl>
                                              <p:pRg st="2" end="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32" fill="hold" grpId="0" nodeType="clickEffect">
                                  <p:stCondLst>
                                    <p:cond delay="0"/>
                                  </p:stCondLst>
                                  <p:childTnLst>
                                    <p:set>
                                      <p:cBhvr>
                                        <p:cTn id="55" dur="1" fill="hold">
                                          <p:stCondLst>
                                            <p:cond delay="0"/>
                                          </p:stCondLst>
                                        </p:cTn>
                                        <p:tgtEl>
                                          <p:spTgt spid="10">
                                            <p:txEl>
                                              <p:pRg st="3" end="3"/>
                                            </p:txEl>
                                          </p:spTgt>
                                        </p:tgtEl>
                                        <p:attrNameLst>
                                          <p:attrName>style.visibility</p:attrName>
                                        </p:attrNameLst>
                                      </p:cBhvr>
                                      <p:to>
                                        <p:strVal val="visible"/>
                                      </p:to>
                                    </p:set>
                                    <p:animEffect transition="in" filter="circle(out)">
                                      <p:cBhvr>
                                        <p:cTn id="56" dur="2000"/>
                                        <p:tgtEl>
                                          <p:spTgt spid="10">
                                            <p:txEl>
                                              <p:pRg st="3" end="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grpId="0" nodeType="clickEffect">
                                  <p:stCondLst>
                                    <p:cond delay="0"/>
                                  </p:stCondLst>
                                  <p:childTnLst>
                                    <p:set>
                                      <p:cBhvr>
                                        <p:cTn id="60" dur="1" fill="hold">
                                          <p:stCondLst>
                                            <p:cond delay="0"/>
                                          </p:stCondLst>
                                        </p:cTn>
                                        <p:tgtEl>
                                          <p:spTgt spid="10">
                                            <p:txEl>
                                              <p:pRg st="4" end="4"/>
                                            </p:txEl>
                                          </p:spTgt>
                                        </p:tgtEl>
                                        <p:attrNameLst>
                                          <p:attrName>style.visibility</p:attrName>
                                        </p:attrNameLst>
                                      </p:cBhvr>
                                      <p:to>
                                        <p:strVal val="visible"/>
                                      </p:to>
                                    </p:set>
                                    <p:animEffect transition="in" filter="circle(out)">
                                      <p:cBhvr>
                                        <p:cTn id="61" dur="2000"/>
                                        <p:tgtEl>
                                          <p:spTgt spid="10">
                                            <p:txEl>
                                              <p:pRg st="4" end="4"/>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ntr" presetSubtype="32" fill="hold" grpId="0" nodeType="clickEffect">
                                  <p:stCondLst>
                                    <p:cond delay="0"/>
                                  </p:stCondLst>
                                  <p:childTnLst>
                                    <p:set>
                                      <p:cBhvr>
                                        <p:cTn id="65" dur="1" fill="hold">
                                          <p:stCondLst>
                                            <p:cond delay="0"/>
                                          </p:stCondLst>
                                        </p:cTn>
                                        <p:tgtEl>
                                          <p:spTgt spid="10">
                                            <p:txEl>
                                              <p:pRg st="5" end="5"/>
                                            </p:txEl>
                                          </p:spTgt>
                                        </p:tgtEl>
                                        <p:attrNameLst>
                                          <p:attrName>style.visibility</p:attrName>
                                        </p:attrNameLst>
                                      </p:cBhvr>
                                      <p:to>
                                        <p:strVal val="visible"/>
                                      </p:to>
                                    </p:set>
                                    <p:animEffect transition="in" filter="circle(out)">
                                      <p:cBhvr>
                                        <p:cTn id="66" dur="2000"/>
                                        <p:tgtEl>
                                          <p:spTgt spid="10">
                                            <p:txEl>
                                              <p:pRg st="5" end="5"/>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6" presetClass="entr" presetSubtype="32" fill="hold" grpId="0"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animEffect transition="in" filter="circle(out)">
                                      <p:cBhvr>
                                        <p:cTn id="71" dur="2000"/>
                                        <p:tgtEl>
                                          <p:spTgt spid="10">
                                            <p:txEl>
                                              <p:pRg st="6" end="6"/>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6" presetClass="entr" presetSubtype="32" fill="hold" grpId="0" nodeType="clickEffect">
                                  <p:stCondLst>
                                    <p:cond delay="0"/>
                                  </p:stCondLst>
                                  <p:childTnLst>
                                    <p:set>
                                      <p:cBhvr>
                                        <p:cTn id="75" dur="1" fill="hold">
                                          <p:stCondLst>
                                            <p:cond delay="0"/>
                                          </p:stCondLst>
                                        </p:cTn>
                                        <p:tgtEl>
                                          <p:spTgt spid="10">
                                            <p:txEl>
                                              <p:pRg st="7" end="7"/>
                                            </p:txEl>
                                          </p:spTgt>
                                        </p:tgtEl>
                                        <p:attrNameLst>
                                          <p:attrName>style.visibility</p:attrName>
                                        </p:attrNameLst>
                                      </p:cBhvr>
                                      <p:to>
                                        <p:strVal val="visible"/>
                                      </p:to>
                                    </p:set>
                                    <p:animEffect transition="in" filter="circle(out)">
                                      <p:cBhvr>
                                        <p:cTn id="76" dur="2000"/>
                                        <p:tgtEl>
                                          <p:spTgt spid="10">
                                            <p:txEl>
                                              <p:pRg st="7" end="7"/>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6" presetClass="entr" presetSubtype="32" fill="hold" grpId="0" nodeType="clickEffect">
                                  <p:stCondLst>
                                    <p:cond delay="0"/>
                                  </p:stCondLst>
                                  <p:childTnLst>
                                    <p:set>
                                      <p:cBhvr>
                                        <p:cTn id="80" dur="1" fill="hold">
                                          <p:stCondLst>
                                            <p:cond delay="0"/>
                                          </p:stCondLst>
                                        </p:cTn>
                                        <p:tgtEl>
                                          <p:spTgt spid="10">
                                            <p:txEl>
                                              <p:pRg st="8" end="8"/>
                                            </p:txEl>
                                          </p:spTgt>
                                        </p:tgtEl>
                                        <p:attrNameLst>
                                          <p:attrName>style.visibility</p:attrName>
                                        </p:attrNameLst>
                                      </p:cBhvr>
                                      <p:to>
                                        <p:strVal val="visible"/>
                                      </p:to>
                                    </p:set>
                                    <p:animEffect transition="in" filter="circle(out)">
                                      <p:cBhvr>
                                        <p:cTn id="81" dur="2000"/>
                                        <p:tgtEl>
                                          <p:spTgt spid="10">
                                            <p:txEl>
                                              <p:pRg st="8" end="8"/>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6" presetClass="entr" presetSubtype="32" fill="hold" grpId="0" nodeType="clickEffect">
                                  <p:stCondLst>
                                    <p:cond delay="0"/>
                                  </p:stCondLst>
                                  <p:childTnLst>
                                    <p:set>
                                      <p:cBhvr>
                                        <p:cTn id="85" dur="1" fill="hold">
                                          <p:stCondLst>
                                            <p:cond delay="0"/>
                                          </p:stCondLst>
                                        </p:cTn>
                                        <p:tgtEl>
                                          <p:spTgt spid="10">
                                            <p:txEl>
                                              <p:pRg st="9" end="9"/>
                                            </p:txEl>
                                          </p:spTgt>
                                        </p:tgtEl>
                                        <p:attrNameLst>
                                          <p:attrName>style.visibility</p:attrName>
                                        </p:attrNameLst>
                                      </p:cBhvr>
                                      <p:to>
                                        <p:strVal val="visible"/>
                                      </p:to>
                                    </p:set>
                                    <p:animEffect transition="in" filter="circle(out)">
                                      <p:cBhvr>
                                        <p:cTn id="86" dur="2000"/>
                                        <p:tgtEl>
                                          <p:spTgt spid="10">
                                            <p:txEl>
                                              <p:pRg st="9" end="9"/>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6" presetClass="entr" presetSubtype="32" fill="hold" grpId="0" nodeType="click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circle(out)">
                                      <p:cBhvr>
                                        <p:cTn id="91" dur="2000"/>
                                        <p:tgtEl>
                                          <p:spTgt spid="16"/>
                                        </p:tgtEl>
                                      </p:cBhvr>
                                    </p:animEffect>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1000"/>
                                        <p:tgtEl>
                                          <p:spTgt spid="31"/>
                                        </p:tgtEl>
                                      </p:cBhvr>
                                    </p:animEffect>
                                    <p:anim calcmode="lin" valueType="num">
                                      <p:cBhvr>
                                        <p:cTn id="97" dur="1000" fill="hold"/>
                                        <p:tgtEl>
                                          <p:spTgt spid="31"/>
                                        </p:tgtEl>
                                        <p:attrNameLst>
                                          <p:attrName>ppt_x</p:attrName>
                                        </p:attrNameLst>
                                      </p:cBhvr>
                                      <p:tavLst>
                                        <p:tav tm="0">
                                          <p:val>
                                            <p:strVal val="#ppt_x"/>
                                          </p:val>
                                        </p:tav>
                                        <p:tav tm="100000">
                                          <p:val>
                                            <p:strVal val="#ppt_x"/>
                                          </p:val>
                                        </p:tav>
                                      </p:tavLst>
                                    </p:anim>
                                    <p:anim calcmode="lin" valueType="num">
                                      <p:cBhvr>
                                        <p:cTn id="9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6" presetClass="entr" presetSubtype="32"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circle(out)">
                                      <p:cBhvr>
                                        <p:cTn id="103" dur="2000"/>
                                        <p:tgtEl>
                                          <p:spTgt spid="17">
                                            <p:bg/>
                                          </p:spTgt>
                                        </p:tgtEl>
                                      </p:cBhvr>
                                    </p:animEffect>
                                  </p:childTnLst>
                                </p:cTn>
                              </p:par>
                            </p:childTnLst>
                          </p:cTn>
                        </p:par>
                      </p:childTnLst>
                    </p:cTn>
                  </p:par>
                  <p:par>
                    <p:cTn id="104" fill="hold">
                      <p:stCondLst>
                        <p:cond delay="indefinite"/>
                      </p:stCondLst>
                      <p:childTnLst>
                        <p:par>
                          <p:cTn id="105" fill="hold">
                            <p:stCondLst>
                              <p:cond delay="0"/>
                            </p:stCondLst>
                            <p:childTnLst>
                              <p:par>
                                <p:cTn id="106" presetID="6" presetClass="entr" presetSubtype="32" fill="hold" grpId="0" nodeType="clickEffect">
                                  <p:stCondLst>
                                    <p:cond delay="0"/>
                                  </p:stCondLst>
                                  <p:childTnLst>
                                    <p:set>
                                      <p:cBhvr>
                                        <p:cTn id="107" dur="1" fill="hold">
                                          <p:stCondLst>
                                            <p:cond delay="0"/>
                                          </p:stCondLst>
                                        </p:cTn>
                                        <p:tgtEl>
                                          <p:spTgt spid="17">
                                            <p:txEl>
                                              <p:pRg st="0" end="0"/>
                                            </p:txEl>
                                          </p:spTgt>
                                        </p:tgtEl>
                                        <p:attrNameLst>
                                          <p:attrName>style.visibility</p:attrName>
                                        </p:attrNameLst>
                                      </p:cBhvr>
                                      <p:to>
                                        <p:strVal val="visible"/>
                                      </p:to>
                                    </p:set>
                                    <p:animEffect transition="in" filter="circle(out)">
                                      <p:cBhvr>
                                        <p:cTn id="108" dur="2000"/>
                                        <p:tgtEl>
                                          <p:spTgt spid="17">
                                            <p:txEl>
                                              <p:pRg st="0" end="0"/>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6" presetClass="entr" presetSubtype="32" fill="hold" grpId="0" nodeType="clickEffect">
                                  <p:stCondLst>
                                    <p:cond delay="0"/>
                                  </p:stCondLst>
                                  <p:childTnLst>
                                    <p:set>
                                      <p:cBhvr>
                                        <p:cTn id="112" dur="1" fill="hold">
                                          <p:stCondLst>
                                            <p:cond delay="0"/>
                                          </p:stCondLst>
                                        </p:cTn>
                                        <p:tgtEl>
                                          <p:spTgt spid="17">
                                            <p:txEl>
                                              <p:pRg st="1" end="1"/>
                                            </p:txEl>
                                          </p:spTgt>
                                        </p:tgtEl>
                                        <p:attrNameLst>
                                          <p:attrName>style.visibility</p:attrName>
                                        </p:attrNameLst>
                                      </p:cBhvr>
                                      <p:to>
                                        <p:strVal val="visible"/>
                                      </p:to>
                                    </p:set>
                                    <p:animEffect transition="in" filter="circle(out)">
                                      <p:cBhvr>
                                        <p:cTn id="113" dur="2000"/>
                                        <p:tgtEl>
                                          <p:spTgt spid="17">
                                            <p:txEl>
                                              <p:pRg st="1" end="1"/>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6" presetClass="entr" presetSubtype="32" fill="hold" grpId="0" nodeType="clickEffect">
                                  <p:stCondLst>
                                    <p:cond delay="0"/>
                                  </p:stCondLst>
                                  <p:childTnLst>
                                    <p:set>
                                      <p:cBhvr>
                                        <p:cTn id="117" dur="1" fill="hold">
                                          <p:stCondLst>
                                            <p:cond delay="0"/>
                                          </p:stCondLst>
                                        </p:cTn>
                                        <p:tgtEl>
                                          <p:spTgt spid="17">
                                            <p:txEl>
                                              <p:pRg st="2" end="2"/>
                                            </p:txEl>
                                          </p:spTgt>
                                        </p:tgtEl>
                                        <p:attrNameLst>
                                          <p:attrName>style.visibility</p:attrName>
                                        </p:attrNameLst>
                                      </p:cBhvr>
                                      <p:to>
                                        <p:strVal val="visible"/>
                                      </p:to>
                                    </p:set>
                                    <p:animEffect transition="in" filter="circle(out)">
                                      <p:cBhvr>
                                        <p:cTn id="118" dur="2000"/>
                                        <p:tgtEl>
                                          <p:spTgt spid="17">
                                            <p:txEl>
                                              <p:pRg st="2" end="2"/>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6" presetClass="entr" presetSubtype="32" fill="hold" grpId="0" nodeType="clickEffect">
                                  <p:stCondLst>
                                    <p:cond delay="0"/>
                                  </p:stCondLst>
                                  <p:childTnLst>
                                    <p:set>
                                      <p:cBhvr>
                                        <p:cTn id="122" dur="1" fill="hold">
                                          <p:stCondLst>
                                            <p:cond delay="0"/>
                                          </p:stCondLst>
                                        </p:cTn>
                                        <p:tgtEl>
                                          <p:spTgt spid="17">
                                            <p:txEl>
                                              <p:pRg st="3" end="3"/>
                                            </p:txEl>
                                          </p:spTgt>
                                        </p:tgtEl>
                                        <p:attrNameLst>
                                          <p:attrName>style.visibility</p:attrName>
                                        </p:attrNameLst>
                                      </p:cBhvr>
                                      <p:to>
                                        <p:strVal val="visible"/>
                                      </p:to>
                                    </p:set>
                                    <p:animEffect transition="in" filter="circle(out)">
                                      <p:cBhvr>
                                        <p:cTn id="123" dur="2000"/>
                                        <p:tgtEl>
                                          <p:spTgt spid="17">
                                            <p:txEl>
                                              <p:pRg st="3" end="3"/>
                                            </p:txEl>
                                          </p:spTgt>
                                        </p:tgtEl>
                                      </p:cBhvr>
                                    </p:animEffect>
                                  </p:childTnLst>
                                </p:cTn>
                              </p:par>
                            </p:childTnLst>
                          </p:cTn>
                        </p:par>
                      </p:childTnLst>
                    </p:cTn>
                  </p:par>
                  <p:par>
                    <p:cTn id="124" fill="hold">
                      <p:stCondLst>
                        <p:cond delay="indefinite"/>
                      </p:stCondLst>
                      <p:childTnLst>
                        <p:par>
                          <p:cTn id="125" fill="hold">
                            <p:stCondLst>
                              <p:cond delay="0"/>
                            </p:stCondLst>
                            <p:childTnLst>
                              <p:par>
                                <p:cTn id="126" presetID="6" presetClass="entr" presetSubtype="32" fill="hold" grpId="0" nodeType="clickEffect">
                                  <p:stCondLst>
                                    <p:cond delay="0"/>
                                  </p:stCondLst>
                                  <p:childTnLst>
                                    <p:set>
                                      <p:cBhvr>
                                        <p:cTn id="127" dur="1" fill="hold">
                                          <p:stCondLst>
                                            <p:cond delay="0"/>
                                          </p:stCondLst>
                                        </p:cTn>
                                        <p:tgtEl>
                                          <p:spTgt spid="17">
                                            <p:txEl>
                                              <p:pRg st="4" end="4"/>
                                            </p:txEl>
                                          </p:spTgt>
                                        </p:tgtEl>
                                        <p:attrNameLst>
                                          <p:attrName>style.visibility</p:attrName>
                                        </p:attrNameLst>
                                      </p:cBhvr>
                                      <p:to>
                                        <p:strVal val="visible"/>
                                      </p:to>
                                    </p:set>
                                    <p:animEffect transition="in" filter="circle(out)">
                                      <p:cBhvr>
                                        <p:cTn id="128" dur="2000"/>
                                        <p:tgtEl>
                                          <p:spTgt spid="17">
                                            <p:txEl>
                                              <p:pRg st="4" end="4"/>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6" presetClass="entr" presetSubtype="32" fill="hold" grpId="0" nodeType="clickEffect">
                                  <p:stCondLst>
                                    <p:cond delay="0"/>
                                  </p:stCondLst>
                                  <p:childTnLst>
                                    <p:set>
                                      <p:cBhvr>
                                        <p:cTn id="132" dur="1" fill="hold">
                                          <p:stCondLst>
                                            <p:cond delay="0"/>
                                          </p:stCondLst>
                                        </p:cTn>
                                        <p:tgtEl>
                                          <p:spTgt spid="17">
                                            <p:txEl>
                                              <p:pRg st="5" end="5"/>
                                            </p:txEl>
                                          </p:spTgt>
                                        </p:tgtEl>
                                        <p:attrNameLst>
                                          <p:attrName>style.visibility</p:attrName>
                                        </p:attrNameLst>
                                      </p:cBhvr>
                                      <p:to>
                                        <p:strVal val="visible"/>
                                      </p:to>
                                    </p:set>
                                    <p:animEffect transition="in" filter="circle(out)">
                                      <p:cBhvr>
                                        <p:cTn id="133" dur="2000"/>
                                        <p:tgtEl>
                                          <p:spTgt spid="17">
                                            <p:txEl>
                                              <p:pRg st="5" end="5"/>
                                            </p:txEl>
                                          </p:spTgt>
                                        </p:tgtEl>
                                      </p:cBhvr>
                                    </p:animEffect>
                                  </p:childTnLst>
                                </p:cTn>
                              </p:par>
                            </p:childTnLst>
                          </p:cTn>
                        </p:par>
                      </p:childTnLst>
                    </p:cTn>
                  </p:par>
                  <p:par>
                    <p:cTn id="134" fill="hold">
                      <p:stCondLst>
                        <p:cond delay="indefinite"/>
                      </p:stCondLst>
                      <p:childTnLst>
                        <p:par>
                          <p:cTn id="135" fill="hold">
                            <p:stCondLst>
                              <p:cond delay="0"/>
                            </p:stCondLst>
                            <p:childTnLst>
                              <p:par>
                                <p:cTn id="136" presetID="6" presetClass="entr" presetSubtype="32" fill="hold" grpId="0" nodeType="clickEffect">
                                  <p:stCondLst>
                                    <p:cond delay="0"/>
                                  </p:stCondLst>
                                  <p:childTnLst>
                                    <p:set>
                                      <p:cBhvr>
                                        <p:cTn id="137" dur="1" fill="hold">
                                          <p:stCondLst>
                                            <p:cond delay="0"/>
                                          </p:stCondLst>
                                        </p:cTn>
                                        <p:tgtEl>
                                          <p:spTgt spid="17">
                                            <p:txEl>
                                              <p:pRg st="6" end="6"/>
                                            </p:txEl>
                                          </p:spTgt>
                                        </p:tgtEl>
                                        <p:attrNameLst>
                                          <p:attrName>style.visibility</p:attrName>
                                        </p:attrNameLst>
                                      </p:cBhvr>
                                      <p:to>
                                        <p:strVal val="visible"/>
                                      </p:to>
                                    </p:set>
                                    <p:animEffect transition="in" filter="circle(out)">
                                      <p:cBhvr>
                                        <p:cTn id="138" dur="2000"/>
                                        <p:tgtEl>
                                          <p:spTgt spid="17">
                                            <p:txEl>
                                              <p:pRg st="6" end="6"/>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47" presetClass="entr" presetSubtype="0" fill="hold" grpId="0" nodeType="clickEffect">
                                  <p:stCondLst>
                                    <p:cond delay="0"/>
                                  </p:stCondLst>
                                  <p:childTnLst>
                                    <p:set>
                                      <p:cBhvr>
                                        <p:cTn id="142" dur="1" fill="hold">
                                          <p:stCondLst>
                                            <p:cond delay="0"/>
                                          </p:stCondLst>
                                        </p:cTn>
                                        <p:tgtEl>
                                          <p:spTgt spid="19">
                                            <p:txEl>
                                              <p:pRg st="0" end="0"/>
                                            </p:txEl>
                                          </p:spTgt>
                                        </p:tgtEl>
                                        <p:attrNameLst>
                                          <p:attrName>style.visibility</p:attrName>
                                        </p:attrNameLst>
                                      </p:cBhvr>
                                      <p:to>
                                        <p:strVal val="visible"/>
                                      </p:to>
                                    </p:set>
                                    <p:animEffect transition="in" filter="fade">
                                      <p:cBhvr>
                                        <p:cTn id="143" dur="1000"/>
                                        <p:tgtEl>
                                          <p:spTgt spid="19">
                                            <p:txEl>
                                              <p:pRg st="0" end="0"/>
                                            </p:txEl>
                                          </p:spTgt>
                                        </p:tgtEl>
                                      </p:cBhvr>
                                    </p:animEffect>
                                    <p:anim calcmode="lin" valueType="num">
                                      <p:cBhvr>
                                        <p:cTn id="144"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145"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7" presetClass="entr" presetSubtype="0" fill="hold" grpId="0" nodeType="clickEffect">
                                  <p:stCondLst>
                                    <p:cond delay="0"/>
                                  </p:stCondLst>
                                  <p:childTnLst>
                                    <p:set>
                                      <p:cBhvr>
                                        <p:cTn id="149" dur="1" fill="hold">
                                          <p:stCondLst>
                                            <p:cond delay="0"/>
                                          </p:stCondLst>
                                        </p:cTn>
                                        <p:tgtEl>
                                          <p:spTgt spid="19">
                                            <p:txEl>
                                              <p:pRg st="1" end="1"/>
                                            </p:txEl>
                                          </p:spTgt>
                                        </p:tgtEl>
                                        <p:attrNameLst>
                                          <p:attrName>style.visibility</p:attrName>
                                        </p:attrNameLst>
                                      </p:cBhvr>
                                      <p:to>
                                        <p:strVal val="visible"/>
                                      </p:to>
                                    </p:set>
                                    <p:animEffect transition="in" filter="fade">
                                      <p:cBhvr>
                                        <p:cTn id="150" dur="1000"/>
                                        <p:tgtEl>
                                          <p:spTgt spid="19">
                                            <p:txEl>
                                              <p:pRg st="1" end="1"/>
                                            </p:txEl>
                                          </p:spTgt>
                                        </p:tgtEl>
                                      </p:cBhvr>
                                    </p:animEffect>
                                    <p:anim calcmode="lin" valueType="num">
                                      <p:cBhvr>
                                        <p:cTn id="151"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152"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6" presetClass="entr" presetSubtype="32" fill="hold" grpId="0" nodeType="clickEffect">
                                  <p:stCondLst>
                                    <p:cond delay="0"/>
                                  </p:stCondLst>
                                  <p:childTnLst>
                                    <p:set>
                                      <p:cBhvr>
                                        <p:cTn id="156" dur="1" fill="hold">
                                          <p:stCondLst>
                                            <p:cond delay="0"/>
                                          </p:stCondLst>
                                        </p:cTn>
                                        <p:tgtEl>
                                          <p:spTgt spid="22">
                                            <p:bg/>
                                          </p:spTgt>
                                        </p:tgtEl>
                                        <p:attrNameLst>
                                          <p:attrName>style.visibility</p:attrName>
                                        </p:attrNameLst>
                                      </p:cBhvr>
                                      <p:to>
                                        <p:strVal val="visible"/>
                                      </p:to>
                                    </p:set>
                                    <p:animEffect transition="in" filter="circle(out)">
                                      <p:cBhvr>
                                        <p:cTn id="157" dur="2000"/>
                                        <p:tgtEl>
                                          <p:spTgt spid="22">
                                            <p:bg/>
                                          </p:spTgt>
                                        </p:tgtEl>
                                      </p:cBhvr>
                                    </p:animEffect>
                                  </p:childTnLst>
                                </p:cTn>
                              </p:par>
                            </p:childTnLst>
                          </p:cTn>
                        </p:par>
                      </p:childTnLst>
                    </p:cTn>
                  </p:par>
                  <p:par>
                    <p:cTn id="158" fill="hold">
                      <p:stCondLst>
                        <p:cond delay="indefinite"/>
                      </p:stCondLst>
                      <p:childTnLst>
                        <p:par>
                          <p:cTn id="159" fill="hold">
                            <p:stCondLst>
                              <p:cond delay="0"/>
                            </p:stCondLst>
                            <p:childTnLst>
                              <p:par>
                                <p:cTn id="160" presetID="6" presetClass="entr" presetSubtype="32" fill="hold" grpId="0" nodeType="clickEffect">
                                  <p:stCondLst>
                                    <p:cond delay="0"/>
                                  </p:stCondLst>
                                  <p:childTnLst>
                                    <p:set>
                                      <p:cBhvr>
                                        <p:cTn id="161" dur="1" fill="hold">
                                          <p:stCondLst>
                                            <p:cond delay="0"/>
                                          </p:stCondLst>
                                        </p:cTn>
                                        <p:tgtEl>
                                          <p:spTgt spid="22">
                                            <p:txEl>
                                              <p:pRg st="0" end="0"/>
                                            </p:txEl>
                                          </p:spTgt>
                                        </p:tgtEl>
                                        <p:attrNameLst>
                                          <p:attrName>style.visibility</p:attrName>
                                        </p:attrNameLst>
                                      </p:cBhvr>
                                      <p:to>
                                        <p:strVal val="visible"/>
                                      </p:to>
                                    </p:set>
                                    <p:animEffect transition="in" filter="circle(out)">
                                      <p:cBhvr>
                                        <p:cTn id="162" dur="2000"/>
                                        <p:tgtEl>
                                          <p:spTgt spid="22">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32" fill="hold" grpId="0" nodeType="clickEffect">
                                  <p:stCondLst>
                                    <p:cond delay="0"/>
                                  </p:stCondLst>
                                  <p:childTnLst>
                                    <p:set>
                                      <p:cBhvr>
                                        <p:cTn id="166" dur="1" fill="hold">
                                          <p:stCondLst>
                                            <p:cond delay="0"/>
                                          </p:stCondLst>
                                        </p:cTn>
                                        <p:tgtEl>
                                          <p:spTgt spid="22">
                                            <p:txEl>
                                              <p:pRg st="1" end="1"/>
                                            </p:txEl>
                                          </p:spTgt>
                                        </p:tgtEl>
                                        <p:attrNameLst>
                                          <p:attrName>style.visibility</p:attrName>
                                        </p:attrNameLst>
                                      </p:cBhvr>
                                      <p:to>
                                        <p:strVal val="visible"/>
                                      </p:to>
                                    </p:set>
                                    <p:animEffect transition="in" filter="circle(out)">
                                      <p:cBhvr>
                                        <p:cTn id="167"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8" grpId="0" build="p"/>
      <p:bldP spid="22" grpId="0" build="p" animBg="1"/>
      <p:bldP spid="31" grpId="0"/>
      <p:bldP spid="15" grpId="0" animBg="1"/>
      <p:bldP spid="10" grpId="0" build="p" animBg="1"/>
      <p:bldP spid="16" grpId="0" animBg="1"/>
      <p:bldP spid="17" grpId="0" build="p" animBg="1"/>
      <p:bldP spid="1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4"/>
          <p:cNvSpPr txBox="1">
            <a:spLocks noChangeArrowheads="1"/>
          </p:cNvSpPr>
          <p:nvPr/>
        </p:nvSpPr>
        <p:spPr bwMode="auto">
          <a:xfrm>
            <a:off x="1" y="0"/>
            <a:ext cx="239881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7030A0"/>
                </a:solidFill>
                <a:latin typeface="Georgia" panose="02040502050405020303" pitchFamily="18" charset="0"/>
                <a:cs typeface="Times New Roman" panose="02020603050405020304" pitchFamily="18" charset="0"/>
              </a:rPr>
              <a:t>Before you start</a:t>
            </a:r>
            <a:endParaRPr lang="en-US" sz="2400" dirty="0">
              <a:solidFill>
                <a:srgbClr val="7030A0"/>
              </a:solidFill>
              <a:latin typeface="Georgia" panose="02040502050405020303" pitchFamily="18" charset="0"/>
            </a:endParaRPr>
          </a:p>
        </p:txBody>
      </p:sp>
      <p:sp>
        <p:nvSpPr>
          <p:cNvPr id="27" name="TextBox 6"/>
          <p:cNvSpPr txBox="1">
            <a:spLocks noChangeArrowheads="1"/>
          </p:cNvSpPr>
          <p:nvPr/>
        </p:nvSpPr>
        <p:spPr bwMode="auto">
          <a:xfrm>
            <a:off x="4932363" y="2251037"/>
            <a:ext cx="1153218" cy="369332"/>
          </a:xfrm>
          <a:prstGeom prst="rect">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dirty="0">
                <a:solidFill>
                  <a:srgbClr val="FFFF99"/>
                </a:solidFill>
                <a:latin typeface="Gotham Book"/>
                <a:cs typeface="Cambria"/>
              </a:rPr>
              <a:t>Example</a:t>
            </a:r>
          </a:p>
        </p:txBody>
      </p:sp>
      <p:sp>
        <p:nvSpPr>
          <p:cNvPr id="18" name="Rectangle 17"/>
          <p:cNvSpPr>
            <a:spLocks noChangeArrowheads="1"/>
          </p:cNvSpPr>
          <p:nvPr/>
        </p:nvSpPr>
        <p:spPr bwMode="auto">
          <a:xfrm>
            <a:off x="0" y="461665"/>
            <a:ext cx="4402553" cy="1015663"/>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Work with a partner.</a:t>
            </a:r>
          </a:p>
          <a:p>
            <a:r>
              <a:rPr lang="en-US" sz="2000" dirty="0">
                <a:latin typeface="Georgia" panose="02040502050405020303" pitchFamily="18" charset="0"/>
                <a:cs typeface="Calibri" pitchFamily="34" charset="0"/>
              </a:rPr>
              <a:t>Describe what you can see in these photos in as much detail as you can. </a:t>
            </a:r>
          </a:p>
        </p:txBody>
      </p:sp>
      <p:sp>
        <p:nvSpPr>
          <p:cNvPr id="22" name="Rectangle 21"/>
          <p:cNvSpPr>
            <a:spLocks noChangeArrowheads="1"/>
          </p:cNvSpPr>
          <p:nvPr/>
        </p:nvSpPr>
        <p:spPr bwMode="auto">
          <a:xfrm>
            <a:off x="5295137" y="5829298"/>
            <a:ext cx="2983338" cy="584775"/>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13500000" scaled="1"/>
            <a:tileRect/>
          </a:gradFill>
          <a:ln w="12700">
            <a:noFill/>
            <a:miter lim="800000"/>
            <a:headEnd/>
            <a:tailEnd/>
          </a:ln>
          <a:effectLst>
            <a:outerShdw dist="23000" algn="bl" rotWithShape="0">
              <a:srgbClr val="808080">
                <a:alpha val="39999"/>
              </a:srgbClr>
            </a:outerShdw>
          </a:effectLst>
        </p:spPr>
        <p:txBody>
          <a:bodyPr wrap="square">
            <a:spAutoFit/>
          </a:bodyPr>
          <a:lstStyle/>
          <a:p>
            <a:pPr eaLnBrk="0" hangingPunct="0">
              <a:tabLst>
                <a:tab pos="228600" algn="r"/>
                <a:tab pos="2743200" algn="ctr"/>
                <a:tab pos="5486400" algn="r"/>
              </a:tabLst>
              <a:defRPr/>
            </a:pPr>
            <a:r>
              <a:rPr lang="en-US" sz="1600" b="1" dirty="0">
                <a:latin typeface="Arial Narrow" panose="020B0606020202030204" pitchFamily="34" charset="0"/>
                <a:ea typeface="+mn-ea"/>
                <a:cs typeface="Cambria"/>
              </a:rPr>
              <a:t>How might this café be connected to the themes you uncovered? </a:t>
            </a:r>
          </a:p>
        </p:txBody>
      </p:sp>
      <p:sp>
        <p:nvSpPr>
          <p:cNvPr id="31" name="Rectangle 30"/>
          <p:cNvSpPr>
            <a:spLocks noChangeArrowheads="1"/>
          </p:cNvSpPr>
          <p:nvPr/>
        </p:nvSpPr>
        <p:spPr bwMode="auto">
          <a:xfrm>
            <a:off x="4744451" y="476250"/>
            <a:ext cx="4196936"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Discuss these ideas </a:t>
            </a:r>
            <a:r>
              <a:rPr lang="en-US" sz="2000" i="1" dirty="0">
                <a:latin typeface="Georgia" panose="02040502050405020303" pitchFamily="18" charset="0"/>
                <a:cs typeface="Calibri" pitchFamily="34" charset="0"/>
              </a:rPr>
              <a:t>with a partner</a:t>
            </a:r>
            <a:r>
              <a:rPr lang="en-US" sz="2000" dirty="0">
                <a:latin typeface="Georgia" panose="02040502050405020303" pitchFamily="18" charset="0"/>
                <a:cs typeface="Calibri" pitchFamily="34" charset="0"/>
              </a:rPr>
              <a:t>.</a:t>
            </a:r>
          </a:p>
        </p:txBody>
      </p:sp>
      <p:sp>
        <p:nvSpPr>
          <p:cNvPr id="15" name="TextBox 6"/>
          <p:cNvSpPr txBox="1">
            <a:spLocks noChangeArrowheads="1"/>
          </p:cNvSpPr>
          <p:nvPr/>
        </p:nvSpPr>
        <p:spPr bwMode="auto">
          <a:xfrm>
            <a:off x="2398817" y="0"/>
            <a:ext cx="2173183" cy="461665"/>
          </a:xfrm>
          <a:prstGeom prst="rect">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l="100000" b="100000"/>
            </a:path>
            <a:tileRect t="-100000" r="-100000"/>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sz="2400" dirty="0">
                <a:solidFill>
                  <a:srgbClr val="FFFF66"/>
                </a:solidFill>
                <a:latin typeface="Georgia" panose="02040502050405020303" pitchFamily="18" charset="0"/>
                <a:cs typeface="Cambria"/>
              </a:rPr>
              <a:t>Connections</a:t>
            </a:r>
          </a:p>
        </p:txBody>
      </p:sp>
      <p:pic>
        <p:nvPicPr>
          <p:cNvPr id="19" name="Picture 16" descr="http://pgoamoneyliving.files.wordpress.com/2012/11/small-business-cafe-owner1.jpg?w=487&amp;h=292&amp;crop=1"/>
          <p:cNvPicPr>
            <a:picLocks noChangeAspect="1" noChangeArrowheads="1"/>
          </p:cNvPicPr>
          <p:nvPr/>
        </p:nvPicPr>
        <p:blipFill rotWithShape="1">
          <a:blip r:embed="rId4" cstate="print"/>
          <a:srcRect l="14056" r="6437"/>
          <a:stretch/>
        </p:blipFill>
        <p:spPr bwMode="auto">
          <a:xfrm>
            <a:off x="-14749" y="1488002"/>
            <a:ext cx="2246499" cy="1800178"/>
          </a:xfrm>
          <a:prstGeom prst="rect">
            <a:avLst/>
          </a:prstGeom>
          <a:noFill/>
        </p:spPr>
      </p:pic>
      <p:pic>
        <p:nvPicPr>
          <p:cNvPr id="20" name="Picture 14" descr="http://www.theambler.co.uk/wp-content/uploads/2011/06/welcome-to-amble-sign.jpg"/>
          <p:cNvPicPr>
            <a:picLocks noChangeAspect="1" noChangeArrowheads="1"/>
          </p:cNvPicPr>
          <p:nvPr/>
        </p:nvPicPr>
        <p:blipFill>
          <a:blip r:embed="rId5" cstate="print"/>
          <a:srcRect/>
          <a:stretch>
            <a:fillRect/>
          </a:stretch>
        </p:blipFill>
        <p:spPr bwMode="auto">
          <a:xfrm>
            <a:off x="2231751" y="1483428"/>
            <a:ext cx="2350284" cy="1819741"/>
          </a:xfrm>
          <a:prstGeom prst="rect">
            <a:avLst/>
          </a:prstGeom>
          <a:noFill/>
        </p:spPr>
      </p:pic>
      <p:pic>
        <p:nvPicPr>
          <p:cNvPr id="21" name="Picture 10" descr="http://www.theambler.co.uk/wp-content/uploads/2012/12/Loading-coal-at-Amble-Harbo.jpg"/>
          <p:cNvPicPr>
            <a:picLocks noChangeAspect="1" noChangeArrowheads="1"/>
          </p:cNvPicPr>
          <p:nvPr/>
        </p:nvPicPr>
        <p:blipFill>
          <a:blip r:embed="rId6" cstate="print"/>
          <a:srcRect/>
          <a:stretch>
            <a:fillRect/>
          </a:stretch>
        </p:blipFill>
        <p:spPr bwMode="auto">
          <a:xfrm>
            <a:off x="4308" y="3298854"/>
            <a:ext cx="2249714" cy="1574006"/>
          </a:xfrm>
          <a:prstGeom prst="rect">
            <a:avLst/>
          </a:prstGeom>
          <a:noFill/>
        </p:spPr>
      </p:pic>
      <p:pic>
        <p:nvPicPr>
          <p:cNvPr id="24" name="Picture 4" descr="http://www.northern-horizons.co.uk/_images/pictures/NC600_459699222.jpg"/>
          <p:cNvPicPr>
            <a:picLocks noChangeAspect="1" noChangeArrowheads="1"/>
          </p:cNvPicPr>
          <p:nvPr/>
        </p:nvPicPr>
        <p:blipFill>
          <a:blip r:embed="rId7" cstate="print"/>
          <a:srcRect/>
          <a:stretch>
            <a:fillRect/>
          </a:stretch>
        </p:blipFill>
        <p:spPr bwMode="auto">
          <a:xfrm>
            <a:off x="2245565" y="3303168"/>
            <a:ext cx="2335227" cy="1574523"/>
          </a:xfrm>
          <a:prstGeom prst="rect">
            <a:avLst/>
          </a:prstGeom>
          <a:noFill/>
        </p:spPr>
      </p:pic>
      <p:pic>
        <p:nvPicPr>
          <p:cNvPr id="25" name="Picture 8" descr="http://img.ibtimes.com/www/data/images/full/2012/03/13/247714-unemployed-youth.jpg"/>
          <p:cNvPicPr>
            <a:picLocks noChangeAspect="1" noChangeArrowheads="1"/>
          </p:cNvPicPr>
          <p:nvPr/>
        </p:nvPicPr>
        <p:blipFill>
          <a:blip r:embed="rId8" cstate="print"/>
          <a:srcRect/>
          <a:stretch>
            <a:fillRect/>
          </a:stretch>
        </p:blipFill>
        <p:spPr bwMode="auto">
          <a:xfrm>
            <a:off x="8615" y="4877692"/>
            <a:ext cx="2249716" cy="1929958"/>
          </a:xfrm>
          <a:prstGeom prst="rect">
            <a:avLst/>
          </a:prstGeom>
          <a:noFill/>
        </p:spPr>
      </p:pic>
      <p:pic>
        <p:nvPicPr>
          <p:cNvPr id="26" name="Picture 18" descr="http://www.theambler.co.uk/wp-content/uploads/2012/12/Fishing-boats-AW.jpg"/>
          <p:cNvPicPr>
            <a:picLocks noChangeAspect="1" noChangeArrowheads="1"/>
          </p:cNvPicPr>
          <p:nvPr/>
        </p:nvPicPr>
        <p:blipFill>
          <a:blip r:embed="rId9" cstate="print"/>
          <a:srcRect/>
          <a:stretch>
            <a:fillRect/>
          </a:stretch>
        </p:blipFill>
        <p:spPr bwMode="auto">
          <a:xfrm>
            <a:off x="2232214" y="4868544"/>
            <a:ext cx="2348578" cy="1934484"/>
          </a:xfrm>
          <a:prstGeom prst="rect">
            <a:avLst/>
          </a:prstGeom>
          <a:noFill/>
        </p:spPr>
      </p:pic>
      <p:sp>
        <p:nvSpPr>
          <p:cNvPr id="29" name="Rectangle 28"/>
          <p:cNvSpPr>
            <a:spLocks noChangeArrowheads="1"/>
          </p:cNvSpPr>
          <p:nvPr/>
        </p:nvSpPr>
        <p:spPr bwMode="auto">
          <a:xfrm>
            <a:off x="4932363" y="873125"/>
            <a:ext cx="3667125" cy="1323439"/>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35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r>
              <a:rPr lang="en-US" sz="1600" b="1" dirty="0">
                <a:solidFill>
                  <a:srgbClr val="002060"/>
                </a:solidFill>
                <a:latin typeface="Arial Narrow" panose="020B0606020202030204" pitchFamily="34" charset="0"/>
              </a:rPr>
              <a:t>Possible connections between the people in the photos.</a:t>
            </a:r>
          </a:p>
          <a:p>
            <a:r>
              <a:rPr lang="en-US" sz="1600" b="1" dirty="0">
                <a:solidFill>
                  <a:srgbClr val="002060"/>
                </a:solidFill>
                <a:latin typeface="Arial Narrow" panose="020B0606020202030204" pitchFamily="34" charset="0"/>
              </a:rPr>
              <a:t>Connections between the places, activities and the people shown.</a:t>
            </a:r>
          </a:p>
          <a:p>
            <a:r>
              <a:rPr lang="en-US" sz="1600" b="1" dirty="0">
                <a:solidFill>
                  <a:srgbClr val="002060"/>
                </a:solidFill>
                <a:latin typeface="Arial Narrow" panose="020B0606020202030204" pitchFamily="34" charset="0"/>
              </a:rPr>
              <a:t>The main themes illustrated in the photos.</a:t>
            </a:r>
          </a:p>
        </p:txBody>
      </p:sp>
      <p:sp>
        <p:nvSpPr>
          <p:cNvPr id="33" name="Rounded Rectangular Callout 32"/>
          <p:cNvSpPr/>
          <p:nvPr/>
        </p:nvSpPr>
        <p:spPr>
          <a:xfrm>
            <a:off x="5121603" y="2782029"/>
            <a:ext cx="3330407" cy="586264"/>
          </a:xfrm>
          <a:prstGeom prst="wedgeRoundRectCallout">
            <a:avLst>
              <a:gd name="adj1" fmla="val 43178"/>
              <a:gd name="adj2" fmla="val -66326"/>
              <a:gd name="adj3" fmla="val 1666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latin typeface="Arial Narrow" panose="020B0606020202030204" pitchFamily="34" charset="0"/>
              </a:rPr>
              <a:t>Maybe one of the kids in the park is related to the woman in the first photo. </a:t>
            </a:r>
          </a:p>
        </p:txBody>
      </p:sp>
      <p:sp>
        <p:nvSpPr>
          <p:cNvPr id="34" name="Rectangle 33"/>
          <p:cNvSpPr>
            <a:spLocks noChangeArrowheads="1"/>
          </p:cNvSpPr>
          <p:nvPr/>
        </p:nvSpPr>
        <p:spPr bwMode="auto">
          <a:xfrm>
            <a:off x="4932363" y="3369317"/>
            <a:ext cx="3667125"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Report your ideas </a:t>
            </a:r>
            <a:r>
              <a:rPr lang="en-US" sz="2000" i="1" dirty="0">
                <a:latin typeface="Georgia" panose="02040502050405020303" pitchFamily="18" charset="0"/>
                <a:cs typeface="Calibri" pitchFamily="34" charset="0"/>
              </a:rPr>
              <a:t>to the class</a:t>
            </a:r>
            <a:r>
              <a:rPr lang="en-US" sz="2000" dirty="0">
                <a:latin typeface="Georgia" panose="02040502050405020303" pitchFamily="18" charset="0"/>
                <a:cs typeface="Calibri" pitchFamily="34" charset="0"/>
              </a:rPr>
              <a:t>.</a:t>
            </a:r>
          </a:p>
        </p:txBody>
      </p:sp>
      <p:pic>
        <p:nvPicPr>
          <p:cNvPr id="35" name="Picture 6" descr="http://freespace.virgin.net/saunders.family/bot/pubpics/harbour_cafe_bar_2007.jpg"/>
          <p:cNvPicPr>
            <a:picLocks noChangeAspect="1" noChangeArrowheads="1"/>
          </p:cNvPicPr>
          <p:nvPr/>
        </p:nvPicPr>
        <p:blipFill>
          <a:blip r:embed="rId10" cstate="print"/>
          <a:srcRect/>
          <a:stretch>
            <a:fillRect/>
          </a:stretch>
        </p:blipFill>
        <p:spPr bwMode="auto">
          <a:xfrm>
            <a:off x="5391214" y="3770451"/>
            <a:ext cx="2749421" cy="1988219"/>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ircle(out)">
                                      <p:cBhvr>
                                        <p:cTn id="7" dur="2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ou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circle(out)">
                                      <p:cBhvr>
                                        <p:cTn id="24" dur="20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32"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circle(out)">
                                      <p:cBhvr>
                                        <p:cTn id="29" dur="20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32"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circle(out)">
                                      <p:cBhvr>
                                        <p:cTn id="34" dur="20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32"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circle(out)">
                                      <p:cBhvr>
                                        <p:cTn id="39" dur="20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32"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circle(out)">
                                      <p:cBhvr>
                                        <p:cTn id="44" dur="2000"/>
                                        <p:tgtEl>
                                          <p:spTgt spid="25"/>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32"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circle(out)">
                                      <p:cBhvr>
                                        <p:cTn id="49" dur="20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grpId="0" nodeType="clickEffect">
                                  <p:stCondLst>
                                    <p:cond delay="0"/>
                                  </p:stCondLst>
                                  <p:childTnLst>
                                    <p:set>
                                      <p:cBhvr>
                                        <p:cTn id="60" dur="1" fill="hold">
                                          <p:stCondLst>
                                            <p:cond delay="0"/>
                                          </p:stCondLst>
                                        </p:cTn>
                                        <p:tgtEl>
                                          <p:spTgt spid="29">
                                            <p:bg/>
                                          </p:spTgt>
                                        </p:tgtEl>
                                        <p:attrNameLst>
                                          <p:attrName>style.visibility</p:attrName>
                                        </p:attrNameLst>
                                      </p:cBhvr>
                                      <p:to>
                                        <p:strVal val="visible"/>
                                      </p:to>
                                    </p:set>
                                    <p:animEffect transition="in" filter="circle(out)">
                                      <p:cBhvr>
                                        <p:cTn id="61" dur="2000"/>
                                        <p:tgtEl>
                                          <p:spTgt spid="29">
                                            <p:bg/>
                                          </p:spTgt>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ntr" presetSubtype="32" fill="hold" grpId="0" nodeType="clickEffect">
                                  <p:stCondLst>
                                    <p:cond delay="0"/>
                                  </p:stCondLst>
                                  <p:childTnLst>
                                    <p:set>
                                      <p:cBhvr>
                                        <p:cTn id="65" dur="1" fill="hold">
                                          <p:stCondLst>
                                            <p:cond delay="0"/>
                                          </p:stCondLst>
                                        </p:cTn>
                                        <p:tgtEl>
                                          <p:spTgt spid="29">
                                            <p:txEl>
                                              <p:pRg st="0" end="0"/>
                                            </p:txEl>
                                          </p:spTgt>
                                        </p:tgtEl>
                                        <p:attrNameLst>
                                          <p:attrName>style.visibility</p:attrName>
                                        </p:attrNameLst>
                                      </p:cBhvr>
                                      <p:to>
                                        <p:strVal val="visible"/>
                                      </p:to>
                                    </p:set>
                                    <p:animEffect transition="in" filter="circle(out)">
                                      <p:cBhvr>
                                        <p:cTn id="66" dur="2000"/>
                                        <p:tgtEl>
                                          <p:spTgt spid="29">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6" presetClass="entr" presetSubtype="32" fill="hold" grpId="0" nodeType="clickEffect">
                                  <p:stCondLst>
                                    <p:cond delay="0"/>
                                  </p:stCondLst>
                                  <p:childTnLst>
                                    <p:set>
                                      <p:cBhvr>
                                        <p:cTn id="70" dur="1" fill="hold">
                                          <p:stCondLst>
                                            <p:cond delay="0"/>
                                          </p:stCondLst>
                                        </p:cTn>
                                        <p:tgtEl>
                                          <p:spTgt spid="29">
                                            <p:txEl>
                                              <p:pRg st="1" end="1"/>
                                            </p:txEl>
                                          </p:spTgt>
                                        </p:tgtEl>
                                        <p:attrNameLst>
                                          <p:attrName>style.visibility</p:attrName>
                                        </p:attrNameLst>
                                      </p:cBhvr>
                                      <p:to>
                                        <p:strVal val="visible"/>
                                      </p:to>
                                    </p:set>
                                    <p:animEffect transition="in" filter="circle(out)">
                                      <p:cBhvr>
                                        <p:cTn id="71" dur="2000"/>
                                        <p:tgtEl>
                                          <p:spTgt spid="29">
                                            <p:txEl>
                                              <p:pRg st="1" end="1"/>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6" presetClass="entr" presetSubtype="32" fill="hold" grpId="0" nodeType="clickEffect">
                                  <p:stCondLst>
                                    <p:cond delay="0"/>
                                  </p:stCondLst>
                                  <p:childTnLst>
                                    <p:set>
                                      <p:cBhvr>
                                        <p:cTn id="75" dur="1" fill="hold">
                                          <p:stCondLst>
                                            <p:cond delay="0"/>
                                          </p:stCondLst>
                                        </p:cTn>
                                        <p:tgtEl>
                                          <p:spTgt spid="29">
                                            <p:txEl>
                                              <p:pRg st="2" end="2"/>
                                            </p:txEl>
                                          </p:spTgt>
                                        </p:tgtEl>
                                        <p:attrNameLst>
                                          <p:attrName>style.visibility</p:attrName>
                                        </p:attrNameLst>
                                      </p:cBhvr>
                                      <p:to>
                                        <p:strVal val="visible"/>
                                      </p:to>
                                    </p:set>
                                    <p:animEffect transition="in" filter="circle(out)">
                                      <p:cBhvr>
                                        <p:cTn id="76" dur="2000"/>
                                        <p:tgtEl>
                                          <p:spTgt spid="29">
                                            <p:txEl>
                                              <p:pRg st="2" end="2"/>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6" presetClass="entr" presetSubtype="32" fill="hold" grpId="0" nodeType="click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2000"/>
                                        <p:tgtEl>
                                          <p:spTgt spid="27"/>
                                        </p:tgtEl>
                                      </p:cBhvr>
                                    </p:animEffect>
                                  </p:childTnLst>
                                </p:cTn>
                              </p:par>
                            </p:childTnLst>
                          </p:cTn>
                        </p:par>
                      </p:childTnLst>
                    </p:cTn>
                  </p:par>
                  <p:par>
                    <p:cTn id="82" fill="hold">
                      <p:stCondLst>
                        <p:cond delay="indefinite"/>
                      </p:stCondLst>
                      <p:childTnLst>
                        <p:par>
                          <p:cTn id="83" fill="hold">
                            <p:stCondLst>
                              <p:cond delay="0"/>
                            </p:stCondLst>
                            <p:childTnLst>
                              <p:par>
                                <p:cTn id="84" presetID="6" presetClass="entr" presetSubtype="32" fill="hold" grpId="0" nodeType="click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circle(out)">
                                      <p:cBhvr>
                                        <p:cTn id="86" dur="2000"/>
                                        <p:tgtEl>
                                          <p:spTgt spid="33"/>
                                        </p:tgtEl>
                                      </p:cBhvr>
                                    </p:animEffect>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grpId="0" nodeType="click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1000"/>
                                        <p:tgtEl>
                                          <p:spTgt spid="34"/>
                                        </p:tgtEl>
                                      </p:cBhvr>
                                    </p:animEffect>
                                    <p:anim calcmode="lin" valueType="num">
                                      <p:cBhvr>
                                        <p:cTn id="92" dur="1000" fill="hold"/>
                                        <p:tgtEl>
                                          <p:spTgt spid="34"/>
                                        </p:tgtEl>
                                        <p:attrNameLst>
                                          <p:attrName>ppt_x</p:attrName>
                                        </p:attrNameLst>
                                      </p:cBhvr>
                                      <p:tavLst>
                                        <p:tav tm="0">
                                          <p:val>
                                            <p:strVal val="#ppt_x"/>
                                          </p:val>
                                        </p:tav>
                                        <p:tav tm="100000">
                                          <p:val>
                                            <p:strVal val="#ppt_x"/>
                                          </p:val>
                                        </p:tav>
                                      </p:tavLst>
                                    </p:anim>
                                    <p:anim calcmode="lin" valueType="num">
                                      <p:cBhvr>
                                        <p:cTn id="9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 presetClass="entr" presetSubtype="32" fill="hold" nodeType="click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circle(out)">
                                      <p:cBhvr>
                                        <p:cTn id="98" dur="2000"/>
                                        <p:tgtEl>
                                          <p:spTgt spid="35"/>
                                        </p:tgtEl>
                                      </p:cBhvr>
                                    </p:animEffect>
                                  </p:childTnLst>
                                </p:cTn>
                              </p:par>
                            </p:childTnLst>
                          </p:cTn>
                        </p:par>
                      </p:childTnLst>
                    </p:cTn>
                  </p:par>
                  <p:par>
                    <p:cTn id="99" fill="hold">
                      <p:stCondLst>
                        <p:cond delay="indefinite"/>
                      </p:stCondLst>
                      <p:childTnLst>
                        <p:par>
                          <p:cTn id="100" fill="hold">
                            <p:stCondLst>
                              <p:cond delay="0"/>
                            </p:stCondLst>
                            <p:childTnLst>
                              <p:par>
                                <p:cTn id="101" presetID="6" presetClass="entr" presetSubtype="32"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circle(out)">
                                      <p:cBhvr>
                                        <p:cTn id="10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animBg="1"/>
      <p:bldP spid="18" grpId="0"/>
      <p:bldP spid="22" grpId="0" animBg="1"/>
      <p:bldP spid="31" grpId="0"/>
      <p:bldP spid="15" grpId="0" animBg="1"/>
      <p:bldP spid="29" grpId="0" build="p" animBg="1"/>
      <p:bldP spid="33" grpId="0" animBg="1"/>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0" y="476250"/>
            <a:ext cx="3949653" cy="707886"/>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Read this excerpt from a website.</a:t>
            </a:r>
          </a:p>
          <a:p>
            <a:r>
              <a:rPr lang="en-US" sz="2000" dirty="0">
                <a:latin typeface="Georgia" panose="02040502050405020303" pitchFamily="18" charset="0"/>
                <a:cs typeface="Calibri" pitchFamily="34" charset="0"/>
              </a:rPr>
              <a:t>Check your predictions. </a:t>
            </a:r>
          </a:p>
        </p:txBody>
      </p:sp>
      <p:sp>
        <p:nvSpPr>
          <p:cNvPr id="20" name="TextBox 14"/>
          <p:cNvSpPr txBox="1">
            <a:spLocks noChangeArrowheads="1"/>
          </p:cNvSpPr>
          <p:nvPr/>
        </p:nvSpPr>
        <p:spPr bwMode="auto">
          <a:xfrm>
            <a:off x="0" y="-10875"/>
            <a:ext cx="150857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7030A0"/>
                </a:solidFill>
                <a:latin typeface="Georgia" panose="02040502050405020303" pitchFamily="18" charset="0"/>
              </a:rPr>
              <a:t>Reading</a:t>
            </a:r>
          </a:p>
        </p:txBody>
      </p:sp>
      <p:sp>
        <p:nvSpPr>
          <p:cNvPr id="30" name="TextBox 6"/>
          <p:cNvSpPr txBox="1">
            <a:spLocks noChangeArrowheads="1"/>
          </p:cNvSpPr>
          <p:nvPr/>
        </p:nvSpPr>
        <p:spPr bwMode="auto">
          <a:xfrm>
            <a:off x="1357564" y="0"/>
            <a:ext cx="2604397" cy="461665"/>
          </a:xfrm>
          <a:prstGeom prst="rect">
            <a:avLst/>
          </a:prstGeom>
          <a:solidFill>
            <a:srgbClr val="7030A0"/>
          </a:soli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sz="2400" dirty="0">
                <a:solidFill>
                  <a:srgbClr val="FFFF99"/>
                </a:solidFill>
                <a:latin typeface="Georgia" panose="02040502050405020303" pitchFamily="18" charset="0"/>
                <a:cs typeface="Cambria"/>
              </a:rPr>
              <a:t>A place by the sea</a:t>
            </a:r>
          </a:p>
        </p:txBody>
      </p:sp>
      <p:sp>
        <p:nvSpPr>
          <p:cNvPr id="19" name="Rectangle 18"/>
          <p:cNvSpPr>
            <a:spLocks noChangeArrowheads="1"/>
          </p:cNvSpPr>
          <p:nvPr/>
        </p:nvSpPr>
        <p:spPr bwMode="auto">
          <a:xfrm>
            <a:off x="-12309" y="1165598"/>
            <a:ext cx="7136439" cy="5509200"/>
          </a:xfrm>
          <a:prstGeom prst="rect">
            <a:avLst/>
          </a:prstGeom>
          <a:solidFill>
            <a:srgbClr val="99CCFF"/>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pPr>
              <a:defRPr/>
            </a:pPr>
            <a:r>
              <a:rPr lang="en-US" sz="1600" dirty="0">
                <a:solidFill>
                  <a:srgbClr val="000000"/>
                </a:solidFill>
                <a:latin typeface="Arial Narrow" panose="020B0606020202030204" pitchFamily="34" charset="0"/>
              </a:rPr>
              <a:t>Meet Diane Smiley, the owner of a popular eatery in the small fishing port of Amble in Northumberland on England’s beautiful north-eastern coast. Diane works hard during the tourist season, which runs from around April till September, spending long days and nights preparing and serving the many customers who pass through the welcoming doors of ‘The Harbor Café’. </a:t>
            </a:r>
          </a:p>
          <a:p>
            <a:pPr>
              <a:defRPr/>
            </a:pPr>
            <a:r>
              <a:rPr lang="en-US" sz="1600" dirty="0">
                <a:solidFill>
                  <a:srgbClr val="000000"/>
                </a:solidFill>
                <a:latin typeface="Arial Narrow" panose="020B0606020202030204" pitchFamily="34" charset="0"/>
              </a:rPr>
              <a:t>Many of these travel the 35 miles from Newcastle, while others take the short trip down from Scotland just to enjoy her delicious home-made cooking and a hot cup of tea while gazing out over the wild North Sea. Business is going well, but it’s not so easy for everyone in Amble.</a:t>
            </a:r>
          </a:p>
          <a:p>
            <a:pPr>
              <a:defRPr/>
            </a:pPr>
            <a:r>
              <a:rPr lang="en-US" sz="1600" dirty="0">
                <a:solidFill>
                  <a:srgbClr val="000000"/>
                </a:solidFill>
                <a:latin typeface="Arial Narrow" panose="020B0606020202030204" pitchFamily="34" charset="0"/>
              </a:rPr>
              <a:t>Life is particularly tough for the younger generation. Like most of the North-East, Amble and the Northumberland coast were hit by the global financial crisis of 2008 and the town has never really recovered. High unemployment has forced many out of town to find work elsewhere and those who stay can only hope for work in catering or as seasonal bar workers, or at best, work in one of the town’s supermarkets or fish and chip shops. </a:t>
            </a:r>
          </a:p>
          <a:p>
            <a:pPr>
              <a:defRPr/>
            </a:pPr>
            <a:r>
              <a:rPr lang="en-US" sz="1600" dirty="0">
                <a:solidFill>
                  <a:srgbClr val="000000"/>
                </a:solidFill>
                <a:latin typeface="Arial Narrow" panose="020B0606020202030204" pitchFamily="34" charset="0"/>
              </a:rPr>
              <a:t>Known popularly as ‘The Friendliest Port’, Amble was once a busy, active place. But its once vibrant fishing industry has been reduced to half a dozen trawlers and the end of the coal industry has also had an impact. </a:t>
            </a:r>
          </a:p>
          <a:p>
            <a:pPr>
              <a:defRPr/>
            </a:pPr>
            <a:r>
              <a:rPr lang="en-US" sz="1600" dirty="0">
                <a:solidFill>
                  <a:srgbClr val="000000"/>
                </a:solidFill>
                <a:latin typeface="Arial Narrow" panose="020B0606020202030204" pitchFamily="34" charset="0"/>
              </a:rPr>
              <a:t>Amble was a busy port in the 19</a:t>
            </a:r>
            <a:r>
              <a:rPr lang="en-US" sz="1600" baseline="30000" dirty="0">
                <a:solidFill>
                  <a:srgbClr val="000000"/>
                </a:solidFill>
                <a:latin typeface="Arial Narrow" panose="020B0606020202030204" pitchFamily="34" charset="0"/>
              </a:rPr>
              <a:t>th</a:t>
            </a:r>
            <a:r>
              <a:rPr lang="en-US" sz="1600" dirty="0">
                <a:solidFill>
                  <a:srgbClr val="000000"/>
                </a:solidFill>
                <a:latin typeface="Arial Narrow" panose="020B0606020202030204" pitchFamily="34" charset="0"/>
              </a:rPr>
              <a:t> century, with a rail-line bringing huge quantities of coal to the harbor from the region’s world-famous coalfields. But no more. However, Diane, like many Northumbrians, is cheerful by disposition. ‘It’s not all depressing, ‘ she insists. ‘As a tourist attraction, Amble has a lot  going for it.’ Maybe there’s hope for the younger generation too. She recently took on three formerly unemployed under-25s to help her out in her increasingly busy café.   </a:t>
            </a:r>
          </a:p>
        </p:txBody>
      </p:sp>
      <p:sp>
        <p:nvSpPr>
          <p:cNvPr id="16" name="Rectangle 15"/>
          <p:cNvSpPr>
            <a:spLocks noChangeArrowheads="1"/>
          </p:cNvSpPr>
          <p:nvPr/>
        </p:nvSpPr>
        <p:spPr bwMode="auto">
          <a:xfrm>
            <a:off x="7119900" y="3752850"/>
            <a:ext cx="1887621" cy="2062103"/>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35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r>
              <a:rPr lang="en-US" sz="1600" b="1" dirty="0">
                <a:solidFill>
                  <a:srgbClr val="002060"/>
                </a:solidFill>
                <a:latin typeface="Arial Narrow" panose="020B0606020202030204" pitchFamily="34" charset="0"/>
              </a:rPr>
              <a:t>How would you describe the register used in this article?</a:t>
            </a:r>
          </a:p>
          <a:p>
            <a:endParaRPr lang="en-US" sz="1600" b="1" dirty="0">
              <a:solidFill>
                <a:srgbClr val="002060"/>
              </a:solidFill>
              <a:latin typeface="Arial Narrow" panose="020B0606020202030204" pitchFamily="34" charset="0"/>
            </a:endParaRPr>
          </a:p>
          <a:p>
            <a:r>
              <a:rPr lang="en-US" sz="1600" b="1" dirty="0">
                <a:solidFill>
                  <a:srgbClr val="002060"/>
                </a:solidFill>
                <a:latin typeface="Arial Narrow" panose="020B0606020202030204" pitchFamily="34" charset="0"/>
              </a:rPr>
              <a:t>Which words and writing conventions might be reflected in speech?*</a:t>
            </a:r>
          </a:p>
        </p:txBody>
      </p:sp>
      <p:sp>
        <p:nvSpPr>
          <p:cNvPr id="17" name="Rectangle 16"/>
          <p:cNvSpPr>
            <a:spLocks noChangeArrowheads="1"/>
          </p:cNvSpPr>
          <p:nvPr/>
        </p:nvSpPr>
        <p:spPr bwMode="auto">
          <a:xfrm>
            <a:off x="7136438" y="0"/>
            <a:ext cx="1871083" cy="3785652"/>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Work with a partner. </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Decide the main theme of each of the paragraphs in the article. </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Share your ideas </a:t>
            </a:r>
            <a:r>
              <a:rPr lang="en-US" sz="2000" i="1" dirty="0">
                <a:latin typeface="Georgia" panose="02040502050405020303" pitchFamily="18" charset="0"/>
                <a:cs typeface="Calibri" pitchFamily="34" charset="0"/>
              </a:rPr>
              <a:t>with the class</a:t>
            </a:r>
            <a:r>
              <a:rPr lang="en-US" sz="2000" dirty="0">
                <a:latin typeface="Georgia" panose="02040502050405020303" pitchFamily="18" charset="0"/>
                <a:cs typeface="Calibri" pitchFamily="34" charset="0"/>
              </a:rPr>
              <a:t>. </a:t>
            </a:r>
          </a:p>
        </p:txBody>
      </p:sp>
      <p:pic>
        <p:nvPicPr>
          <p:cNvPr id="2" name="Picture 2" descr="http://www.northern-horizons.co.uk/_images/pictures/NC595E_5218211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5271" y="-10876"/>
            <a:ext cx="3001167" cy="1176473"/>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a:spLocks noChangeArrowheads="1"/>
          </p:cNvSpPr>
          <p:nvPr/>
        </p:nvSpPr>
        <p:spPr bwMode="auto">
          <a:xfrm>
            <a:off x="7151427" y="5875543"/>
            <a:ext cx="1856093" cy="738664"/>
          </a:xfrm>
          <a:prstGeom prst="rect">
            <a:avLst/>
          </a:prstGeom>
          <a:noFill/>
          <a:ln w="9525">
            <a:noFill/>
            <a:miter lim="800000"/>
            <a:headEnd/>
            <a:tailEnd/>
          </a:ln>
        </p:spPr>
        <p:txBody>
          <a:bodyPr wrap="square">
            <a:spAutoFit/>
          </a:bodyPr>
          <a:lstStyle/>
          <a:p>
            <a:r>
              <a:rPr lang="en-US" sz="1400" dirty="0">
                <a:latin typeface="Georgia" panose="02040502050405020303" pitchFamily="18" charset="0"/>
                <a:cs typeface="Calibri" pitchFamily="34" charset="0"/>
              </a:rPr>
              <a:t>*See last slide for suggested possibilities.</a:t>
            </a:r>
          </a:p>
        </p:txBody>
      </p:sp>
    </p:spTree>
    <p:custDataLst>
      <p:tags r:id="rId1"/>
    </p:custDataLst>
    <p:extLst>
      <p:ext uri="{BB962C8B-B14F-4D97-AF65-F5344CB8AC3E}">
        <p14:creationId xmlns:p14="http://schemas.microsoft.com/office/powerpoint/2010/main" val="16883977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ircle(out)">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circle(out)">
                                      <p:cBhvr>
                                        <p:cTn id="12" dur="20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out)">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Effect transition="in" filter="fade">
                                      <p:cBhvr>
                                        <p:cTn id="22" dur="1000"/>
                                        <p:tgtEl>
                                          <p:spTgt spid="13">
                                            <p:txEl>
                                              <p:pRg st="0" end="0"/>
                                            </p:txEl>
                                          </p:spTgt>
                                        </p:tgtEl>
                                      </p:cBhvr>
                                    </p:animEffect>
                                    <p:anim calcmode="lin" valueType="num">
                                      <p:cBhvr>
                                        <p:cTn id="23"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3">
                                            <p:txEl>
                                              <p:pRg st="1" end="1"/>
                                            </p:txEl>
                                          </p:spTgt>
                                        </p:tgtEl>
                                        <p:attrNameLst>
                                          <p:attrName>style.visibility</p:attrName>
                                        </p:attrNameLst>
                                      </p:cBhvr>
                                      <p:to>
                                        <p:strVal val="visible"/>
                                      </p:to>
                                    </p:set>
                                    <p:animEffect transition="in" filter="fade">
                                      <p:cBhvr>
                                        <p:cTn id="29" dur="1000"/>
                                        <p:tgtEl>
                                          <p:spTgt spid="13">
                                            <p:txEl>
                                              <p:pRg st="1" end="1"/>
                                            </p:txEl>
                                          </p:spTgt>
                                        </p:tgtEl>
                                      </p:cBhvr>
                                    </p:animEffect>
                                    <p:anim calcmode="lin" valueType="num">
                                      <p:cBhvr>
                                        <p:cTn id="30"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1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circle(out)">
                                      <p:cBhvr>
                                        <p:cTn id="36" dur="20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1000"/>
                                        <p:tgtEl>
                                          <p:spTgt spid="17">
                                            <p:txEl>
                                              <p:pRg st="0" end="0"/>
                                            </p:txEl>
                                          </p:spTgt>
                                        </p:tgtEl>
                                      </p:cBhvr>
                                    </p:animEffect>
                                    <p:anim calcmode="lin" valueType="num">
                                      <p:cBhvr>
                                        <p:cTn id="42"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17">
                                            <p:txEl>
                                              <p:pRg st="2" end="2"/>
                                            </p:txEl>
                                          </p:spTgt>
                                        </p:tgtEl>
                                        <p:attrNameLst>
                                          <p:attrName>style.visibility</p:attrName>
                                        </p:attrNameLst>
                                      </p:cBhvr>
                                      <p:to>
                                        <p:strVal val="visible"/>
                                      </p:to>
                                    </p:set>
                                    <p:animEffect transition="in" filter="fade">
                                      <p:cBhvr>
                                        <p:cTn id="48" dur="1000"/>
                                        <p:tgtEl>
                                          <p:spTgt spid="17">
                                            <p:txEl>
                                              <p:pRg st="2" end="2"/>
                                            </p:txEl>
                                          </p:spTgt>
                                        </p:tgtEl>
                                      </p:cBhvr>
                                    </p:animEffect>
                                    <p:anim calcmode="lin" valueType="num">
                                      <p:cBhvr>
                                        <p:cTn id="49" dur="1000" fill="hold"/>
                                        <p:tgtEl>
                                          <p:spTgt spid="17">
                                            <p:txEl>
                                              <p:pRg st="2" end="2"/>
                                            </p:txEl>
                                          </p:spTgt>
                                        </p:tgtEl>
                                        <p:attrNameLst>
                                          <p:attrName>ppt_x</p:attrName>
                                        </p:attrNameLst>
                                      </p:cBhvr>
                                      <p:tavLst>
                                        <p:tav tm="0">
                                          <p:val>
                                            <p:strVal val="#ppt_x"/>
                                          </p:val>
                                        </p:tav>
                                        <p:tav tm="100000">
                                          <p:val>
                                            <p:strVal val="#ppt_x"/>
                                          </p:val>
                                        </p:tav>
                                      </p:tavLst>
                                    </p:anim>
                                    <p:anim calcmode="lin" valueType="num">
                                      <p:cBhvr>
                                        <p:cTn id="50" dur="1000" fill="hold"/>
                                        <p:tgtEl>
                                          <p:spTgt spid="1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7">
                                            <p:txEl>
                                              <p:pRg st="4" end="4"/>
                                            </p:txEl>
                                          </p:spTgt>
                                        </p:tgtEl>
                                        <p:attrNameLst>
                                          <p:attrName>style.visibility</p:attrName>
                                        </p:attrNameLst>
                                      </p:cBhvr>
                                      <p:to>
                                        <p:strVal val="visible"/>
                                      </p:to>
                                    </p:set>
                                    <p:animEffect transition="in" filter="fade">
                                      <p:cBhvr>
                                        <p:cTn id="55" dur="1000"/>
                                        <p:tgtEl>
                                          <p:spTgt spid="17">
                                            <p:txEl>
                                              <p:pRg st="4" end="4"/>
                                            </p:txEl>
                                          </p:spTgt>
                                        </p:tgtEl>
                                      </p:cBhvr>
                                    </p:animEffect>
                                    <p:anim calcmode="lin" valueType="num">
                                      <p:cBhvr>
                                        <p:cTn id="56" dur="1000" fill="hold"/>
                                        <p:tgtEl>
                                          <p:spTgt spid="17">
                                            <p:txEl>
                                              <p:pRg st="4" end="4"/>
                                            </p:txEl>
                                          </p:spTgt>
                                        </p:tgtEl>
                                        <p:attrNameLst>
                                          <p:attrName>ppt_x</p:attrName>
                                        </p:attrNameLst>
                                      </p:cBhvr>
                                      <p:tavLst>
                                        <p:tav tm="0">
                                          <p:val>
                                            <p:strVal val="#ppt_x"/>
                                          </p:val>
                                        </p:tav>
                                        <p:tav tm="100000">
                                          <p:val>
                                            <p:strVal val="#ppt_x"/>
                                          </p:val>
                                        </p:tav>
                                      </p:tavLst>
                                    </p:anim>
                                    <p:anim calcmode="lin" valueType="num">
                                      <p:cBhvr>
                                        <p:cTn id="57" dur="1000" fill="hold"/>
                                        <p:tgtEl>
                                          <p:spTgt spid="1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6">
                                            <p:bg/>
                                          </p:spTgt>
                                        </p:tgtEl>
                                        <p:attrNameLst>
                                          <p:attrName>style.visibility</p:attrName>
                                        </p:attrNameLst>
                                      </p:cBhvr>
                                      <p:to>
                                        <p:strVal val="visible"/>
                                      </p:to>
                                    </p:set>
                                    <p:animEffect transition="in" filter="circle(out)">
                                      <p:cBhvr>
                                        <p:cTn id="62" dur="2000"/>
                                        <p:tgtEl>
                                          <p:spTgt spid="16">
                                            <p:bg/>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circle(out)">
                                      <p:cBhvr>
                                        <p:cTn id="67" dur="2000"/>
                                        <p:tgtEl>
                                          <p:spTgt spid="16">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6">
                                            <p:txEl>
                                              <p:pRg st="2" end="2"/>
                                            </p:txEl>
                                          </p:spTgt>
                                        </p:tgtEl>
                                        <p:attrNameLst>
                                          <p:attrName>style.visibility</p:attrName>
                                        </p:attrNameLst>
                                      </p:cBhvr>
                                      <p:to>
                                        <p:strVal val="visible"/>
                                      </p:to>
                                    </p:set>
                                    <p:animEffect transition="in" filter="circle(out)">
                                      <p:cBhvr>
                                        <p:cTn id="72" dur="2000"/>
                                        <p:tgtEl>
                                          <p:spTgt spid="16">
                                            <p:txEl>
                                              <p:pRg st="2" end="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0" grpId="0"/>
      <p:bldP spid="30" grpId="0" animBg="1"/>
      <p:bldP spid="19" grpId="0" animBg="1"/>
      <p:bldP spid="16" grpId="0" build="p" animBg="1"/>
      <p:bldP spid="17" grpId="0" build="p"/>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noChangeArrowheads="1"/>
          </p:cNvSpPr>
          <p:nvPr/>
        </p:nvSpPr>
        <p:spPr bwMode="auto">
          <a:xfrm>
            <a:off x="0" y="476250"/>
            <a:ext cx="5172501" cy="1323439"/>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Work with someone who comes from the same region, city or town as you.</a:t>
            </a:r>
          </a:p>
          <a:p>
            <a:r>
              <a:rPr lang="en-US" sz="2000" dirty="0">
                <a:latin typeface="Georgia" panose="02040502050405020303" pitchFamily="18" charset="0"/>
                <a:cs typeface="Calibri" pitchFamily="34" charset="0"/>
              </a:rPr>
              <a:t>The local newspaper has asked for help.</a:t>
            </a:r>
          </a:p>
          <a:p>
            <a:r>
              <a:rPr lang="en-US" sz="2000" dirty="0">
                <a:latin typeface="Georgia" panose="02040502050405020303" pitchFamily="18" charset="0"/>
                <a:cs typeface="Calibri" pitchFamily="34" charset="0"/>
              </a:rPr>
              <a:t>Read this information.  </a:t>
            </a:r>
          </a:p>
        </p:txBody>
      </p:sp>
      <p:sp>
        <p:nvSpPr>
          <p:cNvPr id="31" name="Rectangle 30"/>
          <p:cNvSpPr/>
          <p:nvPr/>
        </p:nvSpPr>
        <p:spPr>
          <a:xfrm>
            <a:off x="0" y="1841242"/>
            <a:ext cx="4572000" cy="5016758"/>
          </a:xfrm>
          <a:prstGeom prst="rect">
            <a:avLst/>
          </a:prstGeom>
          <a:solidFill>
            <a:srgbClr val="99CCFF"/>
          </a:solidFill>
        </p:spPr>
        <p:txBody>
          <a:bodyPr wrap="square">
            <a:spAutoFit/>
          </a:bodyPr>
          <a:lstStyle/>
          <a:p>
            <a:r>
              <a:rPr lang="en-US" sz="1600" b="1" dirty="0">
                <a:solidFill>
                  <a:schemeClr val="tx2"/>
                </a:solidFill>
                <a:latin typeface="Arial Narrow" panose="020B0606020202030204" pitchFamily="34" charset="0"/>
              </a:rPr>
              <a:t>The numbers of tourists visiting your region has fallen dramatically over the past few years. This has had a seriously adverse effect on the local economy. </a:t>
            </a:r>
          </a:p>
          <a:p>
            <a:endParaRPr lang="en-US" sz="1600" b="1" dirty="0">
              <a:solidFill>
                <a:schemeClr val="tx2"/>
              </a:solidFill>
              <a:latin typeface="Arial Narrow" panose="020B0606020202030204" pitchFamily="34" charset="0"/>
            </a:endParaRPr>
          </a:p>
          <a:p>
            <a:r>
              <a:rPr lang="en-US" sz="1600" b="1" dirty="0">
                <a:solidFill>
                  <a:schemeClr val="tx2"/>
                </a:solidFill>
                <a:latin typeface="Arial Narrow" panose="020B0606020202030204" pitchFamily="34" charset="0"/>
              </a:rPr>
              <a:t>You have entered a competition for young people to write a blog entry for your local tourist board’s website with the aim of attracting more visitors to the region.</a:t>
            </a:r>
          </a:p>
          <a:p>
            <a:endParaRPr lang="en-US" sz="1600" b="1" dirty="0">
              <a:solidFill>
                <a:schemeClr val="tx2"/>
              </a:solidFill>
              <a:latin typeface="Arial Narrow" panose="020B0606020202030204" pitchFamily="34" charset="0"/>
            </a:endParaRPr>
          </a:p>
          <a:p>
            <a:r>
              <a:rPr lang="en-US" sz="1600" b="1" dirty="0">
                <a:solidFill>
                  <a:schemeClr val="tx2"/>
                </a:solidFill>
                <a:latin typeface="Arial Narrow" panose="020B0606020202030204" pitchFamily="34" charset="0"/>
              </a:rPr>
              <a:t>You have been given these instructions.</a:t>
            </a:r>
          </a:p>
          <a:p>
            <a:endParaRPr lang="en-US" sz="1600" b="1" dirty="0">
              <a:solidFill>
                <a:schemeClr val="tx2"/>
              </a:solidFill>
              <a:latin typeface="Arial Narrow" panose="020B0606020202030204" pitchFamily="34" charset="0"/>
            </a:endParaRPr>
          </a:p>
          <a:p>
            <a:pPr marL="342900" indent="-342900">
              <a:buFont typeface="Arial" panose="020B0604020202020204" pitchFamily="34" charset="0"/>
              <a:buChar char="•"/>
            </a:pPr>
            <a:r>
              <a:rPr lang="en-US" sz="1600" b="1" dirty="0">
                <a:solidFill>
                  <a:schemeClr val="tx2"/>
                </a:solidFill>
                <a:latin typeface="Arial Narrow" panose="020B0606020202030204" pitchFamily="34" charset="0"/>
              </a:rPr>
              <a:t>Personalize the entry by using a local resident as an example of a successful person with links to the community</a:t>
            </a:r>
          </a:p>
          <a:p>
            <a:pPr marL="342900" indent="-342900">
              <a:buFont typeface="Arial" panose="020B0604020202020204" pitchFamily="34" charset="0"/>
              <a:buChar char="•"/>
            </a:pPr>
            <a:r>
              <a:rPr lang="en-US" sz="1600" b="1" dirty="0">
                <a:solidFill>
                  <a:schemeClr val="tx2"/>
                </a:solidFill>
                <a:latin typeface="Arial Narrow" panose="020B0606020202030204" pitchFamily="34" charset="0"/>
              </a:rPr>
              <a:t>Appeal to as wide an audience as possible, particularly the under-25s</a:t>
            </a:r>
          </a:p>
          <a:p>
            <a:pPr marL="342900" indent="-342900">
              <a:buFont typeface="Arial" panose="020B0604020202020204" pitchFamily="34" charset="0"/>
              <a:buChar char="•"/>
            </a:pPr>
            <a:r>
              <a:rPr lang="en-US" sz="1600" b="1" dirty="0">
                <a:solidFill>
                  <a:schemeClr val="tx2"/>
                </a:solidFill>
                <a:latin typeface="Arial Narrow" panose="020B0606020202030204" pitchFamily="34" charset="0"/>
              </a:rPr>
              <a:t>Give a general description of the geography and history of the locale</a:t>
            </a:r>
          </a:p>
          <a:p>
            <a:pPr marL="342900" indent="-342900">
              <a:buFont typeface="Arial" panose="020B0604020202020204" pitchFamily="34" charset="0"/>
              <a:buChar char="•"/>
            </a:pPr>
            <a:r>
              <a:rPr lang="en-US" sz="1600" b="1" dirty="0">
                <a:solidFill>
                  <a:schemeClr val="tx2"/>
                </a:solidFill>
                <a:latin typeface="Arial Narrow" panose="020B0606020202030204" pitchFamily="34" charset="0"/>
              </a:rPr>
              <a:t>Focus on the person you chose and say why they are a good advertisement for the region/town/city</a:t>
            </a:r>
          </a:p>
          <a:p>
            <a:pPr marL="342900" indent="-342900">
              <a:buFont typeface="Arial" panose="020B0604020202020204" pitchFamily="34" charset="0"/>
              <a:buChar char="•"/>
            </a:pPr>
            <a:r>
              <a:rPr lang="en-US" sz="1600" b="1" dirty="0">
                <a:solidFill>
                  <a:schemeClr val="tx2"/>
                </a:solidFill>
                <a:latin typeface="Arial Narrow" panose="020B0606020202030204" pitchFamily="34" charset="0"/>
              </a:rPr>
              <a:t>Give a final comment on the person and the place</a:t>
            </a:r>
          </a:p>
        </p:txBody>
      </p:sp>
      <p:pic>
        <p:nvPicPr>
          <p:cNvPr id="32" name="Picture 2" descr="http://cache.boston.com/resize/bonzai-fba/Globe_Photo/2008/02/22/1203727448_0190/539w.jpg"/>
          <p:cNvPicPr>
            <a:picLocks noChangeAspect="1" noChangeArrowheads="1"/>
          </p:cNvPicPr>
          <p:nvPr/>
        </p:nvPicPr>
        <p:blipFill>
          <a:blip r:embed="rId4" cstate="print"/>
          <a:srcRect/>
          <a:stretch>
            <a:fillRect/>
          </a:stretch>
        </p:blipFill>
        <p:spPr bwMode="auto">
          <a:xfrm>
            <a:off x="5098945" y="176165"/>
            <a:ext cx="1763582" cy="1432471"/>
          </a:xfrm>
          <a:prstGeom prst="rect">
            <a:avLst/>
          </a:prstGeom>
          <a:noFill/>
        </p:spPr>
      </p:pic>
      <p:pic>
        <p:nvPicPr>
          <p:cNvPr id="1028" name="Picture 4" descr="File:Florence rooftop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2527" y="178224"/>
            <a:ext cx="1949912" cy="143041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6"/>
          <p:cNvSpPr txBox="1">
            <a:spLocks noChangeArrowheads="1"/>
          </p:cNvSpPr>
          <p:nvPr/>
        </p:nvSpPr>
        <p:spPr bwMode="auto">
          <a:xfrm>
            <a:off x="0" y="0"/>
            <a:ext cx="2518808" cy="461665"/>
          </a:xfrm>
          <a:prstGeom prst="rect">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10800000" scaled="1"/>
            <a:tileRect/>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r>
              <a:rPr lang="en-US" sz="2400" dirty="0">
                <a:solidFill>
                  <a:srgbClr val="FFFF66"/>
                </a:solidFill>
                <a:latin typeface="Georgia" panose="02040502050405020303" pitchFamily="18" charset="0"/>
                <a:cs typeface="Cambria"/>
              </a:rPr>
              <a:t>Task preparation</a:t>
            </a:r>
          </a:p>
        </p:txBody>
      </p:sp>
      <p:sp>
        <p:nvSpPr>
          <p:cNvPr id="21" name="TextBox 14"/>
          <p:cNvSpPr txBox="1">
            <a:spLocks noChangeArrowheads="1"/>
          </p:cNvSpPr>
          <p:nvPr/>
        </p:nvSpPr>
        <p:spPr bwMode="auto">
          <a:xfrm>
            <a:off x="2518808" y="0"/>
            <a:ext cx="265369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7030A0"/>
                </a:solidFill>
                <a:latin typeface="Georgia" panose="02040502050405020303" pitchFamily="18" charset="0"/>
              </a:rPr>
              <a:t>People and places</a:t>
            </a:r>
          </a:p>
        </p:txBody>
      </p:sp>
      <p:sp>
        <p:nvSpPr>
          <p:cNvPr id="22" name="Rectangle 21"/>
          <p:cNvSpPr>
            <a:spLocks noChangeArrowheads="1"/>
          </p:cNvSpPr>
          <p:nvPr/>
        </p:nvSpPr>
        <p:spPr bwMode="auto">
          <a:xfrm>
            <a:off x="4932362" y="1715229"/>
            <a:ext cx="4047865" cy="3477875"/>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Choose, or invent, a person who represents the positive side of the place you are going to describe.</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Decide on the structure of your blog entry at paragraph level and make an outline.</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Note down useful phrases and words you could use in each paragraph.  </a:t>
            </a:r>
          </a:p>
        </p:txBody>
      </p:sp>
      <p:sp>
        <p:nvSpPr>
          <p:cNvPr id="23" name="TextBox 6"/>
          <p:cNvSpPr txBox="1">
            <a:spLocks noChangeArrowheads="1"/>
          </p:cNvSpPr>
          <p:nvPr/>
        </p:nvSpPr>
        <p:spPr bwMode="auto">
          <a:xfrm>
            <a:off x="4568952" y="5193104"/>
            <a:ext cx="1153218" cy="369332"/>
          </a:xfrm>
          <a:prstGeom prst="rect">
            <a:avLst/>
          </a:prstGeom>
          <a:solidFill>
            <a:srgbClr val="7030A0"/>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dirty="0">
                <a:solidFill>
                  <a:srgbClr val="FFFF99"/>
                </a:solidFill>
                <a:latin typeface="Gotham Book"/>
                <a:cs typeface="Cambria"/>
              </a:rPr>
              <a:t>Example</a:t>
            </a:r>
          </a:p>
        </p:txBody>
      </p:sp>
      <p:pic>
        <p:nvPicPr>
          <p:cNvPr id="25" name="Picture 2" descr="http://www.clker.com/cliparts/x/H/X/O/H/r/notebook-paper-m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9110" y="5254660"/>
            <a:ext cx="3144065" cy="151625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6158763" y="5412620"/>
            <a:ext cx="26031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Narrow" panose="020B0606020202030204" pitchFamily="34" charset="0"/>
              </a:rPr>
              <a:t>Person </a:t>
            </a:r>
          </a:p>
          <a:p>
            <a:r>
              <a:rPr lang="en-US" dirty="0">
                <a:latin typeface="Arial Narrow" panose="020B0606020202030204" pitchFamily="34" charset="0"/>
              </a:rPr>
              <a:t>Lionel Messi-FC Barcelona-does a lot for charity-role model</a:t>
            </a:r>
          </a:p>
        </p:txBody>
      </p:sp>
      <p:pic>
        <p:nvPicPr>
          <p:cNvPr id="27" name="Picture 4" descr="http://icons.iconarchive.com/icons/deleket/scrap/256/Pen-icon.png"/>
          <p:cNvPicPr>
            <a:picLocks noChangeAspect="1" noChangeArrowheads="1"/>
          </p:cNvPicPr>
          <p:nvPr/>
        </p:nvPicPr>
        <p:blipFill>
          <a:blip r:embed="rId7" cstate="print"/>
          <a:srcRect/>
          <a:stretch>
            <a:fillRect/>
          </a:stretch>
        </p:blipFill>
        <p:spPr bwMode="auto">
          <a:xfrm>
            <a:off x="8098091" y="4957685"/>
            <a:ext cx="795084" cy="762860"/>
          </a:xfrm>
          <a:prstGeom prst="rect">
            <a:avLst/>
          </a:prstGeom>
          <a:noFill/>
        </p:spPr>
      </p:pic>
    </p:spTree>
    <p:custDataLst>
      <p:tags r:id="rId1"/>
    </p:custDataLst>
    <p:extLst>
      <p:ext uri="{BB962C8B-B14F-4D97-AF65-F5344CB8AC3E}">
        <p14:creationId xmlns:p14="http://schemas.microsoft.com/office/powerpoint/2010/main" val="33178470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out)">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ircle(out)">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1000"/>
                                        <p:tgtEl>
                                          <p:spTgt spid="14">
                                            <p:txEl>
                                              <p:pRg st="0" end="0"/>
                                            </p:txEl>
                                          </p:spTgt>
                                        </p:tgtEl>
                                      </p:cBhvr>
                                    </p:animEffect>
                                    <p:anim calcmode="lin" valueType="num">
                                      <p:cBhvr>
                                        <p:cTn id="1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4">
                                            <p:txEl>
                                              <p:pRg st="1" end="1"/>
                                            </p:txEl>
                                          </p:spTgt>
                                        </p:tgtEl>
                                        <p:attrNameLst>
                                          <p:attrName>style.visibility</p:attrName>
                                        </p:attrNameLst>
                                      </p:cBhvr>
                                      <p:to>
                                        <p:strVal val="visible"/>
                                      </p:to>
                                    </p:set>
                                    <p:animEffect transition="in" filter="fade">
                                      <p:cBhvr>
                                        <p:cTn id="24" dur="1000"/>
                                        <p:tgtEl>
                                          <p:spTgt spid="14">
                                            <p:txEl>
                                              <p:pRg st="1" end="1"/>
                                            </p:txEl>
                                          </p:spTgt>
                                        </p:tgtEl>
                                      </p:cBhvr>
                                    </p:animEffect>
                                    <p:anim calcmode="lin" valueType="num">
                                      <p:cBhvr>
                                        <p:cTn id="2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animEffect transition="in" filter="fade">
                                      <p:cBhvr>
                                        <p:cTn id="31" dur="1000"/>
                                        <p:tgtEl>
                                          <p:spTgt spid="14">
                                            <p:txEl>
                                              <p:pRg st="2" end="2"/>
                                            </p:txEl>
                                          </p:spTgt>
                                        </p:tgtEl>
                                      </p:cBhvr>
                                    </p:animEffect>
                                    <p:anim calcmode="lin" valueType="num">
                                      <p:cBhvr>
                                        <p:cTn id="3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32" fill="hold" grpId="0" nodeType="clickEffect">
                                  <p:stCondLst>
                                    <p:cond delay="0"/>
                                  </p:stCondLst>
                                  <p:childTnLst>
                                    <p:set>
                                      <p:cBhvr>
                                        <p:cTn id="37" dur="1" fill="hold">
                                          <p:stCondLst>
                                            <p:cond delay="0"/>
                                          </p:stCondLst>
                                        </p:cTn>
                                        <p:tgtEl>
                                          <p:spTgt spid="31">
                                            <p:bg/>
                                          </p:spTgt>
                                        </p:tgtEl>
                                        <p:attrNameLst>
                                          <p:attrName>style.visibility</p:attrName>
                                        </p:attrNameLst>
                                      </p:cBhvr>
                                      <p:to>
                                        <p:strVal val="visible"/>
                                      </p:to>
                                    </p:set>
                                    <p:animEffect transition="in" filter="circle(out)">
                                      <p:cBhvr>
                                        <p:cTn id="38" dur="2000"/>
                                        <p:tgtEl>
                                          <p:spTgt spid="31">
                                            <p:bg/>
                                          </p:spTgt>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grpId="0" nodeType="clickEffect">
                                  <p:stCondLst>
                                    <p:cond delay="0"/>
                                  </p:stCondLst>
                                  <p:childTnLst>
                                    <p:set>
                                      <p:cBhvr>
                                        <p:cTn id="42" dur="1" fill="hold">
                                          <p:stCondLst>
                                            <p:cond delay="0"/>
                                          </p:stCondLst>
                                        </p:cTn>
                                        <p:tgtEl>
                                          <p:spTgt spid="31">
                                            <p:txEl>
                                              <p:pRg st="0" end="0"/>
                                            </p:txEl>
                                          </p:spTgt>
                                        </p:tgtEl>
                                        <p:attrNameLst>
                                          <p:attrName>style.visibility</p:attrName>
                                        </p:attrNameLst>
                                      </p:cBhvr>
                                      <p:to>
                                        <p:strVal val="visible"/>
                                      </p:to>
                                    </p:set>
                                    <p:animEffect transition="in" filter="circle(out)">
                                      <p:cBhvr>
                                        <p:cTn id="43" dur="2000"/>
                                        <p:tgtEl>
                                          <p:spTgt spid="31">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32" fill="hold" grpId="0" nodeType="clickEffect">
                                  <p:stCondLst>
                                    <p:cond delay="0"/>
                                  </p:stCondLst>
                                  <p:childTnLst>
                                    <p:set>
                                      <p:cBhvr>
                                        <p:cTn id="47" dur="1" fill="hold">
                                          <p:stCondLst>
                                            <p:cond delay="0"/>
                                          </p:stCondLst>
                                        </p:cTn>
                                        <p:tgtEl>
                                          <p:spTgt spid="31">
                                            <p:txEl>
                                              <p:pRg st="2" end="2"/>
                                            </p:txEl>
                                          </p:spTgt>
                                        </p:tgtEl>
                                        <p:attrNameLst>
                                          <p:attrName>style.visibility</p:attrName>
                                        </p:attrNameLst>
                                      </p:cBhvr>
                                      <p:to>
                                        <p:strVal val="visible"/>
                                      </p:to>
                                    </p:set>
                                    <p:animEffect transition="in" filter="circle(out)">
                                      <p:cBhvr>
                                        <p:cTn id="48" dur="2000"/>
                                        <p:tgtEl>
                                          <p:spTgt spid="31">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ntr" presetSubtype="32" fill="hold" grpId="0" nodeType="clickEffect">
                                  <p:stCondLst>
                                    <p:cond delay="0"/>
                                  </p:stCondLst>
                                  <p:childTnLst>
                                    <p:set>
                                      <p:cBhvr>
                                        <p:cTn id="52" dur="1" fill="hold">
                                          <p:stCondLst>
                                            <p:cond delay="0"/>
                                          </p:stCondLst>
                                        </p:cTn>
                                        <p:tgtEl>
                                          <p:spTgt spid="31">
                                            <p:txEl>
                                              <p:pRg st="4" end="4"/>
                                            </p:txEl>
                                          </p:spTgt>
                                        </p:tgtEl>
                                        <p:attrNameLst>
                                          <p:attrName>style.visibility</p:attrName>
                                        </p:attrNameLst>
                                      </p:cBhvr>
                                      <p:to>
                                        <p:strVal val="visible"/>
                                      </p:to>
                                    </p:set>
                                    <p:animEffect transition="in" filter="circle(out)">
                                      <p:cBhvr>
                                        <p:cTn id="53" dur="2000"/>
                                        <p:tgtEl>
                                          <p:spTgt spid="31">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6" presetClass="entr" presetSubtype="32" fill="hold" grpId="0" nodeType="clickEffect">
                                  <p:stCondLst>
                                    <p:cond delay="0"/>
                                  </p:stCondLst>
                                  <p:childTnLst>
                                    <p:set>
                                      <p:cBhvr>
                                        <p:cTn id="57" dur="1" fill="hold">
                                          <p:stCondLst>
                                            <p:cond delay="0"/>
                                          </p:stCondLst>
                                        </p:cTn>
                                        <p:tgtEl>
                                          <p:spTgt spid="31">
                                            <p:txEl>
                                              <p:pRg st="6" end="6"/>
                                            </p:txEl>
                                          </p:spTgt>
                                        </p:tgtEl>
                                        <p:attrNameLst>
                                          <p:attrName>style.visibility</p:attrName>
                                        </p:attrNameLst>
                                      </p:cBhvr>
                                      <p:to>
                                        <p:strVal val="visible"/>
                                      </p:to>
                                    </p:set>
                                    <p:animEffect transition="in" filter="circle(out)">
                                      <p:cBhvr>
                                        <p:cTn id="58" dur="2000"/>
                                        <p:tgtEl>
                                          <p:spTgt spid="31">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32" fill="hold" grpId="0" nodeType="clickEffect">
                                  <p:stCondLst>
                                    <p:cond delay="0"/>
                                  </p:stCondLst>
                                  <p:childTnLst>
                                    <p:set>
                                      <p:cBhvr>
                                        <p:cTn id="62" dur="1" fill="hold">
                                          <p:stCondLst>
                                            <p:cond delay="0"/>
                                          </p:stCondLst>
                                        </p:cTn>
                                        <p:tgtEl>
                                          <p:spTgt spid="31">
                                            <p:txEl>
                                              <p:pRg st="7" end="7"/>
                                            </p:txEl>
                                          </p:spTgt>
                                        </p:tgtEl>
                                        <p:attrNameLst>
                                          <p:attrName>style.visibility</p:attrName>
                                        </p:attrNameLst>
                                      </p:cBhvr>
                                      <p:to>
                                        <p:strVal val="visible"/>
                                      </p:to>
                                    </p:set>
                                    <p:animEffect transition="in" filter="circle(out)">
                                      <p:cBhvr>
                                        <p:cTn id="63" dur="2000"/>
                                        <p:tgtEl>
                                          <p:spTgt spid="31">
                                            <p:txEl>
                                              <p:pRg st="7" end="7"/>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6" presetClass="entr" presetSubtype="32" fill="hold" grpId="0" nodeType="clickEffect">
                                  <p:stCondLst>
                                    <p:cond delay="0"/>
                                  </p:stCondLst>
                                  <p:childTnLst>
                                    <p:set>
                                      <p:cBhvr>
                                        <p:cTn id="67" dur="1" fill="hold">
                                          <p:stCondLst>
                                            <p:cond delay="0"/>
                                          </p:stCondLst>
                                        </p:cTn>
                                        <p:tgtEl>
                                          <p:spTgt spid="31">
                                            <p:txEl>
                                              <p:pRg st="8" end="8"/>
                                            </p:txEl>
                                          </p:spTgt>
                                        </p:tgtEl>
                                        <p:attrNameLst>
                                          <p:attrName>style.visibility</p:attrName>
                                        </p:attrNameLst>
                                      </p:cBhvr>
                                      <p:to>
                                        <p:strVal val="visible"/>
                                      </p:to>
                                    </p:set>
                                    <p:animEffect transition="in" filter="circle(out)">
                                      <p:cBhvr>
                                        <p:cTn id="68" dur="2000"/>
                                        <p:tgtEl>
                                          <p:spTgt spid="31">
                                            <p:txEl>
                                              <p:pRg st="8" end="8"/>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6" presetClass="entr" presetSubtype="32" fill="hold" grpId="0" nodeType="clickEffect">
                                  <p:stCondLst>
                                    <p:cond delay="0"/>
                                  </p:stCondLst>
                                  <p:childTnLst>
                                    <p:set>
                                      <p:cBhvr>
                                        <p:cTn id="72" dur="1" fill="hold">
                                          <p:stCondLst>
                                            <p:cond delay="0"/>
                                          </p:stCondLst>
                                        </p:cTn>
                                        <p:tgtEl>
                                          <p:spTgt spid="31">
                                            <p:txEl>
                                              <p:pRg st="9" end="9"/>
                                            </p:txEl>
                                          </p:spTgt>
                                        </p:tgtEl>
                                        <p:attrNameLst>
                                          <p:attrName>style.visibility</p:attrName>
                                        </p:attrNameLst>
                                      </p:cBhvr>
                                      <p:to>
                                        <p:strVal val="visible"/>
                                      </p:to>
                                    </p:set>
                                    <p:animEffect transition="in" filter="circle(out)">
                                      <p:cBhvr>
                                        <p:cTn id="73" dur="2000"/>
                                        <p:tgtEl>
                                          <p:spTgt spid="31">
                                            <p:txEl>
                                              <p:pRg st="9" end="9"/>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32" fill="hold" grpId="0" nodeType="clickEffect">
                                  <p:stCondLst>
                                    <p:cond delay="0"/>
                                  </p:stCondLst>
                                  <p:childTnLst>
                                    <p:set>
                                      <p:cBhvr>
                                        <p:cTn id="77" dur="1" fill="hold">
                                          <p:stCondLst>
                                            <p:cond delay="0"/>
                                          </p:stCondLst>
                                        </p:cTn>
                                        <p:tgtEl>
                                          <p:spTgt spid="31">
                                            <p:txEl>
                                              <p:pRg st="10" end="10"/>
                                            </p:txEl>
                                          </p:spTgt>
                                        </p:tgtEl>
                                        <p:attrNameLst>
                                          <p:attrName>style.visibility</p:attrName>
                                        </p:attrNameLst>
                                      </p:cBhvr>
                                      <p:to>
                                        <p:strVal val="visible"/>
                                      </p:to>
                                    </p:set>
                                    <p:animEffect transition="in" filter="circle(out)">
                                      <p:cBhvr>
                                        <p:cTn id="78" dur="2000"/>
                                        <p:tgtEl>
                                          <p:spTgt spid="31">
                                            <p:txEl>
                                              <p:pRg st="10" end="1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6" presetClass="entr" presetSubtype="32" fill="hold" nodeType="click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circle(out)">
                                      <p:cBhvr>
                                        <p:cTn id="83" dur="2000"/>
                                        <p:tgtEl>
                                          <p:spTgt spid="32"/>
                                        </p:tgtEl>
                                      </p:cBhvr>
                                    </p:animEffect>
                                  </p:childTnLst>
                                </p:cTn>
                              </p:par>
                            </p:childTnLst>
                          </p:cTn>
                        </p:par>
                      </p:childTnLst>
                    </p:cTn>
                  </p:par>
                  <p:par>
                    <p:cTn id="84" fill="hold">
                      <p:stCondLst>
                        <p:cond delay="indefinite"/>
                      </p:stCondLst>
                      <p:childTnLst>
                        <p:par>
                          <p:cTn id="85" fill="hold">
                            <p:stCondLst>
                              <p:cond delay="0"/>
                            </p:stCondLst>
                            <p:childTnLst>
                              <p:par>
                                <p:cTn id="86" presetID="6" presetClass="entr" presetSubtype="32" fill="hold" nodeType="clickEffect">
                                  <p:stCondLst>
                                    <p:cond delay="0"/>
                                  </p:stCondLst>
                                  <p:childTnLst>
                                    <p:set>
                                      <p:cBhvr>
                                        <p:cTn id="87" dur="1" fill="hold">
                                          <p:stCondLst>
                                            <p:cond delay="0"/>
                                          </p:stCondLst>
                                        </p:cTn>
                                        <p:tgtEl>
                                          <p:spTgt spid="1028"/>
                                        </p:tgtEl>
                                        <p:attrNameLst>
                                          <p:attrName>style.visibility</p:attrName>
                                        </p:attrNameLst>
                                      </p:cBhvr>
                                      <p:to>
                                        <p:strVal val="visible"/>
                                      </p:to>
                                    </p:set>
                                    <p:animEffect transition="in" filter="circle(out)">
                                      <p:cBhvr>
                                        <p:cTn id="88" dur="2000"/>
                                        <p:tgtEl>
                                          <p:spTgt spid="1028"/>
                                        </p:tgtEl>
                                      </p:cBhvr>
                                    </p:animEffect>
                                  </p:childTnLst>
                                </p:cTn>
                              </p:par>
                            </p:childTnLst>
                          </p:cTn>
                        </p:par>
                      </p:childTnLst>
                    </p:cTn>
                  </p:par>
                  <p:par>
                    <p:cTn id="89" fill="hold">
                      <p:stCondLst>
                        <p:cond delay="indefinite"/>
                      </p:stCondLst>
                      <p:childTnLst>
                        <p:par>
                          <p:cTn id="90" fill="hold">
                            <p:stCondLst>
                              <p:cond delay="0"/>
                            </p:stCondLst>
                            <p:childTnLst>
                              <p:par>
                                <p:cTn id="91" presetID="47" presetClass="entr" presetSubtype="0" fill="hold" grpId="0" nodeType="click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Effect transition="in" filter="fade">
                                      <p:cBhvr>
                                        <p:cTn id="93" dur="1000"/>
                                        <p:tgtEl>
                                          <p:spTgt spid="22">
                                            <p:txEl>
                                              <p:pRg st="0" end="0"/>
                                            </p:txEl>
                                          </p:spTgt>
                                        </p:tgtEl>
                                      </p:cBhvr>
                                    </p:animEffect>
                                    <p:anim calcmode="lin" valueType="num">
                                      <p:cBhvr>
                                        <p:cTn id="94"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95" dur="1000" fill="hold"/>
                                        <p:tgtEl>
                                          <p:spTgt spid="2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7" presetClass="entr" presetSubtype="0" fill="hold" grpId="0" nodeType="clickEffect">
                                  <p:stCondLst>
                                    <p:cond delay="0"/>
                                  </p:stCondLst>
                                  <p:childTnLst>
                                    <p:set>
                                      <p:cBhvr>
                                        <p:cTn id="99" dur="1" fill="hold">
                                          <p:stCondLst>
                                            <p:cond delay="0"/>
                                          </p:stCondLst>
                                        </p:cTn>
                                        <p:tgtEl>
                                          <p:spTgt spid="22">
                                            <p:txEl>
                                              <p:pRg st="2" end="2"/>
                                            </p:txEl>
                                          </p:spTgt>
                                        </p:tgtEl>
                                        <p:attrNameLst>
                                          <p:attrName>style.visibility</p:attrName>
                                        </p:attrNameLst>
                                      </p:cBhvr>
                                      <p:to>
                                        <p:strVal val="visible"/>
                                      </p:to>
                                    </p:set>
                                    <p:animEffect transition="in" filter="fade">
                                      <p:cBhvr>
                                        <p:cTn id="100" dur="1000"/>
                                        <p:tgtEl>
                                          <p:spTgt spid="22">
                                            <p:txEl>
                                              <p:pRg st="2" end="2"/>
                                            </p:txEl>
                                          </p:spTgt>
                                        </p:tgtEl>
                                      </p:cBhvr>
                                    </p:animEffect>
                                    <p:anim calcmode="lin" valueType="num">
                                      <p:cBhvr>
                                        <p:cTn id="101" dur="1000" fill="hold"/>
                                        <p:tgtEl>
                                          <p:spTgt spid="22">
                                            <p:txEl>
                                              <p:pRg st="2" end="2"/>
                                            </p:txEl>
                                          </p:spTgt>
                                        </p:tgtEl>
                                        <p:attrNameLst>
                                          <p:attrName>ppt_x</p:attrName>
                                        </p:attrNameLst>
                                      </p:cBhvr>
                                      <p:tavLst>
                                        <p:tav tm="0">
                                          <p:val>
                                            <p:strVal val="#ppt_x"/>
                                          </p:val>
                                        </p:tav>
                                        <p:tav tm="100000">
                                          <p:val>
                                            <p:strVal val="#ppt_x"/>
                                          </p:val>
                                        </p:tav>
                                      </p:tavLst>
                                    </p:anim>
                                    <p:anim calcmode="lin" valueType="num">
                                      <p:cBhvr>
                                        <p:cTn id="102" dur="1000" fill="hold"/>
                                        <p:tgtEl>
                                          <p:spTgt spid="2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7" presetClass="entr" presetSubtype="0" fill="hold" grpId="0" nodeType="clickEffect">
                                  <p:stCondLst>
                                    <p:cond delay="0"/>
                                  </p:stCondLst>
                                  <p:childTnLst>
                                    <p:set>
                                      <p:cBhvr>
                                        <p:cTn id="106" dur="1" fill="hold">
                                          <p:stCondLst>
                                            <p:cond delay="0"/>
                                          </p:stCondLst>
                                        </p:cTn>
                                        <p:tgtEl>
                                          <p:spTgt spid="22">
                                            <p:txEl>
                                              <p:pRg st="4" end="4"/>
                                            </p:txEl>
                                          </p:spTgt>
                                        </p:tgtEl>
                                        <p:attrNameLst>
                                          <p:attrName>style.visibility</p:attrName>
                                        </p:attrNameLst>
                                      </p:cBhvr>
                                      <p:to>
                                        <p:strVal val="visible"/>
                                      </p:to>
                                    </p:set>
                                    <p:animEffect transition="in" filter="fade">
                                      <p:cBhvr>
                                        <p:cTn id="107" dur="1000"/>
                                        <p:tgtEl>
                                          <p:spTgt spid="22">
                                            <p:txEl>
                                              <p:pRg st="4" end="4"/>
                                            </p:txEl>
                                          </p:spTgt>
                                        </p:tgtEl>
                                      </p:cBhvr>
                                    </p:animEffect>
                                    <p:anim calcmode="lin" valueType="num">
                                      <p:cBhvr>
                                        <p:cTn id="108" dur="1000" fill="hold"/>
                                        <p:tgtEl>
                                          <p:spTgt spid="22">
                                            <p:txEl>
                                              <p:pRg st="4" end="4"/>
                                            </p:txEl>
                                          </p:spTgt>
                                        </p:tgtEl>
                                        <p:attrNameLst>
                                          <p:attrName>ppt_x</p:attrName>
                                        </p:attrNameLst>
                                      </p:cBhvr>
                                      <p:tavLst>
                                        <p:tav tm="0">
                                          <p:val>
                                            <p:strVal val="#ppt_x"/>
                                          </p:val>
                                        </p:tav>
                                        <p:tav tm="100000">
                                          <p:val>
                                            <p:strVal val="#ppt_x"/>
                                          </p:val>
                                        </p:tav>
                                      </p:tavLst>
                                    </p:anim>
                                    <p:anim calcmode="lin" valueType="num">
                                      <p:cBhvr>
                                        <p:cTn id="109" dur="1000" fill="hold"/>
                                        <p:tgtEl>
                                          <p:spTgt spid="2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6" presetClass="entr" presetSubtype="32" fill="hold" grpId="0" nodeType="click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circle(out)">
                                      <p:cBhvr>
                                        <p:cTn id="114" dur="2000"/>
                                        <p:tgtEl>
                                          <p:spTgt spid="23"/>
                                        </p:tgtEl>
                                      </p:cBhvr>
                                    </p:animEffect>
                                  </p:childTnLst>
                                </p:cTn>
                              </p:par>
                            </p:childTnLst>
                          </p:cTn>
                        </p:par>
                      </p:childTnLst>
                    </p:cTn>
                  </p:par>
                  <p:par>
                    <p:cTn id="115" fill="hold">
                      <p:stCondLst>
                        <p:cond delay="indefinite"/>
                      </p:stCondLst>
                      <p:childTnLst>
                        <p:par>
                          <p:cTn id="116" fill="hold">
                            <p:stCondLst>
                              <p:cond delay="0"/>
                            </p:stCondLst>
                            <p:childTnLst>
                              <p:par>
                                <p:cTn id="117" presetID="6" presetClass="entr" presetSubtype="32" fill="hold" nodeType="clickEffect">
                                  <p:stCondLst>
                                    <p:cond delay="0"/>
                                  </p:stCondLst>
                                  <p:childTnLst>
                                    <p:set>
                                      <p:cBhvr>
                                        <p:cTn id="118" dur="1" fill="hold">
                                          <p:stCondLst>
                                            <p:cond delay="0"/>
                                          </p:stCondLst>
                                        </p:cTn>
                                        <p:tgtEl>
                                          <p:spTgt spid="25"/>
                                        </p:tgtEl>
                                        <p:attrNameLst>
                                          <p:attrName>style.visibility</p:attrName>
                                        </p:attrNameLst>
                                      </p:cBhvr>
                                      <p:to>
                                        <p:strVal val="visible"/>
                                      </p:to>
                                    </p:set>
                                    <p:animEffect transition="in" filter="circle(out)">
                                      <p:cBhvr>
                                        <p:cTn id="119" dur="2000"/>
                                        <p:tgtEl>
                                          <p:spTgt spid="25"/>
                                        </p:tgtEl>
                                      </p:cBhvr>
                                    </p:animEffect>
                                  </p:childTnLst>
                                </p:cTn>
                              </p:par>
                            </p:childTnLst>
                          </p:cTn>
                        </p:par>
                      </p:childTnLst>
                    </p:cTn>
                  </p:par>
                  <p:par>
                    <p:cTn id="120" fill="hold">
                      <p:stCondLst>
                        <p:cond delay="indefinite"/>
                      </p:stCondLst>
                      <p:childTnLst>
                        <p:par>
                          <p:cTn id="121" fill="hold">
                            <p:stCondLst>
                              <p:cond delay="0"/>
                            </p:stCondLst>
                            <p:childTnLst>
                              <p:par>
                                <p:cTn id="122" presetID="6" presetClass="entr" presetSubtype="32" fill="hold" grpId="0" nodeType="clickEffect">
                                  <p:stCondLst>
                                    <p:cond delay="0"/>
                                  </p:stCondLst>
                                  <p:childTnLst>
                                    <p:set>
                                      <p:cBhvr>
                                        <p:cTn id="123" dur="1" fill="hold">
                                          <p:stCondLst>
                                            <p:cond delay="0"/>
                                          </p:stCondLst>
                                        </p:cTn>
                                        <p:tgtEl>
                                          <p:spTgt spid="26"/>
                                        </p:tgtEl>
                                        <p:attrNameLst>
                                          <p:attrName>style.visibility</p:attrName>
                                        </p:attrNameLst>
                                      </p:cBhvr>
                                      <p:to>
                                        <p:strVal val="visible"/>
                                      </p:to>
                                    </p:set>
                                    <p:animEffect transition="in" filter="circle(out)">
                                      <p:cBhvr>
                                        <p:cTn id="124" dur="2000"/>
                                        <p:tgtEl>
                                          <p:spTgt spid="26"/>
                                        </p:tgtEl>
                                      </p:cBhvr>
                                    </p:animEffect>
                                  </p:childTnLst>
                                </p:cTn>
                              </p:par>
                            </p:childTnLst>
                          </p:cTn>
                        </p:par>
                      </p:childTnLst>
                    </p:cTn>
                  </p:par>
                  <p:par>
                    <p:cTn id="125" fill="hold">
                      <p:stCondLst>
                        <p:cond delay="indefinite"/>
                      </p:stCondLst>
                      <p:childTnLst>
                        <p:par>
                          <p:cTn id="126" fill="hold">
                            <p:stCondLst>
                              <p:cond delay="0"/>
                            </p:stCondLst>
                            <p:childTnLst>
                              <p:par>
                                <p:cTn id="127" presetID="6" presetClass="entr" presetSubtype="32" fill="hold" nodeType="clickEffect">
                                  <p:stCondLst>
                                    <p:cond delay="0"/>
                                  </p:stCondLst>
                                  <p:childTnLst>
                                    <p:set>
                                      <p:cBhvr>
                                        <p:cTn id="128" dur="1" fill="hold">
                                          <p:stCondLst>
                                            <p:cond delay="0"/>
                                          </p:stCondLst>
                                        </p:cTn>
                                        <p:tgtEl>
                                          <p:spTgt spid="27"/>
                                        </p:tgtEl>
                                        <p:attrNameLst>
                                          <p:attrName>style.visibility</p:attrName>
                                        </p:attrNameLst>
                                      </p:cBhvr>
                                      <p:to>
                                        <p:strVal val="visible"/>
                                      </p:to>
                                    </p:set>
                                    <p:animEffect transition="in" filter="circle(out)">
                                      <p:cBhvr>
                                        <p:cTn id="129"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31" grpId="0" build="p" animBg="1"/>
      <p:bldP spid="13" grpId="0" animBg="1"/>
      <p:bldP spid="21" grpId="0"/>
      <p:bldP spid="22" grpId="0" build="p"/>
      <p:bldP spid="23" grpId="0" animBg="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 y="873125"/>
            <a:ext cx="8977743" cy="2062103"/>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just">
              <a:defRPr/>
            </a:pPr>
            <a:r>
              <a:rPr lang="en-US" sz="2800" b="1" dirty="0">
                <a:solidFill>
                  <a:srgbClr val="7030A0"/>
                </a:solidFill>
                <a:latin typeface="Georgia" panose="02040502050405020303" pitchFamily="18" charset="0"/>
                <a:cs typeface="Calibri"/>
              </a:rPr>
              <a:t>Today you…</a:t>
            </a:r>
          </a:p>
          <a:p>
            <a:pPr algn="just">
              <a:defRPr/>
            </a:pPr>
            <a:endParaRPr lang="en-US" sz="2000" b="1" dirty="0">
              <a:solidFill>
                <a:srgbClr val="7030A0"/>
              </a:solidFill>
              <a:latin typeface="Georgia" panose="02040502050405020303" pitchFamily="18" charset="0"/>
              <a:cs typeface="Calibri"/>
            </a:endParaRPr>
          </a:p>
          <a:p>
            <a:pPr>
              <a:defRPr/>
            </a:pPr>
            <a:r>
              <a:rPr lang="en-US" sz="2000" dirty="0">
                <a:solidFill>
                  <a:srgbClr val="7030A0"/>
                </a:solidFill>
                <a:latin typeface="Georgia" panose="02040502050405020303" pitchFamily="18" charset="0"/>
                <a:cs typeface="Calibri"/>
              </a:rPr>
              <a:t>read about a place in the UK and a person who has taken an active part in trying to ensure a future for young people from that place.</a:t>
            </a:r>
          </a:p>
          <a:p>
            <a:pPr>
              <a:defRPr/>
            </a:pPr>
            <a:endParaRPr lang="en-US" sz="2000" dirty="0">
              <a:solidFill>
                <a:srgbClr val="7030A0"/>
              </a:solidFill>
              <a:latin typeface="Georgia" panose="02040502050405020303" pitchFamily="18" charset="0"/>
              <a:cs typeface="Calibri"/>
            </a:endParaRPr>
          </a:p>
          <a:p>
            <a:pPr>
              <a:defRPr/>
            </a:pPr>
            <a:r>
              <a:rPr lang="en-US" sz="2000" dirty="0">
                <a:solidFill>
                  <a:srgbClr val="7030A0"/>
                </a:solidFill>
                <a:latin typeface="Georgia" panose="02040502050405020303" pitchFamily="18" charset="0"/>
                <a:cs typeface="Calibri"/>
              </a:rPr>
              <a:t>prepared  ideas for a blog entry.</a:t>
            </a:r>
          </a:p>
        </p:txBody>
      </p:sp>
      <p:sp>
        <p:nvSpPr>
          <p:cNvPr id="14342" name="TextBox 7"/>
          <p:cNvSpPr txBox="1">
            <a:spLocks noChangeArrowheads="1"/>
          </p:cNvSpPr>
          <p:nvPr/>
        </p:nvSpPr>
        <p:spPr bwMode="auto">
          <a:xfrm>
            <a:off x="0" y="5473005"/>
            <a:ext cx="8977743" cy="1384995"/>
          </a:xfrm>
          <a:prstGeom prst="rect">
            <a:avLst/>
          </a:prstGeom>
          <a:gradFill flip="none" rotWithShape="1">
            <a:gsLst>
              <a:gs pos="0">
                <a:schemeClr val="bg2">
                  <a:lumMod val="25000"/>
                  <a:shade val="30000"/>
                  <a:satMod val="115000"/>
                </a:schemeClr>
              </a:gs>
              <a:gs pos="50000">
                <a:schemeClr val="bg2">
                  <a:lumMod val="25000"/>
                  <a:shade val="67500"/>
                  <a:satMod val="115000"/>
                </a:schemeClr>
              </a:gs>
              <a:gs pos="100000">
                <a:schemeClr val="bg2">
                  <a:lumMod val="25000"/>
                  <a:shade val="100000"/>
                  <a:satMod val="115000"/>
                </a:schemeClr>
              </a:gs>
            </a:gsLst>
            <a:lin ang="162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US" sz="2400" b="1" dirty="0">
                <a:solidFill>
                  <a:srgbClr val="CC99FF"/>
                </a:solidFill>
                <a:latin typeface="Gotham Book"/>
                <a:cs typeface="Cambria"/>
              </a:rPr>
              <a:t>HOMEWORK IDEA</a:t>
            </a:r>
          </a:p>
          <a:p>
            <a:pPr algn="ctr" eaLnBrk="1" hangingPunct="1">
              <a:defRPr/>
            </a:pPr>
            <a:r>
              <a:rPr lang="en-US" sz="2000" dirty="0">
                <a:solidFill>
                  <a:schemeClr val="bg1">
                    <a:lumMod val="85000"/>
                  </a:schemeClr>
                </a:solidFill>
                <a:latin typeface="Gotham Book"/>
                <a:cs typeface="Cambria"/>
              </a:rPr>
              <a:t>Read the text again on the Reading slide.</a:t>
            </a:r>
          </a:p>
          <a:p>
            <a:pPr algn="ctr" eaLnBrk="1" hangingPunct="1">
              <a:defRPr/>
            </a:pPr>
            <a:r>
              <a:rPr lang="en-US" sz="2000" dirty="0">
                <a:solidFill>
                  <a:schemeClr val="bg1">
                    <a:lumMod val="85000"/>
                  </a:schemeClr>
                </a:solidFill>
                <a:latin typeface="Gotham Book"/>
                <a:cs typeface="Cambria"/>
              </a:rPr>
              <a:t>Write six comprehension questions based on the reading text.</a:t>
            </a:r>
          </a:p>
          <a:p>
            <a:pPr algn="ctr" eaLnBrk="1" hangingPunct="1">
              <a:defRPr/>
            </a:pPr>
            <a:r>
              <a:rPr lang="en-US" sz="2000" dirty="0">
                <a:solidFill>
                  <a:schemeClr val="bg1">
                    <a:lumMod val="85000"/>
                  </a:schemeClr>
                </a:solidFill>
                <a:latin typeface="Gotham Book"/>
                <a:cs typeface="Cambria"/>
              </a:rPr>
              <a:t>Bring the questions to your next class to test your classmates.</a:t>
            </a:r>
          </a:p>
        </p:txBody>
      </p:sp>
      <p:sp>
        <p:nvSpPr>
          <p:cNvPr id="7" name="TextBox 14"/>
          <p:cNvSpPr txBox="1">
            <a:spLocks noChangeArrowheads="1"/>
          </p:cNvSpPr>
          <p:nvPr/>
        </p:nvSpPr>
        <p:spPr bwMode="auto">
          <a:xfrm>
            <a:off x="1" y="14585"/>
            <a:ext cx="25827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7030A0"/>
                </a:solidFill>
                <a:latin typeface="Georgia" panose="02040502050405020303" pitchFamily="18" charset="0"/>
                <a:cs typeface="Times New Roman" panose="02020603050405020304" pitchFamily="18" charset="0"/>
              </a:rPr>
              <a:t>B2-C1 Unit Two</a:t>
            </a:r>
          </a:p>
        </p:txBody>
      </p:sp>
      <p:sp>
        <p:nvSpPr>
          <p:cNvPr id="9" name="TextBox 14"/>
          <p:cNvSpPr txBox="1">
            <a:spLocks noChangeArrowheads="1"/>
          </p:cNvSpPr>
          <p:nvPr/>
        </p:nvSpPr>
        <p:spPr bwMode="auto">
          <a:xfrm>
            <a:off x="7150440" y="14585"/>
            <a:ext cx="182730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2400" dirty="0">
                <a:solidFill>
                  <a:srgbClr val="7030A0"/>
                </a:solidFill>
                <a:latin typeface="Georgia" panose="02040502050405020303" pitchFamily="18" charset="0"/>
                <a:cs typeface="Times New Roman" panose="02020603050405020304" pitchFamily="18" charset="0"/>
              </a:rPr>
              <a:t>Lesson 1A</a:t>
            </a:r>
          </a:p>
        </p:txBody>
      </p:sp>
      <p:pic>
        <p:nvPicPr>
          <p:cNvPr id="10" name="Picture 9" descr="ESL TeenStuff"/>
          <p:cNvPicPr/>
          <p:nvPr/>
        </p:nvPicPr>
        <p:blipFill>
          <a:blip r:embed="rId4">
            <a:extLst>
              <a:ext uri="{28A0092B-C50C-407E-A947-70E740481C1C}">
                <a14:useLocalDpi xmlns:a14="http://schemas.microsoft.com/office/drawing/2010/main" val="0"/>
              </a:ext>
            </a:extLst>
          </a:blip>
          <a:srcRect/>
          <a:stretch>
            <a:fillRect/>
          </a:stretch>
        </p:blipFill>
        <p:spPr bwMode="auto">
          <a:xfrm>
            <a:off x="3031498" y="46669"/>
            <a:ext cx="3081004" cy="800100"/>
          </a:xfrm>
          <a:prstGeom prst="rect">
            <a:avLst/>
          </a:prstGeom>
          <a:noFill/>
          <a:ln>
            <a:noFill/>
          </a:ln>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out)">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circle(out)">
                                      <p:cBhvr>
                                        <p:cTn id="22" dur="2000"/>
                                        <p:tgtEl>
                                          <p:spTgt spid="3">
                                            <p:bg/>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circle(out)">
                                      <p:cBhvr>
                                        <p:cTn id="27" dur="2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out)">
                                      <p:cBhvr>
                                        <p:cTn id="32" dur="2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circle(out)">
                                      <p:cBhvr>
                                        <p:cTn id="37" dur="2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4342">
                                            <p:bg/>
                                          </p:spTgt>
                                        </p:tgtEl>
                                        <p:attrNameLst>
                                          <p:attrName>style.visibility</p:attrName>
                                        </p:attrNameLst>
                                      </p:cBhvr>
                                      <p:to>
                                        <p:strVal val="visible"/>
                                      </p:to>
                                    </p:set>
                                    <p:animEffect transition="in" filter="circle(out)">
                                      <p:cBhvr>
                                        <p:cTn id="42" dur="2000"/>
                                        <p:tgtEl>
                                          <p:spTgt spid="14342">
                                            <p:bg/>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4342">
                                            <p:txEl>
                                              <p:pRg st="0" end="0"/>
                                            </p:txEl>
                                          </p:spTgt>
                                        </p:tgtEl>
                                        <p:attrNameLst>
                                          <p:attrName>style.visibility</p:attrName>
                                        </p:attrNameLst>
                                      </p:cBhvr>
                                      <p:to>
                                        <p:strVal val="visible"/>
                                      </p:to>
                                    </p:set>
                                    <p:animEffect transition="in" filter="circle(out)">
                                      <p:cBhvr>
                                        <p:cTn id="47" dur="2000"/>
                                        <p:tgtEl>
                                          <p:spTgt spid="1434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4342">
                                            <p:txEl>
                                              <p:pRg st="1" end="1"/>
                                            </p:txEl>
                                          </p:spTgt>
                                        </p:tgtEl>
                                        <p:attrNameLst>
                                          <p:attrName>style.visibility</p:attrName>
                                        </p:attrNameLst>
                                      </p:cBhvr>
                                      <p:to>
                                        <p:strVal val="visible"/>
                                      </p:to>
                                    </p:set>
                                    <p:animEffect transition="in" filter="circle(out)">
                                      <p:cBhvr>
                                        <p:cTn id="52" dur="2000"/>
                                        <p:tgtEl>
                                          <p:spTgt spid="14342">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4342">
                                            <p:txEl>
                                              <p:pRg st="2" end="2"/>
                                            </p:txEl>
                                          </p:spTgt>
                                        </p:tgtEl>
                                        <p:attrNameLst>
                                          <p:attrName>style.visibility</p:attrName>
                                        </p:attrNameLst>
                                      </p:cBhvr>
                                      <p:to>
                                        <p:strVal val="visible"/>
                                      </p:to>
                                    </p:set>
                                    <p:animEffect transition="in" filter="circle(out)">
                                      <p:cBhvr>
                                        <p:cTn id="57" dur="2000"/>
                                        <p:tgtEl>
                                          <p:spTgt spid="14342">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4342">
                                            <p:txEl>
                                              <p:pRg st="3" end="3"/>
                                            </p:txEl>
                                          </p:spTgt>
                                        </p:tgtEl>
                                        <p:attrNameLst>
                                          <p:attrName>style.visibility</p:attrName>
                                        </p:attrNameLst>
                                      </p:cBhvr>
                                      <p:to>
                                        <p:strVal val="visible"/>
                                      </p:to>
                                    </p:set>
                                    <p:animEffect transition="in" filter="circle(out)">
                                      <p:cBhvr>
                                        <p:cTn id="62" dur="2000"/>
                                        <p:tgtEl>
                                          <p:spTgt spid="143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4342" grpId="0" build="p" animBg="1"/>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4"/>
          <p:cNvSpPr txBox="1">
            <a:spLocks noChangeArrowheads="1"/>
          </p:cNvSpPr>
          <p:nvPr/>
        </p:nvSpPr>
        <p:spPr bwMode="auto">
          <a:xfrm>
            <a:off x="3993" y="14585"/>
            <a:ext cx="140984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a:solidFill>
                  <a:srgbClr val="7030A0"/>
                </a:solidFill>
                <a:latin typeface="Georgia" panose="02040502050405020303" pitchFamily="18" charset="0"/>
              </a:rPr>
              <a:t>Answers</a:t>
            </a:r>
            <a:endParaRPr lang="en-US" sz="2400" dirty="0">
              <a:solidFill>
                <a:srgbClr val="7030A0"/>
              </a:solidFill>
              <a:latin typeface="Georgia" panose="02040502050405020303" pitchFamily="18" charset="0"/>
            </a:endParaRPr>
          </a:p>
        </p:txBody>
      </p:sp>
      <p:sp>
        <p:nvSpPr>
          <p:cNvPr id="23" name="TextBox 14"/>
          <p:cNvSpPr txBox="1">
            <a:spLocks noChangeArrowheads="1"/>
          </p:cNvSpPr>
          <p:nvPr/>
        </p:nvSpPr>
        <p:spPr bwMode="auto">
          <a:xfrm>
            <a:off x="0" y="6396335"/>
            <a:ext cx="433354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a:solidFill>
                  <a:srgbClr val="7030A0"/>
                </a:solidFill>
                <a:latin typeface="Georgia" panose="02040502050405020303" pitchFamily="18" charset="0"/>
                <a:cs typeface="Times New Roman" panose="02020603050405020304" pitchFamily="18" charset="0"/>
              </a:rPr>
              <a:t>B1-B2 Unit Two Lesson 1A</a:t>
            </a:r>
            <a:endParaRPr lang="en-US" sz="2400" dirty="0">
              <a:solidFill>
                <a:srgbClr val="7030A0"/>
              </a:solidFill>
              <a:latin typeface="Georgia" panose="02040502050405020303" pitchFamily="18" charset="0"/>
              <a:cs typeface="Times New Roman" panose="02020603050405020304" pitchFamily="18" charset="0"/>
            </a:endParaRPr>
          </a:p>
        </p:txBody>
      </p:sp>
      <p:sp>
        <p:nvSpPr>
          <p:cNvPr id="7" name="Rectangle 6"/>
          <p:cNvSpPr>
            <a:spLocks noChangeArrowheads="1"/>
          </p:cNvSpPr>
          <p:nvPr/>
        </p:nvSpPr>
        <p:spPr bwMode="auto">
          <a:xfrm>
            <a:off x="1" y="476250"/>
            <a:ext cx="6168787" cy="6001643"/>
          </a:xfrm>
          <a:prstGeom prst="rect">
            <a:avLst/>
          </a:prstGeom>
          <a:solidFill>
            <a:srgbClr val="99CCFF"/>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pPr>
              <a:defRPr/>
            </a:pPr>
            <a:r>
              <a:rPr lang="en-US" sz="1600">
                <a:solidFill>
                  <a:srgbClr val="000000"/>
                </a:solidFill>
                <a:latin typeface="Arial Narrow" panose="020B0606020202030204" pitchFamily="34" charset="0"/>
              </a:rPr>
              <a:t>Meet Diane Smiley, the owner of a popular eatery in the small fishing port of Amble in Northumberland ion England’s beautiful north-eastern coast. Diane works hard during the tourist season, which runs from around April till September, spending long days and nights preparing and serving the many customers who pass through the welcoming doors of ‘The Harbour Café’. </a:t>
            </a:r>
          </a:p>
          <a:p>
            <a:pPr>
              <a:defRPr/>
            </a:pPr>
            <a:r>
              <a:rPr lang="en-US" sz="1600">
                <a:solidFill>
                  <a:srgbClr val="000000"/>
                </a:solidFill>
                <a:latin typeface="Arial Narrow" panose="020B0606020202030204" pitchFamily="34" charset="0"/>
              </a:rPr>
              <a:t>Many of these travel the 35 miles from Newcastle, while others take the short trip down from Scotland just to enjoy her delicious home-made cooking and a hot cup of tea while gazing out over the wild North Sea. Business is going well, but it’s not so easy for everyone in Amble.</a:t>
            </a:r>
          </a:p>
          <a:p>
            <a:pPr>
              <a:defRPr/>
            </a:pPr>
            <a:r>
              <a:rPr lang="en-US" sz="1600">
                <a:solidFill>
                  <a:srgbClr val="000000"/>
                </a:solidFill>
                <a:latin typeface="Arial Narrow" panose="020B0606020202030204" pitchFamily="34" charset="0"/>
              </a:rPr>
              <a:t>Life is particularly tough for the younger generation. Like most of the North-East, Amble and the Northumberland coast were hit by the global financial crisis of 2008 and the town has never really recovered. High unemployment has forced many out of town to find work elsewhere and those who stay can only hope for work in catering or as seasonal bar workers, or at best, work in one of the town’s supermarkets or fish and chip shops. </a:t>
            </a:r>
          </a:p>
          <a:p>
            <a:pPr>
              <a:defRPr/>
            </a:pPr>
            <a:r>
              <a:rPr lang="en-US" sz="1600">
                <a:solidFill>
                  <a:srgbClr val="000000"/>
                </a:solidFill>
                <a:latin typeface="Arial Narrow" panose="020B0606020202030204" pitchFamily="34" charset="0"/>
              </a:rPr>
              <a:t>Known popularly as ‘The Friendliest Port’, Amble was once a busy active place. But its once vibrant fishing industry has been reduced to half a dozen trawlers and the end of the coal industry has also had an impact. </a:t>
            </a:r>
          </a:p>
          <a:p>
            <a:pPr>
              <a:defRPr/>
            </a:pPr>
            <a:r>
              <a:rPr lang="en-US" sz="1600">
                <a:solidFill>
                  <a:srgbClr val="000000"/>
                </a:solidFill>
                <a:latin typeface="Arial Narrow" panose="020B0606020202030204" pitchFamily="34" charset="0"/>
              </a:rPr>
              <a:t>Amble was a busy port in the 19</a:t>
            </a:r>
            <a:r>
              <a:rPr lang="en-US" sz="1600" baseline="30000">
                <a:solidFill>
                  <a:srgbClr val="000000"/>
                </a:solidFill>
                <a:latin typeface="Arial Narrow" panose="020B0606020202030204" pitchFamily="34" charset="0"/>
              </a:rPr>
              <a:t>th</a:t>
            </a:r>
            <a:r>
              <a:rPr lang="en-US" sz="1600">
                <a:solidFill>
                  <a:srgbClr val="000000"/>
                </a:solidFill>
                <a:latin typeface="Arial Narrow" panose="020B0606020202030204" pitchFamily="34" charset="0"/>
              </a:rPr>
              <a:t> century, with a rail-line bringing huge quantities of coal to the harbour from the region’s world-famous coalfields. But no more. However, Diane, like many Northumbrians, is cheerful by disposition. ‘It’s not all depressing, ‘ she insists. ‘As a tourist attraction, Amble has a lot going for it.’ Maybe there’s hope for the younger generation too. She recently took on three formerly unemployed under-25s to help her out in her increasingly busy café.   </a:t>
            </a:r>
            <a:endParaRPr lang="en-US" sz="1600" dirty="0">
              <a:solidFill>
                <a:srgbClr val="000000"/>
              </a:solidFill>
              <a:latin typeface="Arial Narrow" panose="020B0606020202030204" pitchFamily="34" charset="0"/>
            </a:endParaRPr>
          </a:p>
        </p:txBody>
      </p:sp>
      <p:sp>
        <p:nvSpPr>
          <p:cNvPr id="8" name="Rectangle 7"/>
          <p:cNvSpPr>
            <a:spLocks noChangeArrowheads="1"/>
          </p:cNvSpPr>
          <p:nvPr/>
        </p:nvSpPr>
        <p:spPr bwMode="auto">
          <a:xfrm>
            <a:off x="6168788" y="56138"/>
            <a:ext cx="2825087" cy="6771084"/>
          </a:xfrm>
          <a:prstGeom prst="rect">
            <a:avLst/>
          </a:prstGeom>
          <a:noFill/>
          <a:ln w="9525">
            <a:noFill/>
            <a:miter lim="800000"/>
            <a:headEnd/>
            <a:tailEnd/>
          </a:ln>
        </p:spPr>
        <p:txBody>
          <a:bodyPr wrap="square">
            <a:spAutoFit/>
          </a:bodyPr>
          <a:lstStyle/>
          <a:p>
            <a:r>
              <a:rPr lang="en-US" sz="1400">
                <a:latin typeface="Georgia" panose="02040502050405020303" pitchFamily="18" charset="0"/>
                <a:cs typeface="Calibri" pitchFamily="34" charset="0"/>
              </a:rPr>
              <a:t>Some contractions have been used, e.g. </a:t>
            </a:r>
            <a:r>
              <a:rPr lang="en-US" sz="1400" i="1">
                <a:latin typeface="Georgia" panose="02040502050405020303" pitchFamily="18" charset="0"/>
                <a:cs typeface="Calibri" pitchFamily="34" charset="0"/>
              </a:rPr>
              <a:t>it’s</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there’s</a:t>
            </a:r>
            <a:r>
              <a:rPr lang="en-US" sz="1400">
                <a:latin typeface="Georgia" panose="02040502050405020303" pitchFamily="18" charset="0"/>
                <a:cs typeface="Calibri" pitchFamily="34" charset="0"/>
              </a:rPr>
              <a:t>. This adds a conversational style to the opening and concluding sections.</a:t>
            </a:r>
          </a:p>
          <a:p>
            <a:endParaRPr lang="en-US" sz="1400">
              <a:latin typeface="Georgia" panose="02040502050405020303" pitchFamily="18" charset="0"/>
              <a:cs typeface="Calibri" pitchFamily="34" charset="0"/>
            </a:endParaRPr>
          </a:p>
          <a:p>
            <a:r>
              <a:rPr lang="en-US" sz="1400">
                <a:latin typeface="Georgia" panose="02040502050405020303" pitchFamily="18" charset="0"/>
                <a:cs typeface="Calibri" pitchFamily="34" charset="0"/>
              </a:rPr>
              <a:t>The vocabulary chosen is generally not complex and sometimes more informal words and phrases have been chosen, e.g. </a:t>
            </a:r>
            <a:r>
              <a:rPr lang="en-US" sz="1400" i="1">
                <a:latin typeface="Georgia" panose="02040502050405020303" pitchFamily="18" charset="0"/>
                <a:cs typeface="Calibri" pitchFamily="34" charset="0"/>
              </a:rPr>
              <a:t>a popular eatery</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gaze out depressing</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take on, have a lot going for it</a:t>
            </a:r>
            <a:r>
              <a:rPr lang="en-US" sz="1400">
                <a:latin typeface="Georgia" panose="02040502050405020303" pitchFamily="18" charset="0"/>
                <a:cs typeface="Calibri" pitchFamily="34" charset="0"/>
              </a:rPr>
              <a:t>. </a:t>
            </a:r>
          </a:p>
          <a:p>
            <a:endParaRPr lang="en-US" sz="1400">
              <a:latin typeface="Georgia" panose="02040502050405020303" pitchFamily="18" charset="0"/>
              <a:cs typeface="Calibri" pitchFamily="34" charset="0"/>
            </a:endParaRPr>
          </a:p>
          <a:p>
            <a:r>
              <a:rPr lang="en-US" sz="1400">
                <a:latin typeface="Georgia" panose="02040502050405020303" pitchFamily="18" charset="0"/>
                <a:cs typeface="Calibri" pitchFamily="34" charset="0"/>
              </a:rPr>
              <a:t>Many of these items could be used in speech or writing, depending on the context in which they are delivered.</a:t>
            </a:r>
          </a:p>
          <a:p>
            <a:endParaRPr lang="en-US" sz="1400">
              <a:latin typeface="Georgia" panose="02040502050405020303" pitchFamily="18" charset="0"/>
              <a:cs typeface="Calibri" pitchFamily="34" charset="0"/>
            </a:endParaRPr>
          </a:p>
          <a:p>
            <a:r>
              <a:rPr lang="en-US" sz="1400">
                <a:latin typeface="Georgia" panose="02040502050405020303" pitchFamily="18" charset="0"/>
                <a:cs typeface="Calibri" pitchFamily="34" charset="0"/>
              </a:rPr>
              <a:t>The middle part of the text, however, has a more serious tone, which fits with the nature of its content. This is shown in the more complex and more formal lexical choices made in places, e.g. </a:t>
            </a:r>
            <a:r>
              <a:rPr lang="en-US" sz="1400" i="1">
                <a:latin typeface="Georgia" panose="02040502050405020303" pitchFamily="18" charset="0"/>
                <a:cs typeface="Calibri" pitchFamily="34" charset="0"/>
              </a:rPr>
              <a:t>the global financial</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crisis</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a vibrant fishing industry</a:t>
            </a:r>
            <a:r>
              <a:rPr lang="en-US" sz="1400">
                <a:latin typeface="Georgia" panose="02040502050405020303" pitchFamily="18" charset="0"/>
                <a:cs typeface="Calibri" pitchFamily="34" charset="0"/>
              </a:rPr>
              <a:t>, </a:t>
            </a:r>
            <a:r>
              <a:rPr lang="en-US" sz="1400" i="1">
                <a:latin typeface="Georgia" panose="02040502050405020303" pitchFamily="18" charset="0"/>
                <a:cs typeface="Calibri" pitchFamily="34" charset="0"/>
              </a:rPr>
              <a:t>have an impact</a:t>
            </a:r>
            <a:r>
              <a:rPr lang="en-US" sz="1400">
                <a:latin typeface="Georgia" panose="02040502050405020303" pitchFamily="18" charset="0"/>
                <a:cs typeface="Calibri" pitchFamily="34" charset="0"/>
              </a:rPr>
              <a:t>.</a:t>
            </a:r>
          </a:p>
          <a:p>
            <a:endParaRPr lang="en-US" sz="1400">
              <a:latin typeface="Georgia" panose="02040502050405020303" pitchFamily="18" charset="0"/>
              <a:cs typeface="Calibri" pitchFamily="34" charset="0"/>
            </a:endParaRPr>
          </a:p>
          <a:p>
            <a:r>
              <a:rPr lang="en-US" sz="1400">
                <a:latin typeface="Georgia" panose="02040502050405020303" pitchFamily="18" charset="0"/>
                <a:cs typeface="Calibri" pitchFamily="34" charset="0"/>
              </a:rPr>
              <a:t>Overall the article reflects conventions of newspaper and semi-formal blog genres.</a:t>
            </a:r>
            <a:endParaRPr lang="en-US" sz="1400" dirty="0">
              <a:latin typeface="Georgia" panose="02040502050405020303" pitchFamily="18" charset="0"/>
              <a:cs typeface="Calibri" pitchFamily="34" charset="0"/>
            </a:endParaRPr>
          </a:p>
        </p:txBody>
      </p:sp>
      <p:sp>
        <p:nvSpPr>
          <p:cNvPr id="2" name="Rectangle 1"/>
          <p:cNvSpPr/>
          <p:nvPr/>
        </p:nvSpPr>
        <p:spPr>
          <a:xfrm>
            <a:off x="1413840" y="232013"/>
            <a:ext cx="4754947" cy="244237"/>
          </a:xfrm>
          <a:prstGeom prst="rect">
            <a:avLst/>
          </a:prstGeom>
          <a:solidFill>
            <a:srgbClr val="99CC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Narrow" panose="020B0606020202030204" pitchFamily="34" charset="0"/>
              </a:rPr>
              <a:t>Reading</a:t>
            </a:r>
          </a:p>
        </p:txBody>
      </p:sp>
    </p:spTree>
    <p:custDataLst>
      <p:tags r:id="rId1"/>
    </p:custDataLst>
    <p:extLst>
      <p:ext uri="{BB962C8B-B14F-4D97-AF65-F5344CB8AC3E}">
        <p14:creationId xmlns:p14="http://schemas.microsoft.com/office/powerpoint/2010/main" val="169778840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f1ebb1bc-6dde-4a48-9ff9-2b5112e75d95"/>
  <p:tag name="ARTICULATE_SLIDE_PAUSE" val="1"/>
  <p:tag name="ARTICULATE_NAV_LEVEL" val="1"/>
  <p:tag name="ARTICULATE_PLAYLIST_ID" val="-1"/>
  <p:tag name="ARTICULATE_LOCK_SLIDE" val="0"/>
  <p:tag name="ARTICULATE_SLIDE_NAV" val="3"/>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b67b0094-b22d-4a71-bb26-00dcf98b50bd"/>
  <p:tag name="ARTICULATE_SLIDE_PAUSE" val="1"/>
  <p:tag name="ARTICULATE_NAV_LEVEL" val="1"/>
  <p:tag name="ARTICULATE_PLAYLIST_ID" val="-1"/>
  <p:tag name="ARTICULATE_LOCK_SLIDE" val="0"/>
  <p:tag name="ARTICULATE_SLIDE_NAV" val="4"/>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b67b0094-b22d-4a71-bb26-00dcf98b50bd"/>
  <p:tag name="ARTICULATE_SLIDE_PAUSE" val="1"/>
  <p:tag name="ARTICULATE_NAV_LEVEL" val="1"/>
  <p:tag name="ARTICULATE_PLAYLIST_ID" val="-1"/>
  <p:tag name="ARTICULATE_LOCK_SLIDE" val="0"/>
  <p:tag name="ARTICULATE_SLIDE_NAV" val="4"/>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6e5943c9-5722-46be-8393-0c22867d24cc"/>
  <p:tag name="ARTICULATE_SLIDE_PAUSE" val="1"/>
  <p:tag name="ARTICULATE_NAV_LEVEL" val="1"/>
  <p:tag name="ARTICULATE_PLAYLIST_ID" val="-1"/>
  <p:tag name="ARTICULATE_LOCK_SLIDE" val="0"/>
  <p:tag name="ARTICULATE_SLIDE_NAV" val="6"/>
</p:tagLst>
</file>

<file path=ppt/tags/tag6.xml><?xml version="1.0" encoding="utf-8"?>
<p:tagLst xmlns:a="http://schemas.openxmlformats.org/drawingml/2006/main" xmlns:r="http://schemas.openxmlformats.org/officeDocument/2006/relationships" xmlns:p="http://schemas.openxmlformats.org/presentationml/2006/main">
  <p:tag name="ARTICULATE_SLIDE_GUID" val="6e5943c9-5722-46be-8393-0c22867d24cc"/>
  <p:tag name="ARTICULATE_SLIDE_PAUSE" val="1"/>
  <p:tag name="ARTICULATE_NAV_LEVEL" val="1"/>
  <p:tag name="ARTICULATE_PLAYLIST_ID" val="-1"/>
  <p:tag name="ARTICULATE_LOCK_SLIDE" val="0"/>
  <p:tag name="ARTICULATE_SLIDE_NAV" val="6"/>
</p:tagLst>
</file>

<file path=ppt/tags/tag7.xml><?xml version="1.0" encoding="utf-8"?>
<p:tagLst xmlns:a="http://schemas.openxmlformats.org/drawingml/2006/main" xmlns:r="http://schemas.openxmlformats.org/officeDocument/2006/relationships" xmlns:p="http://schemas.openxmlformats.org/presentationml/2006/main">
  <p:tag name="ARTICULATE_SLIDE_PAUSE" val="1"/>
  <p:tag name="ARTICULATE_NAV_LEVEL" val="1"/>
  <p:tag name="ARTICULATE_PLAYLIST_ID" val="-1"/>
  <p:tag name="ARTICULATE_LOCK_SLIDE" val="0"/>
  <p:tag name="ARTICULATE_SLIDE_GUID" val="5fc7dcbb-3945-41f5-8578-063dcfb96330"/>
  <p:tag name="ARTICULATE_SLIDE_NAV" val="15"/>
</p:tagLst>
</file>

<file path=ppt/tags/tag8.xml><?xml version="1.0" encoding="utf-8"?>
<p:tagLst xmlns:a="http://schemas.openxmlformats.org/drawingml/2006/main" xmlns:r="http://schemas.openxmlformats.org/officeDocument/2006/relationships" xmlns:p="http://schemas.openxmlformats.org/presentationml/2006/main">
  <p:tag name="ARTICULATE_SLIDE_GUID" val="6e5943c9-5722-46be-8393-0c22867d24cc"/>
  <p:tag name="ARTICULATE_SLIDE_PAUSE" val="1"/>
  <p:tag name="ARTICULATE_NAV_LEVEL" val="1"/>
  <p:tag name="ARTICULATE_PLAYLIST_ID" val="-1"/>
  <p:tag name="ARTICULATE_LOCK_SLIDE" val="0"/>
  <p:tag name="ARTICULATE_SLIDE_NAV" val="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Essential.thmx</Template>
  <TotalTime>17832</TotalTime>
  <Words>1736</Words>
  <Application>Microsoft Office PowerPoint</Application>
  <PresentationFormat>On-screen Show (4:3)</PresentationFormat>
  <Paragraphs>142</Paragraphs>
  <Slides>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 Black</vt:lpstr>
      <vt:lpstr>Arial Narrow</vt:lpstr>
      <vt:lpstr>Bradley Hand ITC</vt:lpstr>
      <vt:lpstr>Calibri</vt:lpstr>
      <vt:lpstr>Georgia</vt:lpstr>
      <vt:lpstr>Gotham Book</vt:lpstr>
      <vt:lpstr>Essential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for Telephoning</dc:title>
  <dc:creator>BEP</dc:creator>
  <cp:lastModifiedBy>Owner</cp:lastModifiedBy>
  <cp:revision>1260</cp:revision>
  <dcterms:created xsi:type="dcterms:W3CDTF">2011-11-20T09:33:00Z</dcterms:created>
  <dcterms:modified xsi:type="dcterms:W3CDTF">2019-08-24T09:22:52Z</dcterms:modified>
</cp:coreProperties>
</file>