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9"/>
  </p:notesMasterIdLst>
  <p:handoutMasterIdLst>
    <p:handoutMasterId r:id="rId10"/>
  </p:handoutMasterIdLst>
  <p:sldIdLst>
    <p:sldId id="256" r:id="rId2"/>
    <p:sldId id="331" r:id="rId3"/>
    <p:sldId id="328" r:id="rId4"/>
    <p:sldId id="352" r:id="rId5"/>
    <p:sldId id="353" r:id="rId6"/>
    <p:sldId id="333" r:id="rId7"/>
    <p:sldId id="314" r:id="rId8"/>
  </p:sldIdLst>
  <p:sldSz cx="9144000" cy="6858000" type="screen4x3"/>
  <p:notesSz cx="6858000" cy="9144000"/>
  <p:custDataLst>
    <p:tags r:id="rId11"/>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83" userDrawn="1">
          <p15:clr>
            <a:srgbClr val="A4A3A4"/>
          </p15:clr>
        </p15:guide>
        <p15:guide id="2" orient="horz" pos="300">
          <p15:clr>
            <a:srgbClr val="A4A3A4"/>
          </p15:clr>
        </p15:guide>
        <p15:guide id="3" orient="horz" pos="2341" userDrawn="1">
          <p15:clr>
            <a:srgbClr val="A4A3A4"/>
          </p15:clr>
        </p15:guide>
        <p15:guide id="4" orient="horz" pos="572">
          <p15:clr>
            <a:srgbClr val="A4A3A4"/>
          </p15:clr>
        </p15:guide>
        <p15:guide id="5" pos="5579" userDrawn="1">
          <p15:clr>
            <a:srgbClr val="A4A3A4"/>
          </p15:clr>
        </p15:guide>
        <p15:guide id="6" pos="3061" userDrawn="1">
          <p15:clr>
            <a:srgbClr val="A4A3A4"/>
          </p15:clr>
        </p15:guide>
        <p15:guide id="7" pos="5397" userDrawn="1">
          <p15:clr>
            <a:srgbClr val="A4A3A4"/>
          </p15:clr>
        </p15:guide>
        <p15:guide id="8" pos="340" userDrawn="1">
          <p15:clr>
            <a:srgbClr val="A4A3A4"/>
          </p15:clr>
        </p15:guide>
        <p15:guide id="9" pos="2880">
          <p15:clr>
            <a:srgbClr val="A4A3A4"/>
          </p15:clr>
        </p15:guide>
        <p15:guide id="10" pos="2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FF99"/>
    <a:srgbClr val="FFFF66"/>
    <a:srgbClr val="CCFFFF"/>
    <a:srgbClr val="CCFFCC"/>
    <a:srgbClr val="FF99FF"/>
    <a:srgbClr val="FFCCCC"/>
    <a:srgbClr val="FFCCFF"/>
    <a:srgbClr val="FFCC6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56" y="108"/>
      </p:cViewPr>
      <p:guideLst>
        <p:guide orient="horz" pos="2183"/>
        <p:guide orient="horz" pos="300"/>
        <p:guide orient="horz" pos="2341"/>
        <p:guide orient="horz" pos="572"/>
        <p:guide pos="5579"/>
        <p:guide pos="3061"/>
        <p:guide pos="5397"/>
        <p:guide pos="340"/>
        <p:guide pos="2880"/>
        <p:guide pos="2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0BFF3CF-2C55-49F2-9758-6FC385FA0C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6CF028E-08E6-440B-B522-3ED3CF9F916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14EBBE-22FD-4413-A0CF-9CF3F00FFF97}" type="datetimeFigureOut">
              <a:rPr lang="en-US" smtClean="0"/>
              <a:t>20-May-19</a:t>
            </a:fld>
            <a:endParaRPr lang="en-US" dirty="0"/>
          </a:p>
        </p:txBody>
      </p:sp>
      <p:sp>
        <p:nvSpPr>
          <p:cNvPr id="4" name="Footer Placeholder 3">
            <a:extLst>
              <a:ext uri="{FF2B5EF4-FFF2-40B4-BE49-F238E27FC236}">
                <a16:creationId xmlns:a16="http://schemas.microsoft.com/office/drawing/2014/main" id="{AA3E4E7E-D5E2-456F-A792-4EC46A0D0A7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F1C6D04F-1A43-4D66-8EFC-5999D81BE04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385E7-9F85-45E1-B601-C152229EC878}" type="slidenum">
              <a:rPr lang="en-US" smtClean="0"/>
              <a:t>‹#›</a:t>
            </a:fld>
            <a:endParaRPr lang="en-US" dirty="0"/>
          </a:p>
        </p:txBody>
      </p:sp>
    </p:spTree>
    <p:extLst>
      <p:ext uri="{BB962C8B-B14F-4D97-AF65-F5344CB8AC3E}">
        <p14:creationId xmlns:p14="http://schemas.microsoft.com/office/powerpoint/2010/main" val="746865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018DE-8A60-46E5-9425-FCC1089B2969}" type="datetimeFigureOut">
              <a:rPr lang="en-US" smtClean="0"/>
              <a:pPr/>
              <a:t>20/05/2019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7798AF-1465-48A6-B0CA-7421589B726E}" type="slidenum">
              <a:rPr lang="en-US" smtClean="0"/>
              <a:pPr/>
              <a:t>‹#›</a:t>
            </a:fld>
            <a:endParaRPr lang="en-US" dirty="0"/>
          </a:p>
        </p:txBody>
      </p:sp>
    </p:spTree>
    <p:extLst>
      <p:ext uri="{BB962C8B-B14F-4D97-AF65-F5344CB8AC3E}">
        <p14:creationId xmlns:p14="http://schemas.microsoft.com/office/powerpoint/2010/main" val="1305787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2</a:t>
            </a:fld>
            <a:endParaRPr lang="en-US"/>
          </a:p>
        </p:txBody>
      </p:sp>
    </p:spTree>
    <p:extLst>
      <p:ext uri="{BB962C8B-B14F-4D97-AF65-F5344CB8AC3E}">
        <p14:creationId xmlns:p14="http://schemas.microsoft.com/office/powerpoint/2010/main" val="303958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4</a:t>
            </a:fld>
            <a:endParaRPr lang="en-US"/>
          </a:p>
        </p:txBody>
      </p:sp>
    </p:spTree>
    <p:extLst>
      <p:ext uri="{BB962C8B-B14F-4D97-AF65-F5344CB8AC3E}">
        <p14:creationId xmlns:p14="http://schemas.microsoft.com/office/powerpoint/2010/main" val="1179995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5</a:t>
            </a:fld>
            <a:endParaRPr lang="en-US"/>
          </a:p>
        </p:txBody>
      </p:sp>
    </p:spTree>
    <p:extLst>
      <p:ext uri="{BB962C8B-B14F-4D97-AF65-F5344CB8AC3E}">
        <p14:creationId xmlns:p14="http://schemas.microsoft.com/office/powerpoint/2010/main" val="2221929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6</a:t>
            </a:fld>
            <a:endParaRPr lang="en-US"/>
          </a:p>
        </p:txBody>
      </p:sp>
    </p:spTree>
    <p:extLst>
      <p:ext uri="{BB962C8B-B14F-4D97-AF65-F5344CB8AC3E}">
        <p14:creationId xmlns:p14="http://schemas.microsoft.com/office/powerpoint/2010/main" val="2740950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BF81FA-D426-4DFD-94D5-DE9FE0D719B4}" type="slidenum">
              <a:rPr lang="en-US" smtClean="0"/>
              <a:pPr/>
              <a:t>7</a:t>
            </a:fld>
            <a:endParaRPr lang="en-US"/>
          </a:p>
        </p:txBody>
      </p:sp>
    </p:spTree>
    <p:extLst>
      <p:ext uri="{BB962C8B-B14F-4D97-AF65-F5344CB8AC3E}">
        <p14:creationId xmlns:p14="http://schemas.microsoft.com/office/powerpoint/2010/main" val="227349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Date Placeholder 3"/>
          <p:cNvSpPr>
            <a:spLocks noGrp="1"/>
          </p:cNvSpPr>
          <p:nvPr>
            <p:ph type="dt" sz="half" idx="10"/>
          </p:nvPr>
        </p:nvSpPr>
        <p:spPr/>
        <p:txBody>
          <a:bodyPr/>
          <a:lstStyle>
            <a:lvl1pPr>
              <a:defRPr/>
            </a:lvl1pPr>
          </a:lstStyle>
          <a:p>
            <a:fld id="{0353B584-258F-47EF-A7BA-83EBAF3A64A0}" type="datetimeFigureOut">
              <a:rPr lang="en-US" smtClean="0"/>
              <a:pPr/>
              <a:t>20/05/2019</a:t>
            </a:fld>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dirty="0"/>
          </a:p>
        </p:txBody>
      </p:sp>
      <p:sp>
        <p:nvSpPr>
          <p:cNvPr id="8" name="Slide Number Placeholder 5"/>
          <p:cNvSpPr>
            <a:spLocks noGrp="1"/>
          </p:cNvSpPr>
          <p:nvPr>
            <p:ph type="sldNum" sz="quarter" idx="12"/>
          </p:nvPr>
        </p:nvSpPr>
        <p:spPr/>
        <p:txBody>
          <a:bodyPr/>
          <a:lstStyle>
            <a:lvl1pPr>
              <a:defRPr>
                <a:solidFill>
                  <a:schemeClr val="tx1"/>
                </a:solidFill>
              </a:defRPr>
            </a:lvl1pPr>
          </a:lstStyle>
          <a:p>
            <a:fld id="{1B34AFAA-B6AD-4E70-835A-57652C08ACB4}"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fld id="{260DEAA9-BA4F-4E03-8946-05FFBCE7FA92}" type="datetimeFigureOut">
              <a:rPr lang="en-US" smtClean="0"/>
              <a:pPr/>
              <a:t>20/05/2019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60DD219F-F32F-4171-9972-CE025302663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fld id="{D155822D-F685-4276-90EF-DE32730515D3}" type="datetimeFigureOut">
              <a:rPr lang="en-US" smtClean="0"/>
              <a:pPr/>
              <a:t>20/05/2019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049CBA84-1F2B-4431-ACD4-C11DA27EADF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fld id="{FFFB51E6-1530-4CE1-B0D3-69A61BC022F9}" type="datetimeFigureOut">
              <a:rPr lang="en-US" smtClean="0"/>
              <a:pPr/>
              <a:t>20/05/2019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662B848A-2F85-454C-855C-905D67FD398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DCF6C409-C39E-41B1-B40F-24A23BD3A809}" type="datetimeFigureOut">
              <a:rPr lang="en-US" smtClean="0"/>
              <a:pPr/>
              <a:t>20/05/2019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E226F70B-885A-4CF5-A8D1-5D01234F34E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fld id="{037A910E-3627-4CED-87D0-B2CB897654DF}" type="datetimeFigureOut">
              <a:rPr lang="en-US" smtClean="0"/>
              <a:pPr/>
              <a:t>20/05/2019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2127A2B0-55E1-4CA5-B6ED-FEF6C23BCD7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lvl1pPr>
              <a:defRPr/>
            </a:lvl1pPr>
          </a:lstStyle>
          <a:p>
            <a:fld id="{82CBCF1D-D70B-4D5E-AA38-36FE0B67A70E}" type="datetimeFigureOut">
              <a:rPr lang="en-US" smtClean="0"/>
              <a:pPr/>
              <a:t>20/05/2019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fld id="{683829E0-EF9F-4D3F-88E8-70E8E87EB17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fld id="{45D672E0-585A-4970-BDB1-36AD6F2C8F3F}" type="datetimeFigureOut">
              <a:rPr lang="en-US" smtClean="0"/>
              <a:pPr/>
              <a:t>20/05/2019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fld id="{BCE371F8-C533-4556-BD99-00F59C7009B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723B21A-64D3-4018-ACFB-BFAC16F9DE7E}" type="datetimeFigureOut">
              <a:rPr lang="en-US" smtClean="0"/>
              <a:pPr/>
              <a:t>20/05/2019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fld id="{C2950442-96BA-4991-A070-90C6F4B7D73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Title 7"/>
          <p:cNvSpPr>
            <a:spLocks noGrp="1"/>
          </p:cNvSpPr>
          <p:nvPr>
            <p:ph type="title"/>
          </p:nvPr>
        </p:nvSpPr>
        <p:spPr/>
        <p:txBody>
          <a:bodyPr/>
          <a:lstStyle/>
          <a:p>
            <a:r>
              <a:rPr lang="en-US" dirty="0"/>
              <a:t>Click to edit Master title style</a:t>
            </a:r>
          </a:p>
        </p:txBody>
      </p:sp>
      <p:sp>
        <p:nvSpPr>
          <p:cNvPr id="5" name="Date Placeholder 4"/>
          <p:cNvSpPr>
            <a:spLocks noGrp="1"/>
          </p:cNvSpPr>
          <p:nvPr>
            <p:ph type="dt" sz="half" idx="10"/>
          </p:nvPr>
        </p:nvSpPr>
        <p:spPr/>
        <p:txBody>
          <a:bodyPr/>
          <a:lstStyle>
            <a:lvl1pPr>
              <a:defRPr/>
            </a:lvl1pPr>
          </a:lstStyle>
          <a:p>
            <a:fld id="{79976BE8-14C5-495F-8871-76D278A4DDF2}" type="datetimeFigureOut">
              <a:rPr lang="en-US" smtClean="0"/>
              <a:pPr/>
              <a:t>20/05/2019</a:t>
            </a:fld>
            <a:endParaRPr lang="en-US" dirty="0"/>
          </a:p>
        </p:txBody>
      </p:sp>
      <p:sp>
        <p:nvSpPr>
          <p:cNvPr id="6" name="Footer Placeholder 5"/>
          <p:cNvSpPr>
            <a:spLocks noGrp="1"/>
          </p:cNvSpPr>
          <p:nvPr>
            <p:ph type="ftr" sz="quarter" idx="11"/>
          </p:nvPr>
        </p:nvSpPr>
        <p:spPr/>
        <p:txBody>
          <a:bodyPr/>
          <a:lstStyle>
            <a:lvl1pPr>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fld id="{4BBFD060-387E-44A3-B5C4-8008BB450A98}"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Picture Placeholder 2"/>
          <p:cNvSpPr>
            <a:spLocks noGrp="1"/>
          </p:cNvSpPr>
          <p:nvPr>
            <p:ph type="pic" idx="1" hasCustomPrompt="1"/>
          </p:nvPr>
        </p:nvSpPr>
        <p:spPr>
          <a:xfrm>
            <a:off x="-1" y="0"/>
            <a:ext cx="9000877" cy="484632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Title 7"/>
          <p:cNvSpPr>
            <a:spLocks noGrp="1"/>
          </p:cNvSpPr>
          <p:nvPr>
            <p:ph type="title"/>
          </p:nvPr>
        </p:nvSpPr>
        <p:spPr>
          <a:xfrm>
            <a:off x="457200" y="4953000"/>
            <a:ext cx="8153400" cy="762000"/>
          </a:xfrm>
        </p:spPr>
        <p:txBody>
          <a:bodyPr anchor="t"/>
          <a:lstStyle>
            <a:lvl1pPr>
              <a:defRPr sz="3200"/>
            </a:lvl1pPr>
          </a:lstStyle>
          <a:p>
            <a:r>
              <a:rPr lang="en-US" dirty="0"/>
              <a:t>Click to edit Master title style</a:t>
            </a:r>
          </a:p>
        </p:txBody>
      </p:sp>
      <p:sp>
        <p:nvSpPr>
          <p:cNvPr id="7" name="Date Placeholder 4"/>
          <p:cNvSpPr>
            <a:spLocks noGrp="1"/>
          </p:cNvSpPr>
          <p:nvPr>
            <p:ph type="dt" sz="half" idx="10"/>
          </p:nvPr>
        </p:nvSpPr>
        <p:spPr/>
        <p:txBody>
          <a:bodyPr/>
          <a:lstStyle>
            <a:lvl1pPr>
              <a:defRPr/>
            </a:lvl1pPr>
          </a:lstStyle>
          <a:p>
            <a:fld id="{F170AC56-59DA-49C0-833E-208537097491}" type="datetimeFigureOut">
              <a:rPr lang="en-US" smtClean="0"/>
              <a:pPr/>
              <a:t>20/05/2019</a:t>
            </a:fld>
            <a:endParaRPr lang="en-US" dirty="0"/>
          </a:p>
        </p:txBody>
      </p:sp>
      <p:sp>
        <p:nvSpPr>
          <p:cNvPr id="9" name="Footer Placeholder 5"/>
          <p:cNvSpPr>
            <a:spLocks noGrp="1"/>
          </p:cNvSpPr>
          <p:nvPr>
            <p:ph type="ftr" sz="quarter" idx="11"/>
          </p:nvPr>
        </p:nvSpPr>
        <p:spPr/>
        <p:txBody>
          <a:bodyPr/>
          <a:lstStyle>
            <a:lvl1pPr>
              <a:defRPr/>
            </a:lvl1pPr>
          </a:lstStyle>
          <a:p>
            <a:pPr>
              <a:defRPr/>
            </a:pPr>
            <a:endParaRPr lang="en-US" dirty="0"/>
          </a:p>
        </p:txBody>
      </p:sp>
      <p:sp>
        <p:nvSpPr>
          <p:cNvPr id="10" name="Slide Number Placeholder 6"/>
          <p:cNvSpPr>
            <a:spLocks noGrp="1"/>
          </p:cNvSpPr>
          <p:nvPr>
            <p:ph type="sldNum" sz="quarter" idx="12"/>
          </p:nvPr>
        </p:nvSpPr>
        <p:spPr/>
        <p:txBody>
          <a:bodyPr/>
          <a:lstStyle>
            <a:lvl1pPr>
              <a:defRPr>
                <a:solidFill>
                  <a:schemeClr val="tx1"/>
                </a:solidFill>
              </a:defRPr>
            </a:lvl1pPr>
          </a:lstStyle>
          <a:p>
            <a:fld id="{FC0F0A12-42E9-4495-8B1D-106BEF5EC35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15363" name="Text Placeholder 2"/>
          <p:cNvSpPr>
            <a:spLocks noGrp="1"/>
          </p:cNvSpPr>
          <p:nvPr>
            <p:ph type="body" idx="1"/>
          </p:nvPr>
        </p:nvSpPr>
        <p:spPr bwMode="auto">
          <a:xfrm>
            <a:off x="457200" y="1752600"/>
            <a:ext cx="76200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0"/>
            <a:ext cx="3429000" cy="304800"/>
          </a:xfrm>
          <a:prstGeom prst="rect">
            <a:avLst/>
          </a:prstGeom>
        </p:spPr>
        <p:txBody>
          <a:bodyPr vert="horz" wrap="square" lIns="91440" tIns="45720" rIns="91440" bIns="0" numCol="1" anchor="b" anchorCtr="0" compatLnSpc="1">
            <a:prstTxWarp prst="textNoShape">
              <a:avLst/>
            </a:prstTxWarp>
          </a:bodyPr>
          <a:lstStyle>
            <a:lvl1pPr>
              <a:defRPr sz="1000"/>
            </a:lvl1pPr>
          </a:lstStyle>
          <a:p>
            <a:fld id="{CA9282E8-7B64-4937-A676-D471E2D180B9}" type="datetimeFigureOut">
              <a:rPr lang="en-US" smtClean="0"/>
              <a:pPr/>
              <a:t>20/05/2019</a:t>
            </a:fld>
            <a:endParaRPr lang="en-US" dirty="0"/>
          </a:p>
        </p:txBody>
      </p:sp>
      <p:sp>
        <p:nvSpPr>
          <p:cNvPr id="5" name="Footer Placeholder 4"/>
          <p:cNvSpPr>
            <a:spLocks noGrp="1"/>
          </p:cNvSpPr>
          <p:nvPr>
            <p:ph type="ftr" sz="quarter" idx="3"/>
          </p:nvPr>
        </p:nvSpPr>
        <p:spPr>
          <a:xfrm>
            <a:off x="457200" y="6492875"/>
            <a:ext cx="3429000" cy="284163"/>
          </a:xfrm>
          <a:prstGeom prst="rect">
            <a:avLst/>
          </a:prstGeom>
        </p:spPr>
        <p:txBody>
          <a:bodyPr vert="horz" lIns="91440" tIns="45720" rIns="91440" bIns="45720" rtlCol="0" anchor="t"/>
          <a:lstStyle>
            <a:lvl1pPr algn="l">
              <a:defRPr sz="1000">
                <a:solidFill>
                  <a:schemeClr val="tx1"/>
                </a:solidFill>
                <a:latin typeface="Arial" charset="0"/>
                <a:ea typeface="ＭＳ Ｐゴシック" charset="0"/>
                <a:cs typeface="Arial" charset="0"/>
              </a:defRPr>
            </a:lvl1pPr>
          </a:lstStyle>
          <a:p>
            <a:pPr>
              <a:defRPr/>
            </a:pPr>
            <a:endParaRPr lang="en-US" dirty="0"/>
          </a:p>
        </p:txBody>
      </p:sp>
      <p:sp>
        <p:nvSpPr>
          <p:cNvPr id="6" name="Slide Number Placeholder 5"/>
          <p:cNvSpPr>
            <a:spLocks noGrp="1"/>
          </p:cNvSpPr>
          <p:nvPr>
            <p:ph type="sldNum" sz="quarter" idx="4"/>
          </p:nvPr>
        </p:nvSpPr>
        <p:spPr>
          <a:xfrm rot="16200000">
            <a:off x="8227219" y="5885656"/>
            <a:ext cx="1316038" cy="365125"/>
          </a:xfrm>
          <a:prstGeom prst="rect">
            <a:avLst/>
          </a:prstGeom>
        </p:spPr>
        <p:txBody>
          <a:bodyPr vert="horz" wrap="square" lIns="91440" tIns="45720" rIns="91440" bIns="45720" numCol="1" anchor="ctr" anchorCtr="0" compatLnSpc="1">
            <a:prstTxWarp prst="textNoShape">
              <a:avLst/>
            </a:prstTxWarp>
          </a:bodyPr>
          <a:lstStyle>
            <a:lvl1pPr>
              <a:defRPr sz="2400" b="1">
                <a:solidFill>
                  <a:schemeClr val="tx2"/>
                </a:solidFill>
              </a:defRPr>
            </a:lvl1pPr>
          </a:lstStyle>
          <a:p>
            <a:fld id="{C25311C7-4AC1-41A0-8398-FC7C37386285}" type="slidenum">
              <a:rPr lang="en-US" smtClean="0"/>
              <a:pPr/>
              <a:t>‹#›</a:t>
            </a:fld>
            <a:endParaRPr lang="en-US" dirty="0"/>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16" r:id="rId1"/>
    <p:sldLayoutId id="2147483708" r:id="rId2"/>
    <p:sldLayoutId id="2147483709" r:id="rId3"/>
    <p:sldLayoutId id="2147483710" r:id="rId4"/>
    <p:sldLayoutId id="2147483711" r:id="rId5"/>
    <p:sldLayoutId id="2147483712" r:id="rId6"/>
    <p:sldLayoutId id="2147483713" r:id="rId7"/>
    <p:sldLayoutId id="2147483717" r:id="rId8"/>
    <p:sldLayoutId id="2147483718" r:id="rId9"/>
    <p:sldLayoutId id="2147483714" r:id="rId10"/>
    <p:sldLayoutId id="2147483715" r:id="rId11"/>
  </p:sldLayoutIdLst>
  <p:txStyles>
    <p:titleStyle>
      <a:lvl1pPr algn="l" rtl="0" fontAlgn="base">
        <a:spcBef>
          <a:spcPct val="0"/>
        </a:spcBef>
        <a:spcAft>
          <a:spcPct val="0"/>
        </a:spcAft>
        <a:defRPr sz="3600" kern="1200" cap="all" spc="-60">
          <a:solidFill>
            <a:schemeClr val="tx2"/>
          </a:solidFill>
          <a:latin typeface="+mj-lt"/>
          <a:ea typeface="ＭＳ Ｐゴシック" pitchFamily="34" charset="-128"/>
          <a:cs typeface="+mj-cs"/>
        </a:defRPr>
      </a:lvl1pPr>
      <a:lvl2pPr algn="l" rtl="0" fontAlgn="base">
        <a:spcBef>
          <a:spcPct val="0"/>
        </a:spcBef>
        <a:spcAft>
          <a:spcPct val="0"/>
        </a:spcAft>
        <a:defRPr sz="3600">
          <a:solidFill>
            <a:schemeClr val="tx2"/>
          </a:solidFill>
          <a:latin typeface="Arial Black" pitchFamily="34" charset="0"/>
          <a:ea typeface="ＭＳ Ｐゴシック" pitchFamily="34" charset="-128"/>
        </a:defRPr>
      </a:lvl2pPr>
      <a:lvl3pPr algn="l" rtl="0" fontAlgn="base">
        <a:spcBef>
          <a:spcPct val="0"/>
        </a:spcBef>
        <a:spcAft>
          <a:spcPct val="0"/>
        </a:spcAft>
        <a:defRPr sz="3600">
          <a:solidFill>
            <a:schemeClr val="tx2"/>
          </a:solidFill>
          <a:latin typeface="Arial Black" pitchFamily="34" charset="0"/>
          <a:ea typeface="ＭＳ Ｐゴシック" pitchFamily="34" charset="-128"/>
        </a:defRPr>
      </a:lvl3pPr>
      <a:lvl4pPr algn="l" rtl="0" fontAlgn="base">
        <a:spcBef>
          <a:spcPct val="0"/>
        </a:spcBef>
        <a:spcAft>
          <a:spcPct val="0"/>
        </a:spcAft>
        <a:defRPr sz="3600">
          <a:solidFill>
            <a:schemeClr val="tx2"/>
          </a:solidFill>
          <a:latin typeface="Arial Black" pitchFamily="34" charset="0"/>
          <a:ea typeface="ＭＳ Ｐゴシック" pitchFamily="34" charset="-128"/>
        </a:defRPr>
      </a:lvl4pPr>
      <a:lvl5pPr algn="l" rtl="0" fontAlgn="base">
        <a:spcBef>
          <a:spcPct val="0"/>
        </a:spcBef>
        <a:spcAft>
          <a:spcPct val="0"/>
        </a:spcAft>
        <a:defRPr sz="3600">
          <a:solidFill>
            <a:schemeClr val="tx2"/>
          </a:solidFill>
          <a:latin typeface="Arial Black" pitchFamily="34" charset="0"/>
          <a:ea typeface="ＭＳ Ｐゴシック" pitchFamily="34" charset="-128"/>
        </a:defRPr>
      </a:lvl5pPr>
      <a:lvl6pPr marL="457200" algn="l" rtl="0" fontAlgn="base">
        <a:spcBef>
          <a:spcPct val="0"/>
        </a:spcBef>
        <a:spcAft>
          <a:spcPct val="0"/>
        </a:spcAft>
        <a:defRPr sz="3600">
          <a:solidFill>
            <a:schemeClr val="tx2"/>
          </a:solidFill>
          <a:latin typeface="Arial Black" pitchFamily="34" charset="0"/>
          <a:ea typeface="ＭＳ Ｐゴシック" pitchFamily="34" charset="-128"/>
        </a:defRPr>
      </a:lvl6pPr>
      <a:lvl7pPr marL="914400" algn="l" rtl="0" fontAlgn="base">
        <a:spcBef>
          <a:spcPct val="0"/>
        </a:spcBef>
        <a:spcAft>
          <a:spcPct val="0"/>
        </a:spcAft>
        <a:defRPr sz="3600">
          <a:solidFill>
            <a:schemeClr val="tx2"/>
          </a:solidFill>
          <a:latin typeface="Arial Black" pitchFamily="34" charset="0"/>
          <a:ea typeface="ＭＳ Ｐゴシック" pitchFamily="34" charset="-128"/>
        </a:defRPr>
      </a:lvl7pPr>
      <a:lvl8pPr marL="1371600" algn="l" rtl="0" fontAlgn="base">
        <a:spcBef>
          <a:spcPct val="0"/>
        </a:spcBef>
        <a:spcAft>
          <a:spcPct val="0"/>
        </a:spcAft>
        <a:defRPr sz="3600">
          <a:solidFill>
            <a:schemeClr val="tx2"/>
          </a:solidFill>
          <a:latin typeface="Arial Black" pitchFamily="34" charset="0"/>
          <a:ea typeface="ＭＳ Ｐゴシック" pitchFamily="34" charset="-128"/>
        </a:defRPr>
      </a:lvl8pPr>
      <a:lvl9pPr marL="1828800" algn="l" rtl="0" fontAlgn="base">
        <a:spcBef>
          <a:spcPct val="0"/>
        </a:spcBef>
        <a:spcAft>
          <a:spcPct val="0"/>
        </a:spcAft>
        <a:defRPr sz="3600">
          <a:solidFill>
            <a:schemeClr val="tx2"/>
          </a:solidFill>
          <a:latin typeface="Arial Black" pitchFamily="34" charset="0"/>
          <a:ea typeface="ＭＳ Ｐゴシック" pitchFamily="34" charset="-128"/>
        </a:defRPr>
      </a:lvl9pPr>
    </p:titleStyle>
    <p:bodyStyle>
      <a:lvl1pPr algn="l" rtl="0" fontAlgn="base">
        <a:spcBef>
          <a:spcPct val="20000"/>
        </a:spcBef>
        <a:spcAft>
          <a:spcPts val="600"/>
        </a:spcAft>
        <a:buFont typeface="Arial" pitchFamily="34" charset="0"/>
        <a:defRPr sz="2000" b="1" kern="1200">
          <a:solidFill>
            <a:schemeClr val="tx1"/>
          </a:solidFill>
          <a:latin typeface="+mn-lt"/>
          <a:ea typeface="ＭＳ Ｐゴシック" pitchFamily="34" charset="-128"/>
          <a:cs typeface="+mn-cs"/>
        </a:defRPr>
      </a:lvl1pPr>
      <a:lvl2pPr marL="457200" indent="-182563" algn="l" rtl="0" fontAlgn="base">
        <a:spcBef>
          <a:spcPct val="20000"/>
        </a:spcBef>
        <a:spcAft>
          <a:spcPct val="0"/>
        </a:spcAft>
        <a:buClr>
          <a:schemeClr val="tx2"/>
        </a:buClr>
        <a:buFont typeface="Arial" pitchFamily="34" charset="0"/>
        <a:buChar char="•"/>
        <a:defRPr sz="2000" kern="1200">
          <a:solidFill>
            <a:schemeClr val="tx1"/>
          </a:solidFill>
          <a:latin typeface="+mn-lt"/>
          <a:ea typeface="ＭＳ Ｐゴシック" pitchFamily="34" charset="-128"/>
          <a:cs typeface="+mn-cs"/>
        </a:defRPr>
      </a:lvl2pPr>
      <a:lvl3pPr marL="11430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3pPr>
      <a:lvl4pPr marL="16002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4pPr>
      <a:lvl5pPr marL="20574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4"/>
          <p:cNvSpPr txBox="1">
            <a:spLocks noChangeArrowheads="1"/>
          </p:cNvSpPr>
          <p:nvPr/>
        </p:nvSpPr>
        <p:spPr bwMode="auto">
          <a:xfrm>
            <a:off x="1" y="0"/>
            <a:ext cx="1978924"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00B050"/>
                </a:solidFill>
                <a:latin typeface="Georgia" panose="02040502050405020303" pitchFamily="18" charset="0"/>
                <a:cs typeface="Times New Roman" panose="02020603050405020304" pitchFamily="18" charset="0"/>
              </a:rPr>
              <a:t>B1-B2</a:t>
            </a:r>
          </a:p>
          <a:p>
            <a:r>
              <a:rPr lang="en-US" sz="2400" dirty="0">
                <a:solidFill>
                  <a:srgbClr val="00B050"/>
                </a:solidFill>
                <a:latin typeface="Georgia" panose="02040502050405020303" pitchFamily="18" charset="0"/>
                <a:cs typeface="Times New Roman" panose="02020603050405020304" pitchFamily="18" charset="0"/>
              </a:rPr>
              <a:t>Unit Three</a:t>
            </a:r>
          </a:p>
          <a:p>
            <a:r>
              <a:rPr lang="en-US" sz="2400" dirty="0">
                <a:solidFill>
                  <a:srgbClr val="00B050"/>
                </a:solidFill>
                <a:latin typeface="Georgia" panose="02040502050405020303" pitchFamily="18" charset="0"/>
                <a:cs typeface="Times New Roman" panose="02020603050405020304" pitchFamily="18" charset="0"/>
              </a:rPr>
              <a:t>Lesson 1B</a:t>
            </a:r>
          </a:p>
        </p:txBody>
      </p:sp>
      <p:sp>
        <p:nvSpPr>
          <p:cNvPr id="13" name="TextBox 14"/>
          <p:cNvSpPr txBox="1">
            <a:spLocks noChangeArrowheads="1"/>
          </p:cNvSpPr>
          <p:nvPr/>
        </p:nvSpPr>
        <p:spPr bwMode="auto">
          <a:xfrm>
            <a:off x="2767096" y="1454295"/>
            <a:ext cx="3609809"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4800" dirty="0">
                <a:solidFill>
                  <a:srgbClr val="00B050"/>
                </a:solidFill>
                <a:latin typeface="Georgia" panose="02040502050405020303" pitchFamily="18" charset="0"/>
              </a:rPr>
              <a:t>Recreation survey</a:t>
            </a:r>
          </a:p>
        </p:txBody>
      </p:sp>
      <p:pic>
        <p:nvPicPr>
          <p:cNvPr id="12" name="Picture 11" descr="ESL TeenStuff"/>
          <p:cNvPicPr/>
          <p:nvPr/>
        </p:nvPicPr>
        <p:blipFill>
          <a:blip r:embed="rId2">
            <a:extLst>
              <a:ext uri="{28A0092B-C50C-407E-A947-70E740481C1C}">
                <a14:useLocalDpi xmlns:a14="http://schemas.microsoft.com/office/drawing/2010/main" val="0"/>
              </a:ext>
            </a:extLst>
          </a:blip>
          <a:srcRect/>
          <a:stretch>
            <a:fillRect/>
          </a:stretch>
        </p:blipFill>
        <p:spPr bwMode="auto">
          <a:xfrm>
            <a:off x="5518484" y="107950"/>
            <a:ext cx="3081004" cy="800100"/>
          </a:xfrm>
          <a:prstGeom prst="rect">
            <a:avLst/>
          </a:prstGeom>
          <a:noFill/>
          <a:ln>
            <a:noFill/>
          </a:ln>
        </p:spPr>
      </p:pic>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04772" y="2966008"/>
            <a:ext cx="6253863" cy="2448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circle(out)">
                                      <p:cBhvr>
                                        <p:cTn id="12" dur="20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circle(out)">
                                      <p:cBhvr>
                                        <p:cTn id="17" dur="2000"/>
                                        <p:tgtEl>
                                          <p:spTgt spid="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circle(out)">
                                      <p:cBhvr>
                                        <p:cTn id="22" dur="2000"/>
                                        <p:tgtEl>
                                          <p:spTgt spid="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circle(out)">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1" y="908050"/>
            <a:ext cx="4571999" cy="2862322"/>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In this lesson you are going to investigate the leisure activities people in your class enjoy.  You'll also read about a different viewpoint of leisure activities.</a:t>
            </a:r>
          </a:p>
          <a:p>
            <a:endParaRPr lang="en-US" sz="2000" dirty="0">
              <a:latin typeface="Georgia" panose="02040502050405020303" pitchFamily="18" charset="0"/>
            </a:endParaRPr>
          </a:p>
          <a:p>
            <a:endParaRPr lang="en-US" sz="2000" dirty="0">
              <a:latin typeface="Georgia" panose="02040502050405020303" pitchFamily="18" charset="0"/>
            </a:endParaRPr>
          </a:p>
          <a:p>
            <a:endParaRPr lang="en-US" sz="2000" dirty="0">
              <a:latin typeface="Georgia" panose="02040502050405020303" pitchFamily="18" charset="0"/>
            </a:endParaRPr>
          </a:p>
          <a:p>
            <a:r>
              <a:rPr lang="en-US" sz="2000" dirty="0">
                <a:latin typeface="Georgia" panose="02040502050405020303" pitchFamily="18" charset="0"/>
              </a:rPr>
              <a:t>You’ll work on these areas of language;  </a:t>
            </a:r>
          </a:p>
        </p:txBody>
      </p:sp>
      <p:sp>
        <p:nvSpPr>
          <p:cNvPr id="10" name="TextBox 5"/>
          <p:cNvSpPr txBox="1"/>
          <p:nvPr/>
        </p:nvSpPr>
        <p:spPr>
          <a:xfrm>
            <a:off x="0" y="0"/>
            <a:ext cx="1748589"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dirty="0">
                <a:solidFill>
                  <a:srgbClr val="00B050"/>
                </a:solidFill>
                <a:latin typeface="Georgia" panose="02040502050405020303" pitchFamily="18" charset="0"/>
              </a:rPr>
              <a:t>Overview</a:t>
            </a:r>
          </a:p>
        </p:txBody>
      </p:sp>
      <p:sp>
        <p:nvSpPr>
          <p:cNvPr id="7" name="TextBox 14"/>
          <p:cNvSpPr txBox="1">
            <a:spLocks noChangeArrowheads="1"/>
          </p:cNvSpPr>
          <p:nvPr/>
        </p:nvSpPr>
        <p:spPr bwMode="auto">
          <a:xfrm>
            <a:off x="4932363" y="10343"/>
            <a:ext cx="125468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fontAlgn="auto" hangingPunct="1">
              <a:spcBef>
                <a:spcPts val="0"/>
              </a:spcBef>
              <a:spcAft>
                <a:spcPts val="0"/>
              </a:spcAft>
              <a:defRPr/>
            </a:pPr>
            <a:r>
              <a:rPr lang="en-US" sz="2400" b="1" dirty="0">
                <a:solidFill>
                  <a:srgbClr val="00B050"/>
                </a:solidFill>
                <a:latin typeface="Georgia" panose="02040502050405020303" pitchFamily="18" charset="0"/>
                <a:ea typeface="+mn-ea"/>
                <a:cs typeface="+mn-cs"/>
              </a:rPr>
              <a:t>B1-B2</a:t>
            </a:r>
          </a:p>
        </p:txBody>
      </p:sp>
      <p:sp>
        <p:nvSpPr>
          <p:cNvPr id="11" name="Rectangle 10"/>
          <p:cNvSpPr/>
          <p:nvPr/>
        </p:nvSpPr>
        <p:spPr>
          <a:xfrm>
            <a:off x="4572000" y="461665"/>
            <a:ext cx="4408227" cy="3170099"/>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p:spPr>
        <p:txBody>
          <a:bodyPr wrap="square">
            <a:spAutoFit/>
          </a:bodyPr>
          <a:lstStyle/>
          <a:p>
            <a:pPr>
              <a:defRPr/>
            </a:pPr>
            <a:r>
              <a:rPr lang="en-US" sz="2000" b="1" dirty="0">
                <a:solidFill>
                  <a:schemeClr val="bg1"/>
                </a:solidFill>
                <a:latin typeface="Arial Narrow" panose="020B0606020202030204" pitchFamily="34" charset="0"/>
                <a:ea typeface="+mn-ea"/>
                <a:cs typeface="Arial" charset="0"/>
              </a:rPr>
              <a:t>Pronunciation-</a:t>
            </a:r>
            <a:r>
              <a:rPr lang="en-US" sz="2000" dirty="0">
                <a:solidFill>
                  <a:schemeClr val="bg1"/>
                </a:solidFill>
                <a:latin typeface="Arial Narrow" panose="020B0606020202030204" pitchFamily="34" charset="0"/>
                <a:ea typeface="+mn-ea"/>
                <a:cs typeface="Arial" charset="0"/>
              </a:rPr>
              <a:t>giving information clearly </a:t>
            </a:r>
          </a:p>
          <a:p>
            <a:pPr>
              <a:defRPr/>
            </a:pPr>
            <a:r>
              <a:rPr lang="en-US" sz="2000" b="1" dirty="0">
                <a:solidFill>
                  <a:schemeClr val="bg1"/>
                </a:solidFill>
                <a:latin typeface="Arial Narrow" panose="020B0606020202030204" pitchFamily="34" charset="0"/>
                <a:ea typeface="+mn-ea"/>
                <a:cs typeface="Arial" charset="0"/>
              </a:rPr>
              <a:t>Lexis-</a:t>
            </a:r>
            <a:r>
              <a:rPr lang="en-US" sz="2000" dirty="0">
                <a:solidFill>
                  <a:schemeClr val="bg1"/>
                </a:solidFill>
                <a:latin typeface="Arial Narrow" panose="020B0606020202030204" pitchFamily="34" charset="0"/>
                <a:ea typeface="+mn-ea"/>
                <a:cs typeface="Arial" charset="0"/>
              </a:rPr>
              <a:t>leisure and recreation, defining topic related words, reporting phrases </a:t>
            </a:r>
          </a:p>
          <a:p>
            <a:pPr>
              <a:defRPr/>
            </a:pPr>
            <a:r>
              <a:rPr lang="en-US" sz="2000" b="1" dirty="0">
                <a:solidFill>
                  <a:schemeClr val="bg1"/>
                </a:solidFill>
                <a:latin typeface="Arial Narrow" panose="020B0606020202030204" pitchFamily="34" charset="0"/>
                <a:ea typeface="+mn-ea"/>
                <a:cs typeface="Arial" charset="0"/>
              </a:rPr>
              <a:t>Constructions-</a:t>
            </a:r>
            <a:r>
              <a:rPr lang="en-US" sz="2000" dirty="0">
                <a:solidFill>
                  <a:schemeClr val="bg1"/>
                </a:solidFill>
                <a:latin typeface="Arial Narrow" panose="020B0606020202030204" pitchFamily="34" charset="0"/>
                <a:ea typeface="+mn-ea"/>
                <a:cs typeface="Arial" charset="0"/>
              </a:rPr>
              <a:t>adverbials as questionnaire items, e.g. </a:t>
            </a:r>
            <a:r>
              <a:rPr lang="en-US" sz="2000" i="1" dirty="0">
                <a:solidFill>
                  <a:schemeClr val="bg1"/>
                </a:solidFill>
                <a:latin typeface="Arial Narrow" panose="020B0606020202030204" pitchFamily="34" charset="0"/>
                <a:ea typeface="+mn-ea"/>
                <a:cs typeface="Arial" charset="0"/>
              </a:rPr>
              <a:t>very rarely</a:t>
            </a:r>
            <a:r>
              <a:rPr lang="en-US" sz="2000" dirty="0">
                <a:solidFill>
                  <a:schemeClr val="bg1"/>
                </a:solidFill>
                <a:latin typeface="Arial Narrow" panose="020B0606020202030204" pitchFamily="34" charset="0"/>
                <a:ea typeface="+mn-ea"/>
                <a:cs typeface="Arial" charset="0"/>
              </a:rPr>
              <a:t>, </a:t>
            </a:r>
            <a:r>
              <a:rPr lang="en-US" sz="2000" i="1" dirty="0">
                <a:solidFill>
                  <a:schemeClr val="bg1"/>
                </a:solidFill>
                <a:latin typeface="Arial Narrow" panose="020B0606020202030204" pitchFamily="34" charset="0"/>
                <a:ea typeface="+mn-ea"/>
                <a:cs typeface="Arial" charset="0"/>
              </a:rPr>
              <a:t>quite often </a:t>
            </a:r>
            <a:r>
              <a:rPr lang="en-US" sz="2000" dirty="0">
                <a:solidFill>
                  <a:schemeClr val="bg1"/>
                </a:solidFill>
                <a:latin typeface="Arial Narrow" panose="020B0606020202030204" pitchFamily="34" charset="0"/>
                <a:ea typeface="+mn-ea"/>
                <a:cs typeface="Arial" charset="0"/>
              </a:rPr>
              <a:t>etc.</a:t>
            </a:r>
          </a:p>
          <a:p>
            <a:pPr>
              <a:defRPr/>
            </a:pPr>
            <a:r>
              <a:rPr lang="en-US" sz="2000" b="1" dirty="0">
                <a:solidFill>
                  <a:schemeClr val="bg1"/>
                </a:solidFill>
                <a:latin typeface="Arial Narrow" panose="020B0606020202030204" pitchFamily="34" charset="0"/>
                <a:ea typeface="+mn-ea"/>
                <a:cs typeface="Arial" charset="0"/>
              </a:rPr>
              <a:t>Sentence grammar-</a:t>
            </a:r>
            <a:r>
              <a:rPr lang="en-US" sz="2000" i="1" dirty="0">
                <a:solidFill>
                  <a:schemeClr val="bg1"/>
                </a:solidFill>
                <a:latin typeface="Arial Narrow" panose="020B0606020202030204" pitchFamily="34" charset="0"/>
                <a:ea typeface="+mn-ea"/>
                <a:cs typeface="Arial" charset="0"/>
              </a:rPr>
              <a:t>present simple </a:t>
            </a:r>
            <a:r>
              <a:rPr lang="en-US" sz="2000" dirty="0">
                <a:solidFill>
                  <a:schemeClr val="bg1"/>
                </a:solidFill>
                <a:latin typeface="Arial Narrow" panose="020B0606020202030204" pitchFamily="34" charset="0"/>
                <a:ea typeface="+mn-ea"/>
                <a:cs typeface="Arial" charset="0"/>
              </a:rPr>
              <a:t>to describe regular activities</a:t>
            </a:r>
          </a:p>
          <a:p>
            <a:pPr>
              <a:defRPr/>
            </a:pPr>
            <a:r>
              <a:rPr lang="en-US" sz="2000" b="1" dirty="0">
                <a:solidFill>
                  <a:schemeClr val="bg1"/>
                </a:solidFill>
                <a:latin typeface="Arial Narrow" panose="020B0606020202030204" pitchFamily="34" charset="0"/>
                <a:ea typeface="+mn-ea"/>
                <a:cs typeface="Arial" charset="0"/>
              </a:rPr>
              <a:t>Discourse-</a:t>
            </a:r>
            <a:r>
              <a:rPr lang="en-US" sz="2000" dirty="0">
                <a:solidFill>
                  <a:schemeClr val="bg1"/>
                </a:solidFill>
                <a:latin typeface="Arial Narrow" panose="020B0606020202030204" pitchFamily="34" charset="0"/>
                <a:ea typeface="+mn-ea"/>
                <a:cs typeface="Arial" charset="0"/>
              </a:rPr>
              <a:t>a verbal report on information you have gathered from survey questions</a:t>
            </a:r>
          </a:p>
          <a:p>
            <a:pPr>
              <a:defRPr/>
            </a:pPr>
            <a:r>
              <a:rPr lang="en-US" sz="2000" b="1" dirty="0">
                <a:solidFill>
                  <a:schemeClr val="bg1"/>
                </a:solidFill>
                <a:latin typeface="Arial Narrow" panose="020B0606020202030204" pitchFamily="34" charset="0"/>
                <a:ea typeface="+mn-ea"/>
                <a:cs typeface="Arial" charset="0"/>
              </a:rPr>
              <a:t>Functions-</a:t>
            </a:r>
            <a:r>
              <a:rPr lang="en-US" sz="2000" dirty="0">
                <a:solidFill>
                  <a:schemeClr val="bg1"/>
                </a:solidFill>
                <a:latin typeface="Arial Narrow" panose="020B0606020202030204" pitchFamily="34" charset="0"/>
                <a:ea typeface="+mn-ea"/>
                <a:cs typeface="Arial" charset="0"/>
              </a:rPr>
              <a:t>information gathering</a:t>
            </a:r>
            <a:endParaRPr lang="en-US" sz="2400" dirty="0">
              <a:solidFill>
                <a:schemeClr val="bg1"/>
              </a:solidFill>
              <a:latin typeface="Bradley Hand ITC" pitchFamily="66" charset="0"/>
              <a:ea typeface="+mn-ea"/>
              <a:cs typeface="Arial" charset="0"/>
            </a:endParaRPr>
          </a:p>
        </p:txBody>
      </p:sp>
      <p:sp>
        <p:nvSpPr>
          <p:cNvPr id="12" name="Rectangle 11"/>
          <p:cNvSpPr/>
          <p:nvPr/>
        </p:nvSpPr>
        <p:spPr>
          <a:xfrm>
            <a:off x="4572001" y="3752850"/>
            <a:ext cx="4284662" cy="1938992"/>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p:spPr>
        <p:txBody>
          <a:bodyPr wrap="square">
            <a:spAutoFit/>
          </a:bodyPr>
          <a:lstStyle/>
          <a:p>
            <a:pPr>
              <a:defRPr/>
            </a:pPr>
            <a:r>
              <a:rPr lang="en-US" sz="2000" b="1" dirty="0">
                <a:solidFill>
                  <a:schemeClr val="bg1"/>
                </a:solidFill>
                <a:latin typeface="Arial Narrow" panose="020B0606020202030204" pitchFamily="34" charset="0"/>
                <a:cs typeface="Arial" charset="0"/>
              </a:rPr>
              <a:t>Speaking-</a:t>
            </a:r>
            <a:r>
              <a:rPr lang="en-US" sz="2000" dirty="0">
                <a:solidFill>
                  <a:schemeClr val="bg1"/>
                </a:solidFill>
                <a:latin typeface="Arial Narrow" panose="020B0606020202030204" pitchFamily="34" charset="0"/>
                <a:cs typeface="Arial" charset="0"/>
              </a:rPr>
              <a:t>asking survey questions</a:t>
            </a:r>
          </a:p>
          <a:p>
            <a:pPr>
              <a:defRPr/>
            </a:pPr>
            <a:r>
              <a:rPr lang="en-US" sz="2000" b="1" dirty="0">
                <a:solidFill>
                  <a:schemeClr val="bg1"/>
                </a:solidFill>
                <a:latin typeface="Arial Narrow" panose="020B0606020202030204" pitchFamily="34" charset="0"/>
                <a:cs typeface="Arial" charset="0"/>
              </a:rPr>
              <a:t>Listening-</a:t>
            </a:r>
            <a:r>
              <a:rPr lang="en-US" sz="2000" dirty="0">
                <a:solidFill>
                  <a:schemeClr val="bg1"/>
                </a:solidFill>
                <a:latin typeface="Arial Narrow" panose="020B0606020202030204" pitchFamily="34" charset="0"/>
                <a:cs typeface="Arial" charset="0"/>
              </a:rPr>
              <a:t>understanding responses to pre-formulated questions</a:t>
            </a:r>
          </a:p>
          <a:p>
            <a:pPr>
              <a:defRPr/>
            </a:pPr>
            <a:r>
              <a:rPr lang="en-US" sz="2000" b="1" dirty="0">
                <a:solidFill>
                  <a:schemeClr val="bg1"/>
                </a:solidFill>
                <a:latin typeface="Arial Narrow" panose="020B0606020202030204" pitchFamily="34" charset="0"/>
                <a:cs typeface="Arial" charset="0"/>
              </a:rPr>
              <a:t>Reading-</a:t>
            </a:r>
            <a:r>
              <a:rPr lang="en-US" sz="2000" dirty="0">
                <a:solidFill>
                  <a:schemeClr val="bg1"/>
                </a:solidFill>
                <a:latin typeface="Arial Narrow" panose="020B0606020202030204" pitchFamily="34" charset="0"/>
                <a:cs typeface="Arial" charset="0"/>
              </a:rPr>
              <a:t>a report from a blog</a:t>
            </a:r>
          </a:p>
          <a:p>
            <a:pPr>
              <a:defRPr/>
            </a:pPr>
            <a:r>
              <a:rPr lang="en-US" sz="2000" b="1" dirty="0">
                <a:solidFill>
                  <a:schemeClr val="bg1"/>
                </a:solidFill>
                <a:latin typeface="Arial Narrow" panose="020B0606020202030204" pitchFamily="34" charset="0"/>
                <a:cs typeface="Arial" charset="0"/>
              </a:rPr>
              <a:t>Writing-</a:t>
            </a:r>
            <a:r>
              <a:rPr lang="en-US" sz="2000" dirty="0">
                <a:solidFill>
                  <a:schemeClr val="bg1"/>
                </a:solidFill>
                <a:latin typeface="Arial Narrow" panose="020B0606020202030204" pitchFamily="34" charset="0"/>
                <a:cs typeface="Arial" charset="0"/>
              </a:rPr>
              <a:t>taking notes which can be used as the basis for a verbal report </a:t>
            </a:r>
          </a:p>
        </p:txBody>
      </p:sp>
      <p:sp>
        <p:nvSpPr>
          <p:cNvPr id="13" name="Rectangle 12"/>
          <p:cNvSpPr>
            <a:spLocks noChangeArrowheads="1"/>
          </p:cNvSpPr>
          <p:nvPr/>
        </p:nvSpPr>
        <p:spPr bwMode="auto">
          <a:xfrm>
            <a:off x="-1" y="4576779"/>
            <a:ext cx="4572001" cy="400110"/>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You’ll focus on these skills today;  </a:t>
            </a:r>
          </a:p>
        </p:txBody>
      </p:sp>
      <p:sp>
        <p:nvSpPr>
          <p:cNvPr id="14" name="Rectangle 13"/>
          <p:cNvSpPr>
            <a:spLocks noChangeArrowheads="1"/>
          </p:cNvSpPr>
          <p:nvPr/>
        </p:nvSpPr>
        <p:spPr bwMode="auto">
          <a:xfrm>
            <a:off x="0" y="6206302"/>
            <a:ext cx="6187044" cy="400110"/>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After completing this lesson, you should be able to:</a:t>
            </a:r>
          </a:p>
        </p:txBody>
      </p:sp>
    </p:spTree>
    <p:custDataLst>
      <p:tags r:id="rId1"/>
    </p:custDataLst>
    <p:extLst>
      <p:ext uri="{BB962C8B-B14F-4D97-AF65-F5344CB8AC3E}">
        <p14:creationId xmlns:p14="http://schemas.microsoft.com/office/powerpoint/2010/main" val="18505992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ircle(out)">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circle(out)">
                                      <p:cBhvr>
                                        <p:cTn id="22" dur="20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1">
                                            <p:bg/>
                                          </p:spTgt>
                                        </p:tgtEl>
                                        <p:attrNameLst>
                                          <p:attrName>style.visibility</p:attrName>
                                        </p:attrNameLst>
                                      </p:cBhvr>
                                      <p:to>
                                        <p:strVal val="visible"/>
                                      </p:to>
                                    </p:set>
                                    <p:animEffect transition="in" filter="circle(out)">
                                      <p:cBhvr>
                                        <p:cTn id="27" dur="2000"/>
                                        <p:tgtEl>
                                          <p:spTgt spid="11">
                                            <p:bg/>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circle(out)">
                                      <p:cBhvr>
                                        <p:cTn id="32" dur="20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Effect transition="in" filter="circle(out)">
                                      <p:cBhvr>
                                        <p:cTn id="37" dur="2000"/>
                                        <p:tgtEl>
                                          <p:spTgt spid="11">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1">
                                            <p:txEl>
                                              <p:pRg st="2" end="2"/>
                                            </p:txEl>
                                          </p:spTgt>
                                        </p:tgtEl>
                                        <p:attrNameLst>
                                          <p:attrName>style.visibility</p:attrName>
                                        </p:attrNameLst>
                                      </p:cBhvr>
                                      <p:to>
                                        <p:strVal val="visible"/>
                                      </p:to>
                                    </p:set>
                                    <p:animEffect transition="in" filter="circle(out)">
                                      <p:cBhvr>
                                        <p:cTn id="42" dur="2000"/>
                                        <p:tgtEl>
                                          <p:spTgt spid="11">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1">
                                            <p:txEl>
                                              <p:pRg st="3" end="3"/>
                                            </p:txEl>
                                          </p:spTgt>
                                        </p:tgtEl>
                                        <p:attrNameLst>
                                          <p:attrName>style.visibility</p:attrName>
                                        </p:attrNameLst>
                                      </p:cBhvr>
                                      <p:to>
                                        <p:strVal val="visible"/>
                                      </p:to>
                                    </p:set>
                                    <p:animEffect transition="in" filter="circle(out)">
                                      <p:cBhvr>
                                        <p:cTn id="47" dur="2000"/>
                                        <p:tgtEl>
                                          <p:spTgt spid="11">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1">
                                            <p:txEl>
                                              <p:pRg st="4" end="4"/>
                                            </p:txEl>
                                          </p:spTgt>
                                        </p:tgtEl>
                                        <p:attrNameLst>
                                          <p:attrName>style.visibility</p:attrName>
                                        </p:attrNameLst>
                                      </p:cBhvr>
                                      <p:to>
                                        <p:strVal val="visible"/>
                                      </p:to>
                                    </p:set>
                                    <p:animEffect transition="in" filter="circle(out)">
                                      <p:cBhvr>
                                        <p:cTn id="52" dur="2000"/>
                                        <p:tgtEl>
                                          <p:spTgt spid="11">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1">
                                            <p:txEl>
                                              <p:pRg st="5" end="5"/>
                                            </p:txEl>
                                          </p:spTgt>
                                        </p:tgtEl>
                                        <p:attrNameLst>
                                          <p:attrName>style.visibility</p:attrName>
                                        </p:attrNameLst>
                                      </p:cBhvr>
                                      <p:to>
                                        <p:strVal val="visible"/>
                                      </p:to>
                                    </p:set>
                                    <p:animEffect transition="in" filter="circle(out)">
                                      <p:cBhvr>
                                        <p:cTn id="57" dur="2000"/>
                                        <p:tgtEl>
                                          <p:spTgt spid="11">
                                            <p:txEl>
                                              <p:pRg st="5" end="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3">
                                            <p:txEl>
                                              <p:pRg st="0" end="0"/>
                                            </p:txEl>
                                          </p:spTgt>
                                        </p:tgtEl>
                                        <p:attrNameLst>
                                          <p:attrName>style.visibility</p:attrName>
                                        </p:attrNameLst>
                                      </p:cBhvr>
                                      <p:to>
                                        <p:strVal val="visible"/>
                                      </p:to>
                                    </p:set>
                                    <p:animEffect transition="in" filter="circle(out)">
                                      <p:cBhvr>
                                        <p:cTn id="62" dur="2000"/>
                                        <p:tgtEl>
                                          <p:spTgt spid="1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12">
                                            <p:bg/>
                                          </p:spTgt>
                                        </p:tgtEl>
                                        <p:attrNameLst>
                                          <p:attrName>style.visibility</p:attrName>
                                        </p:attrNameLst>
                                      </p:cBhvr>
                                      <p:to>
                                        <p:strVal val="visible"/>
                                      </p:to>
                                    </p:set>
                                    <p:animEffect transition="in" filter="circle(out)">
                                      <p:cBhvr>
                                        <p:cTn id="67" dur="2000"/>
                                        <p:tgtEl>
                                          <p:spTgt spid="12">
                                            <p:bg/>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12">
                                            <p:txEl>
                                              <p:pRg st="0" end="0"/>
                                            </p:txEl>
                                          </p:spTgt>
                                        </p:tgtEl>
                                        <p:attrNameLst>
                                          <p:attrName>style.visibility</p:attrName>
                                        </p:attrNameLst>
                                      </p:cBhvr>
                                      <p:to>
                                        <p:strVal val="visible"/>
                                      </p:to>
                                    </p:set>
                                    <p:animEffect transition="in" filter="circle(out)">
                                      <p:cBhvr>
                                        <p:cTn id="72" dur="2000"/>
                                        <p:tgtEl>
                                          <p:spTgt spid="12">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12">
                                            <p:txEl>
                                              <p:pRg st="1" end="1"/>
                                            </p:txEl>
                                          </p:spTgt>
                                        </p:tgtEl>
                                        <p:attrNameLst>
                                          <p:attrName>style.visibility</p:attrName>
                                        </p:attrNameLst>
                                      </p:cBhvr>
                                      <p:to>
                                        <p:strVal val="visible"/>
                                      </p:to>
                                    </p:set>
                                    <p:animEffect transition="in" filter="circle(out)">
                                      <p:cBhvr>
                                        <p:cTn id="77" dur="2000"/>
                                        <p:tgtEl>
                                          <p:spTgt spid="12">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32" fill="hold" grpId="0" nodeType="clickEffect">
                                  <p:stCondLst>
                                    <p:cond delay="0"/>
                                  </p:stCondLst>
                                  <p:childTnLst>
                                    <p:set>
                                      <p:cBhvr>
                                        <p:cTn id="81" dur="1" fill="hold">
                                          <p:stCondLst>
                                            <p:cond delay="0"/>
                                          </p:stCondLst>
                                        </p:cTn>
                                        <p:tgtEl>
                                          <p:spTgt spid="12">
                                            <p:txEl>
                                              <p:pRg st="2" end="2"/>
                                            </p:txEl>
                                          </p:spTgt>
                                        </p:tgtEl>
                                        <p:attrNameLst>
                                          <p:attrName>style.visibility</p:attrName>
                                        </p:attrNameLst>
                                      </p:cBhvr>
                                      <p:to>
                                        <p:strVal val="visible"/>
                                      </p:to>
                                    </p:set>
                                    <p:animEffect transition="in" filter="circle(out)">
                                      <p:cBhvr>
                                        <p:cTn id="82" dur="2000"/>
                                        <p:tgtEl>
                                          <p:spTgt spid="12">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32" fill="hold" grpId="0" nodeType="clickEffect">
                                  <p:stCondLst>
                                    <p:cond delay="0"/>
                                  </p:stCondLst>
                                  <p:childTnLst>
                                    <p:set>
                                      <p:cBhvr>
                                        <p:cTn id="86" dur="1" fill="hold">
                                          <p:stCondLst>
                                            <p:cond delay="0"/>
                                          </p:stCondLst>
                                        </p:cTn>
                                        <p:tgtEl>
                                          <p:spTgt spid="12">
                                            <p:txEl>
                                              <p:pRg st="3" end="3"/>
                                            </p:txEl>
                                          </p:spTgt>
                                        </p:tgtEl>
                                        <p:attrNameLst>
                                          <p:attrName>style.visibility</p:attrName>
                                        </p:attrNameLst>
                                      </p:cBhvr>
                                      <p:to>
                                        <p:strVal val="visible"/>
                                      </p:to>
                                    </p:set>
                                    <p:animEffect transition="in" filter="circle(out)">
                                      <p:cBhvr>
                                        <p:cTn id="87" dur="2000"/>
                                        <p:tgtEl>
                                          <p:spTgt spid="12">
                                            <p:txEl>
                                              <p:pRg st="3" end="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32" fill="hold" grpId="0" nodeType="clickEffect">
                                  <p:stCondLst>
                                    <p:cond delay="0"/>
                                  </p:stCondLst>
                                  <p:childTnLst>
                                    <p:set>
                                      <p:cBhvr>
                                        <p:cTn id="91" dur="1" fill="hold">
                                          <p:stCondLst>
                                            <p:cond delay="0"/>
                                          </p:stCondLst>
                                        </p:cTn>
                                        <p:tgtEl>
                                          <p:spTgt spid="14">
                                            <p:txEl>
                                              <p:pRg st="0" end="0"/>
                                            </p:txEl>
                                          </p:spTgt>
                                        </p:tgtEl>
                                        <p:attrNameLst>
                                          <p:attrName>style.visibility</p:attrName>
                                        </p:attrNameLst>
                                      </p:cBhvr>
                                      <p:to>
                                        <p:strVal val="visible"/>
                                      </p:to>
                                    </p:set>
                                    <p:animEffect transition="in" filter="circle(out)">
                                      <p:cBhvr>
                                        <p:cTn id="92"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7" grpId="0"/>
      <p:bldP spid="11" grpId="0" build="p" animBg="1"/>
      <p:bldP spid="12" grpId="0" build="p" animBg="1"/>
      <p:bldP spid="13" grpId="0" build="p"/>
      <p:bldP spid="1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Arc 1"/>
          <p:cNvSpPr/>
          <p:nvPr/>
        </p:nvSpPr>
        <p:spPr>
          <a:xfrm>
            <a:off x="-2571751" y="857251"/>
            <a:ext cx="5143502" cy="5143500"/>
          </a:xfrm>
          <a:prstGeom prst="arc">
            <a:avLst>
              <a:gd name="adj1" fmla="val 16200000"/>
              <a:gd name="adj2" fmla="val 5406790"/>
            </a:avLst>
          </a:prstGeom>
          <a:ln>
            <a:solidFill>
              <a:srgbClr val="7D7D7D"/>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3" name="TextBox 2"/>
          <p:cNvSpPr txBox="1"/>
          <p:nvPr/>
        </p:nvSpPr>
        <p:spPr>
          <a:xfrm flipH="1">
            <a:off x="2486602" y="1486639"/>
            <a:ext cx="6081135" cy="1015663"/>
          </a:xfrm>
          <a:prstGeom prst="rect">
            <a:avLst/>
          </a:prstGeom>
          <a:noFill/>
        </p:spPr>
        <p:txBody>
          <a:bodyPr wrap="square" rtlCol="0" anchor="ctr">
            <a:spAutoFit/>
          </a:bodyPr>
          <a:lstStyle/>
          <a:p>
            <a:r>
              <a:rPr lang="en-US" sz="2000" dirty="0">
                <a:latin typeface="Georgia" panose="02040502050405020303" pitchFamily="18" charset="0"/>
              </a:rPr>
              <a:t>Find out some facts about what people in your class do for recreation using survey questions you have designed and report these facts back.</a:t>
            </a:r>
          </a:p>
        </p:txBody>
      </p:sp>
      <p:sp>
        <p:nvSpPr>
          <p:cNvPr id="4" name="TextBox 3"/>
          <p:cNvSpPr txBox="1"/>
          <p:nvPr/>
        </p:nvSpPr>
        <p:spPr>
          <a:xfrm flipH="1">
            <a:off x="2870220" y="2747201"/>
            <a:ext cx="5662593" cy="707886"/>
          </a:xfrm>
          <a:prstGeom prst="rect">
            <a:avLst/>
          </a:prstGeom>
          <a:noFill/>
        </p:spPr>
        <p:txBody>
          <a:bodyPr wrap="square" rtlCol="0" anchor="ctr">
            <a:spAutoFit/>
          </a:bodyPr>
          <a:lstStyle/>
          <a:p>
            <a:r>
              <a:rPr lang="en-US" sz="2000" dirty="0">
                <a:latin typeface="Georgia" panose="02040502050405020303" pitchFamily="18" charset="0"/>
              </a:rPr>
              <a:t>Create a survey using a variety of question forms.</a:t>
            </a:r>
          </a:p>
        </p:txBody>
      </p:sp>
      <p:sp>
        <p:nvSpPr>
          <p:cNvPr id="5" name="TextBox 4"/>
          <p:cNvSpPr txBox="1"/>
          <p:nvPr/>
        </p:nvSpPr>
        <p:spPr>
          <a:xfrm flipH="1">
            <a:off x="2796369" y="3779567"/>
            <a:ext cx="5736444" cy="707886"/>
          </a:xfrm>
          <a:prstGeom prst="rect">
            <a:avLst/>
          </a:prstGeom>
          <a:noFill/>
        </p:spPr>
        <p:txBody>
          <a:bodyPr wrap="square" rtlCol="0" anchor="ctr">
            <a:spAutoFit/>
          </a:bodyPr>
          <a:lstStyle/>
          <a:p>
            <a:r>
              <a:rPr lang="en-US" sz="2000" dirty="0">
                <a:latin typeface="Georgia" panose="02040502050405020303" pitchFamily="18" charset="0"/>
              </a:rPr>
              <a:t>Read a report about young people and discuss the information it contains.</a:t>
            </a:r>
          </a:p>
        </p:txBody>
      </p:sp>
      <p:sp>
        <p:nvSpPr>
          <p:cNvPr id="7" name="Oval 6"/>
          <p:cNvSpPr/>
          <p:nvPr/>
        </p:nvSpPr>
        <p:spPr>
          <a:xfrm>
            <a:off x="2041258" y="1885023"/>
            <a:ext cx="233795" cy="233795"/>
          </a:xfrm>
          <a:prstGeom prst="ellipse">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Oval 7"/>
          <p:cNvSpPr/>
          <p:nvPr/>
        </p:nvSpPr>
        <p:spPr>
          <a:xfrm>
            <a:off x="2415145" y="2836410"/>
            <a:ext cx="233795" cy="233795"/>
          </a:xfrm>
          <a:prstGeom prst="ellipse">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Oval 8"/>
          <p:cNvSpPr/>
          <p:nvPr/>
        </p:nvSpPr>
        <p:spPr>
          <a:xfrm>
            <a:off x="2416631" y="3787797"/>
            <a:ext cx="233795" cy="233795"/>
          </a:xfrm>
          <a:prstGeom prst="ellipse">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Arc 10"/>
          <p:cNvSpPr/>
          <p:nvPr/>
        </p:nvSpPr>
        <p:spPr>
          <a:xfrm>
            <a:off x="-1143000" y="2286000"/>
            <a:ext cx="2286000" cy="2286000"/>
          </a:xfrm>
          <a:prstGeom prst="arc">
            <a:avLst>
              <a:gd name="adj1" fmla="val 16200000"/>
              <a:gd name="adj2" fmla="val 5359794"/>
            </a:avLst>
          </a:prstGeom>
          <a:solidFill>
            <a:srgbClr val="92D050">
              <a:alpha val="2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12" name="Group 24"/>
          <p:cNvGrpSpPr/>
          <p:nvPr/>
        </p:nvGrpSpPr>
        <p:grpSpPr>
          <a:xfrm rot="5400000">
            <a:off x="-2346863" y="3343275"/>
            <a:ext cx="4684815" cy="171450"/>
            <a:chOff x="-3200400" y="3314700"/>
            <a:chExt cx="6246420" cy="228600"/>
          </a:xfrm>
        </p:grpSpPr>
        <p:sp>
          <p:nvSpPr>
            <p:cNvPr id="13" name="Rounded Rectangle 12"/>
            <p:cNvSpPr/>
            <p:nvPr/>
          </p:nvSpPr>
          <p:spPr>
            <a:xfrm rot="5400000">
              <a:off x="1331520" y="1828800"/>
              <a:ext cx="228600" cy="3200400"/>
            </a:xfrm>
            <a:prstGeom prst="roundRect">
              <a:avLst>
                <a:gd name="adj" fmla="val 35051"/>
              </a:avLst>
            </a:prstGeom>
            <a:solidFill>
              <a:srgbClr val="D7D7D7"/>
            </a:solid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ounded Rectangle 13"/>
            <p:cNvSpPr/>
            <p:nvPr/>
          </p:nvSpPr>
          <p:spPr>
            <a:xfrm rot="5400000">
              <a:off x="-1714500" y="1828800"/>
              <a:ext cx="228600" cy="3200400"/>
            </a:xfrm>
            <a:prstGeom prst="roundRect">
              <a:avLst>
                <a:gd name="adj" fmla="val 35051"/>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5" name="TextBox 5"/>
          <p:cNvSpPr txBox="1"/>
          <p:nvPr/>
        </p:nvSpPr>
        <p:spPr>
          <a:xfrm>
            <a:off x="1" y="0"/>
            <a:ext cx="2050164"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dirty="0">
                <a:solidFill>
                  <a:srgbClr val="00B050"/>
                </a:solidFill>
                <a:latin typeface="Georgia" panose="02040502050405020303" pitchFamily="18" charset="0"/>
              </a:rPr>
              <a:t>Objectives</a:t>
            </a:r>
          </a:p>
        </p:txBody>
      </p:sp>
    </p:spTree>
    <p:extLst>
      <p:ext uri="{BB962C8B-B14F-4D97-AF65-F5344CB8AC3E}">
        <p14:creationId xmlns:p14="http://schemas.microsoft.com/office/powerpoint/2010/main" val="3123604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7380000">
                                      <p:cBhvr>
                                        <p:cTn id="6" dur="1000" fill="hold"/>
                                        <p:tgtEl>
                                          <p:spTgt spid="12"/>
                                        </p:tgtEl>
                                        <p:attrNameLst>
                                          <p:attrName>r</p:attrName>
                                        </p:attrNameLst>
                                      </p:cBhvr>
                                    </p:animRot>
                                  </p:childTnLst>
                                </p:cTn>
                              </p:par>
                            </p:childTnLst>
                          </p:cTn>
                        </p:par>
                        <p:par>
                          <p:cTn id="7" fill="hold">
                            <p:stCondLst>
                              <p:cond delay="1000"/>
                            </p:stCondLst>
                            <p:childTnLst>
                              <p:par>
                                <p:cTn id="8" presetID="1" presetClass="emph" presetSubtype="2" fill="hold" nodeType="afterEffect">
                                  <p:stCondLst>
                                    <p:cond delay="0"/>
                                  </p:stCondLst>
                                  <p:childTnLst>
                                    <p:animClr clrSpc="rgb" dir="cw">
                                      <p:cBhvr>
                                        <p:cTn id="9" dur="500" fill="hold"/>
                                        <p:tgtEl>
                                          <p:spTgt spid="7"/>
                                        </p:tgtEl>
                                        <p:attrNameLst>
                                          <p:attrName>fillcolor</p:attrName>
                                        </p:attrNameLst>
                                      </p:cBhvr>
                                      <p:to>
                                        <a:srgbClr val="829975"/>
                                      </p:to>
                                    </p:animClr>
                                    <p:set>
                                      <p:cBhvr>
                                        <p:cTn id="10" dur="500" fill="hold"/>
                                        <p:tgtEl>
                                          <p:spTgt spid="7"/>
                                        </p:tgtEl>
                                        <p:attrNameLst>
                                          <p:attrName>fill.type</p:attrName>
                                        </p:attrNameLst>
                                      </p:cBhvr>
                                      <p:to>
                                        <p:strVal val="solid"/>
                                      </p:to>
                                    </p:set>
                                    <p:set>
                                      <p:cBhvr>
                                        <p:cTn id="11" dur="500" fill="hold"/>
                                        <p:tgtEl>
                                          <p:spTgt spid="7"/>
                                        </p:tgtEl>
                                        <p:attrNameLst>
                                          <p:attrName>fill.on</p:attrName>
                                        </p:attrNameLst>
                                      </p:cBhvr>
                                      <p:to>
                                        <p:strVal val="true"/>
                                      </p:to>
                                    </p:se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1320000">
                                      <p:cBhvr>
                                        <p:cTn id="18" dur="500" fill="hold"/>
                                        <p:tgtEl>
                                          <p:spTgt spid="12"/>
                                        </p:tgtEl>
                                        <p:attrNameLst>
                                          <p:attrName>r</p:attrName>
                                        </p:attrNameLst>
                                      </p:cBhvr>
                                    </p:animRot>
                                  </p:childTnLst>
                                </p:cTn>
                              </p:par>
                            </p:childTnLst>
                          </p:cTn>
                        </p:par>
                        <p:par>
                          <p:cTn id="19" fill="hold">
                            <p:stCondLst>
                              <p:cond delay="500"/>
                            </p:stCondLst>
                            <p:childTnLst>
                              <p:par>
                                <p:cTn id="20" presetID="1" presetClass="emph" presetSubtype="2" fill="hold" nodeType="afterEffect">
                                  <p:stCondLst>
                                    <p:cond delay="0"/>
                                  </p:stCondLst>
                                  <p:childTnLst>
                                    <p:animClr clrSpc="rgb" dir="cw">
                                      <p:cBhvr>
                                        <p:cTn id="21" dur="500" fill="hold"/>
                                        <p:tgtEl>
                                          <p:spTgt spid="8"/>
                                        </p:tgtEl>
                                        <p:attrNameLst>
                                          <p:attrName>fillcolor</p:attrName>
                                        </p:attrNameLst>
                                      </p:cBhvr>
                                      <p:to>
                                        <a:srgbClr val="829975"/>
                                      </p:to>
                                    </p:animClr>
                                    <p:set>
                                      <p:cBhvr>
                                        <p:cTn id="22" dur="500" fill="hold"/>
                                        <p:tgtEl>
                                          <p:spTgt spid="8"/>
                                        </p:tgtEl>
                                        <p:attrNameLst>
                                          <p:attrName>fill.type</p:attrName>
                                        </p:attrNameLst>
                                      </p:cBhvr>
                                      <p:to>
                                        <p:strVal val="solid"/>
                                      </p:to>
                                    </p:set>
                                    <p:set>
                                      <p:cBhvr>
                                        <p:cTn id="23" dur="500" fill="hold"/>
                                        <p:tgtEl>
                                          <p:spTgt spid="8"/>
                                        </p:tgtEl>
                                        <p:attrNameLst>
                                          <p:attrName>fill.on</p:attrName>
                                        </p:attrNameLst>
                                      </p:cBhvr>
                                      <p:to>
                                        <p:strVal val="true"/>
                                      </p:to>
                                    </p:se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1320000">
                                      <p:cBhvr>
                                        <p:cTn id="30" dur="500" fill="hold"/>
                                        <p:tgtEl>
                                          <p:spTgt spid="12"/>
                                        </p:tgtEl>
                                        <p:attrNameLst>
                                          <p:attrName>r</p:attrName>
                                        </p:attrNameLst>
                                      </p:cBhvr>
                                    </p:animRot>
                                  </p:childTnLst>
                                </p:cTn>
                              </p:par>
                            </p:childTnLst>
                          </p:cTn>
                        </p:par>
                        <p:par>
                          <p:cTn id="31" fill="hold">
                            <p:stCondLst>
                              <p:cond delay="500"/>
                            </p:stCondLst>
                            <p:childTnLst>
                              <p:par>
                                <p:cTn id="32" presetID="1" presetClass="emph" presetSubtype="2" fill="hold" nodeType="afterEffect">
                                  <p:stCondLst>
                                    <p:cond delay="0"/>
                                  </p:stCondLst>
                                  <p:childTnLst>
                                    <p:animClr clrSpc="rgb" dir="cw">
                                      <p:cBhvr>
                                        <p:cTn id="33" dur="500" fill="hold"/>
                                        <p:tgtEl>
                                          <p:spTgt spid="9"/>
                                        </p:tgtEl>
                                        <p:attrNameLst>
                                          <p:attrName>fillcolor</p:attrName>
                                        </p:attrNameLst>
                                      </p:cBhvr>
                                      <p:to>
                                        <a:srgbClr val="829975"/>
                                      </p:to>
                                    </p:animClr>
                                    <p:set>
                                      <p:cBhvr>
                                        <p:cTn id="34" dur="500" fill="hold"/>
                                        <p:tgtEl>
                                          <p:spTgt spid="9"/>
                                        </p:tgtEl>
                                        <p:attrNameLst>
                                          <p:attrName>fill.type</p:attrName>
                                        </p:attrNameLst>
                                      </p:cBhvr>
                                      <p:to>
                                        <p:strVal val="solid"/>
                                      </p:to>
                                    </p:set>
                                    <p:set>
                                      <p:cBhvr>
                                        <p:cTn id="35" dur="500" fill="hold"/>
                                        <p:tgtEl>
                                          <p:spTgt spid="9"/>
                                        </p:tgtEl>
                                        <p:attrNameLst>
                                          <p:attrName>fill.on</p:attrName>
                                        </p:attrNameLst>
                                      </p:cBhvr>
                                      <p:to>
                                        <p:strVal val="true"/>
                                      </p:to>
                                    </p:set>
                                  </p:childTnLst>
                                </p:cTn>
                              </p:par>
                              <p:par>
                                <p:cTn id="36" presetID="10"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32"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circle(out)">
                                      <p:cBhvr>
                                        <p:cTn id="4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noChangeArrowheads="1"/>
          </p:cNvSpPr>
          <p:nvPr/>
        </p:nvSpPr>
        <p:spPr bwMode="auto">
          <a:xfrm>
            <a:off x="-110" y="1814274"/>
            <a:ext cx="4560236" cy="1631216"/>
          </a:xfrm>
          <a:prstGeom prst="rect">
            <a:avLst/>
          </a:prstGeom>
          <a:noFill/>
          <a:ln w="9525">
            <a:noFill/>
            <a:miter lim="800000"/>
            <a:headEnd/>
            <a:tailEnd/>
          </a:ln>
        </p:spPr>
        <p:txBody>
          <a:bodyPr wrap="square">
            <a:spAutoFit/>
          </a:bodyPr>
          <a:lstStyle/>
          <a:p>
            <a:r>
              <a:rPr lang="en-US" sz="2000" i="1" dirty="0">
                <a:latin typeface="Georgia" panose="02040502050405020303" pitchFamily="18" charset="0"/>
                <a:cs typeface="Calibri" pitchFamily="34" charset="0"/>
              </a:rPr>
              <a:t>Work in small groups. </a:t>
            </a:r>
          </a:p>
          <a:p>
            <a:r>
              <a:rPr lang="en-US" sz="2000" dirty="0">
                <a:latin typeface="Georgia" panose="02040502050405020303" pitchFamily="18" charset="0"/>
                <a:cs typeface="Calibri" pitchFamily="34" charset="0"/>
              </a:rPr>
              <a:t>Look at this question from a questionnaire designed for a survey used to find out about the recreational habits of young people in the US.</a:t>
            </a:r>
          </a:p>
        </p:txBody>
      </p:sp>
      <p:sp>
        <p:nvSpPr>
          <p:cNvPr id="15" name="TextBox 6"/>
          <p:cNvSpPr txBox="1">
            <a:spLocks noChangeArrowheads="1"/>
          </p:cNvSpPr>
          <p:nvPr/>
        </p:nvSpPr>
        <p:spPr bwMode="auto">
          <a:xfrm>
            <a:off x="0" y="0"/>
            <a:ext cx="1116282" cy="46166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sz="2400" b="1" dirty="0">
                <a:solidFill>
                  <a:srgbClr val="FFFF66"/>
                </a:solidFill>
                <a:latin typeface="Georgia" panose="02040502050405020303" pitchFamily="18" charset="0"/>
                <a:cs typeface="Cambria"/>
              </a:rPr>
              <a:t>TASK</a:t>
            </a:r>
          </a:p>
        </p:txBody>
      </p:sp>
      <p:sp>
        <p:nvSpPr>
          <p:cNvPr id="24" name="Rectangle 23"/>
          <p:cNvSpPr/>
          <p:nvPr/>
        </p:nvSpPr>
        <p:spPr>
          <a:xfrm>
            <a:off x="-110" y="476250"/>
            <a:ext cx="4560236" cy="1323439"/>
          </a:xfrm>
          <a:prstGeom prst="rect">
            <a:avLst/>
          </a:prstGeom>
          <a:solidFill>
            <a:srgbClr val="FFFF99"/>
          </a:solidFill>
        </p:spPr>
        <p:txBody>
          <a:bodyPr wrap="square">
            <a:spAutoFit/>
          </a:bodyPr>
          <a:lstStyle/>
          <a:p>
            <a:r>
              <a:rPr lang="en-US" sz="1600" b="1" dirty="0">
                <a:latin typeface="Arial Narrow" panose="020B0606020202030204" pitchFamily="34" charset="0"/>
              </a:rPr>
              <a:t>In this task you are going to use questions to find out which types of recreational activities people in your class spend time on, decide which types of things are most popular and report what you find out using the information you collect. </a:t>
            </a:r>
          </a:p>
        </p:txBody>
      </p:sp>
      <p:sp>
        <p:nvSpPr>
          <p:cNvPr id="25" name="Rectangle 24"/>
          <p:cNvSpPr>
            <a:spLocks noChangeArrowheads="1"/>
          </p:cNvSpPr>
          <p:nvPr/>
        </p:nvSpPr>
        <p:spPr bwMode="auto">
          <a:xfrm>
            <a:off x="0" y="3465513"/>
            <a:ext cx="4599770" cy="830997"/>
          </a:xfrm>
          <a:prstGeom prst="rect">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35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r>
              <a:rPr lang="en-US" sz="1600" b="1" dirty="0">
                <a:solidFill>
                  <a:srgbClr val="002060"/>
                </a:solidFill>
                <a:latin typeface="Arial Narrow" panose="020B0606020202030204" pitchFamily="34" charset="0"/>
              </a:rPr>
              <a:t>How much time do you spend in front of a screen for non-educational purposes?</a:t>
            </a:r>
          </a:p>
          <a:p>
            <a:r>
              <a:rPr lang="en-US" sz="1600" b="1" dirty="0">
                <a:solidFill>
                  <a:srgbClr val="002060"/>
                </a:solidFill>
                <a:latin typeface="Arial Narrow" panose="020B0606020202030204" pitchFamily="34" charset="0"/>
              </a:rPr>
              <a:t>1 never, 2 a little, 3 a bit, 4 quite a bit, 5 most of my time</a:t>
            </a:r>
          </a:p>
        </p:txBody>
      </p:sp>
      <p:sp>
        <p:nvSpPr>
          <p:cNvPr id="43" name="Rectangle 42"/>
          <p:cNvSpPr>
            <a:spLocks noChangeArrowheads="1"/>
          </p:cNvSpPr>
          <p:nvPr/>
        </p:nvSpPr>
        <p:spPr bwMode="auto">
          <a:xfrm>
            <a:off x="4599769" y="0"/>
            <a:ext cx="4394106" cy="1938992"/>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Each group should use two items from the set in the box on the right to find out about your classmates.</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Alternatively, you might like to use your own ideas. </a:t>
            </a:r>
          </a:p>
        </p:txBody>
      </p:sp>
      <p:sp>
        <p:nvSpPr>
          <p:cNvPr id="17" name="TextBox 16"/>
          <p:cNvSpPr txBox="1"/>
          <p:nvPr/>
        </p:nvSpPr>
        <p:spPr>
          <a:xfrm>
            <a:off x="4607107" y="1921996"/>
            <a:ext cx="4394107" cy="3046988"/>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2700000" scaled="1"/>
            <a:tileRect/>
          </a:gradFill>
        </p:spPr>
        <p:txBody>
          <a:bodyPr wrap="square" rtlCol="0">
            <a:spAutoFit/>
          </a:bodyPr>
          <a:lstStyle/>
          <a:p>
            <a:r>
              <a:rPr lang="en-US" sz="1600" b="1" dirty="0">
                <a:solidFill>
                  <a:srgbClr val="002060"/>
                </a:solidFill>
                <a:latin typeface="Arial Narrow" panose="020B0606020202030204" pitchFamily="34" charset="0"/>
              </a:rPr>
              <a:t>How much time they spend in front of a screen.</a:t>
            </a:r>
          </a:p>
          <a:p>
            <a:r>
              <a:rPr lang="en-US" sz="1600" b="1" dirty="0">
                <a:solidFill>
                  <a:srgbClr val="002060"/>
                </a:solidFill>
                <a:latin typeface="Arial Narrow" panose="020B0606020202030204" pitchFamily="34" charset="0"/>
              </a:rPr>
              <a:t>If they play video games - on their own or with friends.</a:t>
            </a:r>
          </a:p>
          <a:p>
            <a:r>
              <a:rPr lang="en-US" sz="1600" b="1" dirty="0">
                <a:solidFill>
                  <a:srgbClr val="002060"/>
                </a:solidFill>
                <a:latin typeface="Arial Narrow" panose="020B0606020202030204" pitchFamily="34" charset="0"/>
              </a:rPr>
              <a:t>How much time they spend on social networks.</a:t>
            </a:r>
          </a:p>
          <a:p>
            <a:r>
              <a:rPr lang="en-US" sz="1600" b="1" dirty="0">
                <a:solidFill>
                  <a:srgbClr val="002060"/>
                </a:solidFill>
                <a:latin typeface="Arial Narrow" panose="020B0606020202030204" pitchFamily="34" charset="0"/>
              </a:rPr>
              <a:t>The kinds of music they listen to.</a:t>
            </a:r>
          </a:p>
          <a:p>
            <a:r>
              <a:rPr lang="en-US" sz="1600" b="1" dirty="0">
                <a:solidFill>
                  <a:srgbClr val="002060"/>
                </a:solidFill>
                <a:latin typeface="Arial Narrow" panose="020B0606020202030204" pitchFamily="34" charset="0"/>
              </a:rPr>
              <a:t>If they play a musical instrument regularly. </a:t>
            </a:r>
          </a:p>
          <a:p>
            <a:r>
              <a:rPr lang="en-US" sz="1600" b="1" dirty="0">
                <a:solidFill>
                  <a:srgbClr val="002060"/>
                </a:solidFill>
                <a:latin typeface="Arial Narrow" panose="020B0606020202030204" pitchFamily="34" charset="0"/>
              </a:rPr>
              <a:t>If they are a member of a sports team.</a:t>
            </a:r>
          </a:p>
          <a:p>
            <a:r>
              <a:rPr lang="en-US" sz="1600" b="1" dirty="0">
                <a:solidFill>
                  <a:srgbClr val="002060"/>
                </a:solidFill>
                <a:latin typeface="Arial Narrow" panose="020B0606020202030204" pitchFamily="34" charset="0"/>
              </a:rPr>
              <a:t>If they do any individual sports on a regular basis.</a:t>
            </a:r>
          </a:p>
          <a:p>
            <a:r>
              <a:rPr lang="en-US" sz="1600" b="1" dirty="0">
                <a:solidFill>
                  <a:srgbClr val="002060"/>
                </a:solidFill>
                <a:latin typeface="Arial Narrow" panose="020B0606020202030204" pitchFamily="34" charset="0"/>
              </a:rPr>
              <a:t>If they are a member of a club of some sort. </a:t>
            </a:r>
          </a:p>
          <a:p>
            <a:r>
              <a:rPr lang="en-US" sz="1600" b="1" dirty="0">
                <a:solidFill>
                  <a:srgbClr val="002060"/>
                </a:solidFill>
                <a:latin typeface="Arial Narrow" panose="020B0606020202030204" pitchFamily="34" charset="0"/>
              </a:rPr>
              <a:t>How much time they spend with friends each week.</a:t>
            </a:r>
          </a:p>
          <a:p>
            <a:r>
              <a:rPr lang="en-US" sz="1600" b="1" dirty="0">
                <a:solidFill>
                  <a:srgbClr val="002060"/>
                </a:solidFill>
                <a:latin typeface="Arial Narrow" panose="020B0606020202030204" pitchFamily="34" charset="0"/>
              </a:rPr>
              <a:t>If they do something on a regular basis with one friend or a small group of friends.</a:t>
            </a:r>
          </a:p>
        </p:txBody>
      </p:sp>
      <p:pic>
        <p:nvPicPr>
          <p:cNvPr id="1026" name="Picture 2" descr="man, person, app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 y="4316533"/>
            <a:ext cx="4599880" cy="2521443"/>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a:spLocks noChangeArrowheads="1"/>
          </p:cNvSpPr>
          <p:nvPr/>
        </p:nvSpPr>
        <p:spPr bwMode="auto">
          <a:xfrm>
            <a:off x="4579948" y="4919008"/>
            <a:ext cx="4374285" cy="1846659"/>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Design survey questions like the one in the example. </a:t>
            </a:r>
          </a:p>
          <a:p>
            <a:endParaRPr lang="en-US" sz="2000" dirty="0">
              <a:latin typeface="Georgia" panose="02040502050405020303" pitchFamily="18" charset="0"/>
              <a:cs typeface="Calibri" pitchFamily="34" charset="0"/>
            </a:endParaRPr>
          </a:p>
          <a:p>
            <a:r>
              <a:rPr lang="en-US" dirty="0">
                <a:latin typeface="Georgia" panose="02040502050405020303" pitchFamily="18" charset="0"/>
                <a:cs typeface="Calibri" pitchFamily="34" charset="0"/>
              </a:rPr>
              <a:t>Use your questions.</a:t>
            </a:r>
          </a:p>
          <a:p>
            <a:r>
              <a:rPr lang="en-US" dirty="0">
                <a:latin typeface="Georgia" panose="02040502050405020303" pitchFamily="18" charset="0"/>
                <a:cs typeface="Calibri" pitchFamily="34" charset="0"/>
              </a:rPr>
              <a:t>Ask and answer questions with </a:t>
            </a:r>
            <a:r>
              <a:rPr lang="en-US" i="1" dirty="0">
                <a:latin typeface="Georgia" panose="02040502050405020303" pitchFamily="18" charset="0"/>
                <a:cs typeface="Calibri" pitchFamily="34" charset="0"/>
              </a:rPr>
              <a:t>all of the students who are not in your group</a:t>
            </a:r>
            <a:r>
              <a:rPr lang="en-US" dirty="0">
                <a:latin typeface="Georgia" panose="02040502050405020303" pitchFamily="18" charset="0"/>
                <a:cs typeface="Calibri" pitchFamily="34" charset="0"/>
              </a:rPr>
              <a:t>.  </a:t>
            </a:r>
          </a:p>
        </p:txBody>
      </p:sp>
      <p:sp>
        <p:nvSpPr>
          <p:cNvPr id="10" name="TextBox 9"/>
          <p:cNvSpPr txBox="1">
            <a:spLocks noChangeArrowheads="1"/>
          </p:cNvSpPr>
          <p:nvPr/>
        </p:nvSpPr>
        <p:spPr bwMode="auto">
          <a:xfrm>
            <a:off x="1136102" y="937"/>
            <a:ext cx="343589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00B050"/>
                </a:solidFill>
                <a:latin typeface="Georgia" panose="02040502050405020303" pitchFamily="18" charset="0"/>
                <a:cs typeface="Times New Roman" panose="02020603050405020304" pitchFamily="18" charset="0"/>
              </a:rPr>
              <a:t>Recreation time </a:t>
            </a:r>
            <a:endParaRPr lang="en-US" sz="2400" dirty="0">
              <a:solidFill>
                <a:srgbClr val="00B050"/>
              </a:solidFill>
              <a:latin typeface="Georgia" panose="02040502050405020303" pitchFamily="18" charset="0"/>
            </a:endParaRPr>
          </a:p>
        </p:txBody>
      </p:sp>
    </p:spTree>
    <p:custDataLst>
      <p:tags r:id="rId1"/>
    </p:custDataLst>
    <p:extLst>
      <p:ext uri="{BB962C8B-B14F-4D97-AF65-F5344CB8AC3E}">
        <p14:creationId xmlns:p14="http://schemas.microsoft.com/office/powerpoint/2010/main" val="21835268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out)">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out)">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ircle(out)">
                                      <p:cBhvr>
                                        <p:cTn id="17" dur="20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1000"/>
                                        <p:tgtEl>
                                          <p:spTgt spid="14">
                                            <p:txEl>
                                              <p:pRg st="0" end="0"/>
                                            </p:txEl>
                                          </p:spTgt>
                                        </p:tgtEl>
                                      </p:cBhvr>
                                    </p:animEffect>
                                    <p:anim calcmode="lin" valueType="num">
                                      <p:cBhvr>
                                        <p:cTn id="2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4">
                                            <p:txEl>
                                              <p:pRg st="1" end="1"/>
                                            </p:txEl>
                                          </p:spTgt>
                                        </p:tgtEl>
                                        <p:attrNameLst>
                                          <p:attrName>style.visibility</p:attrName>
                                        </p:attrNameLst>
                                      </p:cBhvr>
                                      <p:to>
                                        <p:strVal val="visible"/>
                                      </p:to>
                                    </p:set>
                                    <p:animEffect transition="in" filter="fade">
                                      <p:cBhvr>
                                        <p:cTn id="29" dur="1000"/>
                                        <p:tgtEl>
                                          <p:spTgt spid="14">
                                            <p:txEl>
                                              <p:pRg st="1" end="1"/>
                                            </p:txEl>
                                          </p:spTgt>
                                        </p:tgtEl>
                                      </p:cBhvr>
                                    </p:animEffect>
                                    <p:anim calcmode="lin" valueType="num">
                                      <p:cBhvr>
                                        <p:cTn id="30"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circle(out)">
                                      <p:cBhvr>
                                        <p:cTn id="36" dur="20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32" fill="hold" nodeType="clickEffect">
                                  <p:stCondLst>
                                    <p:cond delay="0"/>
                                  </p:stCondLst>
                                  <p:childTnLst>
                                    <p:set>
                                      <p:cBhvr>
                                        <p:cTn id="40" dur="1" fill="hold">
                                          <p:stCondLst>
                                            <p:cond delay="0"/>
                                          </p:stCondLst>
                                        </p:cTn>
                                        <p:tgtEl>
                                          <p:spTgt spid="1026"/>
                                        </p:tgtEl>
                                        <p:attrNameLst>
                                          <p:attrName>style.visibility</p:attrName>
                                        </p:attrNameLst>
                                      </p:cBhvr>
                                      <p:to>
                                        <p:strVal val="visible"/>
                                      </p:to>
                                    </p:set>
                                    <p:animEffect transition="in" filter="circle(out)">
                                      <p:cBhvr>
                                        <p:cTn id="41" dur="2000"/>
                                        <p:tgtEl>
                                          <p:spTgt spid="1026"/>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43">
                                            <p:txEl>
                                              <p:pRg st="0" end="0"/>
                                            </p:txEl>
                                          </p:spTgt>
                                        </p:tgtEl>
                                        <p:attrNameLst>
                                          <p:attrName>style.visibility</p:attrName>
                                        </p:attrNameLst>
                                      </p:cBhvr>
                                      <p:to>
                                        <p:strVal val="visible"/>
                                      </p:to>
                                    </p:set>
                                    <p:animEffect transition="in" filter="fade">
                                      <p:cBhvr>
                                        <p:cTn id="46" dur="1000"/>
                                        <p:tgtEl>
                                          <p:spTgt spid="43">
                                            <p:txEl>
                                              <p:pRg st="0" end="0"/>
                                            </p:txEl>
                                          </p:spTgt>
                                        </p:tgtEl>
                                      </p:cBhvr>
                                    </p:animEffect>
                                    <p:anim calcmode="lin" valueType="num">
                                      <p:cBhvr>
                                        <p:cTn id="47" dur="10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48" dur="10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grpId="0" nodeType="clickEffect">
                                  <p:stCondLst>
                                    <p:cond delay="0"/>
                                  </p:stCondLst>
                                  <p:childTnLst>
                                    <p:set>
                                      <p:cBhvr>
                                        <p:cTn id="52" dur="1" fill="hold">
                                          <p:stCondLst>
                                            <p:cond delay="0"/>
                                          </p:stCondLst>
                                        </p:cTn>
                                        <p:tgtEl>
                                          <p:spTgt spid="43">
                                            <p:txEl>
                                              <p:pRg st="2" end="2"/>
                                            </p:txEl>
                                          </p:spTgt>
                                        </p:tgtEl>
                                        <p:attrNameLst>
                                          <p:attrName>style.visibility</p:attrName>
                                        </p:attrNameLst>
                                      </p:cBhvr>
                                      <p:to>
                                        <p:strVal val="visible"/>
                                      </p:to>
                                    </p:set>
                                    <p:animEffect transition="in" filter="fade">
                                      <p:cBhvr>
                                        <p:cTn id="53" dur="1000"/>
                                        <p:tgtEl>
                                          <p:spTgt spid="43">
                                            <p:txEl>
                                              <p:pRg st="2" end="2"/>
                                            </p:txEl>
                                          </p:spTgt>
                                        </p:tgtEl>
                                      </p:cBhvr>
                                    </p:animEffect>
                                    <p:anim calcmode="lin" valueType="num">
                                      <p:cBhvr>
                                        <p:cTn id="54" dur="1000" fill="hold"/>
                                        <p:tgtEl>
                                          <p:spTgt spid="43">
                                            <p:txEl>
                                              <p:pRg st="2" end="2"/>
                                            </p:txEl>
                                          </p:spTgt>
                                        </p:tgtEl>
                                        <p:attrNameLst>
                                          <p:attrName>ppt_x</p:attrName>
                                        </p:attrNameLst>
                                      </p:cBhvr>
                                      <p:tavLst>
                                        <p:tav tm="0">
                                          <p:val>
                                            <p:strVal val="#ppt_x"/>
                                          </p:val>
                                        </p:tav>
                                        <p:tav tm="100000">
                                          <p:val>
                                            <p:strVal val="#ppt_x"/>
                                          </p:val>
                                        </p:tav>
                                      </p:tavLst>
                                    </p:anim>
                                    <p:anim calcmode="lin" valueType="num">
                                      <p:cBhvr>
                                        <p:cTn id="55" dur="1000" fill="hold"/>
                                        <p:tgtEl>
                                          <p:spTgt spid="4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6" presetClass="entr" presetSubtype="32" fill="hold" grpId="0" nodeType="clickEffect">
                                  <p:stCondLst>
                                    <p:cond delay="0"/>
                                  </p:stCondLst>
                                  <p:childTnLst>
                                    <p:set>
                                      <p:cBhvr>
                                        <p:cTn id="59" dur="1" fill="hold">
                                          <p:stCondLst>
                                            <p:cond delay="0"/>
                                          </p:stCondLst>
                                        </p:cTn>
                                        <p:tgtEl>
                                          <p:spTgt spid="17">
                                            <p:bg/>
                                          </p:spTgt>
                                        </p:tgtEl>
                                        <p:attrNameLst>
                                          <p:attrName>style.visibility</p:attrName>
                                        </p:attrNameLst>
                                      </p:cBhvr>
                                      <p:to>
                                        <p:strVal val="visible"/>
                                      </p:to>
                                    </p:set>
                                    <p:animEffect transition="in" filter="circle(out)">
                                      <p:cBhvr>
                                        <p:cTn id="60" dur="2000"/>
                                        <p:tgtEl>
                                          <p:spTgt spid="17">
                                            <p:bg/>
                                          </p:spTgt>
                                        </p:tgtEl>
                                      </p:cBhvr>
                                    </p:animEffect>
                                  </p:childTnLst>
                                </p:cTn>
                              </p:par>
                            </p:childTnLst>
                          </p:cTn>
                        </p:par>
                      </p:childTnLst>
                    </p:cTn>
                  </p:par>
                  <p:par>
                    <p:cTn id="61" fill="hold">
                      <p:stCondLst>
                        <p:cond delay="indefinite"/>
                      </p:stCondLst>
                      <p:childTnLst>
                        <p:par>
                          <p:cTn id="62" fill="hold">
                            <p:stCondLst>
                              <p:cond delay="0"/>
                            </p:stCondLst>
                            <p:childTnLst>
                              <p:par>
                                <p:cTn id="63" presetID="6" presetClass="entr" presetSubtype="32" fill="hold" grpId="0" nodeType="click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Effect transition="in" filter="circle(out)">
                                      <p:cBhvr>
                                        <p:cTn id="65" dur="2000"/>
                                        <p:tgtEl>
                                          <p:spTgt spid="17">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6" presetClass="entr" presetSubtype="32" fill="hold" grpId="0" nodeType="clickEffect">
                                  <p:stCondLst>
                                    <p:cond delay="0"/>
                                  </p:stCondLst>
                                  <p:childTnLst>
                                    <p:set>
                                      <p:cBhvr>
                                        <p:cTn id="69" dur="1" fill="hold">
                                          <p:stCondLst>
                                            <p:cond delay="0"/>
                                          </p:stCondLst>
                                        </p:cTn>
                                        <p:tgtEl>
                                          <p:spTgt spid="17">
                                            <p:txEl>
                                              <p:pRg st="1" end="1"/>
                                            </p:txEl>
                                          </p:spTgt>
                                        </p:tgtEl>
                                        <p:attrNameLst>
                                          <p:attrName>style.visibility</p:attrName>
                                        </p:attrNameLst>
                                      </p:cBhvr>
                                      <p:to>
                                        <p:strVal val="visible"/>
                                      </p:to>
                                    </p:set>
                                    <p:animEffect transition="in" filter="circle(out)">
                                      <p:cBhvr>
                                        <p:cTn id="70" dur="2000"/>
                                        <p:tgtEl>
                                          <p:spTgt spid="17">
                                            <p:txEl>
                                              <p:pRg st="1" end="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32" fill="hold" grpId="0" nodeType="clickEffect">
                                  <p:stCondLst>
                                    <p:cond delay="0"/>
                                  </p:stCondLst>
                                  <p:childTnLst>
                                    <p:set>
                                      <p:cBhvr>
                                        <p:cTn id="74" dur="1" fill="hold">
                                          <p:stCondLst>
                                            <p:cond delay="0"/>
                                          </p:stCondLst>
                                        </p:cTn>
                                        <p:tgtEl>
                                          <p:spTgt spid="17">
                                            <p:txEl>
                                              <p:pRg st="2" end="2"/>
                                            </p:txEl>
                                          </p:spTgt>
                                        </p:tgtEl>
                                        <p:attrNameLst>
                                          <p:attrName>style.visibility</p:attrName>
                                        </p:attrNameLst>
                                      </p:cBhvr>
                                      <p:to>
                                        <p:strVal val="visible"/>
                                      </p:to>
                                    </p:set>
                                    <p:animEffect transition="in" filter="circle(out)">
                                      <p:cBhvr>
                                        <p:cTn id="75" dur="2000"/>
                                        <p:tgtEl>
                                          <p:spTgt spid="17">
                                            <p:txEl>
                                              <p:pRg st="2" end="2"/>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6" presetClass="entr" presetSubtype="32" fill="hold" grpId="0" nodeType="clickEffect">
                                  <p:stCondLst>
                                    <p:cond delay="0"/>
                                  </p:stCondLst>
                                  <p:childTnLst>
                                    <p:set>
                                      <p:cBhvr>
                                        <p:cTn id="79" dur="1" fill="hold">
                                          <p:stCondLst>
                                            <p:cond delay="0"/>
                                          </p:stCondLst>
                                        </p:cTn>
                                        <p:tgtEl>
                                          <p:spTgt spid="17">
                                            <p:txEl>
                                              <p:pRg st="3" end="3"/>
                                            </p:txEl>
                                          </p:spTgt>
                                        </p:tgtEl>
                                        <p:attrNameLst>
                                          <p:attrName>style.visibility</p:attrName>
                                        </p:attrNameLst>
                                      </p:cBhvr>
                                      <p:to>
                                        <p:strVal val="visible"/>
                                      </p:to>
                                    </p:set>
                                    <p:animEffect transition="in" filter="circle(out)">
                                      <p:cBhvr>
                                        <p:cTn id="80" dur="2000"/>
                                        <p:tgtEl>
                                          <p:spTgt spid="17">
                                            <p:txEl>
                                              <p:pRg st="3" end="3"/>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6" presetClass="entr" presetSubtype="32" fill="hold" grpId="0" nodeType="clickEffect">
                                  <p:stCondLst>
                                    <p:cond delay="0"/>
                                  </p:stCondLst>
                                  <p:childTnLst>
                                    <p:set>
                                      <p:cBhvr>
                                        <p:cTn id="84" dur="1" fill="hold">
                                          <p:stCondLst>
                                            <p:cond delay="0"/>
                                          </p:stCondLst>
                                        </p:cTn>
                                        <p:tgtEl>
                                          <p:spTgt spid="17">
                                            <p:txEl>
                                              <p:pRg st="4" end="4"/>
                                            </p:txEl>
                                          </p:spTgt>
                                        </p:tgtEl>
                                        <p:attrNameLst>
                                          <p:attrName>style.visibility</p:attrName>
                                        </p:attrNameLst>
                                      </p:cBhvr>
                                      <p:to>
                                        <p:strVal val="visible"/>
                                      </p:to>
                                    </p:set>
                                    <p:animEffect transition="in" filter="circle(out)">
                                      <p:cBhvr>
                                        <p:cTn id="85" dur="2000"/>
                                        <p:tgtEl>
                                          <p:spTgt spid="17">
                                            <p:txEl>
                                              <p:pRg st="4" end="4"/>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6" presetClass="entr" presetSubtype="32" fill="hold" grpId="0" nodeType="clickEffect">
                                  <p:stCondLst>
                                    <p:cond delay="0"/>
                                  </p:stCondLst>
                                  <p:childTnLst>
                                    <p:set>
                                      <p:cBhvr>
                                        <p:cTn id="89" dur="1" fill="hold">
                                          <p:stCondLst>
                                            <p:cond delay="0"/>
                                          </p:stCondLst>
                                        </p:cTn>
                                        <p:tgtEl>
                                          <p:spTgt spid="17">
                                            <p:txEl>
                                              <p:pRg st="5" end="5"/>
                                            </p:txEl>
                                          </p:spTgt>
                                        </p:tgtEl>
                                        <p:attrNameLst>
                                          <p:attrName>style.visibility</p:attrName>
                                        </p:attrNameLst>
                                      </p:cBhvr>
                                      <p:to>
                                        <p:strVal val="visible"/>
                                      </p:to>
                                    </p:set>
                                    <p:animEffect transition="in" filter="circle(out)">
                                      <p:cBhvr>
                                        <p:cTn id="90" dur="2000"/>
                                        <p:tgtEl>
                                          <p:spTgt spid="17">
                                            <p:txEl>
                                              <p:pRg st="5" end="5"/>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6" presetClass="entr" presetSubtype="32" fill="hold" grpId="0" nodeType="clickEffect">
                                  <p:stCondLst>
                                    <p:cond delay="0"/>
                                  </p:stCondLst>
                                  <p:childTnLst>
                                    <p:set>
                                      <p:cBhvr>
                                        <p:cTn id="94" dur="1" fill="hold">
                                          <p:stCondLst>
                                            <p:cond delay="0"/>
                                          </p:stCondLst>
                                        </p:cTn>
                                        <p:tgtEl>
                                          <p:spTgt spid="17">
                                            <p:txEl>
                                              <p:pRg st="6" end="6"/>
                                            </p:txEl>
                                          </p:spTgt>
                                        </p:tgtEl>
                                        <p:attrNameLst>
                                          <p:attrName>style.visibility</p:attrName>
                                        </p:attrNameLst>
                                      </p:cBhvr>
                                      <p:to>
                                        <p:strVal val="visible"/>
                                      </p:to>
                                    </p:set>
                                    <p:animEffect transition="in" filter="circle(out)">
                                      <p:cBhvr>
                                        <p:cTn id="95" dur="2000"/>
                                        <p:tgtEl>
                                          <p:spTgt spid="17">
                                            <p:txEl>
                                              <p:pRg st="6" end="6"/>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6" presetClass="entr" presetSubtype="32" fill="hold" grpId="0" nodeType="clickEffect">
                                  <p:stCondLst>
                                    <p:cond delay="0"/>
                                  </p:stCondLst>
                                  <p:childTnLst>
                                    <p:set>
                                      <p:cBhvr>
                                        <p:cTn id="99" dur="1" fill="hold">
                                          <p:stCondLst>
                                            <p:cond delay="0"/>
                                          </p:stCondLst>
                                        </p:cTn>
                                        <p:tgtEl>
                                          <p:spTgt spid="17">
                                            <p:txEl>
                                              <p:pRg st="7" end="7"/>
                                            </p:txEl>
                                          </p:spTgt>
                                        </p:tgtEl>
                                        <p:attrNameLst>
                                          <p:attrName>style.visibility</p:attrName>
                                        </p:attrNameLst>
                                      </p:cBhvr>
                                      <p:to>
                                        <p:strVal val="visible"/>
                                      </p:to>
                                    </p:set>
                                    <p:animEffect transition="in" filter="circle(out)">
                                      <p:cBhvr>
                                        <p:cTn id="100" dur="2000"/>
                                        <p:tgtEl>
                                          <p:spTgt spid="17">
                                            <p:txEl>
                                              <p:pRg st="7" end="7"/>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6" presetClass="entr" presetSubtype="32" fill="hold" grpId="0" nodeType="clickEffect">
                                  <p:stCondLst>
                                    <p:cond delay="0"/>
                                  </p:stCondLst>
                                  <p:childTnLst>
                                    <p:set>
                                      <p:cBhvr>
                                        <p:cTn id="104" dur="1" fill="hold">
                                          <p:stCondLst>
                                            <p:cond delay="0"/>
                                          </p:stCondLst>
                                        </p:cTn>
                                        <p:tgtEl>
                                          <p:spTgt spid="17">
                                            <p:txEl>
                                              <p:pRg st="8" end="8"/>
                                            </p:txEl>
                                          </p:spTgt>
                                        </p:tgtEl>
                                        <p:attrNameLst>
                                          <p:attrName>style.visibility</p:attrName>
                                        </p:attrNameLst>
                                      </p:cBhvr>
                                      <p:to>
                                        <p:strVal val="visible"/>
                                      </p:to>
                                    </p:set>
                                    <p:animEffect transition="in" filter="circle(out)">
                                      <p:cBhvr>
                                        <p:cTn id="105" dur="2000"/>
                                        <p:tgtEl>
                                          <p:spTgt spid="17">
                                            <p:txEl>
                                              <p:pRg st="8" end="8"/>
                                            </p:txEl>
                                          </p:spTgt>
                                        </p:tgtEl>
                                      </p:cBhvr>
                                    </p:animEffect>
                                  </p:childTnLst>
                                </p:cTn>
                              </p:par>
                            </p:childTnLst>
                          </p:cTn>
                        </p:par>
                      </p:childTnLst>
                    </p:cTn>
                  </p:par>
                  <p:par>
                    <p:cTn id="106" fill="hold">
                      <p:stCondLst>
                        <p:cond delay="indefinite"/>
                      </p:stCondLst>
                      <p:childTnLst>
                        <p:par>
                          <p:cTn id="107" fill="hold">
                            <p:stCondLst>
                              <p:cond delay="0"/>
                            </p:stCondLst>
                            <p:childTnLst>
                              <p:par>
                                <p:cTn id="108" presetID="6" presetClass="entr" presetSubtype="32" fill="hold" grpId="0" nodeType="clickEffect">
                                  <p:stCondLst>
                                    <p:cond delay="0"/>
                                  </p:stCondLst>
                                  <p:childTnLst>
                                    <p:set>
                                      <p:cBhvr>
                                        <p:cTn id="109" dur="1" fill="hold">
                                          <p:stCondLst>
                                            <p:cond delay="0"/>
                                          </p:stCondLst>
                                        </p:cTn>
                                        <p:tgtEl>
                                          <p:spTgt spid="17">
                                            <p:txEl>
                                              <p:pRg st="9" end="9"/>
                                            </p:txEl>
                                          </p:spTgt>
                                        </p:tgtEl>
                                        <p:attrNameLst>
                                          <p:attrName>style.visibility</p:attrName>
                                        </p:attrNameLst>
                                      </p:cBhvr>
                                      <p:to>
                                        <p:strVal val="visible"/>
                                      </p:to>
                                    </p:set>
                                    <p:animEffect transition="in" filter="circle(out)">
                                      <p:cBhvr>
                                        <p:cTn id="110" dur="2000"/>
                                        <p:tgtEl>
                                          <p:spTgt spid="17">
                                            <p:txEl>
                                              <p:pRg st="9" end="9"/>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47" presetClass="entr" presetSubtype="0" fill="hold" grpId="0" nodeType="clickEffect">
                                  <p:stCondLst>
                                    <p:cond delay="0"/>
                                  </p:stCondLst>
                                  <p:childTnLst>
                                    <p:set>
                                      <p:cBhvr>
                                        <p:cTn id="114" dur="1" fill="hold">
                                          <p:stCondLst>
                                            <p:cond delay="0"/>
                                          </p:stCondLst>
                                        </p:cTn>
                                        <p:tgtEl>
                                          <p:spTgt spid="18">
                                            <p:txEl>
                                              <p:pRg st="0" end="0"/>
                                            </p:txEl>
                                          </p:spTgt>
                                        </p:tgtEl>
                                        <p:attrNameLst>
                                          <p:attrName>style.visibility</p:attrName>
                                        </p:attrNameLst>
                                      </p:cBhvr>
                                      <p:to>
                                        <p:strVal val="visible"/>
                                      </p:to>
                                    </p:set>
                                    <p:animEffect transition="in" filter="fade">
                                      <p:cBhvr>
                                        <p:cTn id="115" dur="1000"/>
                                        <p:tgtEl>
                                          <p:spTgt spid="18">
                                            <p:txEl>
                                              <p:pRg st="0" end="0"/>
                                            </p:txEl>
                                          </p:spTgt>
                                        </p:tgtEl>
                                      </p:cBhvr>
                                    </p:animEffect>
                                    <p:anim calcmode="lin" valueType="num">
                                      <p:cBhvr>
                                        <p:cTn id="116"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117"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7" presetClass="entr" presetSubtype="0" fill="hold" grpId="0" nodeType="clickEffect">
                                  <p:stCondLst>
                                    <p:cond delay="0"/>
                                  </p:stCondLst>
                                  <p:childTnLst>
                                    <p:set>
                                      <p:cBhvr>
                                        <p:cTn id="121" dur="1" fill="hold">
                                          <p:stCondLst>
                                            <p:cond delay="0"/>
                                          </p:stCondLst>
                                        </p:cTn>
                                        <p:tgtEl>
                                          <p:spTgt spid="18">
                                            <p:txEl>
                                              <p:pRg st="2" end="2"/>
                                            </p:txEl>
                                          </p:spTgt>
                                        </p:tgtEl>
                                        <p:attrNameLst>
                                          <p:attrName>style.visibility</p:attrName>
                                        </p:attrNameLst>
                                      </p:cBhvr>
                                      <p:to>
                                        <p:strVal val="visible"/>
                                      </p:to>
                                    </p:set>
                                    <p:animEffect transition="in" filter="fade">
                                      <p:cBhvr>
                                        <p:cTn id="122" dur="1000"/>
                                        <p:tgtEl>
                                          <p:spTgt spid="18">
                                            <p:txEl>
                                              <p:pRg st="2" end="2"/>
                                            </p:txEl>
                                          </p:spTgt>
                                        </p:tgtEl>
                                      </p:cBhvr>
                                    </p:animEffect>
                                    <p:anim calcmode="lin" valueType="num">
                                      <p:cBhvr>
                                        <p:cTn id="123" dur="1000" fill="hold"/>
                                        <p:tgtEl>
                                          <p:spTgt spid="18">
                                            <p:txEl>
                                              <p:pRg st="2" end="2"/>
                                            </p:txEl>
                                          </p:spTgt>
                                        </p:tgtEl>
                                        <p:attrNameLst>
                                          <p:attrName>ppt_x</p:attrName>
                                        </p:attrNameLst>
                                      </p:cBhvr>
                                      <p:tavLst>
                                        <p:tav tm="0">
                                          <p:val>
                                            <p:strVal val="#ppt_x"/>
                                          </p:val>
                                        </p:tav>
                                        <p:tav tm="100000">
                                          <p:val>
                                            <p:strVal val="#ppt_x"/>
                                          </p:val>
                                        </p:tav>
                                      </p:tavLst>
                                    </p:anim>
                                    <p:anim calcmode="lin" valueType="num">
                                      <p:cBhvr>
                                        <p:cTn id="124" dur="1000" fill="hold"/>
                                        <p:tgtEl>
                                          <p:spTgt spid="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7" presetClass="entr" presetSubtype="0" fill="hold" grpId="0" nodeType="clickEffect">
                                  <p:stCondLst>
                                    <p:cond delay="0"/>
                                  </p:stCondLst>
                                  <p:childTnLst>
                                    <p:set>
                                      <p:cBhvr>
                                        <p:cTn id="128" dur="1" fill="hold">
                                          <p:stCondLst>
                                            <p:cond delay="0"/>
                                          </p:stCondLst>
                                        </p:cTn>
                                        <p:tgtEl>
                                          <p:spTgt spid="18">
                                            <p:txEl>
                                              <p:pRg st="3" end="3"/>
                                            </p:txEl>
                                          </p:spTgt>
                                        </p:tgtEl>
                                        <p:attrNameLst>
                                          <p:attrName>style.visibility</p:attrName>
                                        </p:attrNameLst>
                                      </p:cBhvr>
                                      <p:to>
                                        <p:strVal val="visible"/>
                                      </p:to>
                                    </p:set>
                                    <p:animEffect transition="in" filter="fade">
                                      <p:cBhvr>
                                        <p:cTn id="129" dur="1000"/>
                                        <p:tgtEl>
                                          <p:spTgt spid="18">
                                            <p:txEl>
                                              <p:pRg st="3" end="3"/>
                                            </p:txEl>
                                          </p:spTgt>
                                        </p:tgtEl>
                                      </p:cBhvr>
                                    </p:animEffect>
                                    <p:anim calcmode="lin" valueType="num">
                                      <p:cBhvr>
                                        <p:cTn id="130" dur="1000" fill="hold"/>
                                        <p:tgtEl>
                                          <p:spTgt spid="18">
                                            <p:txEl>
                                              <p:pRg st="3" end="3"/>
                                            </p:txEl>
                                          </p:spTgt>
                                        </p:tgtEl>
                                        <p:attrNameLst>
                                          <p:attrName>ppt_x</p:attrName>
                                        </p:attrNameLst>
                                      </p:cBhvr>
                                      <p:tavLst>
                                        <p:tav tm="0">
                                          <p:val>
                                            <p:strVal val="#ppt_x"/>
                                          </p:val>
                                        </p:tav>
                                        <p:tav tm="100000">
                                          <p:val>
                                            <p:strVal val="#ppt_x"/>
                                          </p:val>
                                        </p:tav>
                                      </p:tavLst>
                                    </p:anim>
                                    <p:anim calcmode="lin" valueType="num">
                                      <p:cBhvr>
                                        <p:cTn id="131" dur="1000" fill="hold"/>
                                        <p:tgtEl>
                                          <p:spTgt spid="1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animBg="1"/>
      <p:bldP spid="24" grpId="0" animBg="1"/>
      <p:bldP spid="25" grpId="0" animBg="1"/>
      <p:bldP spid="43" grpId="0" build="p"/>
      <p:bldP spid="17" grpId="0" build="p" animBg="1"/>
      <p:bldP spid="18" grpId="0" build="p"/>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3216" y="439397"/>
            <a:ext cx="4856121" cy="2862322"/>
          </a:xfrm>
          <a:prstGeom prst="rect">
            <a:avLst/>
          </a:prstGeom>
          <a:noFill/>
          <a:ln w="9525">
            <a:noFill/>
            <a:miter lim="800000"/>
            <a:headEnd/>
            <a:tailEnd/>
          </a:ln>
        </p:spPr>
        <p:txBody>
          <a:bodyPr wrap="square">
            <a:spAutoFit/>
          </a:bodyPr>
          <a:lstStyle/>
          <a:p>
            <a:r>
              <a:rPr lang="en-US" sz="2000" i="1" dirty="0">
                <a:latin typeface="Georgia" panose="02040502050405020303" pitchFamily="18" charset="0"/>
                <a:cs typeface="Calibri" pitchFamily="34" charset="0"/>
              </a:rPr>
              <a:t>Form new groups.</a:t>
            </a:r>
          </a:p>
          <a:p>
            <a:r>
              <a:rPr lang="en-US" sz="2000" dirty="0">
                <a:latin typeface="Georgia" panose="02040502050405020303" pitchFamily="18" charset="0"/>
                <a:cs typeface="Calibri" pitchFamily="34" charset="0"/>
              </a:rPr>
              <a:t>There should be at least one person from each original group in your new one.</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Show the members of your new group your survey questions and explain the results you collected.</a:t>
            </a:r>
          </a:p>
          <a:p>
            <a:r>
              <a:rPr lang="en-US" sz="2000" dirty="0">
                <a:latin typeface="Georgia" panose="02040502050405020303" pitchFamily="18" charset="0"/>
                <a:cs typeface="Calibri" pitchFamily="34" charset="0"/>
              </a:rPr>
              <a:t>Say what you think the information shows about your class.  </a:t>
            </a:r>
          </a:p>
        </p:txBody>
      </p:sp>
      <p:sp>
        <p:nvSpPr>
          <p:cNvPr id="18" name="TextBox 5"/>
          <p:cNvSpPr txBox="1"/>
          <p:nvPr/>
        </p:nvSpPr>
        <p:spPr>
          <a:xfrm>
            <a:off x="2185059" y="0"/>
            <a:ext cx="2747303"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US" sz="2400" dirty="0">
                <a:solidFill>
                  <a:srgbClr val="00B050"/>
                </a:solidFill>
                <a:latin typeface="Georgia" panose="02040502050405020303" pitchFamily="18" charset="0"/>
              </a:rPr>
              <a:t>How did you do? </a:t>
            </a:r>
          </a:p>
        </p:txBody>
      </p:sp>
      <p:sp>
        <p:nvSpPr>
          <p:cNvPr id="11" name="Rectangle 10"/>
          <p:cNvSpPr>
            <a:spLocks noChangeArrowheads="1"/>
          </p:cNvSpPr>
          <p:nvPr/>
        </p:nvSpPr>
        <p:spPr bwMode="auto">
          <a:xfrm>
            <a:off x="4859335" y="695804"/>
            <a:ext cx="4134537" cy="255454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w="12700">
            <a:noFill/>
            <a:miter lim="800000"/>
            <a:headEnd/>
            <a:tailEnd/>
          </a:ln>
          <a:effectLst>
            <a:outerShdw dist="23000" algn="bl" rotWithShape="0">
              <a:srgbClr val="808080">
                <a:alpha val="39999"/>
              </a:srgbClr>
            </a:outerShdw>
          </a:effectLst>
        </p:spPr>
        <p:txBody>
          <a:bodyPr wrap="square">
            <a:spAutoFit/>
          </a:bodyPr>
          <a:lstStyle/>
          <a:p>
            <a:pPr>
              <a:defRPr/>
            </a:pPr>
            <a:r>
              <a:rPr lang="en-US" sz="2000" dirty="0">
                <a:solidFill>
                  <a:srgbClr val="FFFF66"/>
                </a:solidFill>
                <a:latin typeface="Arial Narrow" panose="020B0606020202030204" pitchFamily="34" charset="0"/>
                <a:ea typeface="+mn-ea"/>
                <a:cs typeface="Cambria"/>
              </a:rPr>
              <a:t>How well they presented the information they had collected.</a:t>
            </a:r>
          </a:p>
          <a:p>
            <a:pPr>
              <a:defRPr/>
            </a:pPr>
            <a:r>
              <a:rPr lang="en-US" sz="2000" dirty="0">
                <a:solidFill>
                  <a:srgbClr val="FFFF66"/>
                </a:solidFill>
                <a:latin typeface="Arial Narrow" panose="020B0606020202030204" pitchFamily="34" charset="0"/>
                <a:ea typeface="+mn-ea"/>
                <a:cs typeface="Cambria"/>
              </a:rPr>
              <a:t>How well they gave their opinion about what their information shows. </a:t>
            </a:r>
          </a:p>
          <a:p>
            <a:pPr>
              <a:defRPr/>
            </a:pPr>
            <a:r>
              <a:rPr lang="en-US" sz="2000" dirty="0">
                <a:solidFill>
                  <a:srgbClr val="FFFF66"/>
                </a:solidFill>
                <a:latin typeface="Arial Narrow" panose="020B0606020202030204" pitchFamily="34" charset="0"/>
                <a:ea typeface="+mn-ea"/>
                <a:cs typeface="Cambria"/>
              </a:rPr>
              <a:t>Use of grammatical forms.</a:t>
            </a:r>
          </a:p>
          <a:p>
            <a:pPr>
              <a:defRPr/>
            </a:pPr>
            <a:r>
              <a:rPr lang="en-US" sz="2000" dirty="0">
                <a:solidFill>
                  <a:srgbClr val="FFFF66"/>
                </a:solidFill>
                <a:latin typeface="Arial Narrow" panose="020B0606020202030204" pitchFamily="34" charset="0"/>
                <a:ea typeface="+mn-ea"/>
                <a:cs typeface="Cambria"/>
              </a:rPr>
              <a:t>Clear pronunciation.</a:t>
            </a:r>
          </a:p>
          <a:p>
            <a:pPr>
              <a:defRPr/>
            </a:pPr>
            <a:r>
              <a:rPr lang="en-US" sz="2000" dirty="0">
                <a:solidFill>
                  <a:srgbClr val="FFFF66"/>
                </a:solidFill>
                <a:latin typeface="Arial Narrow" panose="020B0606020202030204" pitchFamily="34" charset="0"/>
                <a:ea typeface="+mn-ea"/>
                <a:cs typeface="Cambria"/>
              </a:rPr>
              <a:t>Use of lexical items to do with the topic area ‘recreation’. </a:t>
            </a:r>
          </a:p>
        </p:txBody>
      </p:sp>
      <p:sp>
        <p:nvSpPr>
          <p:cNvPr id="13" name="Rectangle 12"/>
          <p:cNvSpPr/>
          <p:nvPr/>
        </p:nvSpPr>
        <p:spPr>
          <a:xfrm>
            <a:off x="4859332" y="3250349"/>
            <a:ext cx="4134538" cy="1631216"/>
          </a:xfrm>
          <a:prstGeom prst="rect">
            <a:avLst/>
          </a:prstGeom>
          <a:solidFill>
            <a:srgbClr val="FFFF99"/>
          </a:solidFill>
        </p:spPr>
        <p:txBody>
          <a:bodyPr wrap="square">
            <a:spAutoFit/>
          </a:bodyPr>
          <a:lstStyle/>
          <a:p>
            <a:pPr algn="ctr"/>
            <a:r>
              <a:rPr lang="en-US" sz="2000" b="1" dirty="0">
                <a:solidFill>
                  <a:srgbClr val="FF6600"/>
                </a:solidFill>
                <a:latin typeface="Arial Narrow" panose="020B0606020202030204" pitchFamily="34" charset="0"/>
              </a:rPr>
              <a:t>FEEDBACK</a:t>
            </a:r>
          </a:p>
          <a:p>
            <a:pPr marL="285750" indent="-285750">
              <a:buFont typeface="Arial" panose="020B0604020202020204" pitchFamily="34" charset="0"/>
              <a:buChar char="•"/>
            </a:pPr>
            <a:r>
              <a:rPr lang="en-US" sz="1600" b="1" dirty="0">
                <a:solidFill>
                  <a:srgbClr val="FF6600"/>
                </a:solidFill>
                <a:latin typeface="Arial Narrow" panose="020B0606020202030204" pitchFamily="34" charset="0"/>
              </a:rPr>
              <a:t>Explain why you gave each of your scores to each member of your group</a:t>
            </a:r>
          </a:p>
          <a:p>
            <a:pPr marL="285750" indent="-285750">
              <a:buFont typeface="Arial" panose="020B0604020202020204" pitchFamily="34" charset="0"/>
              <a:buChar char="•"/>
            </a:pPr>
            <a:r>
              <a:rPr lang="en-US" sz="1600" b="1" dirty="0">
                <a:solidFill>
                  <a:srgbClr val="FF6600"/>
                </a:solidFill>
                <a:latin typeface="Arial Narrow" panose="020B0606020202030204" pitchFamily="34" charset="0"/>
              </a:rPr>
              <a:t>Give examples of errors if any were made</a:t>
            </a:r>
          </a:p>
          <a:p>
            <a:pPr marL="285750" indent="-285750">
              <a:buFont typeface="Arial" panose="020B0604020202020204" pitchFamily="34" charset="0"/>
              <a:buChar char="•"/>
            </a:pPr>
            <a:r>
              <a:rPr lang="en-US" sz="1600" b="1" dirty="0">
                <a:solidFill>
                  <a:srgbClr val="FF6600"/>
                </a:solidFill>
                <a:latin typeface="Arial Narrow" panose="020B0606020202030204" pitchFamily="34" charset="0"/>
              </a:rPr>
              <a:t>Tell your group which information they gave you was the most interesting </a:t>
            </a:r>
          </a:p>
        </p:txBody>
      </p:sp>
      <p:sp>
        <p:nvSpPr>
          <p:cNvPr id="14" name="TextBox 6"/>
          <p:cNvSpPr txBox="1">
            <a:spLocks noChangeArrowheads="1"/>
          </p:cNvSpPr>
          <p:nvPr/>
        </p:nvSpPr>
        <p:spPr bwMode="auto">
          <a:xfrm>
            <a:off x="0" y="0"/>
            <a:ext cx="2185059" cy="46166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r>
              <a:rPr lang="en-US" sz="2400" dirty="0">
                <a:solidFill>
                  <a:srgbClr val="FFFF66"/>
                </a:solidFill>
                <a:latin typeface="Georgia" panose="02040502050405020303" pitchFamily="18" charset="0"/>
                <a:cs typeface="Cambria"/>
              </a:rPr>
              <a:t>Task feedback</a:t>
            </a:r>
          </a:p>
        </p:txBody>
      </p:sp>
      <p:sp>
        <p:nvSpPr>
          <p:cNvPr id="9" name="TextBox 6"/>
          <p:cNvSpPr txBox="1">
            <a:spLocks noChangeArrowheads="1"/>
          </p:cNvSpPr>
          <p:nvPr/>
        </p:nvSpPr>
        <p:spPr bwMode="auto">
          <a:xfrm>
            <a:off x="0" y="3309011"/>
            <a:ext cx="1169384" cy="369332"/>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dirty="0">
                <a:solidFill>
                  <a:srgbClr val="FFFF66"/>
                </a:solidFill>
                <a:latin typeface="Gotham Book"/>
                <a:cs typeface="Cambria"/>
              </a:rPr>
              <a:t>Example</a:t>
            </a:r>
          </a:p>
        </p:txBody>
      </p:sp>
      <p:sp>
        <p:nvSpPr>
          <p:cNvPr id="10" name="Rounded Rectangular Callout 9"/>
          <p:cNvSpPr/>
          <p:nvPr/>
        </p:nvSpPr>
        <p:spPr>
          <a:xfrm>
            <a:off x="0" y="3834426"/>
            <a:ext cx="3302758" cy="3014526"/>
          </a:xfrm>
          <a:prstGeom prst="wedgeRoundRectCallout">
            <a:avLst>
              <a:gd name="adj1" fmla="val 36896"/>
              <a:gd name="adj2" fmla="val -59082"/>
              <a:gd name="adj3" fmla="val 16667"/>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solidFill>
                <a:schemeClr val="tx1"/>
              </a:solidFill>
              <a:latin typeface="Arial Narrow" panose="020B0606020202030204" pitchFamily="34" charset="0"/>
            </a:endParaRPr>
          </a:p>
          <a:p>
            <a:r>
              <a:rPr lang="en-US" sz="1600" b="1" dirty="0">
                <a:solidFill>
                  <a:schemeClr val="tx1"/>
                </a:solidFill>
                <a:latin typeface="Arial Narrow" panose="020B0606020202030204" pitchFamily="34" charset="0"/>
              </a:rPr>
              <a:t>Our first question was ‘How much time do you spend in front of a screen for non-educational purposes?’ From the twenty people I talked to nobody said they never do this, three said a little and most said quite a bit. Only two spend most of their time in front of a screen! I think this shows that we might spend too much free time with TVs and devices and so on…but we do other things too.</a:t>
            </a:r>
          </a:p>
          <a:p>
            <a:endParaRPr lang="en-US" sz="1600" b="1" dirty="0">
              <a:solidFill>
                <a:schemeClr val="tx1"/>
              </a:solidFill>
              <a:latin typeface="Arial Narrow" panose="020B0606020202030204" pitchFamily="34" charset="0"/>
            </a:endParaRPr>
          </a:p>
        </p:txBody>
      </p:sp>
      <p:pic>
        <p:nvPicPr>
          <p:cNvPr id="2050" name="Picture 2" descr="controller, xbox, gam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2758" y="3484489"/>
            <a:ext cx="1556578" cy="156518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ea, person, swimmi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02758" y="5049672"/>
            <a:ext cx="1556578" cy="1808328"/>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a:spLocks noChangeArrowheads="1"/>
          </p:cNvSpPr>
          <p:nvPr/>
        </p:nvSpPr>
        <p:spPr bwMode="auto">
          <a:xfrm>
            <a:off x="4859336" y="1896"/>
            <a:ext cx="4134539" cy="707886"/>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Give each member of your group  a mark out of 10 for these things.  </a:t>
            </a:r>
          </a:p>
        </p:txBody>
      </p:sp>
      <p:sp>
        <p:nvSpPr>
          <p:cNvPr id="17" name="Rectangle 16"/>
          <p:cNvSpPr>
            <a:spLocks noChangeArrowheads="1"/>
          </p:cNvSpPr>
          <p:nvPr/>
        </p:nvSpPr>
        <p:spPr bwMode="auto">
          <a:xfrm>
            <a:off x="4925441" y="4881565"/>
            <a:ext cx="3931222" cy="707886"/>
          </a:xfrm>
          <a:prstGeom prst="rect">
            <a:avLst/>
          </a:prstGeom>
          <a:noFill/>
          <a:ln w="9525">
            <a:noFill/>
            <a:miter lim="800000"/>
            <a:headEnd/>
            <a:tailEnd/>
          </a:ln>
        </p:spPr>
        <p:txBody>
          <a:bodyPr wrap="square">
            <a:spAutoFit/>
          </a:bodyPr>
          <a:lstStyle/>
          <a:p>
            <a:r>
              <a:rPr lang="en-US" sz="2000" i="1" dirty="0">
                <a:latin typeface="Georgia" panose="02040502050405020303" pitchFamily="18" charset="0"/>
                <a:cs typeface="Calibri" pitchFamily="34" charset="0"/>
              </a:rPr>
              <a:t>Work with another student</a:t>
            </a:r>
            <a:r>
              <a:rPr lang="en-US" sz="2000" dirty="0">
                <a:latin typeface="Georgia" panose="02040502050405020303" pitchFamily="18" charset="0"/>
                <a:cs typeface="Calibri" pitchFamily="34" charset="0"/>
              </a:rPr>
              <a:t>.</a:t>
            </a:r>
          </a:p>
          <a:p>
            <a:r>
              <a:rPr lang="en-US" sz="2000" dirty="0">
                <a:latin typeface="Georgia" panose="02040502050405020303" pitchFamily="18" charset="0"/>
                <a:cs typeface="Calibri" pitchFamily="34" charset="0"/>
              </a:rPr>
              <a:t>Talk about these things.  </a:t>
            </a:r>
          </a:p>
        </p:txBody>
      </p:sp>
      <p:sp>
        <p:nvSpPr>
          <p:cNvPr id="21" name="Rectangle 20"/>
          <p:cNvSpPr/>
          <p:nvPr/>
        </p:nvSpPr>
        <p:spPr>
          <a:xfrm>
            <a:off x="5112287" y="5630394"/>
            <a:ext cx="3557530" cy="1077218"/>
          </a:xfrm>
          <a:prstGeom prst="rect">
            <a:avLst/>
          </a:prstGeom>
          <a:gradFill flip="none" rotWithShape="1">
            <a:gsLst>
              <a:gs pos="0">
                <a:srgbClr val="3399FF">
                  <a:shade val="30000"/>
                  <a:satMod val="115000"/>
                </a:srgbClr>
              </a:gs>
              <a:gs pos="50000">
                <a:srgbClr val="3399FF">
                  <a:shade val="67500"/>
                  <a:satMod val="115000"/>
                </a:srgbClr>
              </a:gs>
              <a:gs pos="100000">
                <a:srgbClr val="3399FF">
                  <a:shade val="100000"/>
                  <a:satMod val="115000"/>
                </a:srgbClr>
              </a:gs>
            </a:gsLst>
            <a:lin ang="0" scaled="1"/>
            <a:tileRect/>
          </a:gradFill>
        </p:spPr>
        <p:txBody>
          <a:bodyPr wrap="square">
            <a:spAutoFit/>
          </a:bodyPr>
          <a:lstStyle/>
          <a:p>
            <a:pPr>
              <a:defRPr/>
            </a:pPr>
            <a:r>
              <a:rPr lang="en-US" sz="1600" b="1" dirty="0">
                <a:solidFill>
                  <a:srgbClr val="FFFF66"/>
                </a:solidFill>
                <a:latin typeface="Arial Narrow" panose="020B0606020202030204" pitchFamily="34" charset="0"/>
                <a:ea typeface="+mn-ea"/>
                <a:cs typeface="Arial" charset="0"/>
              </a:rPr>
              <a:t>What inspires them to do what they do for recreation. </a:t>
            </a:r>
          </a:p>
          <a:p>
            <a:pPr>
              <a:defRPr/>
            </a:pPr>
            <a:r>
              <a:rPr lang="en-US" sz="1600" b="1" dirty="0">
                <a:solidFill>
                  <a:srgbClr val="FFFF66"/>
                </a:solidFill>
                <a:latin typeface="Arial Narrow" panose="020B0606020202030204" pitchFamily="34" charset="0"/>
                <a:ea typeface="+mn-ea"/>
                <a:cs typeface="Arial" charset="0"/>
              </a:rPr>
              <a:t>Which activities are most popular in your class. Try to explain why.</a:t>
            </a:r>
          </a:p>
        </p:txBody>
      </p:sp>
    </p:spTree>
    <p:custDataLst>
      <p:tags r:id="rId1"/>
    </p:custDataLst>
    <p:extLst>
      <p:ext uri="{BB962C8B-B14F-4D97-AF65-F5344CB8AC3E}">
        <p14:creationId xmlns:p14="http://schemas.microsoft.com/office/powerpoint/2010/main" val="26914018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out)">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ircle(out)">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1000"/>
                                        <p:tgtEl>
                                          <p:spTgt spid="7">
                                            <p:txEl>
                                              <p:pRg st="0" end="0"/>
                                            </p:txEl>
                                          </p:spTgt>
                                        </p:tgtEl>
                                      </p:cBhvr>
                                    </p:animEffect>
                                    <p:anim calcmode="lin" valueType="num">
                                      <p:cBhvr>
                                        <p:cTn id="1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1000"/>
                                        <p:tgtEl>
                                          <p:spTgt spid="7">
                                            <p:txEl>
                                              <p:pRg st="1" end="1"/>
                                            </p:txEl>
                                          </p:spTgt>
                                        </p:tgtEl>
                                      </p:cBhvr>
                                    </p:animEffect>
                                    <p:anim calcmode="lin" valueType="num">
                                      <p:cBhvr>
                                        <p:cTn id="2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Effect transition="in" filter="fade">
                                      <p:cBhvr>
                                        <p:cTn id="31" dur="1000"/>
                                        <p:tgtEl>
                                          <p:spTgt spid="7">
                                            <p:txEl>
                                              <p:pRg st="3" end="3"/>
                                            </p:txEl>
                                          </p:spTgt>
                                        </p:tgtEl>
                                      </p:cBhvr>
                                    </p:animEffect>
                                    <p:anim calcmode="lin" valueType="num">
                                      <p:cBhvr>
                                        <p:cTn id="32"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1000"/>
                                        <p:tgtEl>
                                          <p:spTgt spid="7">
                                            <p:txEl>
                                              <p:pRg st="4" end="4"/>
                                            </p:txEl>
                                          </p:spTgt>
                                        </p:tgtEl>
                                      </p:cBhvr>
                                    </p:animEffect>
                                    <p:anim calcmode="lin" valueType="num">
                                      <p:cBhvr>
                                        <p:cTn id="39"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6" presetClass="entr" presetSubtype="32"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circle(out)">
                                      <p:cBhvr>
                                        <p:cTn id="45" dur="20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32"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circle(out)">
                                      <p:cBhvr>
                                        <p:cTn id="50" dur="2000"/>
                                        <p:tgtEl>
                                          <p:spTgt spid="10">
                                            <p:bg/>
                                          </p:spTgt>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32" fill="hold" grpId="0" nodeType="clickEffect">
                                  <p:stCondLst>
                                    <p:cond delay="0"/>
                                  </p:stCondLst>
                                  <p:childTnLst>
                                    <p:set>
                                      <p:cBhvr>
                                        <p:cTn id="54" dur="1" fill="hold">
                                          <p:stCondLst>
                                            <p:cond delay="0"/>
                                          </p:stCondLst>
                                        </p:cTn>
                                        <p:tgtEl>
                                          <p:spTgt spid="10">
                                            <p:txEl>
                                              <p:pRg st="1" end="1"/>
                                            </p:txEl>
                                          </p:spTgt>
                                        </p:tgtEl>
                                        <p:attrNameLst>
                                          <p:attrName>style.visibility</p:attrName>
                                        </p:attrNameLst>
                                      </p:cBhvr>
                                      <p:to>
                                        <p:strVal val="visible"/>
                                      </p:to>
                                    </p:set>
                                    <p:animEffect transition="in" filter="circle(out)">
                                      <p:cBhvr>
                                        <p:cTn id="55" dur="2000"/>
                                        <p:tgtEl>
                                          <p:spTgt spid="10">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32" fill="hold" nodeType="clickEffect">
                                  <p:stCondLst>
                                    <p:cond delay="0"/>
                                  </p:stCondLst>
                                  <p:childTnLst>
                                    <p:set>
                                      <p:cBhvr>
                                        <p:cTn id="59" dur="1" fill="hold">
                                          <p:stCondLst>
                                            <p:cond delay="0"/>
                                          </p:stCondLst>
                                        </p:cTn>
                                        <p:tgtEl>
                                          <p:spTgt spid="2050"/>
                                        </p:tgtEl>
                                        <p:attrNameLst>
                                          <p:attrName>style.visibility</p:attrName>
                                        </p:attrNameLst>
                                      </p:cBhvr>
                                      <p:to>
                                        <p:strVal val="visible"/>
                                      </p:to>
                                    </p:set>
                                    <p:animEffect transition="in" filter="circle(out)">
                                      <p:cBhvr>
                                        <p:cTn id="60" dur="2000"/>
                                        <p:tgtEl>
                                          <p:spTgt spid="2050"/>
                                        </p:tgtEl>
                                      </p:cBhvr>
                                    </p:animEffect>
                                  </p:childTnLst>
                                </p:cTn>
                              </p:par>
                            </p:childTnLst>
                          </p:cTn>
                        </p:par>
                      </p:childTnLst>
                    </p:cTn>
                  </p:par>
                  <p:par>
                    <p:cTn id="61" fill="hold">
                      <p:stCondLst>
                        <p:cond delay="indefinite"/>
                      </p:stCondLst>
                      <p:childTnLst>
                        <p:par>
                          <p:cTn id="62" fill="hold">
                            <p:stCondLst>
                              <p:cond delay="0"/>
                            </p:stCondLst>
                            <p:childTnLst>
                              <p:par>
                                <p:cTn id="63" presetID="6" presetClass="entr" presetSubtype="32" fill="hold" nodeType="clickEffect">
                                  <p:stCondLst>
                                    <p:cond delay="0"/>
                                  </p:stCondLst>
                                  <p:childTnLst>
                                    <p:set>
                                      <p:cBhvr>
                                        <p:cTn id="64" dur="1" fill="hold">
                                          <p:stCondLst>
                                            <p:cond delay="0"/>
                                          </p:stCondLst>
                                        </p:cTn>
                                        <p:tgtEl>
                                          <p:spTgt spid="2052"/>
                                        </p:tgtEl>
                                        <p:attrNameLst>
                                          <p:attrName>style.visibility</p:attrName>
                                        </p:attrNameLst>
                                      </p:cBhvr>
                                      <p:to>
                                        <p:strVal val="visible"/>
                                      </p:to>
                                    </p:set>
                                    <p:animEffect transition="in" filter="circle(out)">
                                      <p:cBhvr>
                                        <p:cTn id="65" dur="2000"/>
                                        <p:tgtEl>
                                          <p:spTgt spid="2052"/>
                                        </p:tgtEl>
                                      </p:cBhvr>
                                    </p:animEffect>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11">
                                            <p:bg/>
                                          </p:spTgt>
                                        </p:tgtEl>
                                        <p:attrNameLst>
                                          <p:attrName>style.visibility</p:attrName>
                                        </p:attrNameLst>
                                      </p:cBhvr>
                                      <p:to>
                                        <p:strVal val="visible"/>
                                      </p:to>
                                    </p:set>
                                    <p:animEffect transition="in" filter="circle(out)">
                                      <p:cBhvr>
                                        <p:cTn id="77" dur="2000"/>
                                        <p:tgtEl>
                                          <p:spTgt spid="11">
                                            <p:bg/>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32" fill="hold" grpId="0" nodeType="clickEffect">
                                  <p:stCondLst>
                                    <p:cond delay="0"/>
                                  </p:stCondLst>
                                  <p:childTnLst>
                                    <p:set>
                                      <p:cBhvr>
                                        <p:cTn id="81" dur="1" fill="hold">
                                          <p:stCondLst>
                                            <p:cond delay="0"/>
                                          </p:stCondLst>
                                        </p:cTn>
                                        <p:tgtEl>
                                          <p:spTgt spid="11">
                                            <p:txEl>
                                              <p:pRg st="0" end="0"/>
                                            </p:txEl>
                                          </p:spTgt>
                                        </p:tgtEl>
                                        <p:attrNameLst>
                                          <p:attrName>style.visibility</p:attrName>
                                        </p:attrNameLst>
                                      </p:cBhvr>
                                      <p:to>
                                        <p:strVal val="visible"/>
                                      </p:to>
                                    </p:set>
                                    <p:animEffect transition="in" filter="circle(out)">
                                      <p:cBhvr>
                                        <p:cTn id="82" dur="2000"/>
                                        <p:tgtEl>
                                          <p:spTgt spid="11">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32" fill="hold" grpId="0" nodeType="clickEffect">
                                  <p:stCondLst>
                                    <p:cond delay="0"/>
                                  </p:stCondLst>
                                  <p:childTnLst>
                                    <p:set>
                                      <p:cBhvr>
                                        <p:cTn id="86" dur="1" fill="hold">
                                          <p:stCondLst>
                                            <p:cond delay="0"/>
                                          </p:stCondLst>
                                        </p:cTn>
                                        <p:tgtEl>
                                          <p:spTgt spid="11">
                                            <p:txEl>
                                              <p:pRg st="1" end="1"/>
                                            </p:txEl>
                                          </p:spTgt>
                                        </p:tgtEl>
                                        <p:attrNameLst>
                                          <p:attrName>style.visibility</p:attrName>
                                        </p:attrNameLst>
                                      </p:cBhvr>
                                      <p:to>
                                        <p:strVal val="visible"/>
                                      </p:to>
                                    </p:set>
                                    <p:animEffect transition="in" filter="circle(out)">
                                      <p:cBhvr>
                                        <p:cTn id="87" dur="2000"/>
                                        <p:tgtEl>
                                          <p:spTgt spid="11">
                                            <p:txEl>
                                              <p:pRg st="1" end="1"/>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32" fill="hold" grpId="0" nodeType="clickEffect">
                                  <p:stCondLst>
                                    <p:cond delay="0"/>
                                  </p:stCondLst>
                                  <p:childTnLst>
                                    <p:set>
                                      <p:cBhvr>
                                        <p:cTn id="91" dur="1" fill="hold">
                                          <p:stCondLst>
                                            <p:cond delay="0"/>
                                          </p:stCondLst>
                                        </p:cTn>
                                        <p:tgtEl>
                                          <p:spTgt spid="11">
                                            <p:txEl>
                                              <p:pRg st="2" end="2"/>
                                            </p:txEl>
                                          </p:spTgt>
                                        </p:tgtEl>
                                        <p:attrNameLst>
                                          <p:attrName>style.visibility</p:attrName>
                                        </p:attrNameLst>
                                      </p:cBhvr>
                                      <p:to>
                                        <p:strVal val="visible"/>
                                      </p:to>
                                    </p:set>
                                    <p:animEffect transition="in" filter="circle(out)">
                                      <p:cBhvr>
                                        <p:cTn id="92" dur="2000"/>
                                        <p:tgtEl>
                                          <p:spTgt spid="11">
                                            <p:txEl>
                                              <p:pRg st="2" end="2"/>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6" presetClass="entr" presetSubtype="32" fill="hold" grpId="0" nodeType="clickEffect">
                                  <p:stCondLst>
                                    <p:cond delay="0"/>
                                  </p:stCondLst>
                                  <p:childTnLst>
                                    <p:set>
                                      <p:cBhvr>
                                        <p:cTn id="96" dur="1" fill="hold">
                                          <p:stCondLst>
                                            <p:cond delay="0"/>
                                          </p:stCondLst>
                                        </p:cTn>
                                        <p:tgtEl>
                                          <p:spTgt spid="11">
                                            <p:txEl>
                                              <p:pRg st="3" end="3"/>
                                            </p:txEl>
                                          </p:spTgt>
                                        </p:tgtEl>
                                        <p:attrNameLst>
                                          <p:attrName>style.visibility</p:attrName>
                                        </p:attrNameLst>
                                      </p:cBhvr>
                                      <p:to>
                                        <p:strVal val="visible"/>
                                      </p:to>
                                    </p:set>
                                    <p:animEffect transition="in" filter="circle(out)">
                                      <p:cBhvr>
                                        <p:cTn id="97" dur="2000"/>
                                        <p:tgtEl>
                                          <p:spTgt spid="11">
                                            <p:txEl>
                                              <p:pRg st="3" end="3"/>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6" presetClass="entr" presetSubtype="32" fill="hold" grpId="0" nodeType="clickEffect">
                                  <p:stCondLst>
                                    <p:cond delay="0"/>
                                  </p:stCondLst>
                                  <p:childTnLst>
                                    <p:set>
                                      <p:cBhvr>
                                        <p:cTn id="101" dur="1" fill="hold">
                                          <p:stCondLst>
                                            <p:cond delay="0"/>
                                          </p:stCondLst>
                                        </p:cTn>
                                        <p:tgtEl>
                                          <p:spTgt spid="11">
                                            <p:txEl>
                                              <p:pRg st="4" end="4"/>
                                            </p:txEl>
                                          </p:spTgt>
                                        </p:tgtEl>
                                        <p:attrNameLst>
                                          <p:attrName>style.visibility</p:attrName>
                                        </p:attrNameLst>
                                      </p:cBhvr>
                                      <p:to>
                                        <p:strVal val="visible"/>
                                      </p:to>
                                    </p:set>
                                    <p:animEffect transition="in" filter="circle(out)">
                                      <p:cBhvr>
                                        <p:cTn id="102" dur="2000"/>
                                        <p:tgtEl>
                                          <p:spTgt spid="11">
                                            <p:txEl>
                                              <p:pRg st="4" end="4"/>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6" presetClass="entr" presetSubtype="32" fill="hold" grpId="0" nodeType="clickEffect">
                                  <p:stCondLst>
                                    <p:cond delay="0"/>
                                  </p:stCondLst>
                                  <p:childTnLst>
                                    <p:set>
                                      <p:cBhvr>
                                        <p:cTn id="106" dur="1" fill="hold">
                                          <p:stCondLst>
                                            <p:cond delay="0"/>
                                          </p:stCondLst>
                                        </p:cTn>
                                        <p:tgtEl>
                                          <p:spTgt spid="13">
                                            <p:bg/>
                                          </p:spTgt>
                                        </p:tgtEl>
                                        <p:attrNameLst>
                                          <p:attrName>style.visibility</p:attrName>
                                        </p:attrNameLst>
                                      </p:cBhvr>
                                      <p:to>
                                        <p:strVal val="visible"/>
                                      </p:to>
                                    </p:set>
                                    <p:animEffect transition="in" filter="circle(out)">
                                      <p:cBhvr>
                                        <p:cTn id="107" dur="2000"/>
                                        <p:tgtEl>
                                          <p:spTgt spid="13">
                                            <p:bg/>
                                          </p:spTgt>
                                        </p:tgtEl>
                                      </p:cBhvr>
                                    </p:animEffect>
                                  </p:childTnLst>
                                </p:cTn>
                              </p:par>
                            </p:childTnLst>
                          </p:cTn>
                        </p:par>
                      </p:childTnLst>
                    </p:cTn>
                  </p:par>
                  <p:par>
                    <p:cTn id="108" fill="hold">
                      <p:stCondLst>
                        <p:cond delay="indefinite"/>
                      </p:stCondLst>
                      <p:childTnLst>
                        <p:par>
                          <p:cTn id="109" fill="hold">
                            <p:stCondLst>
                              <p:cond delay="0"/>
                            </p:stCondLst>
                            <p:childTnLst>
                              <p:par>
                                <p:cTn id="110" presetID="6" presetClass="entr" presetSubtype="32" fill="hold" grpId="0" nodeType="clickEffect">
                                  <p:stCondLst>
                                    <p:cond delay="0"/>
                                  </p:stCondLst>
                                  <p:childTnLst>
                                    <p:set>
                                      <p:cBhvr>
                                        <p:cTn id="111" dur="1" fill="hold">
                                          <p:stCondLst>
                                            <p:cond delay="0"/>
                                          </p:stCondLst>
                                        </p:cTn>
                                        <p:tgtEl>
                                          <p:spTgt spid="13">
                                            <p:txEl>
                                              <p:pRg st="0" end="0"/>
                                            </p:txEl>
                                          </p:spTgt>
                                        </p:tgtEl>
                                        <p:attrNameLst>
                                          <p:attrName>style.visibility</p:attrName>
                                        </p:attrNameLst>
                                      </p:cBhvr>
                                      <p:to>
                                        <p:strVal val="visible"/>
                                      </p:to>
                                    </p:set>
                                    <p:animEffect transition="in" filter="circle(out)">
                                      <p:cBhvr>
                                        <p:cTn id="112" dur="2000"/>
                                        <p:tgtEl>
                                          <p:spTgt spid="13">
                                            <p:txEl>
                                              <p:pRg st="0" end="0"/>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6" presetClass="entr" presetSubtype="32" fill="hold" grpId="0" nodeType="clickEffect">
                                  <p:stCondLst>
                                    <p:cond delay="0"/>
                                  </p:stCondLst>
                                  <p:childTnLst>
                                    <p:set>
                                      <p:cBhvr>
                                        <p:cTn id="116" dur="1" fill="hold">
                                          <p:stCondLst>
                                            <p:cond delay="0"/>
                                          </p:stCondLst>
                                        </p:cTn>
                                        <p:tgtEl>
                                          <p:spTgt spid="13">
                                            <p:txEl>
                                              <p:pRg st="1" end="1"/>
                                            </p:txEl>
                                          </p:spTgt>
                                        </p:tgtEl>
                                        <p:attrNameLst>
                                          <p:attrName>style.visibility</p:attrName>
                                        </p:attrNameLst>
                                      </p:cBhvr>
                                      <p:to>
                                        <p:strVal val="visible"/>
                                      </p:to>
                                    </p:set>
                                    <p:animEffect transition="in" filter="circle(out)">
                                      <p:cBhvr>
                                        <p:cTn id="117" dur="2000"/>
                                        <p:tgtEl>
                                          <p:spTgt spid="13">
                                            <p:txEl>
                                              <p:pRg st="1" end="1"/>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6" presetClass="entr" presetSubtype="32" fill="hold" grpId="0" nodeType="clickEffect">
                                  <p:stCondLst>
                                    <p:cond delay="0"/>
                                  </p:stCondLst>
                                  <p:childTnLst>
                                    <p:set>
                                      <p:cBhvr>
                                        <p:cTn id="121" dur="1" fill="hold">
                                          <p:stCondLst>
                                            <p:cond delay="0"/>
                                          </p:stCondLst>
                                        </p:cTn>
                                        <p:tgtEl>
                                          <p:spTgt spid="13">
                                            <p:txEl>
                                              <p:pRg st="2" end="2"/>
                                            </p:txEl>
                                          </p:spTgt>
                                        </p:tgtEl>
                                        <p:attrNameLst>
                                          <p:attrName>style.visibility</p:attrName>
                                        </p:attrNameLst>
                                      </p:cBhvr>
                                      <p:to>
                                        <p:strVal val="visible"/>
                                      </p:to>
                                    </p:set>
                                    <p:animEffect transition="in" filter="circle(out)">
                                      <p:cBhvr>
                                        <p:cTn id="122" dur="2000"/>
                                        <p:tgtEl>
                                          <p:spTgt spid="13">
                                            <p:txEl>
                                              <p:pRg st="2" end="2"/>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47" presetClass="entr" presetSubtype="0" fill="hold" grpId="0" nodeType="clickEffect">
                                  <p:stCondLst>
                                    <p:cond delay="0"/>
                                  </p:stCondLst>
                                  <p:childTnLst>
                                    <p:set>
                                      <p:cBhvr>
                                        <p:cTn id="126" dur="1" fill="hold">
                                          <p:stCondLst>
                                            <p:cond delay="0"/>
                                          </p:stCondLst>
                                        </p:cTn>
                                        <p:tgtEl>
                                          <p:spTgt spid="17">
                                            <p:txEl>
                                              <p:pRg st="0" end="0"/>
                                            </p:txEl>
                                          </p:spTgt>
                                        </p:tgtEl>
                                        <p:attrNameLst>
                                          <p:attrName>style.visibility</p:attrName>
                                        </p:attrNameLst>
                                      </p:cBhvr>
                                      <p:to>
                                        <p:strVal val="visible"/>
                                      </p:to>
                                    </p:set>
                                    <p:animEffect transition="in" filter="fade">
                                      <p:cBhvr>
                                        <p:cTn id="127" dur="1000"/>
                                        <p:tgtEl>
                                          <p:spTgt spid="17">
                                            <p:txEl>
                                              <p:pRg st="0" end="0"/>
                                            </p:txEl>
                                          </p:spTgt>
                                        </p:tgtEl>
                                      </p:cBhvr>
                                    </p:animEffect>
                                    <p:anim calcmode="lin" valueType="num">
                                      <p:cBhvr>
                                        <p:cTn id="128"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29"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7" presetClass="entr" presetSubtype="0" fill="hold" grpId="0" nodeType="clickEffect">
                                  <p:stCondLst>
                                    <p:cond delay="0"/>
                                  </p:stCondLst>
                                  <p:childTnLst>
                                    <p:set>
                                      <p:cBhvr>
                                        <p:cTn id="133" dur="1" fill="hold">
                                          <p:stCondLst>
                                            <p:cond delay="0"/>
                                          </p:stCondLst>
                                        </p:cTn>
                                        <p:tgtEl>
                                          <p:spTgt spid="17">
                                            <p:txEl>
                                              <p:pRg st="1" end="1"/>
                                            </p:txEl>
                                          </p:spTgt>
                                        </p:tgtEl>
                                        <p:attrNameLst>
                                          <p:attrName>style.visibility</p:attrName>
                                        </p:attrNameLst>
                                      </p:cBhvr>
                                      <p:to>
                                        <p:strVal val="visible"/>
                                      </p:to>
                                    </p:set>
                                    <p:animEffect transition="in" filter="fade">
                                      <p:cBhvr>
                                        <p:cTn id="134" dur="1000"/>
                                        <p:tgtEl>
                                          <p:spTgt spid="17">
                                            <p:txEl>
                                              <p:pRg st="1" end="1"/>
                                            </p:txEl>
                                          </p:spTgt>
                                        </p:tgtEl>
                                      </p:cBhvr>
                                    </p:animEffect>
                                    <p:anim calcmode="lin" valueType="num">
                                      <p:cBhvr>
                                        <p:cTn id="135" dur="1000" fill="hold"/>
                                        <p:tgtEl>
                                          <p:spTgt spid="17">
                                            <p:txEl>
                                              <p:pRg st="1" end="1"/>
                                            </p:txEl>
                                          </p:spTgt>
                                        </p:tgtEl>
                                        <p:attrNameLst>
                                          <p:attrName>ppt_x</p:attrName>
                                        </p:attrNameLst>
                                      </p:cBhvr>
                                      <p:tavLst>
                                        <p:tav tm="0">
                                          <p:val>
                                            <p:strVal val="#ppt_x"/>
                                          </p:val>
                                        </p:tav>
                                        <p:tav tm="100000">
                                          <p:val>
                                            <p:strVal val="#ppt_x"/>
                                          </p:val>
                                        </p:tav>
                                      </p:tavLst>
                                    </p:anim>
                                    <p:anim calcmode="lin" valueType="num">
                                      <p:cBhvr>
                                        <p:cTn id="136" dur="1000" fill="hold"/>
                                        <p:tgtEl>
                                          <p:spTgt spid="1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6" presetClass="entr" presetSubtype="32" fill="hold" grpId="0" nodeType="clickEffect">
                                  <p:stCondLst>
                                    <p:cond delay="0"/>
                                  </p:stCondLst>
                                  <p:childTnLst>
                                    <p:set>
                                      <p:cBhvr>
                                        <p:cTn id="140" dur="1" fill="hold">
                                          <p:stCondLst>
                                            <p:cond delay="0"/>
                                          </p:stCondLst>
                                        </p:cTn>
                                        <p:tgtEl>
                                          <p:spTgt spid="21">
                                            <p:bg/>
                                          </p:spTgt>
                                        </p:tgtEl>
                                        <p:attrNameLst>
                                          <p:attrName>style.visibility</p:attrName>
                                        </p:attrNameLst>
                                      </p:cBhvr>
                                      <p:to>
                                        <p:strVal val="visible"/>
                                      </p:to>
                                    </p:set>
                                    <p:animEffect transition="in" filter="circle(out)">
                                      <p:cBhvr>
                                        <p:cTn id="141" dur="2000"/>
                                        <p:tgtEl>
                                          <p:spTgt spid="21">
                                            <p:bg/>
                                          </p:spTgt>
                                        </p:tgtEl>
                                      </p:cBhvr>
                                    </p:animEffect>
                                  </p:childTnLst>
                                </p:cTn>
                              </p:par>
                            </p:childTnLst>
                          </p:cTn>
                        </p:par>
                      </p:childTnLst>
                    </p:cTn>
                  </p:par>
                  <p:par>
                    <p:cTn id="142" fill="hold">
                      <p:stCondLst>
                        <p:cond delay="indefinite"/>
                      </p:stCondLst>
                      <p:childTnLst>
                        <p:par>
                          <p:cTn id="143" fill="hold">
                            <p:stCondLst>
                              <p:cond delay="0"/>
                            </p:stCondLst>
                            <p:childTnLst>
                              <p:par>
                                <p:cTn id="144" presetID="6" presetClass="entr" presetSubtype="32" fill="hold" grpId="0" nodeType="clickEffect">
                                  <p:stCondLst>
                                    <p:cond delay="0"/>
                                  </p:stCondLst>
                                  <p:childTnLst>
                                    <p:set>
                                      <p:cBhvr>
                                        <p:cTn id="145" dur="1" fill="hold">
                                          <p:stCondLst>
                                            <p:cond delay="0"/>
                                          </p:stCondLst>
                                        </p:cTn>
                                        <p:tgtEl>
                                          <p:spTgt spid="21">
                                            <p:txEl>
                                              <p:pRg st="0" end="0"/>
                                            </p:txEl>
                                          </p:spTgt>
                                        </p:tgtEl>
                                        <p:attrNameLst>
                                          <p:attrName>style.visibility</p:attrName>
                                        </p:attrNameLst>
                                      </p:cBhvr>
                                      <p:to>
                                        <p:strVal val="visible"/>
                                      </p:to>
                                    </p:set>
                                    <p:animEffect transition="in" filter="circle(out)">
                                      <p:cBhvr>
                                        <p:cTn id="146" dur="2000"/>
                                        <p:tgtEl>
                                          <p:spTgt spid="21">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6" presetClass="entr" presetSubtype="32" fill="hold" grpId="0" nodeType="clickEffect">
                                  <p:stCondLst>
                                    <p:cond delay="0"/>
                                  </p:stCondLst>
                                  <p:childTnLst>
                                    <p:set>
                                      <p:cBhvr>
                                        <p:cTn id="150" dur="1" fill="hold">
                                          <p:stCondLst>
                                            <p:cond delay="0"/>
                                          </p:stCondLst>
                                        </p:cTn>
                                        <p:tgtEl>
                                          <p:spTgt spid="21">
                                            <p:txEl>
                                              <p:pRg st="1" end="1"/>
                                            </p:txEl>
                                          </p:spTgt>
                                        </p:tgtEl>
                                        <p:attrNameLst>
                                          <p:attrName>style.visibility</p:attrName>
                                        </p:attrNameLst>
                                      </p:cBhvr>
                                      <p:to>
                                        <p:strVal val="visible"/>
                                      </p:to>
                                    </p:set>
                                    <p:animEffect transition="in" filter="circle(out)">
                                      <p:cBhvr>
                                        <p:cTn id="151" dur="20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8" grpId="0"/>
      <p:bldP spid="11" grpId="0" build="p" animBg="1"/>
      <p:bldP spid="13" grpId="0" build="p" animBg="1"/>
      <p:bldP spid="14" grpId="0" animBg="1"/>
      <p:bldP spid="9" grpId="0" animBg="1"/>
      <p:bldP spid="10" grpId="0" build="p" animBg="1"/>
      <p:bldP spid="15" grpId="0"/>
      <p:bldP spid="17" grpId="0" build="p"/>
      <p:bldP spid="21"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ChangeArrowheads="1"/>
          </p:cNvSpPr>
          <p:nvPr/>
        </p:nvSpPr>
        <p:spPr bwMode="auto">
          <a:xfrm>
            <a:off x="-13238" y="490527"/>
            <a:ext cx="4876567" cy="707886"/>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Read this entry from a blog written by a group of parents in a US city. </a:t>
            </a:r>
          </a:p>
        </p:txBody>
      </p:sp>
      <p:sp>
        <p:nvSpPr>
          <p:cNvPr id="20" name="TextBox 14"/>
          <p:cNvSpPr txBox="1">
            <a:spLocks noChangeArrowheads="1"/>
          </p:cNvSpPr>
          <p:nvPr/>
        </p:nvSpPr>
        <p:spPr bwMode="auto">
          <a:xfrm>
            <a:off x="2185059" y="-1"/>
            <a:ext cx="274319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00B050"/>
                </a:solidFill>
                <a:latin typeface="Georgia" panose="02040502050405020303" pitchFamily="18" charset="0"/>
              </a:rPr>
              <a:t>Reading</a:t>
            </a:r>
          </a:p>
        </p:txBody>
      </p:sp>
      <p:sp>
        <p:nvSpPr>
          <p:cNvPr id="30" name="TextBox 6"/>
          <p:cNvSpPr txBox="1">
            <a:spLocks noChangeArrowheads="1"/>
          </p:cNvSpPr>
          <p:nvPr/>
        </p:nvSpPr>
        <p:spPr bwMode="auto">
          <a:xfrm>
            <a:off x="0" y="0"/>
            <a:ext cx="2185060" cy="461665"/>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r>
              <a:rPr lang="en-US" sz="2400" dirty="0">
                <a:solidFill>
                  <a:srgbClr val="FFFF99"/>
                </a:solidFill>
                <a:latin typeface="Georgia" panose="02040502050405020303" pitchFamily="18" charset="0"/>
                <a:cs typeface="Cambria"/>
              </a:rPr>
              <a:t>Task follow on</a:t>
            </a:r>
          </a:p>
        </p:txBody>
      </p:sp>
      <p:sp>
        <p:nvSpPr>
          <p:cNvPr id="19" name="Rectangle 18"/>
          <p:cNvSpPr>
            <a:spLocks noChangeArrowheads="1"/>
          </p:cNvSpPr>
          <p:nvPr/>
        </p:nvSpPr>
        <p:spPr bwMode="auto">
          <a:xfrm>
            <a:off x="-13238" y="1600755"/>
            <a:ext cx="4889805" cy="5262979"/>
          </a:xfrm>
          <a:prstGeom prst="rect">
            <a:avLst/>
          </a:prstGeom>
          <a:solidFill>
            <a:srgbClr val="99CCFF"/>
          </a:soli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r>
              <a:rPr lang="en-US" sz="1600" b="1" dirty="0">
                <a:latin typeface="Arial Narrow" panose="020B0606020202030204" pitchFamily="34" charset="0"/>
              </a:rPr>
              <a:t>Fewer and fewer of our under-18s are playing outside these days as more and more of them spend their leisure time in front of a screen. Whether it’s a game console, a tablet, their smartphone or just the good old-fashioned TV screen, nearly 90% of US youngsters, according to a recent report, are not spending their free time with friends outside of the house. Over 60% have TVs in their bedrooms, an amazing 80% of children over 12 have their own cell phones, and more than half the boys questioned for the survey said they had a game console on which they spent at least two hours a day. Most, in fact, spent three hours or more.</a:t>
            </a:r>
          </a:p>
          <a:p>
            <a:endParaRPr lang="en-US" sz="1600" b="1" dirty="0">
              <a:latin typeface="Arial Narrow" panose="020B0606020202030204" pitchFamily="34" charset="0"/>
            </a:endParaRPr>
          </a:p>
          <a:p>
            <a:r>
              <a:rPr lang="en-US" sz="1600" b="1" dirty="0">
                <a:latin typeface="Arial Narrow" panose="020B0606020202030204" pitchFamily="34" charset="0"/>
              </a:rPr>
              <a:t>When we conducted a survey of parents in south Dallas they reported that they were concerned that their children weren’t doing enough physical exercise. Less than 40% of their children are members of sports teams compared to 65% just 10 years ago. Even our kids seem to agree that American teenagers are getting lazier and more unhealthy but say that facilities like parks, tennis courts and sports fields are either not safe or just don’t exist. The problem is what can be done about it? </a:t>
            </a:r>
          </a:p>
        </p:txBody>
      </p:sp>
      <p:sp>
        <p:nvSpPr>
          <p:cNvPr id="31" name="Rectangle 30"/>
          <p:cNvSpPr>
            <a:spLocks noChangeArrowheads="1"/>
          </p:cNvSpPr>
          <p:nvPr/>
        </p:nvSpPr>
        <p:spPr bwMode="auto">
          <a:xfrm>
            <a:off x="4928257" y="1867729"/>
            <a:ext cx="4079153" cy="707886"/>
          </a:xfrm>
          <a:prstGeom prst="rect">
            <a:avLst/>
          </a:prstGeom>
          <a:noFill/>
          <a:ln w="9525">
            <a:noFill/>
            <a:miter lim="800000"/>
            <a:headEnd/>
            <a:tailEnd/>
          </a:ln>
        </p:spPr>
        <p:txBody>
          <a:bodyPr wrap="square">
            <a:spAutoFit/>
          </a:bodyPr>
          <a:lstStyle/>
          <a:p>
            <a:r>
              <a:rPr lang="en-US" sz="2000" i="1" dirty="0">
                <a:latin typeface="Georgia" panose="02040502050405020303" pitchFamily="18" charset="0"/>
                <a:cs typeface="Calibri" pitchFamily="34" charset="0"/>
              </a:rPr>
              <a:t>Work in pairs.</a:t>
            </a:r>
          </a:p>
          <a:p>
            <a:r>
              <a:rPr lang="en-US" sz="2000" dirty="0">
                <a:latin typeface="Georgia" panose="02040502050405020303" pitchFamily="18" charset="0"/>
                <a:cs typeface="Calibri" pitchFamily="34" charset="0"/>
              </a:rPr>
              <a:t>Talk about these ideas.</a:t>
            </a:r>
          </a:p>
        </p:txBody>
      </p:sp>
      <p:sp>
        <p:nvSpPr>
          <p:cNvPr id="16" name="Rectangle 15"/>
          <p:cNvSpPr>
            <a:spLocks noChangeArrowheads="1"/>
          </p:cNvSpPr>
          <p:nvPr/>
        </p:nvSpPr>
        <p:spPr bwMode="auto">
          <a:xfrm>
            <a:off x="4928258" y="2575615"/>
            <a:ext cx="4044693" cy="2308324"/>
          </a:xfrm>
          <a:prstGeom prst="rect">
            <a:avLst/>
          </a:prstGeom>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35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r>
              <a:rPr lang="en-US" sz="1600" b="1" dirty="0">
                <a:solidFill>
                  <a:srgbClr val="002060"/>
                </a:solidFill>
                <a:latin typeface="Arial Narrow" panose="020B0606020202030204" pitchFamily="34" charset="0"/>
              </a:rPr>
              <a:t>Whether you agree that the young people spending less time outside and more sitting at home is a problem.</a:t>
            </a:r>
          </a:p>
          <a:p>
            <a:r>
              <a:rPr lang="en-US" sz="1600" b="1" dirty="0">
                <a:solidFill>
                  <a:srgbClr val="002060"/>
                </a:solidFill>
                <a:latin typeface="Arial Narrow" panose="020B0606020202030204" pitchFamily="34" charset="0"/>
              </a:rPr>
              <a:t>Whether you think parents should be concerned.</a:t>
            </a:r>
          </a:p>
          <a:p>
            <a:r>
              <a:rPr lang="en-US" sz="1600" b="1" dirty="0">
                <a:solidFill>
                  <a:srgbClr val="002060"/>
                </a:solidFill>
                <a:latin typeface="Arial Narrow" panose="020B0606020202030204" pitchFamily="34" charset="0"/>
              </a:rPr>
              <a:t>How the situation described in the blog compares with the situation in your country.</a:t>
            </a:r>
          </a:p>
          <a:p>
            <a:r>
              <a:rPr lang="en-US" sz="1600" b="1" dirty="0">
                <a:solidFill>
                  <a:srgbClr val="002060"/>
                </a:solidFill>
                <a:latin typeface="Arial Narrow" panose="020B0606020202030204" pitchFamily="34" charset="0"/>
              </a:rPr>
              <a:t>If there are other reasons, not mentioned in the blog, why teenagers perhaps do less exercise than their parents. </a:t>
            </a:r>
          </a:p>
        </p:txBody>
      </p:sp>
      <p:sp>
        <p:nvSpPr>
          <p:cNvPr id="14" name="Rectangle 13"/>
          <p:cNvSpPr>
            <a:spLocks noChangeArrowheads="1"/>
          </p:cNvSpPr>
          <p:nvPr/>
        </p:nvSpPr>
        <p:spPr bwMode="auto">
          <a:xfrm>
            <a:off x="4876567" y="5156894"/>
            <a:ext cx="4096383" cy="1631216"/>
          </a:xfrm>
          <a:prstGeom prst="rect">
            <a:avLst/>
          </a:prstGeom>
          <a:noFill/>
          <a:ln w="9525">
            <a:noFill/>
            <a:miter lim="800000"/>
            <a:headEnd/>
            <a:tailEnd/>
          </a:ln>
        </p:spPr>
        <p:txBody>
          <a:bodyPr wrap="square">
            <a:spAutoFit/>
          </a:bodyPr>
          <a:lstStyle/>
          <a:p>
            <a:r>
              <a:rPr lang="en-US" sz="2000" dirty="0">
                <a:latin typeface="Georgia" panose="02040502050405020303" pitchFamily="18" charset="0"/>
                <a:cs typeface="Calibri" pitchFamily="34" charset="0"/>
              </a:rPr>
              <a:t>Report your ideas </a:t>
            </a:r>
            <a:r>
              <a:rPr lang="en-US" sz="2000" i="1" dirty="0">
                <a:latin typeface="Georgia" panose="02040502050405020303" pitchFamily="18" charset="0"/>
                <a:cs typeface="Calibri" pitchFamily="34" charset="0"/>
              </a:rPr>
              <a:t>to the class</a:t>
            </a:r>
            <a:r>
              <a:rPr lang="en-US" sz="2000" dirty="0">
                <a:latin typeface="Georgia" panose="02040502050405020303" pitchFamily="18" charset="0"/>
                <a:cs typeface="Calibri" pitchFamily="34" charset="0"/>
              </a:rPr>
              <a:t>.</a:t>
            </a:r>
          </a:p>
          <a:p>
            <a:endParaRPr lang="en-US" sz="2000" dirty="0">
              <a:latin typeface="Georgia" panose="02040502050405020303" pitchFamily="18" charset="0"/>
              <a:cs typeface="Calibri" pitchFamily="34" charset="0"/>
            </a:endParaRPr>
          </a:p>
          <a:p>
            <a:r>
              <a:rPr lang="en-US" sz="2000" dirty="0">
                <a:latin typeface="Georgia" panose="02040502050405020303" pitchFamily="18" charset="0"/>
                <a:cs typeface="Calibri" pitchFamily="34" charset="0"/>
              </a:rPr>
              <a:t>Suggest some solutions to the problem which might help US teenagers. </a:t>
            </a:r>
          </a:p>
        </p:txBody>
      </p:sp>
      <p:sp>
        <p:nvSpPr>
          <p:cNvPr id="10" name="TextBox 6"/>
          <p:cNvSpPr txBox="1">
            <a:spLocks noChangeArrowheads="1"/>
          </p:cNvSpPr>
          <p:nvPr/>
        </p:nvSpPr>
        <p:spPr bwMode="auto">
          <a:xfrm>
            <a:off x="-13238" y="1209416"/>
            <a:ext cx="4889805" cy="369332"/>
          </a:xfrm>
          <a:prstGeom prst="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8100000" scaled="1"/>
            <a:tileRect/>
          </a:gradFill>
          <a:ln w="12700">
            <a:no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b="1" dirty="0">
                <a:solidFill>
                  <a:srgbClr val="FFC000"/>
                </a:solidFill>
                <a:latin typeface="Arial Narrow" panose="020B0606020202030204" pitchFamily="34" charset="0"/>
                <a:cs typeface="Cambria"/>
              </a:rPr>
              <a:t>Leisure and our under 18s - cause for concern? </a:t>
            </a:r>
          </a:p>
        </p:txBody>
      </p:sp>
      <p:pic>
        <p:nvPicPr>
          <p:cNvPr id="3074" name="Picture 2" descr="person, woman, pa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1558" y="112295"/>
            <a:ext cx="3436180" cy="175543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8967672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circle(out)">
                                      <p:cBhvr>
                                        <p:cTn id="7" dur="2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circle(out)">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circle(out)">
                                      <p:cBhvr>
                                        <p:cTn id="24" dur="2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32" fill="hold" grpId="0" nodeType="clickEffect">
                                  <p:stCondLst>
                                    <p:cond delay="0"/>
                                  </p:stCondLst>
                                  <p:childTnLst>
                                    <p:set>
                                      <p:cBhvr>
                                        <p:cTn id="28" dur="1" fill="hold">
                                          <p:stCondLst>
                                            <p:cond delay="0"/>
                                          </p:stCondLst>
                                        </p:cTn>
                                        <p:tgtEl>
                                          <p:spTgt spid="19">
                                            <p:bg/>
                                          </p:spTgt>
                                        </p:tgtEl>
                                        <p:attrNameLst>
                                          <p:attrName>style.visibility</p:attrName>
                                        </p:attrNameLst>
                                      </p:cBhvr>
                                      <p:to>
                                        <p:strVal val="visible"/>
                                      </p:to>
                                    </p:set>
                                    <p:animEffect transition="in" filter="circle(out)">
                                      <p:cBhvr>
                                        <p:cTn id="29" dur="2000"/>
                                        <p:tgtEl>
                                          <p:spTgt spid="19">
                                            <p:bg/>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32" fill="hold" grpId="0" nodeType="clickEffect">
                                  <p:stCondLst>
                                    <p:cond delay="0"/>
                                  </p:stCondLst>
                                  <p:childTnLst>
                                    <p:set>
                                      <p:cBhvr>
                                        <p:cTn id="33" dur="1" fill="hold">
                                          <p:stCondLst>
                                            <p:cond delay="0"/>
                                          </p:stCondLst>
                                        </p:cTn>
                                        <p:tgtEl>
                                          <p:spTgt spid="19">
                                            <p:txEl>
                                              <p:pRg st="0" end="0"/>
                                            </p:txEl>
                                          </p:spTgt>
                                        </p:tgtEl>
                                        <p:attrNameLst>
                                          <p:attrName>style.visibility</p:attrName>
                                        </p:attrNameLst>
                                      </p:cBhvr>
                                      <p:to>
                                        <p:strVal val="visible"/>
                                      </p:to>
                                    </p:set>
                                    <p:animEffect transition="in" filter="circle(out)">
                                      <p:cBhvr>
                                        <p:cTn id="34" dur="2000"/>
                                        <p:tgtEl>
                                          <p:spTgt spid="1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32" fill="hold" grpId="0" nodeType="clickEffect">
                                  <p:stCondLst>
                                    <p:cond delay="0"/>
                                  </p:stCondLst>
                                  <p:childTnLst>
                                    <p:set>
                                      <p:cBhvr>
                                        <p:cTn id="38" dur="1" fill="hold">
                                          <p:stCondLst>
                                            <p:cond delay="0"/>
                                          </p:stCondLst>
                                        </p:cTn>
                                        <p:tgtEl>
                                          <p:spTgt spid="19">
                                            <p:txEl>
                                              <p:pRg st="2" end="2"/>
                                            </p:txEl>
                                          </p:spTgt>
                                        </p:tgtEl>
                                        <p:attrNameLst>
                                          <p:attrName>style.visibility</p:attrName>
                                        </p:attrNameLst>
                                      </p:cBhvr>
                                      <p:to>
                                        <p:strVal val="visible"/>
                                      </p:to>
                                    </p:set>
                                    <p:animEffect transition="in" filter="circle(out)">
                                      <p:cBhvr>
                                        <p:cTn id="39" dur="2000"/>
                                        <p:tgtEl>
                                          <p:spTgt spid="19">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32" fill="hold" nodeType="clickEffect">
                                  <p:stCondLst>
                                    <p:cond delay="0"/>
                                  </p:stCondLst>
                                  <p:childTnLst>
                                    <p:set>
                                      <p:cBhvr>
                                        <p:cTn id="43" dur="1" fill="hold">
                                          <p:stCondLst>
                                            <p:cond delay="0"/>
                                          </p:stCondLst>
                                        </p:cTn>
                                        <p:tgtEl>
                                          <p:spTgt spid="3074"/>
                                        </p:tgtEl>
                                        <p:attrNameLst>
                                          <p:attrName>style.visibility</p:attrName>
                                        </p:attrNameLst>
                                      </p:cBhvr>
                                      <p:to>
                                        <p:strVal val="visible"/>
                                      </p:to>
                                    </p:set>
                                    <p:animEffect transition="in" filter="circle(out)">
                                      <p:cBhvr>
                                        <p:cTn id="44" dur="2000"/>
                                        <p:tgtEl>
                                          <p:spTgt spid="3074"/>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1">
                                            <p:txEl>
                                              <p:pRg st="0" end="0"/>
                                            </p:txEl>
                                          </p:spTgt>
                                        </p:tgtEl>
                                        <p:attrNameLst>
                                          <p:attrName>style.visibility</p:attrName>
                                        </p:attrNameLst>
                                      </p:cBhvr>
                                      <p:to>
                                        <p:strVal val="visible"/>
                                      </p:to>
                                    </p:set>
                                    <p:animEffect transition="in" filter="fade">
                                      <p:cBhvr>
                                        <p:cTn id="49" dur="1000"/>
                                        <p:tgtEl>
                                          <p:spTgt spid="31">
                                            <p:txEl>
                                              <p:pRg st="0" end="0"/>
                                            </p:txEl>
                                          </p:spTgt>
                                        </p:tgtEl>
                                      </p:cBhvr>
                                    </p:animEffect>
                                    <p:anim calcmode="lin" valueType="num">
                                      <p:cBhvr>
                                        <p:cTn id="50"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31">
                                            <p:txEl>
                                              <p:pRg st="1" end="1"/>
                                            </p:txEl>
                                          </p:spTgt>
                                        </p:tgtEl>
                                        <p:attrNameLst>
                                          <p:attrName>style.visibility</p:attrName>
                                        </p:attrNameLst>
                                      </p:cBhvr>
                                      <p:to>
                                        <p:strVal val="visible"/>
                                      </p:to>
                                    </p:set>
                                    <p:animEffect transition="in" filter="fade">
                                      <p:cBhvr>
                                        <p:cTn id="56" dur="1000"/>
                                        <p:tgtEl>
                                          <p:spTgt spid="31">
                                            <p:txEl>
                                              <p:pRg st="1" end="1"/>
                                            </p:txEl>
                                          </p:spTgt>
                                        </p:tgtEl>
                                      </p:cBhvr>
                                    </p:animEffect>
                                    <p:anim calcmode="lin" valueType="num">
                                      <p:cBhvr>
                                        <p:cTn id="57" dur="1000" fill="hold"/>
                                        <p:tgtEl>
                                          <p:spTgt spid="31">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3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6" presetClass="entr" presetSubtype="32"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circle(out)">
                                      <p:cBhvr>
                                        <p:cTn id="63" dur="2000"/>
                                        <p:tgtEl>
                                          <p:spTgt spid="16">
                                            <p:bg/>
                                          </p:spTgt>
                                        </p:tgtEl>
                                      </p:cBhvr>
                                    </p:animEffect>
                                  </p:childTnLst>
                                </p:cTn>
                              </p:par>
                            </p:childTnLst>
                          </p:cTn>
                        </p:par>
                      </p:childTnLst>
                    </p:cTn>
                  </p:par>
                  <p:par>
                    <p:cTn id="64" fill="hold">
                      <p:stCondLst>
                        <p:cond delay="indefinite"/>
                      </p:stCondLst>
                      <p:childTnLst>
                        <p:par>
                          <p:cTn id="65" fill="hold">
                            <p:stCondLst>
                              <p:cond delay="0"/>
                            </p:stCondLst>
                            <p:childTnLst>
                              <p:par>
                                <p:cTn id="66" presetID="6" presetClass="entr" presetSubtype="32" fill="hold" grpId="0" nodeType="clickEffect">
                                  <p:stCondLst>
                                    <p:cond delay="0"/>
                                  </p:stCondLst>
                                  <p:childTnLst>
                                    <p:set>
                                      <p:cBhvr>
                                        <p:cTn id="67" dur="1" fill="hold">
                                          <p:stCondLst>
                                            <p:cond delay="0"/>
                                          </p:stCondLst>
                                        </p:cTn>
                                        <p:tgtEl>
                                          <p:spTgt spid="16">
                                            <p:txEl>
                                              <p:pRg st="0" end="0"/>
                                            </p:txEl>
                                          </p:spTgt>
                                        </p:tgtEl>
                                        <p:attrNameLst>
                                          <p:attrName>style.visibility</p:attrName>
                                        </p:attrNameLst>
                                      </p:cBhvr>
                                      <p:to>
                                        <p:strVal val="visible"/>
                                      </p:to>
                                    </p:set>
                                    <p:animEffect transition="in" filter="circle(out)">
                                      <p:cBhvr>
                                        <p:cTn id="68" dur="2000"/>
                                        <p:tgtEl>
                                          <p:spTgt spid="16">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6" presetClass="entr" presetSubtype="32" fill="hold" grpId="0" nodeType="clickEffect">
                                  <p:stCondLst>
                                    <p:cond delay="0"/>
                                  </p:stCondLst>
                                  <p:childTnLst>
                                    <p:set>
                                      <p:cBhvr>
                                        <p:cTn id="72" dur="1" fill="hold">
                                          <p:stCondLst>
                                            <p:cond delay="0"/>
                                          </p:stCondLst>
                                        </p:cTn>
                                        <p:tgtEl>
                                          <p:spTgt spid="16">
                                            <p:txEl>
                                              <p:pRg st="1" end="1"/>
                                            </p:txEl>
                                          </p:spTgt>
                                        </p:tgtEl>
                                        <p:attrNameLst>
                                          <p:attrName>style.visibility</p:attrName>
                                        </p:attrNameLst>
                                      </p:cBhvr>
                                      <p:to>
                                        <p:strVal val="visible"/>
                                      </p:to>
                                    </p:set>
                                    <p:animEffect transition="in" filter="circle(out)">
                                      <p:cBhvr>
                                        <p:cTn id="73" dur="2000"/>
                                        <p:tgtEl>
                                          <p:spTgt spid="16">
                                            <p:txEl>
                                              <p:pRg st="1" end="1"/>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ntr" presetSubtype="32" fill="hold" grpId="0" nodeType="clickEffect">
                                  <p:stCondLst>
                                    <p:cond delay="0"/>
                                  </p:stCondLst>
                                  <p:childTnLst>
                                    <p:set>
                                      <p:cBhvr>
                                        <p:cTn id="77" dur="1" fill="hold">
                                          <p:stCondLst>
                                            <p:cond delay="0"/>
                                          </p:stCondLst>
                                        </p:cTn>
                                        <p:tgtEl>
                                          <p:spTgt spid="16">
                                            <p:txEl>
                                              <p:pRg st="2" end="2"/>
                                            </p:txEl>
                                          </p:spTgt>
                                        </p:tgtEl>
                                        <p:attrNameLst>
                                          <p:attrName>style.visibility</p:attrName>
                                        </p:attrNameLst>
                                      </p:cBhvr>
                                      <p:to>
                                        <p:strVal val="visible"/>
                                      </p:to>
                                    </p:set>
                                    <p:animEffect transition="in" filter="circle(out)">
                                      <p:cBhvr>
                                        <p:cTn id="78" dur="2000"/>
                                        <p:tgtEl>
                                          <p:spTgt spid="16">
                                            <p:txEl>
                                              <p:pRg st="2" end="2"/>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6" presetClass="entr" presetSubtype="32" fill="hold" grpId="0" nodeType="clickEffect">
                                  <p:stCondLst>
                                    <p:cond delay="0"/>
                                  </p:stCondLst>
                                  <p:childTnLst>
                                    <p:set>
                                      <p:cBhvr>
                                        <p:cTn id="82" dur="1" fill="hold">
                                          <p:stCondLst>
                                            <p:cond delay="0"/>
                                          </p:stCondLst>
                                        </p:cTn>
                                        <p:tgtEl>
                                          <p:spTgt spid="16">
                                            <p:txEl>
                                              <p:pRg st="3" end="3"/>
                                            </p:txEl>
                                          </p:spTgt>
                                        </p:tgtEl>
                                        <p:attrNameLst>
                                          <p:attrName>style.visibility</p:attrName>
                                        </p:attrNameLst>
                                      </p:cBhvr>
                                      <p:to>
                                        <p:strVal val="visible"/>
                                      </p:to>
                                    </p:set>
                                    <p:animEffect transition="in" filter="circle(out)">
                                      <p:cBhvr>
                                        <p:cTn id="83" dur="2000"/>
                                        <p:tgtEl>
                                          <p:spTgt spid="16">
                                            <p:txEl>
                                              <p:pRg st="3" end="3"/>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14">
                                            <p:txEl>
                                              <p:pRg st="0" end="0"/>
                                            </p:txEl>
                                          </p:spTgt>
                                        </p:tgtEl>
                                        <p:attrNameLst>
                                          <p:attrName>style.visibility</p:attrName>
                                        </p:attrNameLst>
                                      </p:cBhvr>
                                      <p:to>
                                        <p:strVal val="visible"/>
                                      </p:to>
                                    </p:set>
                                    <p:animEffect transition="in" filter="fade">
                                      <p:cBhvr>
                                        <p:cTn id="88" dur="1000"/>
                                        <p:tgtEl>
                                          <p:spTgt spid="14">
                                            <p:txEl>
                                              <p:pRg st="0" end="0"/>
                                            </p:txEl>
                                          </p:spTgt>
                                        </p:tgtEl>
                                      </p:cBhvr>
                                    </p:animEffect>
                                    <p:anim calcmode="lin" valueType="num">
                                      <p:cBhvr>
                                        <p:cTn id="89"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0"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7" presetClass="entr" presetSubtype="0" fill="hold" grpId="0" nodeType="clickEffect">
                                  <p:stCondLst>
                                    <p:cond delay="0"/>
                                  </p:stCondLst>
                                  <p:childTnLst>
                                    <p:set>
                                      <p:cBhvr>
                                        <p:cTn id="94" dur="1" fill="hold">
                                          <p:stCondLst>
                                            <p:cond delay="0"/>
                                          </p:stCondLst>
                                        </p:cTn>
                                        <p:tgtEl>
                                          <p:spTgt spid="14">
                                            <p:txEl>
                                              <p:pRg st="2" end="2"/>
                                            </p:txEl>
                                          </p:spTgt>
                                        </p:tgtEl>
                                        <p:attrNameLst>
                                          <p:attrName>style.visibility</p:attrName>
                                        </p:attrNameLst>
                                      </p:cBhvr>
                                      <p:to>
                                        <p:strVal val="visible"/>
                                      </p:to>
                                    </p:set>
                                    <p:animEffect transition="in" filter="fade">
                                      <p:cBhvr>
                                        <p:cTn id="95" dur="1000"/>
                                        <p:tgtEl>
                                          <p:spTgt spid="14">
                                            <p:txEl>
                                              <p:pRg st="2" end="2"/>
                                            </p:txEl>
                                          </p:spTgt>
                                        </p:tgtEl>
                                      </p:cBhvr>
                                    </p:animEffect>
                                    <p:anim calcmode="lin" valueType="num">
                                      <p:cBhvr>
                                        <p:cTn id="96"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97"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0" grpId="0"/>
      <p:bldP spid="30" grpId="0" animBg="1"/>
      <p:bldP spid="19" grpId="0" build="p" animBg="1"/>
      <p:bldP spid="31" grpId="0" build="p"/>
      <p:bldP spid="16" grpId="0" build="p" animBg="1"/>
      <p:bldP spid="14" grpId="0" build="p"/>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846769"/>
            <a:ext cx="8977743" cy="2369880"/>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just">
              <a:defRPr/>
            </a:pPr>
            <a:r>
              <a:rPr lang="en-US" sz="2800" b="1" dirty="0">
                <a:solidFill>
                  <a:srgbClr val="00B050"/>
                </a:solidFill>
                <a:latin typeface="Georgia" panose="02040502050405020303" pitchFamily="18" charset="0"/>
                <a:cs typeface="Calibri"/>
              </a:rPr>
              <a:t>Today you…</a:t>
            </a:r>
          </a:p>
          <a:p>
            <a:pPr>
              <a:defRPr/>
            </a:pPr>
            <a:r>
              <a:rPr lang="en-US" sz="2000" dirty="0">
                <a:solidFill>
                  <a:srgbClr val="00B050"/>
                </a:solidFill>
                <a:latin typeface="Georgia" panose="02040502050405020303" pitchFamily="18" charset="0"/>
                <a:cs typeface="Calibri"/>
              </a:rPr>
              <a:t>created a small number of survey questions and used these to gather information from your classmates. You then reported on what you had found out and discussed your overall findings as a class. </a:t>
            </a:r>
          </a:p>
          <a:p>
            <a:pPr>
              <a:defRPr/>
            </a:pPr>
            <a:endParaRPr lang="en-US" sz="2000" dirty="0">
              <a:solidFill>
                <a:srgbClr val="00B050"/>
              </a:solidFill>
              <a:latin typeface="Georgia" panose="02040502050405020303" pitchFamily="18" charset="0"/>
              <a:cs typeface="Calibri"/>
            </a:endParaRPr>
          </a:p>
          <a:p>
            <a:pPr>
              <a:defRPr/>
            </a:pPr>
            <a:r>
              <a:rPr lang="en-US" sz="2000" dirty="0">
                <a:solidFill>
                  <a:srgbClr val="00B050"/>
                </a:solidFill>
                <a:latin typeface="Georgia" panose="02040502050405020303" pitchFamily="18" charset="0"/>
                <a:cs typeface="Calibri"/>
              </a:rPr>
              <a:t>read about and discussed a report which outlined concerns of parents in the US about the ways younger people there spend their leisure times.</a:t>
            </a:r>
          </a:p>
        </p:txBody>
      </p:sp>
      <p:sp>
        <p:nvSpPr>
          <p:cNvPr id="14342" name="TextBox 7"/>
          <p:cNvSpPr txBox="1">
            <a:spLocks noChangeArrowheads="1"/>
          </p:cNvSpPr>
          <p:nvPr/>
        </p:nvSpPr>
        <p:spPr bwMode="auto">
          <a:xfrm>
            <a:off x="-1" y="5780504"/>
            <a:ext cx="8977744" cy="1077218"/>
          </a:xfrm>
          <a:prstGeom prst="rect">
            <a:avLst/>
          </a:prstGeom>
          <a:gradFill flip="none" rotWithShape="1">
            <a:gsLst>
              <a:gs pos="0">
                <a:schemeClr val="bg2">
                  <a:lumMod val="25000"/>
                  <a:shade val="30000"/>
                  <a:satMod val="115000"/>
                </a:schemeClr>
              </a:gs>
              <a:gs pos="50000">
                <a:schemeClr val="bg2">
                  <a:lumMod val="25000"/>
                  <a:shade val="67500"/>
                  <a:satMod val="115000"/>
                </a:schemeClr>
              </a:gs>
              <a:gs pos="100000">
                <a:schemeClr val="bg2">
                  <a:lumMod val="25000"/>
                  <a:shade val="100000"/>
                  <a:satMod val="115000"/>
                </a:schemeClr>
              </a:gs>
            </a:gsLst>
            <a:lin ang="162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US" sz="2400" b="1" dirty="0">
                <a:solidFill>
                  <a:srgbClr val="00B050"/>
                </a:solidFill>
                <a:latin typeface="Gotham Book"/>
                <a:cs typeface="Cambria"/>
              </a:rPr>
              <a:t>HOMEWORK IDEA</a:t>
            </a:r>
          </a:p>
          <a:p>
            <a:pPr algn="ctr" eaLnBrk="1" hangingPunct="1">
              <a:defRPr/>
            </a:pPr>
            <a:r>
              <a:rPr lang="en-US" sz="2000" dirty="0">
                <a:solidFill>
                  <a:schemeClr val="bg1"/>
                </a:solidFill>
                <a:latin typeface="Gotham Book"/>
                <a:cs typeface="Cambria"/>
              </a:rPr>
              <a:t>Use the blog entry as a model and write about the most important things you found out from your class. </a:t>
            </a:r>
          </a:p>
        </p:txBody>
      </p:sp>
      <p:sp>
        <p:nvSpPr>
          <p:cNvPr id="7" name="TextBox 14"/>
          <p:cNvSpPr txBox="1">
            <a:spLocks noChangeArrowheads="1"/>
          </p:cNvSpPr>
          <p:nvPr/>
        </p:nvSpPr>
        <p:spPr bwMode="auto">
          <a:xfrm>
            <a:off x="1" y="0"/>
            <a:ext cx="258277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00B050"/>
                </a:solidFill>
                <a:latin typeface="Georgia" panose="02040502050405020303" pitchFamily="18" charset="0"/>
                <a:cs typeface="Times New Roman" panose="02020603050405020304" pitchFamily="18" charset="0"/>
              </a:rPr>
              <a:t>B1-B2 Unit Three</a:t>
            </a:r>
          </a:p>
        </p:txBody>
      </p:sp>
      <p:sp>
        <p:nvSpPr>
          <p:cNvPr id="9" name="TextBox 14"/>
          <p:cNvSpPr txBox="1">
            <a:spLocks noChangeArrowheads="1"/>
          </p:cNvSpPr>
          <p:nvPr/>
        </p:nvSpPr>
        <p:spPr bwMode="auto">
          <a:xfrm>
            <a:off x="7243948" y="-4543"/>
            <a:ext cx="173379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2400" dirty="0">
                <a:solidFill>
                  <a:srgbClr val="00B050"/>
                </a:solidFill>
                <a:latin typeface="Georgia" panose="02040502050405020303" pitchFamily="18" charset="0"/>
                <a:cs typeface="Times New Roman" panose="02020603050405020304" pitchFamily="18" charset="0"/>
              </a:rPr>
              <a:t>Lesson 1B</a:t>
            </a:r>
          </a:p>
        </p:txBody>
      </p:sp>
      <p:pic>
        <p:nvPicPr>
          <p:cNvPr id="10" name="Picture 9" descr="ESL TeenStuff"/>
          <p:cNvPicPr/>
          <p:nvPr/>
        </p:nvPicPr>
        <p:blipFill>
          <a:blip r:embed="rId4">
            <a:extLst>
              <a:ext uri="{28A0092B-C50C-407E-A947-70E740481C1C}">
                <a14:useLocalDpi xmlns:a14="http://schemas.microsoft.com/office/drawing/2010/main" val="0"/>
              </a:ext>
            </a:extLst>
          </a:blip>
          <a:srcRect/>
          <a:stretch>
            <a:fillRect/>
          </a:stretch>
        </p:blipFill>
        <p:spPr bwMode="auto">
          <a:xfrm>
            <a:off x="3031498" y="46669"/>
            <a:ext cx="3081004" cy="800100"/>
          </a:xfrm>
          <a:prstGeom prst="rect">
            <a:avLst/>
          </a:prstGeom>
          <a:noFill/>
          <a:ln>
            <a:noFill/>
          </a:ln>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out)">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circle(out)">
                                      <p:cBhvr>
                                        <p:cTn id="22" dur="2000"/>
                                        <p:tgtEl>
                                          <p:spTgt spid="3">
                                            <p:bg/>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circle(out)">
                                      <p:cBhvr>
                                        <p:cTn id="27" dur="2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circle(out)">
                                      <p:cBhvr>
                                        <p:cTn id="32" dur="20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circle(out)">
                                      <p:cBhvr>
                                        <p:cTn id="37" dur="2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4342">
                                            <p:bg/>
                                          </p:spTgt>
                                        </p:tgtEl>
                                        <p:attrNameLst>
                                          <p:attrName>style.visibility</p:attrName>
                                        </p:attrNameLst>
                                      </p:cBhvr>
                                      <p:to>
                                        <p:strVal val="visible"/>
                                      </p:to>
                                    </p:set>
                                    <p:animEffect transition="in" filter="circle(out)">
                                      <p:cBhvr>
                                        <p:cTn id="42" dur="2000"/>
                                        <p:tgtEl>
                                          <p:spTgt spid="14342">
                                            <p:bg/>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4342">
                                            <p:txEl>
                                              <p:pRg st="0" end="0"/>
                                            </p:txEl>
                                          </p:spTgt>
                                        </p:tgtEl>
                                        <p:attrNameLst>
                                          <p:attrName>style.visibility</p:attrName>
                                        </p:attrNameLst>
                                      </p:cBhvr>
                                      <p:to>
                                        <p:strVal val="visible"/>
                                      </p:to>
                                    </p:set>
                                    <p:animEffect transition="in" filter="circle(out)">
                                      <p:cBhvr>
                                        <p:cTn id="47" dur="2000"/>
                                        <p:tgtEl>
                                          <p:spTgt spid="1434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4342">
                                            <p:txEl>
                                              <p:pRg st="1" end="1"/>
                                            </p:txEl>
                                          </p:spTgt>
                                        </p:tgtEl>
                                        <p:attrNameLst>
                                          <p:attrName>style.visibility</p:attrName>
                                        </p:attrNameLst>
                                      </p:cBhvr>
                                      <p:to>
                                        <p:strVal val="visible"/>
                                      </p:to>
                                    </p:set>
                                    <p:animEffect transition="in" filter="circle(out)">
                                      <p:cBhvr>
                                        <p:cTn id="52" dur="2000"/>
                                        <p:tgtEl>
                                          <p:spTgt spid="1434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4342" grpId="0" build="p" animBg="1"/>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f1ebb1bc-6dde-4a48-9ff9-2b5112e75d95"/>
  <p:tag name="ARTICULATE_SLIDE_PAUSE" val="1"/>
  <p:tag name="ARTICULATE_NAV_LEVEL" val="1"/>
  <p:tag name="ARTICULATE_PLAYLIST_ID" val="-1"/>
  <p:tag name="ARTICULATE_LOCK_SLIDE" val="0"/>
  <p:tag name="ARTICULATE_SLIDE_NAV" val="3"/>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6e5943c9-5722-46be-8393-0c22867d24cc"/>
  <p:tag name="ARTICULATE_SLIDE_PAUSE" val="1"/>
  <p:tag name="ARTICULATE_NAV_LEVEL" val="1"/>
  <p:tag name="ARTICULATE_PLAYLIST_ID" val="-1"/>
  <p:tag name="ARTICULATE_LOCK_SLIDE" val="0"/>
  <p:tag name="ARTICULATE_SLIDE_NAV" val="6"/>
</p:tagLst>
</file>

<file path=ppt/tags/tag4.xml><?xml version="1.0" encoding="utf-8"?>
<p:tagLst xmlns:a="http://schemas.openxmlformats.org/drawingml/2006/main" xmlns:r="http://schemas.openxmlformats.org/officeDocument/2006/relationships" xmlns:p="http://schemas.openxmlformats.org/presentationml/2006/main">
  <p:tag name="ARTICULATE_SLIDE_GUID" val="f8b83a53-25ca-4d89-80aa-67ab429a4659"/>
  <p:tag name="ARTICULATE_SLIDE_PAUSE" val="1"/>
  <p:tag name="ARTICULATE_NAV_LEVEL" val="1"/>
  <p:tag name="ARTICULATE_PLAYLIST_ID" val="-1"/>
  <p:tag name="ARTICULATE_LOCK_SLIDE" val="0"/>
  <p:tag name="ARTICULATE_SLIDE_NAV" val="2"/>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6e5943c9-5722-46be-8393-0c22867d24cc"/>
  <p:tag name="ARTICULATE_SLIDE_PAUSE" val="1"/>
  <p:tag name="ARTICULATE_NAV_LEVEL" val="1"/>
  <p:tag name="ARTICULATE_PLAYLIST_ID" val="-1"/>
  <p:tag name="ARTICULATE_LOCK_SLIDE" val="0"/>
  <p:tag name="ARTICULATE_SLIDE_NAV" val="6"/>
</p:tagLst>
</file>

<file path=ppt/tags/tag6.xml><?xml version="1.0" encoding="utf-8"?>
<p:tagLst xmlns:a="http://schemas.openxmlformats.org/drawingml/2006/main" xmlns:r="http://schemas.openxmlformats.org/officeDocument/2006/relationships" xmlns:p="http://schemas.openxmlformats.org/presentationml/2006/main">
  <p:tag name="ARTICULATE_SLIDE_PAUSE" val="1"/>
  <p:tag name="ARTICULATE_NAV_LEVEL" val="1"/>
  <p:tag name="ARTICULATE_PLAYLIST_ID" val="-1"/>
  <p:tag name="ARTICULATE_LOCK_SLIDE" val="0"/>
  <p:tag name="ARTICULATE_SLIDE_GUID" val="5fc7dcbb-3945-41f5-8578-063dcfb96330"/>
  <p:tag name="ARTICULATE_SLIDE_NAV" val="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Essential.thmx</Template>
  <TotalTime>19283</TotalTime>
  <Words>1190</Words>
  <Application>Microsoft Office PowerPoint</Application>
  <PresentationFormat>On-screen Show (4:3)</PresentationFormat>
  <Paragraphs>104</Paragraphs>
  <Slides>7</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 Black</vt:lpstr>
      <vt:lpstr>Arial Narrow</vt:lpstr>
      <vt:lpstr>Bradley Hand ITC</vt:lpstr>
      <vt:lpstr>Calibri</vt:lpstr>
      <vt:lpstr>Georgia</vt:lpstr>
      <vt:lpstr>Gotham Book</vt:lpstr>
      <vt:lpstr>Essential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for Telephoning</dc:title>
  <dc:creator>BEP</dc:creator>
  <cp:lastModifiedBy>Jeremy Cowling</cp:lastModifiedBy>
  <cp:revision>1306</cp:revision>
  <dcterms:created xsi:type="dcterms:W3CDTF">2011-11-20T09:33:00Z</dcterms:created>
  <dcterms:modified xsi:type="dcterms:W3CDTF">2019-05-20T10:23:21Z</dcterms:modified>
</cp:coreProperties>
</file>