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11"/>
  </p:notesMasterIdLst>
  <p:sldIdLst>
    <p:sldId id="256" r:id="rId2"/>
    <p:sldId id="331" r:id="rId3"/>
    <p:sldId id="334" r:id="rId4"/>
    <p:sldId id="346" r:id="rId5"/>
    <p:sldId id="352" r:id="rId6"/>
    <p:sldId id="350" r:id="rId7"/>
    <p:sldId id="353" r:id="rId8"/>
    <p:sldId id="314" r:id="rId9"/>
    <p:sldId id="355" r:id="rId10"/>
  </p:sldIdLst>
  <p:sldSz cx="9144000" cy="6858000" type="screen4x3"/>
  <p:notesSz cx="6858000" cy="9144000"/>
  <p:custDataLst>
    <p:tags r:id="rId1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orient="horz" pos="323" userDrawn="1">
          <p15:clr>
            <a:srgbClr val="A4A3A4"/>
          </p15:clr>
        </p15:guide>
        <p15:guide id="3" orient="horz" pos="2341" userDrawn="1">
          <p15:clr>
            <a:srgbClr val="A4A3A4"/>
          </p15:clr>
        </p15:guide>
        <p15:guide id="4" orient="horz" pos="595" userDrawn="1">
          <p15:clr>
            <a:srgbClr val="A4A3A4"/>
          </p15:clr>
        </p15:guide>
        <p15:guide id="5" pos="5579" userDrawn="1">
          <p15:clr>
            <a:srgbClr val="A4A3A4"/>
          </p15:clr>
        </p15:guide>
        <p15:guide id="6" pos="3039" userDrawn="1">
          <p15:clr>
            <a:srgbClr val="A4A3A4"/>
          </p15:clr>
        </p15:guide>
        <p15:guide id="7" pos="5417">
          <p15:clr>
            <a:srgbClr val="A4A3A4"/>
          </p15:clr>
        </p15:guide>
        <p15:guide id="8" pos="317" userDrawn="1">
          <p15:clr>
            <a:srgbClr val="A4A3A4"/>
          </p15:clr>
        </p15:guide>
        <p15:guide id="9" pos="2880">
          <p15:clr>
            <a:srgbClr val="A4A3A4"/>
          </p15:clr>
        </p15:guide>
        <p15:guide id="10" pos="2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6600"/>
    <a:srgbClr val="FFFF99"/>
    <a:srgbClr val="FF9900"/>
    <a:srgbClr val="99CCFF"/>
    <a:srgbClr val="FFCCFF"/>
    <a:srgbClr val="FF6699"/>
    <a:srgbClr val="3399FF"/>
    <a:srgbClr val="FFCC66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3066" autoAdjust="0"/>
  </p:normalViewPr>
  <p:slideViewPr>
    <p:cSldViewPr snapToGrid="0">
      <p:cViewPr varScale="1">
        <p:scale>
          <a:sx n="105" d="100"/>
          <a:sy n="105" d="100"/>
        </p:scale>
        <p:origin x="120" y="348"/>
      </p:cViewPr>
      <p:guideLst>
        <p:guide orient="horz" pos="2228"/>
        <p:guide orient="horz" pos="323"/>
        <p:guide orient="horz" pos="2341"/>
        <p:guide orient="horz" pos="595"/>
        <p:guide pos="5579"/>
        <p:guide pos="3039"/>
        <p:guide pos="5417"/>
        <p:guide pos="317"/>
        <p:guide pos="2880"/>
        <p:guide pos="22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5018DE-8A60-46E5-9425-FCC1089B2969}" type="datetimeFigureOut">
              <a:rPr lang="en-GB" smtClean="0"/>
              <a:pPr/>
              <a:t>22/10/2017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7798AF-1465-48A6-B0CA-7421589B72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787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7EA17-5762-4B31-A404-23975ED9453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8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7EA17-5762-4B31-A404-23975ED9453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148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7EA17-5762-4B31-A404-23975ED9453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1962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7EA17-5762-4B31-A404-23975ED9453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5600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7EA17-5762-4B31-A404-23975ED9453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350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F81FA-D426-4DFD-94D5-DE9FE0D719B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491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7EA17-5762-4B31-A404-23975ED9453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681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01125" y="4846638"/>
            <a:ext cx="142875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001125" y="0"/>
            <a:ext cx="142875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53B584-258F-47EF-A7BA-83EBAF3A64A0}" type="datetimeFigureOut">
              <a:rPr lang="en-GB"/>
              <a:pPr/>
              <a:t>22/10/2017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B34AFAA-B6AD-4E70-835A-57652C08AC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0DEAA9-BA4F-4E03-8946-05FFBCE7FA92}" type="datetimeFigureOut">
              <a:rPr lang="en-GB"/>
              <a:pPr/>
              <a:t>22/10/2017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DD219F-F32F-4171-9972-CE025302663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55822D-F685-4276-90EF-DE32730515D3}" type="datetimeFigureOut">
              <a:rPr lang="en-GB"/>
              <a:pPr/>
              <a:t>22/10/2017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9CBA84-1F2B-4431-ACD4-C11DA27EADF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FB51E6-1530-4CE1-B0D3-69A61BC022F9}" type="datetimeFigureOut">
              <a:rPr lang="en-GB"/>
              <a:pPr/>
              <a:t>22/10/2017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2B848A-2F85-454C-855C-905D67FD398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F6C409-C39E-41B1-B40F-24A23BD3A809}" type="datetimeFigureOut">
              <a:rPr lang="en-GB"/>
              <a:pPr/>
              <a:t>22/10/2017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26F70B-885A-4CF5-A8D1-5D01234F34E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7A910E-3627-4CED-87D0-B2CB897654DF}" type="datetimeFigureOut">
              <a:rPr lang="en-GB"/>
              <a:pPr/>
              <a:t>22/10/2017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27A2B0-55E1-4CA5-B6ED-FEF6C23BCD7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CBCF1D-D70B-4D5E-AA38-36FE0B67A70E}" type="datetimeFigureOut">
              <a:rPr lang="en-GB"/>
              <a:pPr/>
              <a:t>22/10/2017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3829E0-EF9F-4D3F-88E8-70E8E87EB1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D672E0-585A-4970-BDB1-36AD6F2C8F3F}" type="datetimeFigureOut">
              <a:rPr lang="en-GB"/>
              <a:pPr/>
              <a:t>22/10/2017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371F8-C533-4556-BD99-00F59C7009B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23B21A-64D3-4018-ACFB-BFAC16F9DE7E}" type="datetimeFigureOut">
              <a:rPr lang="en-GB"/>
              <a:pPr/>
              <a:t>22/10/2017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950442-96BA-4991-A070-90C6F4B7D73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976BE8-14C5-495F-8871-76D278A4DDF2}" type="datetimeFigureOut">
              <a:rPr lang="en-GB"/>
              <a:pPr/>
              <a:t>22/10/2017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BFD060-387E-44A3-B5C4-8008BB450A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001125" y="4846638"/>
            <a:ext cx="142875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001125" y="0"/>
            <a:ext cx="142875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70AC56-59DA-49C0-833E-208537097491}" type="datetimeFigureOut">
              <a:rPr lang="en-GB"/>
              <a:pPr/>
              <a:t>22/10/2017</a:t>
            </a:fld>
            <a:endParaRPr lang="en-GB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C0F0A12-42E9-4495-8B1D-106BEF5EC35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36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600"/>
            <a:ext cx="76200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0"/>
            <a:ext cx="3429000" cy="304800"/>
          </a:xfrm>
          <a:prstGeom prst="rect">
            <a:avLst/>
          </a:prstGeom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CA9282E8-7B64-4937-A676-D471E2D180B9}" type="datetimeFigureOut">
              <a:rPr lang="en-GB"/>
              <a:pPr/>
              <a:t>22/10/2017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416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219" y="5885656"/>
            <a:ext cx="131603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400" b="1">
                <a:solidFill>
                  <a:schemeClr val="tx2"/>
                </a:solidFill>
              </a:defRPr>
            </a:lvl1pPr>
          </a:lstStyle>
          <a:p>
            <a:fld id="{C25311C7-4AC1-41A0-8398-FC7C3738628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001125" y="0"/>
            <a:ext cx="142875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5" y="1371600"/>
            <a:ext cx="142875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7" r:id="rId8"/>
    <p:sldLayoutId id="2147483718" r:id="rId9"/>
    <p:sldLayoutId id="2147483714" r:id="rId10"/>
    <p:sldLayoutId id="214748371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 spc="-60">
          <a:solidFill>
            <a:schemeClr val="tx2"/>
          </a:solidFill>
          <a:latin typeface="+mj-lt"/>
          <a:ea typeface="ＭＳ Ｐゴシック" pitchFamily="34" charset="-128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  <a:ea typeface="ＭＳ Ｐゴシック" pitchFamily="34" charset="-128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  <a:ea typeface="ＭＳ Ｐゴシック" pitchFamily="34" charset="-128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  <a:ea typeface="ＭＳ Ｐゴシック" pitchFamily="34" charset="-128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  <a:ea typeface="ＭＳ Ｐゴシック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  <a:ea typeface="ＭＳ Ｐゴシック" pitchFamily="34" charset="-128"/>
        </a:defRPr>
      </a:lvl9pPr>
    </p:titleStyle>
    <p:bodyStyle>
      <a:lvl1pPr algn="l" rtl="0" fontAlgn="base">
        <a:spcBef>
          <a:spcPct val="20000"/>
        </a:spcBef>
        <a:spcAft>
          <a:spcPts val="600"/>
        </a:spcAft>
        <a:buFont typeface="Arial" pitchFamily="34" charset="0"/>
        <a:defRPr sz="2000" b="1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457200" indent="-182563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4"/>
          <p:cNvSpPr txBox="1">
            <a:spLocks noChangeArrowheads="1"/>
          </p:cNvSpPr>
          <p:nvPr/>
        </p:nvSpPr>
        <p:spPr bwMode="auto">
          <a:xfrm>
            <a:off x="0" y="0"/>
            <a:ext cx="195162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GB" sz="2400" b="1" dirty="0">
                <a:solidFill>
                  <a:srgbClr val="FF66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A0-A1</a:t>
            </a:r>
          </a:p>
          <a:p>
            <a:r>
              <a:rPr lang="en-GB" sz="2400" b="1" dirty="0">
                <a:solidFill>
                  <a:srgbClr val="FF66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Unit One</a:t>
            </a:r>
          </a:p>
          <a:p>
            <a:r>
              <a:rPr lang="en-GB" sz="2400" b="1" dirty="0">
                <a:solidFill>
                  <a:srgbClr val="FF66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Lesson 3A</a:t>
            </a:r>
          </a:p>
        </p:txBody>
      </p:sp>
      <p:sp>
        <p:nvSpPr>
          <p:cNvPr id="13" name="TextBox 14"/>
          <p:cNvSpPr txBox="1">
            <a:spLocks noChangeArrowheads="1"/>
          </p:cNvSpPr>
          <p:nvPr/>
        </p:nvSpPr>
        <p:spPr bwMode="auto">
          <a:xfrm>
            <a:off x="640080" y="1690222"/>
            <a:ext cx="786384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GB" sz="6000" dirty="0">
                <a:solidFill>
                  <a:srgbClr val="FF6600"/>
                </a:solidFill>
                <a:latin typeface="Georgia" panose="02040502050405020303" pitchFamily="18" charset="0"/>
              </a:rPr>
              <a:t>Letters and words</a:t>
            </a:r>
          </a:p>
        </p:txBody>
      </p:sp>
      <p:pic>
        <p:nvPicPr>
          <p:cNvPr id="12" name="Picture 11" descr="ESL TeenStuf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484" y="107950"/>
            <a:ext cx="3081004" cy="8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63366" y="3121617"/>
            <a:ext cx="5217268" cy="2650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" y="503546"/>
            <a:ext cx="4859337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>
                <a:latin typeface="Georgia" panose="02040502050405020303" pitchFamily="18" charset="0"/>
              </a:rPr>
              <a:t>In this lesson you spell words and exchange information with your classmates. </a:t>
            </a:r>
          </a:p>
          <a:p>
            <a:endParaRPr lang="en-GB" sz="2000" dirty="0">
              <a:latin typeface="Georgia" panose="02040502050405020303" pitchFamily="18" charset="0"/>
            </a:endParaRPr>
          </a:p>
          <a:p>
            <a:r>
              <a:rPr lang="en-GB" sz="2000" dirty="0">
                <a:latin typeface="Georgia" panose="02040502050405020303" pitchFamily="18" charset="0"/>
              </a:rPr>
              <a:t>You work on these areas of language.  </a:t>
            </a:r>
          </a:p>
        </p:txBody>
      </p:sp>
      <p:sp>
        <p:nvSpPr>
          <p:cNvPr id="10" name="TextBox 5"/>
          <p:cNvSpPr txBox="1"/>
          <p:nvPr/>
        </p:nvSpPr>
        <p:spPr>
          <a:xfrm>
            <a:off x="0" y="0"/>
            <a:ext cx="17485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rgbClr val="FF6600"/>
                </a:solidFill>
                <a:latin typeface="Georgia" panose="02040502050405020303" pitchFamily="18" charset="0"/>
              </a:rPr>
              <a:t>Overview</a:t>
            </a:r>
          </a:p>
        </p:txBody>
      </p:sp>
      <p:sp>
        <p:nvSpPr>
          <p:cNvPr id="7" name="TextBox 14"/>
          <p:cNvSpPr txBox="1">
            <a:spLocks noChangeArrowheads="1"/>
          </p:cNvSpPr>
          <p:nvPr/>
        </p:nvSpPr>
        <p:spPr bwMode="auto">
          <a:xfrm>
            <a:off x="4859338" y="10343"/>
            <a:ext cx="16506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rgbClr val="FF6600"/>
                </a:solidFill>
                <a:latin typeface="Georgia" panose="02040502050405020303" pitchFamily="18" charset="0"/>
                <a:ea typeface="+mn-ea"/>
                <a:cs typeface="+mn-cs"/>
              </a:rPr>
              <a:t>A0-A1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824413" y="491642"/>
            <a:ext cx="4162833" cy="1631216"/>
          </a:xfrm>
          <a:prstGeom prst="rect">
            <a:avLst/>
          </a:prstGeom>
          <a:solidFill>
            <a:srgbClr val="FF660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Pronunciation-</a:t>
            </a:r>
            <a:r>
              <a:rPr lang="en-GB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letters and sounds, rising intonation in questions.</a:t>
            </a:r>
          </a:p>
          <a:p>
            <a:pPr>
              <a:defRPr/>
            </a:pPr>
            <a:r>
              <a:rPr lang="en-GB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Lexis-</a:t>
            </a:r>
            <a:r>
              <a:rPr lang="en-GB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numbers 11-20</a:t>
            </a:r>
          </a:p>
          <a:p>
            <a:pPr>
              <a:defRPr/>
            </a:pPr>
            <a:r>
              <a:rPr lang="en-GB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Grammar-</a:t>
            </a:r>
            <a:r>
              <a:rPr lang="en-GB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 </a:t>
            </a:r>
            <a:r>
              <a:rPr lang="en-GB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I-my, you-your-he-his, she-her</a:t>
            </a:r>
          </a:p>
          <a:p>
            <a:pPr>
              <a:defRPr/>
            </a:pPr>
            <a:r>
              <a:rPr lang="en-GB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Use English-</a:t>
            </a:r>
            <a:r>
              <a:rPr lang="en-GB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spell names and other words</a:t>
            </a:r>
            <a:endParaRPr lang="en-GB" sz="2400" dirty="0">
              <a:solidFill>
                <a:schemeClr val="tx1">
                  <a:lumMod val="95000"/>
                  <a:lumOff val="5000"/>
                </a:schemeClr>
              </a:solidFill>
              <a:latin typeface="Bradley Hand ITC" pitchFamily="66" charset="0"/>
              <a:ea typeface="+mn-ea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824414" y="3478480"/>
            <a:ext cx="4162832" cy="1631216"/>
          </a:xfrm>
          <a:prstGeom prst="rect">
            <a:avLst/>
          </a:prstGeom>
          <a:solidFill>
            <a:srgbClr val="FF660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b="1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Arial" charset="0"/>
              </a:rPr>
              <a:t>Speak-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Arial" charset="0"/>
              </a:rPr>
              <a:t>ask for personal information, give personal information</a:t>
            </a:r>
          </a:p>
          <a:p>
            <a:pPr>
              <a:defRPr/>
            </a:pPr>
            <a:r>
              <a:rPr lang="en-GB" sz="2000" b="1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Arial" charset="0"/>
              </a:rPr>
              <a:t>Listen-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Arial" charset="0"/>
              </a:rPr>
              <a:t>understand letters of the alphabet</a:t>
            </a:r>
          </a:p>
          <a:p>
            <a:pPr>
              <a:defRPr/>
            </a:pPr>
            <a:r>
              <a:rPr lang="en-GB" sz="2000" b="1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Arial" charset="0"/>
              </a:rPr>
              <a:t>Read-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Arial" charset="0"/>
              </a:rPr>
              <a:t>personal information</a:t>
            </a:r>
          </a:p>
          <a:p>
            <a:pPr>
              <a:defRPr/>
            </a:pPr>
            <a:r>
              <a:rPr lang="en-GB" sz="2000" b="1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Arial" charset="0"/>
              </a:rPr>
              <a:t>Writing-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Arial" charset="0"/>
              </a:rPr>
              <a:t>words from letters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0" y="3413394"/>
            <a:ext cx="49323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>
                <a:latin typeface="Georgia" panose="02040502050405020303" pitchFamily="18" charset="0"/>
              </a:rPr>
              <a:t>You’ll focus on these skills today.  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5208278"/>
            <a:ext cx="617516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>
                <a:latin typeface="Georgia" panose="02040502050405020303" pitchFamily="18" charset="0"/>
              </a:rPr>
              <a:t>After completing this lesson, you should be able to: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505992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2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2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7" dur="2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7" dur="2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7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2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7" dur="2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2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0" grpId="0"/>
      <p:bldP spid="7" grpId="0"/>
      <p:bldP spid="11" grpId="0" build="p" animBg="1"/>
      <p:bldP spid="12" grpId="0" build="p" animBg="1"/>
      <p:bldP spid="13" grpId="0" build="p"/>
      <p:bldP spid="1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Arc 1"/>
          <p:cNvSpPr/>
          <p:nvPr/>
        </p:nvSpPr>
        <p:spPr>
          <a:xfrm>
            <a:off x="-2571751" y="857251"/>
            <a:ext cx="5143502" cy="5143500"/>
          </a:xfrm>
          <a:prstGeom prst="arc">
            <a:avLst>
              <a:gd name="adj1" fmla="val 16200000"/>
              <a:gd name="adj2" fmla="val 5406790"/>
            </a:avLst>
          </a:prstGeom>
          <a:ln>
            <a:solidFill>
              <a:srgbClr val="7D7D7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2526500" y="1801865"/>
            <a:ext cx="48801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latin typeface="Georgia" panose="02040502050405020303" pitchFamily="18" charset="0"/>
              </a:rPr>
              <a:t>Say the numbers 11-20 clearly</a:t>
            </a:r>
          </a:p>
        </p:txBody>
      </p:sp>
      <p:sp>
        <p:nvSpPr>
          <p:cNvPr id="4" name="TextBox 3"/>
          <p:cNvSpPr txBox="1"/>
          <p:nvPr/>
        </p:nvSpPr>
        <p:spPr>
          <a:xfrm flipH="1">
            <a:off x="2805017" y="2571344"/>
            <a:ext cx="528006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latin typeface="Georgia" panose="02040502050405020303" pitchFamily="18" charset="0"/>
              </a:rPr>
              <a:t>Say and understand the letters of the English alphabet</a:t>
            </a:r>
          </a:p>
        </p:txBody>
      </p:sp>
      <p:sp>
        <p:nvSpPr>
          <p:cNvPr id="5" name="TextBox 4"/>
          <p:cNvSpPr txBox="1"/>
          <p:nvPr/>
        </p:nvSpPr>
        <p:spPr>
          <a:xfrm flipH="1">
            <a:off x="2854001" y="3690838"/>
            <a:ext cx="387337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latin typeface="Georgia" panose="02040502050405020303" pitchFamily="18" charset="0"/>
              </a:rPr>
              <a:t>Exchange personal information</a:t>
            </a:r>
          </a:p>
        </p:txBody>
      </p:sp>
      <p:sp>
        <p:nvSpPr>
          <p:cNvPr id="7" name="Oval 6"/>
          <p:cNvSpPr/>
          <p:nvPr/>
        </p:nvSpPr>
        <p:spPr>
          <a:xfrm>
            <a:off x="2041258" y="1885023"/>
            <a:ext cx="233795" cy="233795"/>
          </a:xfrm>
          <a:prstGeom prst="ellipse">
            <a:avLst/>
          </a:prstGeom>
          <a:solidFill>
            <a:srgbClr val="FF66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AD010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415145" y="2836410"/>
            <a:ext cx="233795" cy="233795"/>
          </a:xfrm>
          <a:prstGeom prst="ellipse">
            <a:avLst/>
          </a:prstGeom>
          <a:solidFill>
            <a:srgbClr val="FF66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16631" y="3787797"/>
            <a:ext cx="233795" cy="233795"/>
          </a:xfrm>
          <a:prstGeom prst="ellipse">
            <a:avLst/>
          </a:prstGeom>
          <a:solidFill>
            <a:srgbClr val="FF66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Arc 10"/>
          <p:cNvSpPr/>
          <p:nvPr/>
        </p:nvSpPr>
        <p:spPr>
          <a:xfrm>
            <a:off x="-1143000" y="2286000"/>
            <a:ext cx="2286000" cy="2286000"/>
          </a:xfrm>
          <a:prstGeom prst="arc">
            <a:avLst>
              <a:gd name="adj1" fmla="val 16200000"/>
              <a:gd name="adj2" fmla="val 5359794"/>
            </a:avLst>
          </a:prstGeom>
          <a:solidFill>
            <a:srgbClr val="92D050">
              <a:alpha val="2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2" name="Group 24"/>
          <p:cNvGrpSpPr/>
          <p:nvPr/>
        </p:nvGrpSpPr>
        <p:grpSpPr>
          <a:xfrm rot="5400000">
            <a:off x="-2346863" y="3343275"/>
            <a:ext cx="4684815" cy="171450"/>
            <a:chOff x="-3200400" y="3314700"/>
            <a:chExt cx="6246420" cy="228600"/>
          </a:xfrm>
        </p:grpSpPr>
        <p:sp>
          <p:nvSpPr>
            <p:cNvPr id="13" name="Rounded Rectangle 12"/>
            <p:cNvSpPr/>
            <p:nvPr/>
          </p:nvSpPr>
          <p:spPr>
            <a:xfrm rot="5400000">
              <a:off x="1331520" y="1828800"/>
              <a:ext cx="228600" cy="3200400"/>
            </a:xfrm>
            <a:prstGeom prst="roundRect">
              <a:avLst>
                <a:gd name="adj" fmla="val 35051"/>
              </a:avLst>
            </a:prstGeom>
            <a:solidFill>
              <a:srgbClr val="D7D7D7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prstMaterial="matte">
              <a:bevelT w="63500" h="63500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 rot="5400000">
              <a:off x="-1714500" y="1828800"/>
              <a:ext cx="228600" cy="3200400"/>
            </a:xfrm>
            <a:prstGeom prst="roundRect">
              <a:avLst>
                <a:gd name="adj" fmla="val 35051"/>
              </a:avLst>
            </a:prstGeom>
            <a:no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prstMaterial="matte">
              <a:bevelT w="63500" h="63500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5" name="TextBox 5"/>
          <p:cNvSpPr txBox="1"/>
          <p:nvPr/>
        </p:nvSpPr>
        <p:spPr>
          <a:xfrm>
            <a:off x="1" y="0"/>
            <a:ext cx="20501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rgbClr val="FF6600"/>
                </a:solidFill>
                <a:latin typeface="Georgia" panose="02040502050405020303" pitchFamily="18" charset="0"/>
              </a:rPr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3507353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7380000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29975"/>
                                      </p:to>
                                    </p:animClr>
                                    <p:set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29975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29975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/>
          <p:nvPr/>
        </p:nvSpPr>
        <p:spPr>
          <a:xfrm>
            <a:off x="1" y="0"/>
            <a:ext cx="2743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>
                <a:solidFill>
                  <a:srgbClr val="FF6600"/>
                </a:solidFill>
                <a:latin typeface="Cambria" panose="02040503050406030204" pitchFamily="18" charset="0"/>
              </a:rPr>
              <a:t>Language review</a:t>
            </a:r>
            <a:endParaRPr lang="en-GB" sz="2400" b="1" dirty="0">
              <a:solidFill>
                <a:srgbClr val="FF6600"/>
              </a:solidFill>
              <a:latin typeface="Cambria" panose="02040503050406030204" pitchFamily="18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0" y="493447"/>
            <a:ext cx="4572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Say hello to the students in your class.</a:t>
            </a:r>
          </a:p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Ask how they are feeling today.</a:t>
            </a:r>
          </a:p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Say how you feel.</a:t>
            </a:r>
          </a:p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Use these words.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18342" y="4583333"/>
            <a:ext cx="950026" cy="369332"/>
          </a:xfrm>
          <a:prstGeom prst="rect">
            <a:avLst/>
          </a:prstGeom>
          <a:gradFill flip="none" rotWithShape="1">
            <a:gsLst>
              <a:gs pos="0">
                <a:srgbClr val="FF6600">
                  <a:shade val="30000"/>
                  <a:satMod val="115000"/>
                </a:srgbClr>
              </a:gs>
              <a:gs pos="50000">
                <a:srgbClr val="FF6600">
                  <a:shade val="67500"/>
                  <a:satMod val="115000"/>
                </a:srgbClr>
              </a:gs>
              <a:gs pos="100000">
                <a:srgbClr val="FF6600">
                  <a:shade val="100000"/>
                  <a:satMod val="115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FF66"/>
                </a:solidFill>
                <a:latin typeface="Arial Narrow" panose="020B0606020202030204" pitchFamily="34" charset="0"/>
              </a:rPr>
              <a:t>Example</a:t>
            </a:r>
          </a:p>
        </p:txBody>
      </p:sp>
      <p:sp>
        <p:nvSpPr>
          <p:cNvPr id="15" name="Rounded Rectangular Callout 14"/>
          <p:cNvSpPr/>
          <p:nvPr/>
        </p:nvSpPr>
        <p:spPr>
          <a:xfrm>
            <a:off x="579688" y="4979235"/>
            <a:ext cx="2773550" cy="545712"/>
          </a:xfrm>
          <a:prstGeom prst="wedgeRoundRectCallout">
            <a:avLst>
              <a:gd name="adj1" fmla="val -58839"/>
              <a:gd name="adj2" fmla="val 10652"/>
              <a:gd name="adj3" fmla="val 16667"/>
            </a:avLst>
          </a:prstGeom>
          <a:gradFill flip="none" rotWithShape="1">
            <a:gsLst>
              <a:gs pos="0">
                <a:srgbClr val="FFCCFF">
                  <a:shade val="30000"/>
                  <a:satMod val="115000"/>
                </a:srgbClr>
              </a:gs>
              <a:gs pos="50000">
                <a:srgbClr val="FFCCFF">
                  <a:shade val="67500"/>
                  <a:satMod val="115000"/>
                </a:srgbClr>
              </a:gs>
              <a:gs pos="100000">
                <a:srgbClr val="FFCCF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  <a:latin typeface="Arial Narrow" panose="020B0606020202030204" pitchFamily="34" charset="0"/>
              </a:rPr>
              <a:t>Hi there Susan. I’m fine thanks. And you? </a:t>
            </a:r>
          </a:p>
        </p:txBody>
      </p:sp>
      <p:sp>
        <p:nvSpPr>
          <p:cNvPr id="23" name="Rounded Rectangular Callout 22"/>
          <p:cNvSpPr/>
          <p:nvPr/>
        </p:nvSpPr>
        <p:spPr>
          <a:xfrm>
            <a:off x="243119" y="4609142"/>
            <a:ext cx="3325542" cy="342535"/>
          </a:xfrm>
          <a:prstGeom prst="wedgeRoundRectCallout">
            <a:avLst>
              <a:gd name="adj1" fmla="val 57032"/>
              <a:gd name="adj2" fmla="val 31395"/>
              <a:gd name="adj3" fmla="val 16667"/>
            </a:avLst>
          </a:prstGeom>
          <a:gradFill flip="none" rotWithShape="1">
            <a:gsLst>
              <a:gs pos="0">
                <a:srgbClr val="99CCFF">
                  <a:shade val="30000"/>
                  <a:satMod val="115000"/>
                </a:srgbClr>
              </a:gs>
              <a:gs pos="50000">
                <a:srgbClr val="99CCFF">
                  <a:shade val="67500"/>
                  <a:satMod val="115000"/>
                </a:srgbClr>
              </a:gs>
              <a:gs pos="100000">
                <a:srgbClr val="99CCF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  <a:latin typeface="Arial Narrow" panose="020B0606020202030204" pitchFamily="34" charset="0"/>
              </a:rPr>
              <a:t>Hello </a:t>
            </a:r>
            <a:r>
              <a:rPr lang="en-GB" sz="1600" b="1" dirty="0" err="1">
                <a:solidFill>
                  <a:schemeClr val="tx1"/>
                </a:solidFill>
                <a:latin typeface="Arial Narrow" panose="020B0606020202030204" pitchFamily="34" charset="0"/>
              </a:rPr>
              <a:t>Bimali</a:t>
            </a:r>
            <a:r>
              <a:rPr lang="en-GB" sz="1600" b="1" dirty="0">
                <a:solidFill>
                  <a:schemeClr val="tx1"/>
                </a:solidFill>
                <a:latin typeface="Arial Narrow" panose="020B0606020202030204" pitchFamily="34" charset="0"/>
              </a:rPr>
              <a:t>…how are you today?</a:t>
            </a: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4586117" y="1116854"/>
            <a:ext cx="428466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2000" i="1" dirty="0">
                <a:latin typeface="Cambria" panose="02040503050406030204" pitchFamily="18" charset="0"/>
                <a:cs typeface="Calibri" pitchFamily="34" charset="0"/>
              </a:rPr>
              <a:t>Work with a partner</a:t>
            </a:r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.</a:t>
            </a:r>
          </a:p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Write 3 sentences about your class.</a:t>
            </a:r>
          </a:p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Read your sentences </a:t>
            </a:r>
            <a:r>
              <a:rPr lang="en-CA" sz="2000" i="1" dirty="0">
                <a:latin typeface="Cambria" panose="02040503050406030204" pitchFamily="18" charset="0"/>
                <a:cs typeface="Calibri" pitchFamily="34" charset="0"/>
              </a:rPr>
              <a:t>to the class</a:t>
            </a:r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.</a:t>
            </a: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0" y="4171861"/>
            <a:ext cx="310113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Look at this conversation.</a:t>
            </a:r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1" y="5534561"/>
            <a:ext cx="4572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Listen to your teacher ask how you feel.</a:t>
            </a:r>
          </a:p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Say how you feel.</a:t>
            </a:r>
          </a:p>
          <a:p>
            <a:endParaRPr lang="en-CA" sz="2000" dirty="0">
              <a:latin typeface="Cambria" panose="02040503050406030204" pitchFamily="18" charset="0"/>
              <a:cs typeface="Calibri" pitchFamily="34" charset="0"/>
            </a:endParaRPr>
          </a:p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Ask your teacher how he or she feels.</a:t>
            </a: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4542884" y="90204"/>
            <a:ext cx="41041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Say these sentences.</a:t>
            </a:r>
          </a:p>
        </p:txBody>
      </p:sp>
      <p:sp>
        <p:nvSpPr>
          <p:cNvPr id="36" name="TextBox 6"/>
          <p:cNvSpPr txBox="1">
            <a:spLocks noChangeArrowheads="1"/>
          </p:cNvSpPr>
          <p:nvPr/>
        </p:nvSpPr>
        <p:spPr bwMode="auto">
          <a:xfrm>
            <a:off x="4572000" y="512763"/>
            <a:ext cx="3522760" cy="584775"/>
          </a:xfrm>
          <a:prstGeom prst="rect">
            <a:avLst/>
          </a:prstGeom>
          <a:solidFill>
            <a:srgbClr val="99CCFF"/>
          </a:solidFill>
          <a:ln w="12700">
            <a:solidFill>
              <a:srgbClr val="5D5D5D"/>
            </a:solidFill>
            <a:miter lim="800000"/>
            <a:headEnd/>
            <a:tailEnd/>
          </a:ln>
          <a:effectLst>
            <a:outerShdw dist="23000" algn="bl" rotWithShape="0">
              <a:srgbClr val="808080">
                <a:alpha val="39999"/>
              </a:srgb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266700" indent="-266700"/>
            <a:r>
              <a:rPr lang="en-GB" sz="1600" dirty="0">
                <a:latin typeface="Arial Narrow" panose="020B0606020202030204" pitchFamily="34" charset="0"/>
                <a:cs typeface="Cambria"/>
              </a:rPr>
              <a:t>There are </a:t>
            </a:r>
            <a:r>
              <a:rPr lang="en-GB" sz="1600" u="sng" dirty="0">
                <a:latin typeface="Arial Narrow" panose="020B0606020202030204" pitchFamily="34" charset="0"/>
                <a:cs typeface="Cambria"/>
              </a:rPr>
              <a:t>7 boys </a:t>
            </a:r>
            <a:r>
              <a:rPr lang="en-GB" sz="1600" dirty="0">
                <a:latin typeface="Arial Narrow" panose="020B0606020202030204" pitchFamily="34" charset="0"/>
                <a:cs typeface="Cambria"/>
              </a:rPr>
              <a:t>and </a:t>
            </a:r>
            <a:r>
              <a:rPr lang="en-GB" sz="1600" u="sng" dirty="0">
                <a:latin typeface="Arial Narrow" panose="020B0606020202030204" pitchFamily="34" charset="0"/>
                <a:cs typeface="Cambria"/>
              </a:rPr>
              <a:t>8 girls</a:t>
            </a:r>
            <a:r>
              <a:rPr lang="en-GB" sz="1600" dirty="0">
                <a:latin typeface="Arial Narrow" panose="020B0606020202030204" pitchFamily="34" charset="0"/>
                <a:cs typeface="Cambria"/>
              </a:rPr>
              <a:t> in my </a:t>
            </a:r>
            <a:r>
              <a:rPr lang="en-GB" sz="1600" u="sng" dirty="0">
                <a:latin typeface="Arial Narrow" panose="020B0606020202030204" pitchFamily="34" charset="0"/>
                <a:cs typeface="Cambria"/>
              </a:rPr>
              <a:t>class</a:t>
            </a:r>
            <a:r>
              <a:rPr lang="en-GB" sz="1600" dirty="0">
                <a:latin typeface="Arial Narrow" panose="020B0606020202030204" pitchFamily="34" charset="0"/>
                <a:cs typeface="Cambria"/>
              </a:rPr>
              <a:t>.</a:t>
            </a:r>
          </a:p>
          <a:p>
            <a:pPr marL="266700" indent="-266700"/>
            <a:r>
              <a:rPr lang="en-GB" sz="1600" dirty="0">
                <a:latin typeface="Arial Narrow" panose="020B0606020202030204" pitchFamily="34" charset="0"/>
                <a:cs typeface="Cambria"/>
              </a:rPr>
              <a:t>There’s a </a:t>
            </a:r>
            <a:r>
              <a:rPr lang="en-GB" sz="1600" u="sng" dirty="0">
                <a:latin typeface="Arial Narrow" panose="020B0606020202030204" pitchFamily="34" charset="0"/>
                <a:cs typeface="Cambria"/>
              </a:rPr>
              <a:t>whiteboard</a:t>
            </a:r>
            <a:r>
              <a:rPr lang="en-GB" sz="1600" dirty="0">
                <a:latin typeface="Arial Narrow" panose="020B0606020202030204" pitchFamily="34" charset="0"/>
                <a:cs typeface="Cambria"/>
              </a:rPr>
              <a:t> in the </a:t>
            </a:r>
            <a:r>
              <a:rPr lang="en-GB" sz="1600" u="sng" dirty="0">
                <a:latin typeface="Arial Narrow" panose="020B0606020202030204" pitchFamily="34" charset="0"/>
                <a:cs typeface="Cambria"/>
              </a:rPr>
              <a:t>classroom</a:t>
            </a:r>
            <a:r>
              <a:rPr lang="en-GB" sz="1600" dirty="0">
                <a:latin typeface="Arial Narrow" panose="020B0606020202030204" pitchFamily="34" charset="0"/>
                <a:cs typeface="Cambria"/>
              </a:rPr>
              <a:t>.</a:t>
            </a:r>
          </a:p>
        </p:txBody>
      </p:sp>
      <p:pic>
        <p:nvPicPr>
          <p:cNvPr id="27" name="Picture 2" descr="http://mrlinkedin.files.wordpress.com/2011/05/old-telepho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872371"/>
            <a:ext cx="1446342" cy="1266505"/>
          </a:xfrm>
          <a:prstGeom prst="rect">
            <a:avLst/>
          </a:prstGeom>
          <a:noFill/>
        </p:spPr>
      </p:pic>
      <p:sp>
        <p:nvSpPr>
          <p:cNvPr id="44" name="TextBox 6"/>
          <p:cNvSpPr txBox="1">
            <a:spLocks noChangeArrowheads="1"/>
          </p:cNvSpPr>
          <p:nvPr/>
        </p:nvSpPr>
        <p:spPr bwMode="auto">
          <a:xfrm>
            <a:off x="11271" y="1846810"/>
            <a:ext cx="1663768" cy="2308324"/>
          </a:xfrm>
          <a:prstGeom prst="rect">
            <a:avLst/>
          </a:prstGeom>
          <a:gradFill flip="none" rotWithShape="1">
            <a:gsLst>
              <a:gs pos="0">
                <a:srgbClr val="FFCC99">
                  <a:shade val="30000"/>
                  <a:satMod val="115000"/>
                </a:srgbClr>
              </a:gs>
              <a:gs pos="50000">
                <a:srgbClr val="FFCC99">
                  <a:shade val="67500"/>
                  <a:satMod val="115000"/>
                </a:srgbClr>
              </a:gs>
              <a:gs pos="100000">
                <a:srgbClr val="FFCC99">
                  <a:shade val="100000"/>
                  <a:satMod val="115000"/>
                </a:srgbClr>
              </a:gs>
            </a:gsLst>
            <a:lin ang="2700000" scaled="1"/>
            <a:tileRect/>
          </a:gradFill>
          <a:ln w="12700">
            <a:solidFill>
              <a:srgbClr val="5D5D5D"/>
            </a:solidFill>
            <a:miter lim="800000"/>
            <a:headEnd/>
            <a:tailEnd/>
          </a:ln>
          <a:effectLst>
            <a:outerShdw dist="23000" algn="bl" rotWithShape="0">
              <a:srgbClr val="808080">
                <a:alpha val="39999"/>
              </a:srgb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How are you?</a:t>
            </a:r>
          </a:p>
          <a:p>
            <a:pPr marL="266700" indent="-266700"/>
            <a:endParaRPr lang="en-GB" b="1" dirty="0">
              <a:latin typeface="Arial Narrow" panose="020B0606020202030204" pitchFamily="34" charset="0"/>
              <a:cs typeface="Cambria"/>
            </a:endParaRP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I’m great.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I’m fine.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I’m fine, thanks.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I’m good.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I’m OK.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Not very well.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039" y="1840868"/>
            <a:ext cx="2561979" cy="2313121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5412991" y="2151833"/>
            <a:ext cx="2921869" cy="1754326"/>
          </a:xfrm>
          <a:prstGeom prst="rect">
            <a:avLst/>
          </a:prstGeom>
          <a:gradFill flip="none" rotWithShape="1">
            <a:gsLst>
              <a:gs pos="0">
                <a:srgbClr val="FF6600">
                  <a:shade val="30000"/>
                  <a:satMod val="115000"/>
                </a:srgbClr>
              </a:gs>
              <a:gs pos="50000">
                <a:srgbClr val="FF6600">
                  <a:shade val="67500"/>
                  <a:satMod val="115000"/>
                </a:srgbClr>
              </a:gs>
              <a:gs pos="100000">
                <a:srgbClr val="FF6600">
                  <a:shade val="100000"/>
                  <a:satMod val="115000"/>
                </a:srgbClr>
              </a:gs>
            </a:gsLst>
            <a:lin ang="2700000" scaled="1"/>
            <a:tileRect/>
          </a:gra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b="1" dirty="0">
                <a:solidFill>
                  <a:srgbClr val="FFFF66"/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Say these numbers,</a:t>
            </a:r>
          </a:p>
          <a:p>
            <a:pPr>
              <a:defRPr/>
            </a:pPr>
            <a:r>
              <a:rPr lang="en-GB" b="1" dirty="0">
                <a:solidFill>
                  <a:srgbClr val="FFFF66"/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0, 1, 2, 3, 4, 5, 6, 7, 8, 9, 10, 11</a:t>
            </a:r>
          </a:p>
          <a:p>
            <a:pPr>
              <a:defRPr/>
            </a:pPr>
            <a:r>
              <a:rPr lang="en-GB" b="1" dirty="0">
                <a:solidFill>
                  <a:srgbClr val="FFFF66"/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0, 2, 4, 6, 8, 10</a:t>
            </a:r>
          </a:p>
          <a:p>
            <a:pPr>
              <a:defRPr/>
            </a:pPr>
            <a:r>
              <a:rPr lang="en-GB" b="1" dirty="0">
                <a:solidFill>
                  <a:srgbClr val="FFFF66"/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1, 3, 5, 7, 9, 11</a:t>
            </a:r>
          </a:p>
          <a:p>
            <a:pPr>
              <a:defRPr/>
            </a:pPr>
            <a:r>
              <a:rPr lang="en-GB" b="1" dirty="0">
                <a:solidFill>
                  <a:srgbClr val="FFFF66"/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11, 10, 9, 8, 7, 6, 5, 4, 3, 2, 1, 0</a:t>
            </a:r>
          </a:p>
          <a:p>
            <a:pPr>
              <a:defRPr/>
            </a:pPr>
            <a:r>
              <a:rPr lang="en-GB" b="1" dirty="0">
                <a:solidFill>
                  <a:srgbClr val="FFFF66"/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1, 2, 3, 4, 5, 6, 7, 8, 10</a:t>
            </a:r>
            <a:endParaRPr lang="en-GB" sz="1600" b="1" dirty="0">
              <a:solidFill>
                <a:srgbClr val="FFFF66"/>
              </a:solidFill>
              <a:latin typeface="Arial Narrow" panose="020B0606020202030204" pitchFamily="34" charset="0"/>
              <a:ea typeface="+mn-ea"/>
              <a:cs typeface="Arial" charset="0"/>
            </a:endParaRPr>
          </a:p>
        </p:txBody>
      </p:sp>
      <p:sp>
        <p:nvSpPr>
          <p:cNvPr id="48" name="Rectangle 47"/>
          <p:cNvSpPr>
            <a:spLocks noChangeArrowheads="1"/>
          </p:cNvSpPr>
          <p:nvPr/>
        </p:nvSpPr>
        <p:spPr bwMode="auto">
          <a:xfrm>
            <a:off x="6018342" y="3883307"/>
            <a:ext cx="296526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Invent 5 phone numbers.</a:t>
            </a:r>
          </a:p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Write them down.</a:t>
            </a:r>
          </a:p>
        </p:txBody>
      </p:sp>
      <p:sp>
        <p:nvSpPr>
          <p:cNvPr id="49" name="Rectangle 48"/>
          <p:cNvSpPr>
            <a:spLocks noChangeArrowheads="1"/>
          </p:cNvSpPr>
          <p:nvPr/>
        </p:nvSpPr>
        <p:spPr bwMode="auto">
          <a:xfrm>
            <a:off x="6353324" y="5182218"/>
            <a:ext cx="264410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Say your numbers.</a:t>
            </a:r>
          </a:p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Write y</a:t>
            </a:r>
            <a:r>
              <a:rPr lang="en-CA" sz="2000" i="1" dirty="0">
                <a:latin typeface="Cambria" panose="02040503050406030204" pitchFamily="18" charset="0"/>
                <a:cs typeface="Calibri" pitchFamily="34" charset="0"/>
              </a:rPr>
              <a:t>our partner’s numbers</a:t>
            </a:r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.</a:t>
            </a:r>
          </a:p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Check that they are the same.</a:t>
            </a:r>
          </a:p>
        </p:txBody>
      </p:sp>
      <p:pic>
        <p:nvPicPr>
          <p:cNvPr id="51" name="Picture 2" descr="http://www.clker.com/cliparts/x/H/X/O/H/r/notebook-paper-md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672" y="5138876"/>
            <a:ext cx="1707652" cy="141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4945783" y="5161865"/>
            <a:ext cx="1319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 Narrow" panose="020B0606020202030204" pitchFamily="34" charset="0"/>
              </a:rPr>
              <a:t>987887521</a:t>
            </a:r>
          </a:p>
          <a:p>
            <a:r>
              <a:rPr lang="en-GB" sz="1600" dirty="0">
                <a:latin typeface="Arial Narrow" panose="020B0606020202030204" pitchFamily="34" charset="0"/>
              </a:rPr>
              <a:t>01524 638071</a:t>
            </a:r>
          </a:p>
          <a:p>
            <a:r>
              <a:rPr lang="en-GB" sz="1600" dirty="0">
                <a:latin typeface="Arial Narrow" panose="020B0606020202030204" pitchFamily="34" charset="0"/>
              </a:rPr>
              <a:t>22 44 45677</a:t>
            </a:r>
          </a:p>
          <a:p>
            <a:r>
              <a:rPr lang="en-GB" sz="1600" dirty="0">
                <a:latin typeface="Arial Narrow" panose="020B0606020202030204" pitchFamily="34" charset="0"/>
              </a:rPr>
              <a:t>0898 714 895</a:t>
            </a:r>
          </a:p>
          <a:p>
            <a:r>
              <a:rPr lang="en-GB" sz="1600" dirty="0">
                <a:latin typeface="Arial Narrow" panose="020B0606020202030204" pitchFamily="34" charset="0"/>
              </a:rPr>
              <a:t>021 456 345</a:t>
            </a:r>
          </a:p>
        </p:txBody>
      </p:sp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6997157" y="4544205"/>
            <a:ext cx="19803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Do not show your partner.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634871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2" dur="2000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7" dur="20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2" dur="20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7" dur="2000"/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2" dur="2000"/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7" dur="2000"/>
                                        <p:tgtEl>
                                          <p:spTgt spid="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2" dur="2000"/>
                                        <p:tgtEl>
                                          <p:spTgt spid="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7" dur="2000"/>
                                        <p:tgtEl>
                                          <p:spTgt spid="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2" dur="2000"/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7" dur="2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2" dur="200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8" dur="2000"/>
                                        <p:tgtEl>
                                          <p:spTgt spid="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3" dur="20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8" dur="2000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3" dur="2000"/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8" dur="2000"/>
                                        <p:tgtEl>
                                          <p:spTgt spid="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3" dur="2000"/>
                                        <p:tgtEl>
                                          <p:spTgt spid="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8" dur="2000"/>
                                        <p:tgtEl>
                                          <p:spTgt spid="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0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5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1000"/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 build="p"/>
      <p:bldP spid="3" grpId="0" animBg="1"/>
      <p:bldP spid="15" grpId="0" animBg="1"/>
      <p:bldP spid="23" grpId="0" animBg="1"/>
      <p:bldP spid="25" grpId="0" build="p"/>
      <p:bldP spid="32" grpId="0"/>
      <p:bldP spid="34" grpId="0" build="p"/>
      <p:bldP spid="35" grpId="0"/>
      <p:bldP spid="36" grpId="0" build="p" animBg="1"/>
      <p:bldP spid="44" grpId="0" build="p" animBg="1"/>
      <p:bldP spid="47" grpId="0" build="p" animBg="1"/>
      <p:bldP spid="48" grpId="0"/>
      <p:bldP spid="49" grpId="0" build="p"/>
      <p:bldP spid="52" grpId="0"/>
      <p:bldP spid="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2282908" y="-17900"/>
            <a:ext cx="2265528" cy="461665"/>
          </a:xfrm>
          <a:prstGeom prst="rect">
            <a:avLst/>
          </a:prstGeom>
          <a:gradFill flip="none" rotWithShape="1">
            <a:gsLst>
              <a:gs pos="0">
                <a:srgbClr val="FF6600">
                  <a:shade val="30000"/>
                  <a:satMod val="115000"/>
                </a:srgbClr>
              </a:gs>
              <a:gs pos="50000">
                <a:srgbClr val="FF6600">
                  <a:shade val="67500"/>
                  <a:satMod val="115000"/>
                </a:srgbClr>
              </a:gs>
              <a:gs pos="100000">
                <a:srgbClr val="FF6600">
                  <a:shade val="100000"/>
                  <a:satMod val="115000"/>
                </a:srgbClr>
              </a:gs>
            </a:gsLst>
            <a:lin ang="2700000" scaled="1"/>
            <a:tileRect/>
          </a:gradFill>
          <a:ln w="12700">
            <a:solidFill>
              <a:srgbClr val="5D5D5D"/>
            </a:solidFill>
            <a:miter lim="800000"/>
            <a:headEnd/>
            <a:tailEnd/>
          </a:ln>
          <a:effectLst>
            <a:outerShdw dist="23000" algn="bl" rotWithShape="0">
              <a:srgbClr val="808080">
                <a:alpha val="39999"/>
              </a:srgb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266700" indent="-266700" algn="ctr"/>
            <a:r>
              <a:rPr lang="en-GB" sz="2400" dirty="0">
                <a:solidFill>
                  <a:srgbClr val="FFFF66"/>
                </a:solidFill>
                <a:latin typeface="Cambria" pitchFamily="18" charset="0"/>
              </a:rPr>
              <a:t>Numbers 11-20</a:t>
            </a:r>
            <a:endParaRPr lang="en-GB" sz="2400" dirty="0">
              <a:solidFill>
                <a:srgbClr val="FFFF66"/>
              </a:solidFill>
              <a:latin typeface="Cambria"/>
              <a:cs typeface="Cambria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0" y="0"/>
            <a:ext cx="24320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>
                <a:solidFill>
                  <a:srgbClr val="FF6600"/>
                </a:solidFill>
                <a:latin typeface="Cambria" panose="02040503050406030204" pitchFamily="18" charset="0"/>
              </a:rPr>
              <a:t>Before you start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0" y="504386"/>
            <a:ext cx="456581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2000" i="1" dirty="0">
                <a:latin typeface="Cambria" panose="02040503050406030204" pitchFamily="18" charset="0"/>
                <a:cs typeface="Calibri" pitchFamily="34" charset="0"/>
              </a:rPr>
              <a:t>Work with a partner.</a:t>
            </a:r>
          </a:p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Match </a:t>
            </a:r>
            <a:r>
              <a:rPr lang="en-CA" sz="2000">
                <a:latin typeface="Cambria" panose="02040503050406030204" pitchFamily="18" charset="0"/>
                <a:cs typeface="Calibri" pitchFamily="34" charset="0"/>
              </a:rPr>
              <a:t>each number </a:t>
            </a:r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to a word.</a:t>
            </a:r>
          </a:p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Use your notebooks.</a:t>
            </a:r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-13563" y="4722220"/>
            <a:ext cx="458871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Write five numbers.</a:t>
            </a:r>
          </a:p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Say your five numbers.</a:t>
            </a:r>
          </a:p>
          <a:p>
            <a:endParaRPr lang="en-CA" sz="2000" dirty="0">
              <a:latin typeface="Cambria" panose="02040503050406030204" pitchFamily="18" charset="0"/>
              <a:cs typeface="Calibri" pitchFamily="34" charset="0"/>
            </a:endParaRPr>
          </a:p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Write the numbers </a:t>
            </a:r>
            <a:r>
              <a:rPr lang="en-CA" sz="2000" i="1" dirty="0">
                <a:latin typeface="Cambria" panose="02040503050406030204" pitchFamily="18" charset="0"/>
                <a:cs typeface="Calibri" pitchFamily="34" charset="0"/>
              </a:rPr>
              <a:t>your partner says</a:t>
            </a:r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. </a:t>
            </a:r>
          </a:p>
          <a:p>
            <a:endParaRPr lang="en-CA" sz="2000" dirty="0">
              <a:latin typeface="Cambria" panose="02040503050406030204" pitchFamily="18" charset="0"/>
              <a:cs typeface="Calibri" pitchFamily="34" charset="0"/>
            </a:endParaRPr>
          </a:p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Check the numbers are the same.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0" y="1613456"/>
            <a:ext cx="503238" cy="2862322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6600"/>
                </a:solidFill>
                <a:latin typeface="Arial Narrow" panose="020B0606020202030204" pitchFamily="34" charset="0"/>
              </a:rPr>
              <a:t>11</a:t>
            </a:r>
          </a:p>
          <a:p>
            <a:pPr algn="ctr"/>
            <a:r>
              <a:rPr lang="en-GB" b="1" dirty="0">
                <a:solidFill>
                  <a:srgbClr val="FF6600"/>
                </a:solidFill>
                <a:latin typeface="Arial Narrow" panose="020B0606020202030204" pitchFamily="34" charset="0"/>
              </a:rPr>
              <a:t>12</a:t>
            </a:r>
          </a:p>
          <a:p>
            <a:pPr algn="ctr"/>
            <a:r>
              <a:rPr lang="en-GB" b="1" dirty="0">
                <a:solidFill>
                  <a:srgbClr val="FF6600"/>
                </a:solidFill>
                <a:latin typeface="Arial Narrow" panose="020B0606020202030204" pitchFamily="34" charset="0"/>
              </a:rPr>
              <a:t>13</a:t>
            </a:r>
          </a:p>
          <a:p>
            <a:pPr algn="ctr"/>
            <a:r>
              <a:rPr lang="en-GB" b="1" dirty="0">
                <a:solidFill>
                  <a:srgbClr val="FF6600"/>
                </a:solidFill>
                <a:latin typeface="Arial Narrow" panose="020B0606020202030204" pitchFamily="34" charset="0"/>
              </a:rPr>
              <a:t>14</a:t>
            </a:r>
          </a:p>
          <a:p>
            <a:pPr algn="ctr"/>
            <a:r>
              <a:rPr lang="en-GB" b="1" dirty="0">
                <a:solidFill>
                  <a:srgbClr val="FF6600"/>
                </a:solidFill>
                <a:latin typeface="Arial Narrow" panose="020B0606020202030204" pitchFamily="34" charset="0"/>
              </a:rPr>
              <a:t>15</a:t>
            </a:r>
          </a:p>
          <a:p>
            <a:pPr algn="ctr"/>
            <a:r>
              <a:rPr lang="en-GB" b="1" dirty="0">
                <a:solidFill>
                  <a:srgbClr val="FF6600"/>
                </a:solidFill>
                <a:latin typeface="Arial Narrow" panose="020B0606020202030204" pitchFamily="34" charset="0"/>
              </a:rPr>
              <a:t>16</a:t>
            </a:r>
          </a:p>
          <a:p>
            <a:pPr algn="ctr"/>
            <a:r>
              <a:rPr lang="en-GB" b="1" dirty="0">
                <a:solidFill>
                  <a:srgbClr val="FF6600"/>
                </a:solidFill>
                <a:latin typeface="Arial Narrow" panose="020B0606020202030204" pitchFamily="34" charset="0"/>
              </a:rPr>
              <a:t>17</a:t>
            </a:r>
          </a:p>
          <a:p>
            <a:pPr algn="ctr"/>
            <a:r>
              <a:rPr lang="en-GB" b="1" dirty="0">
                <a:solidFill>
                  <a:srgbClr val="FF6600"/>
                </a:solidFill>
                <a:latin typeface="Arial Narrow" panose="020B0606020202030204" pitchFamily="34" charset="0"/>
              </a:rPr>
              <a:t>18</a:t>
            </a:r>
          </a:p>
          <a:p>
            <a:pPr algn="ctr"/>
            <a:r>
              <a:rPr lang="en-GB" b="1" dirty="0">
                <a:solidFill>
                  <a:srgbClr val="FF6600"/>
                </a:solidFill>
                <a:latin typeface="Arial Narrow" panose="020B0606020202030204" pitchFamily="34" charset="0"/>
              </a:rPr>
              <a:t>19</a:t>
            </a:r>
          </a:p>
          <a:p>
            <a:pPr algn="ctr"/>
            <a:r>
              <a:rPr lang="en-GB" b="1" dirty="0">
                <a:solidFill>
                  <a:srgbClr val="FF6600"/>
                </a:solidFill>
                <a:latin typeface="Arial Narrow" panose="020B0606020202030204" pitchFamily="34" charset="0"/>
              </a:rPr>
              <a:t>20</a:t>
            </a:r>
          </a:p>
        </p:txBody>
      </p:sp>
      <p:sp>
        <p:nvSpPr>
          <p:cNvPr id="26" name="TextBox 6"/>
          <p:cNvSpPr txBox="1">
            <a:spLocks noChangeArrowheads="1"/>
          </p:cNvSpPr>
          <p:nvPr/>
        </p:nvSpPr>
        <p:spPr bwMode="auto">
          <a:xfrm>
            <a:off x="503238" y="1613456"/>
            <a:ext cx="1152833" cy="2862322"/>
          </a:xfrm>
          <a:prstGeom prst="rect">
            <a:avLst/>
          </a:prstGeom>
          <a:solidFill>
            <a:srgbClr val="FFCC66"/>
          </a:solidFill>
          <a:ln w="12700">
            <a:noFill/>
            <a:miter lim="800000"/>
            <a:headEnd/>
            <a:tailEnd/>
          </a:ln>
          <a:effectLst>
            <a:outerShdw dist="23000" algn="bl" rotWithShape="0">
              <a:srgbClr val="808080">
                <a:alpha val="39999"/>
              </a:srgb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nineteen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seventeen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thirteen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fifteen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eleven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sixteen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twelve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twenty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eighteen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fourteen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665404" y="1615689"/>
            <a:ext cx="2923307" cy="2339102"/>
          </a:xfrm>
          <a:prstGeom prst="rect">
            <a:avLst/>
          </a:prstGeom>
          <a:gradFill flip="none" rotWithShape="1">
            <a:gsLst>
              <a:gs pos="0">
                <a:srgbClr val="FF6600">
                  <a:shade val="30000"/>
                  <a:satMod val="115000"/>
                </a:srgbClr>
              </a:gs>
              <a:gs pos="50000">
                <a:srgbClr val="FF6600">
                  <a:shade val="67500"/>
                  <a:satMod val="115000"/>
                </a:srgbClr>
              </a:gs>
              <a:gs pos="100000">
                <a:srgbClr val="FF6600">
                  <a:shade val="100000"/>
                  <a:satMod val="115000"/>
                </a:srgbClr>
              </a:gs>
            </a:gsLst>
            <a:lin ang="2700000" scaled="1"/>
            <a:tileRect/>
          </a:gra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b="1" dirty="0">
                <a:solidFill>
                  <a:srgbClr val="FFFF66"/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Say these numbers</a:t>
            </a:r>
          </a:p>
          <a:p>
            <a:pPr>
              <a:defRPr/>
            </a:pPr>
            <a:endParaRPr lang="en-GB" sz="1600" b="1" dirty="0">
              <a:solidFill>
                <a:srgbClr val="FFFF66"/>
              </a:solidFill>
              <a:latin typeface="Arial Narrow" panose="020B0606020202030204" pitchFamily="34" charset="0"/>
              <a:ea typeface="+mn-ea"/>
              <a:cs typeface="Arial" charset="0"/>
            </a:endParaRPr>
          </a:p>
          <a:p>
            <a:pPr>
              <a:defRPr/>
            </a:pPr>
            <a:r>
              <a:rPr lang="en-GB" sz="1600" b="1" dirty="0">
                <a:solidFill>
                  <a:srgbClr val="FFFF66"/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12, 14, 16, 18, 20</a:t>
            </a:r>
          </a:p>
          <a:p>
            <a:pPr>
              <a:defRPr/>
            </a:pPr>
            <a:endParaRPr lang="en-GB" sz="1600" b="1" dirty="0">
              <a:solidFill>
                <a:srgbClr val="FFFF66"/>
              </a:solidFill>
              <a:latin typeface="Arial Narrow" panose="020B0606020202030204" pitchFamily="34" charset="0"/>
              <a:ea typeface="+mn-ea"/>
              <a:cs typeface="Arial" charset="0"/>
            </a:endParaRPr>
          </a:p>
          <a:p>
            <a:pPr>
              <a:defRPr/>
            </a:pPr>
            <a:r>
              <a:rPr lang="en-GB" sz="1600" b="1" dirty="0">
                <a:solidFill>
                  <a:srgbClr val="FFFF66"/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11, 13, 15, 17, 19</a:t>
            </a:r>
          </a:p>
          <a:p>
            <a:pPr>
              <a:defRPr/>
            </a:pPr>
            <a:endParaRPr lang="en-GB" sz="1600" b="1" dirty="0">
              <a:solidFill>
                <a:srgbClr val="FFFF66"/>
              </a:solidFill>
              <a:latin typeface="Arial Narrow" panose="020B0606020202030204" pitchFamily="34" charset="0"/>
              <a:ea typeface="+mn-ea"/>
              <a:cs typeface="Arial" charset="0"/>
            </a:endParaRPr>
          </a:p>
          <a:p>
            <a:pPr>
              <a:defRPr/>
            </a:pPr>
            <a:r>
              <a:rPr lang="en-GB" sz="1600" b="1" dirty="0">
                <a:solidFill>
                  <a:srgbClr val="FFFF66"/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20, 19, 18, 17, 16, 15, 14, 13, 12, 11</a:t>
            </a:r>
          </a:p>
          <a:p>
            <a:pPr>
              <a:defRPr/>
            </a:pPr>
            <a:endParaRPr lang="en-GB" sz="1600" b="1" dirty="0">
              <a:solidFill>
                <a:srgbClr val="FFFF66"/>
              </a:solidFill>
              <a:latin typeface="Arial Narrow" panose="020B0606020202030204" pitchFamily="34" charset="0"/>
              <a:ea typeface="+mn-ea"/>
              <a:cs typeface="Arial" charset="0"/>
            </a:endParaRPr>
          </a:p>
          <a:p>
            <a:pPr>
              <a:defRPr/>
            </a:pPr>
            <a:r>
              <a:rPr lang="en-GB" sz="1600" b="1" dirty="0">
                <a:solidFill>
                  <a:srgbClr val="FFFF66"/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11, 12, 13, 14, 15, 16, 17, 18, 19, 20</a:t>
            </a:r>
          </a:p>
        </p:txBody>
      </p:sp>
      <p:sp>
        <p:nvSpPr>
          <p:cNvPr id="33" name="TextBox 6"/>
          <p:cNvSpPr txBox="1">
            <a:spLocks noChangeArrowheads="1"/>
          </p:cNvSpPr>
          <p:nvPr/>
        </p:nvSpPr>
        <p:spPr bwMode="auto">
          <a:xfrm>
            <a:off x="4575149" y="827551"/>
            <a:ext cx="1063269" cy="369332"/>
          </a:xfrm>
          <a:prstGeom prst="rect">
            <a:avLst/>
          </a:prstGeom>
          <a:gradFill flip="none" rotWithShape="1">
            <a:gsLst>
              <a:gs pos="0">
                <a:srgbClr val="FF6600">
                  <a:shade val="30000"/>
                  <a:satMod val="115000"/>
                </a:srgbClr>
              </a:gs>
              <a:gs pos="50000">
                <a:srgbClr val="FF6600">
                  <a:shade val="67500"/>
                  <a:satMod val="115000"/>
                </a:srgbClr>
              </a:gs>
              <a:gs pos="100000">
                <a:srgbClr val="FF6600">
                  <a:shade val="100000"/>
                  <a:satMod val="115000"/>
                </a:srgbClr>
              </a:gs>
            </a:gsLst>
            <a:lin ang="2700000" scaled="1"/>
            <a:tileRect/>
          </a:gradFill>
          <a:ln w="12700">
            <a:solidFill>
              <a:srgbClr val="5D5D5D"/>
            </a:solidFill>
            <a:miter lim="800000"/>
            <a:headEnd/>
            <a:tailEnd/>
          </a:ln>
          <a:effectLst>
            <a:outerShdw dist="23000" algn="bl" rotWithShape="0">
              <a:srgbClr val="808080">
                <a:alpha val="39999"/>
              </a:srgb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266700" indent="-266700" algn="ctr"/>
            <a:r>
              <a:rPr lang="en-GB" dirty="0">
                <a:solidFill>
                  <a:srgbClr val="FFFF66"/>
                </a:solidFill>
                <a:latin typeface="Cambria"/>
                <a:cs typeface="Cambria"/>
              </a:rPr>
              <a:t>Example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4575149" y="0"/>
            <a:ext cx="247829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Use a piece of paper.</a:t>
            </a:r>
          </a:p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Draw a grid.      </a:t>
            </a:r>
          </a:p>
        </p:txBody>
      </p:sp>
      <p:sp>
        <p:nvSpPr>
          <p:cNvPr id="20" name="TextBox 6"/>
          <p:cNvSpPr txBox="1">
            <a:spLocks noChangeArrowheads="1"/>
          </p:cNvSpPr>
          <p:nvPr/>
        </p:nvSpPr>
        <p:spPr bwMode="auto">
          <a:xfrm>
            <a:off x="7795106" y="102283"/>
            <a:ext cx="1152833" cy="2862322"/>
          </a:xfrm>
          <a:prstGeom prst="rect">
            <a:avLst/>
          </a:prstGeom>
          <a:solidFill>
            <a:srgbClr val="FFCC66"/>
          </a:solidFill>
          <a:ln w="12700">
            <a:noFill/>
            <a:miter lim="800000"/>
            <a:headEnd/>
            <a:tailEnd/>
          </a:ln>
          <a:effectLst>
            <a:outerShdw dist="23000" algn="bl" rotWithShape="0">
              <a:srgbClr val="808080">
                <a:alpha val="39999"/>
              </a:srgb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eleven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twelve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thirteen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fourteen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fifteen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sixteen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seventeen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eighteen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nineteen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twenty</a:t>
            </a:r>
          </a:p>
        </p:txBody>
      </p:sp>
      <p:pic>
        <p:nvPicPr>
          <p:cNvPr id="21" name="Picture 2" descr="http://www.clker.com/cliparts/x/H/X/O/H/r/notebook-paper-m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097" y="102283"/>
            <a:ext cx="846000" cy="909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957068"/>
              </p:ext>
            </p:extLst>
          </p:nvPr>
        </p:nvGraphicFramePr>
        <p:xfrm>
          <a:off x="4639730" y="1299398"/>
          <a:ext cx="2819160" cy="1287048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939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9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9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2857">
                <a:tc>
                  <a:txBody>
                    <a:bodyPr/>
                    <a:lstStyle/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4191">
                <a:tc>
                  <a:txBody>
                    <a:bodyPr/>
                    <a:lstStyle/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4598044" y="2586446"/>
            <a:ext cx="306985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Write six numbers from this list in the squares.      </a:t>
            </a:r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073641"/>
              </p:ext>
            </p:extLst>
          </p:nvPr>
        </p:nvGraphicFramePr>
        <p:xfrm>
          <a:off x="4625878" y="3268443"/>
          <a:ext cx="2819160" cy="1312937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939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9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9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2857">
                <a:tc>
                  <a:txBody>
                    <a:bodyPr/>
                    <a:lstStyle/>
                    <a:p>
                      <a:pPr algn="ctr"/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algn="ctr"/>
                      <a:r>
                        <a:rPr lang="en-GB" dirty="0">
                          <a:ln>
                            <a:solidFill>
                              <a:schemeClr val="tx1"/>
                            </a:solidFill>
                          </a:ln>
                        </a:rPr>
                        <a:t>11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algn="ctr"/>
                      <a:r>
                        <a:rPr lang="en-GB" dirty="0">
                          <a:ln>
                            <a:solidFill>
                              <a:schemeClr val="tx1"/>
                            </a:solidFill>
                          </a:ln>
                        </a:rPr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algn="ctr"/>
                      <a:r>
                        <a:rPr lang="en-GB" dirty="0">
                          <a:ln>
                            <a:solidFill>
                              <a:schemeClr val="tx1"/>
                            </a:solidFill>
                          </a:ln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4191">
                <a:tc>
                  <a:txBody>
                    <a:bodyPr/>
                    <a:lstStyle/>
                    <a:p>
                      <a:pPr algn="ctr"/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algn="ctr"/>
                      <a:r>
                        <a:rPr lang="en-GB" dirty="0">
                          <a:ln>
                            <a:solidFill>
                              <a:schemeClr val="tx1"/>
                            </a:solidFill>
                          </a:ln>
                        </a:rPr>
                        <a:t>12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algn="ctr"/>
                      <a:r>
                        <a:rPr lang="en-GB" dirty="0">
                          <a:ln>
                            <a:solidFill>
                              <a:schemeClr val="tx1"/>
                            </a:solidFill>
                          </a:ln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algn="ctr"/>
                      <a:r>
                        <a:rPr lang="en-GB" dirty="0">
                          <a:ln>
                            <a:solidFill>
                              <a:schemeClr val="tx1"/>
                            </a:solidFill>
                          </a:ln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4588712" y="4690437"/>
            <a:ext cx="435922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dirty="0">
                <a:latin typeface="Cambria" panose="02040503050406030204" pitchFamily="18" charset="0"/>
                <a:cs typeface="Calibri" pitchFamily="34" charset="0"/>
              </a:rPr>
              <a:t>Listen to your teacher say some numbers.</a:t>
            </a:r>
          </a:p>
          <a:p>
            <a:r>
              <a:rPr lang="en-US" dirty="0">
                <a:latin typeface="Cambria" panose="02040503050406030204" pitchFamily="18" charset="0"/>
                <a:cs typeface="Calibri" pitchFamily="34" charset="0"/>
              </a:rPr>
              <a:t>Cross out the numbers on your grid when you hear them</a:t>
            </a:r>
            <a:r>
              <a:rPr lang="en-CA" dirty="0">
                <a:latin typeface="Cambria" panose="02040503050406030204" pitchFamily="18" charset="0"/>
                <a:cs typeface="Calibri" pitchFamily="34" charset="0"/>
              </a:rPr>
              <a:t>. </a:t>
            </a: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4036710"/>
              </p:ext>
            </p:extLst>
          </p:nvPr>
        </p:nvGraphicFramePr>
        <p:xfrm>
          <a:off x="7659768" y="3911418"/>
          <a:ext cx="939720" cy="672857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939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72857">
                <a:tc>
                  <a:txBody>
                    <a:bodyPr/>
                    <a:lstStyle/>
                    <a:p>
                      <a:pPr algn="ctr"/>
                      <a:endParaRPr lang="en-GB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algn="ctr"/>
                      <a:r>
                        <a:rPr lang="en-GB" strike="sngStrike" dirty="0">
                          <a:ln>
                            <a:solidFill>
                              <a:schemeClr val="tx1"/>
                            </a:solidFill>
                          </a:ln>
                        </a:rPr>
                        <a:t>11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0" name="Rounded Rectangular Callout 29"/>
          <p:cNvSpPr/>
          <p:nvPr/>
        </p:nvSpPr>
        <p:spPr>
          <a:xfrm>
            <a:off x="7570986" y="3429866"/>
            <a:ext cx="1117284" cy="346018"/>
          </a:xfrm>
          <a:prstGeom prst="wedgeRoundRectCallout">
            <a:avLst>
              <a:gd name="adj1" fmla="val 64915"/>
              <a:gd name="adj2" fmla="val -327"/>
              <a:gd name="adj3" fmla="val 16667"/>
            </a:avLst>
          </a:prstGeom>
          <a:gradFill flip="none" rotWithShape="1">
            <a:gsLst>
              <a:gs pos="0">
                <a:srgbClr val="FFCCFF">
                  <a:shade val="30000"/>
                  <a:satMod val="115000"/>
                </a:srgbClr>
              </a:gs>
              <a:gs pos="50000">
                <a:srgbClr val="FFCCFF">
                  <a:shade val="67500"/>
                  <a:satMod val="115000"/>
                </a:srgbClr>
              </a:gs>
              <a:gs pos="100000">
                <a:srgbClr val="FFCC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  <a:latin typeface="Arial Narrow" panose="020B0606020202030204" pitchFamily="34" charset="0"/>
              </a:rPr>
              <a:t>eleven</a:t>
            </a: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4600606" y="5612678"/>
            <a:ext cx="436089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dirty="0">
                <a:latin typeface="Cambria" panose="02040503050406030204" pitchFamily="18" charset="0"/>
                <a:cs typeface="Calibri" pitchFamily="34" charset="0"/>
              </a:rPr>
              <a:t>Say BINGO if you cross out all of your numbers.</a:t>
            </a:r>
          </a:p>
          <a:p>
            <a:endParaRPr lang="en-CA" dirty="0">
              <a:latin typeface="Cambria" panose="02040503050406030204" pitchFamily="18" charset="0"/>
              <a:cs typeface="Calibri" pitchFamily="34" charset="0"/>
            </a:endParaRPr>
          </a:p>
          <a:p>
            <a:r>
              <a:rPr lang="en-CA" i="1" dirty="0">
                <a:latin typeface="Cambria" panose="02040503050406030204" pitchFamily="18" charset="0"/>
                <a:cs typeface="Calibri" pitchFamily="34" charset="0"/>
              </a:rPr>
              <a:t>Work in groups.  </a:t>
            </a:r>
            <a:r>
              <a:rPr lang="en-CA" dirty="0">
                <a:latin typeface="Cambria" panose="02040503050406030204" pitchFamily="18" charset="0"/>
                <a:cs typeface="Calibri" pitchFamily="34" charset="0"/>
              </a:rPr>
              <a:t>Play Bingo again!    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708203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2" dur="20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7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2" dur="20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7" dur="20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2" dur="20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7" dur="2000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2" dur="2000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7" dur="2000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2" dur="2000"/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7" dur="2000"/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2" dur="2000"/>
                                        <p:tgtEl>
                                          <p:spTgt spid="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7" dur="20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2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7" dur="20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2" dur="20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7" dur="20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2" dur="2000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7" dur="2000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2" dur="2000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7" dur="2000"/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2" dur="2000"/>
                                        <p:tgtEl>
                                          <p:spTgt spid="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7" dur="2000"/>
                                        <p:tgtEl>
                                          <p:spTgt spid="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2" dur="20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7" dur="2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2" dur="20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7" dur="20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2" dur="2000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7" dur="2000"/>
                                        <p:tgtEl>
                                          <p:spTgt spid="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10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  <p:bldP spid="7" grpId="0"/>
      <p:bldP spid="17" grpId="0" build="p"/>
      <p:bldP spid="38" grpId="0" build="p"/>
      <p:bldP spid="24" grpId="0" build="p" animBg="1"/>
      <p:bldP spid="26" grpId="0" build="p" animBg="1"/>
      <p:bldP spid="28" grpId="0" build="p" animBg="1"/>
      <p:bldP spid="33" grpId="0" animBg="1"/>
      <p:bldP spid="19" grpId="0"/>
      <p:bldP spid="20" grpId="0" animBg="1"/>
      <p:bldP spid="23" grpId="0"/>
      <p:bldP spid="27" grpId="0"/>
      <p:bldP spid="30" grpId="0" animBg="1"/>
      <p:bldP spid="3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0" y="2734117"/>
            <a:ext cx="4572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Say these words.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0" y="3142544"/>
            <a:ext cx="4572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2000" i="1" dirty="0">
                <a:latin typeface="Cambria" panose="02040503050406030204" pitchFamily="18" charset="0"/>
                <a:cs typeface="Calibri" pitchFamily="34" charset="0"/>
              </a:rPr>
              <a:t>Work in groups. </a:t>
            </a:r>
          </a:p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Write the numbers 1-7 on ONE piece of paper.  </a:t>
            </a:r>
          </a:p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Write answers to these questions.    </a:t>
            </a:r>
          </a:p>
        </p:txBody>
      </p:sp>
      <p:sp>
        <p:nvSpPr>
          <p:cNvPr id="24" name="TextBox 6"/>
          <p:cNvSpPr txBox="1">
            <a:spLocks noChangeArrowheads="1"/>
          </p:cNvSpPr>
          <p:nvPr/>
        </p:nvSpPr>
        <p:spPr bwMode="auto">
          <a:xfrm>
            <a:off x="2961069" y="473152"/>
            <a:ext cx="1610932" cy="2246769"/>
          </a:xfrm>
          <a:prstGeom prst="rect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ln w="12700">
            <a:solidFill>
              <a:srgbClr val="5D5D5D"/>
            </a:solidFill>
            <a:miter lim="800000"/>
            <a:headEnd/>
            <a:tailEnd/>
          </a:ln>
          <a:effectLst>
            <a:outerShdw dist="23000" algn="bl" rotWithShape="0">
              <a:srgbClr val="808080">
                <a:alpha val="39999"/>
              </a:srgb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266700" indent="-266700"/>
            <a:r>
              <a:rPr lang="en-GB" sz="2000" b="1" u="sng" dirty="0">
                <a:latin typeface="Arial Narrow" panose="020B0606020202030204" pitchFamily="34" charset="0"/>
                <a:cs typeface="Cambria"/>
              </a:rPr>
              <a:t>let</a:t>
            </a:r>
            <a:r>
              <a:rPr lang="en-GB" sz="2000" b="1" dirty="0">
                <a:latin typeface="Arial Narrow" panose="020B0606020202030204" pitchFamily="34" charset="0"/>
                <a:cs typeface="Cambria"/>
              </a:rPr>
              <a:t>ter</a:t>
            </a:r>
          </a:p>
          <a:p>
            <a:pPr marL="266700" indent="-266700"/>
            <a:r>
              <a:rPr lang="en-GB" sz="2000" b="1" u="sng" dirty="0">
                <a:latin typeface="Arial Narrow" panose="020B0606020202030204" pitchFamily="34" charset="0"/>
                <a:cs typeface="Cambria"/>
              </a:rPr>
              <a:t>al</a:t>
            </a:r>
            <a:r>
              <a:rPr lang="en-GB" sz="2000" b="1" dirty="0">
                <a:latin typeface="Arial Narrow" panose="020B0606020202030204" pitchFamily="34" charset="0"/>
                <a:cs typeface="Cambria"/>
              </a:rPr>
              <a:t>phabet</a:t>
            </a:r>
          </a:p>
          <a:p>
            <a:pPr marL="266700" indent="-266700"/>
            <a:r>
              <a:rPr lang="en-GB" sz="2000" b="1" u="sng" dirty="0">
                <a:latin typeface="Arial Narrow" panose="020B0606020202030204" pitchFamily="34" charset="0"/>
                <a:cs typeface="Cambria"/>
              </a:rPr>
              <a:t>ca</a:t>
            </a:r>
            <a:r>
              <a:rPr lang="en-GB" sz="2000" b="1" dirty="0">
                <a:latin typeface="Arial Narrow" panose="020B0606020202030204" pitchFamily="34" charset="0"/>
                <a:cs typeface="Cambria"/>
              </a:rPr>
              <a:t>pital letter</a:t>
            </a:r>
          </a:p>
          <a:p>
            <a:pPr marL="266700" indent="-266700"/>
            <a:r>
              <a:rPr lang="en-GB" sz="2000" b="1" u="sng" dirty="0">
                <a:latin typeface="Arial Narrow" panose="020B0606020202030204" pitchFamily="34" charset="0"/>
                <a:cs typeface="Cambria"/>
              </a:rPr>
              <a:t>upp</a:t>
            </a:r>
            <a:r>
              <a:rPr lang="en-GB" sz="2000" b="1" dirty="0">
                <a:latin typeface="Arial Narrow" panose="020B0606020202030204" pitchFamily="34" charset="0"/>
                <a:cs typeface="Cambria"/>
              </a:rPr>
              <a:t>er case</a:t>
            </a:r>
          </a:p>
          <a:p>
            <a:pPr marL="266700" indent="-266700"/>
            <a:r>
              <a:rPr lang="en-GB" sz="2000" b="1" u="sng" dirty="0">
                <a:latin typeface="Arial Narrow" panose="020B0606020202030204" pitchFamily="34" charset="0"/>
                <a:cs typeface="Cambria"/>
              </a:rPr>
              <a:t>low</a:t>
            </a:r>
            <a:r>
              <a:rPr lang="en-GB" sz="2000" b="1" dirty="0">
                <a:latin typeface="Arial Narrow" panose="020B0606020202030204" pitchFamily="34" charset="0"/>
                <a:cs typeface="Cambria"/>
              </a:rPr>
              <a:t>er case</a:t>
            </a:r>
          </a:p>
          <a:p>
            <a:pPr marL="266700" indent="-266700"/>
            <a:r>
              <a:rPr lang="en-GB" sz="2000" b="1" u="sng" dirty="0">
                <a:latin typeface="Arial Narrow" panose="020B0606020202030204" pitchFamily="34" charset="0"/>
                <a:cs typeface="Cambria"/>
              </a:rPr>
              <a:t>vow</a:t>
            </a:r>
            <a:r>
              <a:rPr lang="en-GB" sz="2000" b="1" dirty="0">
                <a:latin typeface="Arial Narrow" panose="020B0606020202030204" pitchFamily="34" charset="0"/>
                <a:cs typeface="Cambria"/>
              </a:rPr>
              <a:t>el</a:t>
            </a:r>
          </a:p>
          <a:p>
            <a:pPr marL="266700" indent="-266700"/>
            <a:r>
              <a:rPr lang="en-GB" sz="2000" b="1" u="sng" dirty="0">
                <a:latin typeface="Arial Narrow" panose="020B0606020202030204" pitchFamily="34" charset="0"/>
                <a:cs typeface="Cambria"/>
              </a:rPr>
              <a:t>cons</a:t>
            </a:r>
            <a:r>
              <a:rPr lang="en-GB" sz="2000" b="1" dirty="0">
                <a:latin typeface="Arial Narrow" panose="020B0606020202030204" pitchFamily="34" charset="0"/>
                <a:cs typeface="Cambria"/>
              </a:rPr>
              <a:t>onant</a:t>
            </a:r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4615852" y="438946"/>
            <a:ext cx="438025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Pass your paper to another group.*</a:t>
            </a:r>
          </a:p>
          <a:p>
            <a:endParaRPr lang="en-CA" sz="2000" dirty="0">
              <a:latin typeface="Cambria" panose="02040503050406030204" pitchFamily="18" charset="0"/>
              <a:cs typeface="Calibri" pitchFamily="34" charset="0"/>
            </a:endParaRPr>
          </a:p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Check your answers with your teacher. </a:t>
            </a:r>
          </a:p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Give one point for each correct answer.     </a:t>
            </a:r>
          </a:p>
        </p:txBody>
      </p: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4825035" y="5035083"/>
            <a:ext cx="374015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Look at the symbols at the top. </a:t>
            </a:r>
          </a:p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Say the letters in each group.    </a:t>
            </a:r>
          </a:p>
        </p:txBody>
      </p:sp>
      <p:sp>
        <p:nvSpPr>
          <p:cNvPr id="48" name="TextBox 5"/>
          <p:cNvSpPr txBox="1"/>
          <p:nvPr/>
        </p:nvSpPr>
        <p:spPr>
          <a:xfrm>
            <a:off x="0" y="0"/>
            <a:ext cx="2481943" cy="461665"/>
          </a:xfrm>
          <a:prstGeom prst="rect">
            <a:avLst/>
          </a:prstGeom>
          <a:gradFill flip="none" rotWithShape="1">
            <a:gsLst>
              <a:gs pos="0">
                <a:srgbClr val="FF6600">
                  <a:shade val="30000"/>
                  <a:satMod val="115000"/>
                </a:srgbClr>
              </a:gs>
              <a:gs pos="50000">
                <a:srgbClr val="FF6600">
                  <a:shade val="67500"/>
                  <a:satMod val="115000"/>
                </a:srgbClr>
              </a:gs>
              <a:gs pos="100000">
                <a:srgbClr val="FF6600">
                  <a:shade val="100000"/>
                  <a:satMod val="115000"/>
                </a:srgbClr>
              </a:gs>
            </a:gsLst>
            <a:lin ang="2700000" scaled="1"/>
            <a:tileRect/>
          </a:gradFill>
        </p:spPr>
        <p:txBody>
          <a:bodyPr wrap="square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>
                <a:solidFill>
                  <a:srgbClr val="FFFF66"/>
                </a:solidFill>
                <a:latin typeface="Cambria" panose="02040503050406030204" pitchFamily="18" charset="0"/>
              </a:rPr>
              <a:t>Task preparation </a:t>
            </a:r>
          </a:p>
        </p:txBody>
      </p:sp>
      <p:sp>
        <p:nvSpPr>
          <p:cNvPr id="49" name="TextBox 5"/>
          <p:cNvSpPr txBox="1"/>
          <p:nvPr/>
        </p:nvSpPr>
        <p:spPr>
          <a:xfrm>
            <a:off x="2478954" y="11487"/>
            <a:ext cx="27693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>
                <a:solidFill>
                  <a:srgbClr val="FF6600"/>
                </a:solidFill>
                <a:latin typeface="Cambria" panose="02040503050406030204" pitchFamily="18" charset="0"/>
              </a:rPr>
              <a:t>Letters and words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152"/>
            <a:ext cx="2917218" cy="2246769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0" y="4482617"/>
            <a:ext cx="4715691" cy="2308324"/>
          </a:xfrm>
          <a:prstGeom prst="rect">
            <a:avLst/>
          </a:prstGeom>
          <a:gradFill flip="none" rotWithShape="1">
            <a:gsLst>
              <a:gs pos="0">
                <a:srgbClr val="FF6600">
                  <a:shade val="30000"/>
                  <a:satMod val="115000"/>
                </a:srgbClr>
              </a:gs>
              <a:gs pos="50000">
                <a:srgbClr val="FF6600">
                  <a:shade val="67500"/>
                  <a:satMod val="115000"/>
                </a:srgbClr>
              </a:gs>
              <a:gs pos="100000">
                <a:srgbClr val="FF6600">
                  <a:shade val="100000"/>
                  <a:satMod val="115000"/>
                </a:srgbClr>
              </a:gs>
            </a:gsLst>
            <a:lin ang="2700000" scaled="1"/>
            <a:tileRect/>
          </a:gradFill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en-GB" sz="1600" b="1" dirty="0">
                <a:solidFill>
                  <a:srgbClr val="FFFF66"/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How many letters are there in the English alphabet?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GB" sz="1600" b="1" dirty="0">
                <a:solidFill>
                  <a:srgbClr val="FFFF66"/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How many vowels are there?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GB" sz="1600" b="1" dirty="0">
                <a:solidFill>
                  <a:srgbClr val="FFFF66"/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How many consonants?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GB" sz="1600" b="1" dirty="0">
                <a:solidFill>
                  <a:srgbClr val="FFFF66"/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Upper case letters are the same as consonants. Is this true?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GB" sz="1600" b="1" dirty="0">
                <a:solidFill>
                  <a:srgbClr val="FFFF66"/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Upper case letters are the same as capital letters. Is this true?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GB" sz="1600" b="1" dirty="0">
                <a:solidFill>
                  <a:srgbClr val="FFFF66"/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Capital letters are big. Is this false?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GB" sz="1600" b="1" dirty="0">
                <a:solidFill>
                  <a:srgbClr val="FFFF66"/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Lower case letters are big. Is this true?</a:t>
            </a:r>
          </a:p>
        </p:txBody>
      </p:sp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839482"/>
              </p:ext>
            </p:extLst>
          </p:nvPr>
        </p:nvGraphicFramePr>
        <p:xfrm>
          <a:off x="4824413" y="1762385"/>
          <a:ext cx="3770543" cy="3337560"/>
        </p:xfrm>
        <a:graphic>
          <a:graphicData uri="http://schemas.openxmlformats.org/drawingml/2006/table">
            <a:tbl>
              <a:tblPr firstRow="1" bandRow="1"/>
              <a:tblGrid>
                <a:gridCol w="5386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86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86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86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86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86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86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600" dirty="0" err="1"/>
                        <a:t>eɪ</a:t>
                      </a:r>
                      <a:endParaRPr lang="en-GB" sz="16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kern="1200" dirty="0"/>
                        <a:t>iː</a:t>
                      </a:r>
                      <a:endParaRPr lang="en-GB" sz="16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e</a:t>
                      </a:r>
                      <a:endParaRPr lang="en-GB" sz="16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kern="1200" dirty="0" err="1"/>
                        <a:t>aɪ</a:t>
                      </a:r>
                      <a:endParaRPr lang="en-GB" sz="16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kern="1200" dirty="0" err="1"/>
                        <a:t>əʊ</a:t>
                      </a:r>
                      <a:endParaRPr lang="en-GB" sz="16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kern="1200" dirty="0"/>
                        <a:t>uː</a:t>
                      </a:r>
                      <a:endParaRPr lang="en-GB" sz="16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kern="1200" dirty="0"/>
                        <a:t>ɑː</a:t>
                      </a:r>
                      <a:endParaRPr lang="en-GB" sz="16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A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B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F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I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O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Q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R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H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C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L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Y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U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J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D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K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E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N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G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X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P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Z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V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4" name="Rectangle 43"/>
          <p:cNvSpPr/>
          <p:nvPr/>
        </p:nvSpPr>
        <p:spPr>
          <a:xfrm>
            <a:off x="4824413" y="5742969"/>
            <a:ext cx="3740150" cy="584775"/>
          </a:xfrm>
          <a:prstGeom prst="rect">
            <a:avLst/>
          </a:prstGeom>
          <a:gradFill flip="none" rotWithShape="1">
            <a:gsLst>
              <a:gs pos="0">
                <a:srgbClr val="FF6600">
                  <a:shade val="30000"/>
                  <a:satMod val="115000"/>
                </a:srgbClr>
              </a:gs>
              <a:gs pos="50000">
                <a:srgbClr val="FF6600">
                  <a:shade val="67500"/>
                  <a:satMod val="115000"/>
                </a:srgbClr>
              </a:gs>
              <a:gs pos="100000">
                <a:srgbClr val="FF6600">
                  <a:shade val="100000"/>
                  <a:satMod val="115000"/>
                </a:srgbClr>
              </a:gs>
            </a:gsLst>
            <a:lin ang="2700000" scaled="1"/>
            <a:tileRect/>
          </a:gra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600" b="1" dirty="0">
                <a:solidFill>
                  <a:srgbClr val="FFFF66"/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Are the symbols letters or sounds?</a:t>
            </a:r>
          </a:p>
          <a:p>
            <a:pPr>
              <a:defRPr/>
            </a:pPr>
            <a:r>
              <a:rPr lang="en-GB" sz="1600" b="1" dirty="0">
                <a:solidFill>
                  <a:srgbClr val="FFFF66"/>
                </a:solidFill>
                <a:latin typeface="Arial Narrow" panose="020B0606020202030204" pitchFamily="34" charset="0"/>
                <a:ea typeface="+mn-ea"/>
                <a:cs typeface="Arial" charset="0"/>
              </a:rPr>
              <a:t>Why are the letters in each group together?</a:t>
            </a:r>
          </a:p>
        </p:txBody>
      </p:sp>
      <p:sp>
        <p:nvSpPr>
          <p:cNvPr id="45" name="Rectangle 44"/>
          <p:cNvSpPr>
            <a:spLocks noChangeArrowheads="1"/>
          </p:cNvSpPr>
          <p:nvPr/>
        </p:nvSpPr>
        <p:spPr bwMode="auto">
          <a:xfrm>
            <a:off x="4859337" y="6254131"/>
            <a:ext cx="374015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Say the letters again.    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733762" y="6589378"/>
            <a:ext cx="21444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1400" i="1" dirty="0">
                <a:latin typeface="Cambria" panose="02040503050406030204" pitchFamily="18" charset="0"/>
                <a:cs typeface="Calibri" pitchFamily="34" charset="0"/>
              </a:rPr>
              <a:t>*See last slide for answers.   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813928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" dur="20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9" dur="20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4" dur="20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9" dur="20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4" dur="2000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9" dur="2000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4" dur="2000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0" dur="2000"/>
                                        <p:tgtEl>
                                          <p:spTgt spid="4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5" dur="2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0" dur="20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5" dur="20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0" dur="2000"/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5" dur="2000"/>
                                        <p:tgtEl>
                                          <p:spTgt spid="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0" dur="2000"/>
                                        <p:tgtEl>
                                          <p:spTgt spid="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5" dur="2000"/>
                                        <p:tgtEl>
                                          <p:spTgt spid="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 build="p"/>
      <p:bldP spid="24" grpId="0" build="p" animBg="1"/>
      <p:bldP spid="37" grpId="0" build="p"/>
      <p:bldP spid="47" grpId="0" build="p"/>
      <p:bldP spid="48" grpId="0" animBg="1"/>
      <p:bldP spid="49" grpId="0"/>
      <p:bldP spid="42" grpId="0" build="p" animBg="1"/>
      <p:bldP spid="44" grpId="0" animBg="1"/>
      <p:bldP spid="45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1925" y="461665"/>
            <a:ext cx="4572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Say these words.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2142309" y="961155"/>
            <a:ext cx="2429689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2000" i="1" dirty="0">
                <a:latin typeface="Cambria" panose="02040503050406030204" pitchFamily="18" charset="0"/>
                <a:cs typeface="Calibri" pitchFamily="34" charset="0"/>
              </a:rPr>
              <a:t>Work with a partner.</a:t>
            </a:r>
          </a:p>
          <a:p>
            <a:endParaRPr lang="en-CA" sz="2000" dirty="0">
              <a:latin typeface="Cambria" panose="02040503050406030204" pitchFamily="18" charset="0"/>
              <a:cs typeface="Calibri" pitchFamily="34" charset="0"/>
            </a:endParaRPr>
          </a:p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Match items from the two boxes below to make questions.*     </a:t>
            </a:r>
          </a:p>
        </p:txBody>
      </p:sp>
      <p:sp>
        <p:nvSpPr>
          <p:cNvPr id="48" name="TextBox 5"/>
          <p:cNvSpPr txBox="1"/>
          <p:nvPr/>
        </p:nvSpPr>
        <p:spPr>
          <a:xfrm>
            <a:off x="1" y="0"/>
            <a:ext cx="2478954" cy="461665"/>
          </a:xfrm>
          <a:prstGeom prst="rect">
            <a:avLst/>
          </a:prstGeom>
          <a:gradFill flip="none" rotWithShape="1">
            <a:gsLst>
              <a:gs pos="0">
                <a:srgbClr val="FF6600">
                  <a:shade val="30000"/>
                  <a:satMod val="115000"/>
                </a:srgbClr>
              </a:gs>
              <a:gs pos="50000">
                <a:srgbClr val="FF6600">
                  <a:shade val="67500"/>
                  <a:satMod val="115000"/>
                </a:srgbClr>
              </a:gs>
              <a:gs pos="100000">
                <a:srgbClr val="FF6600">
                  <a:shade val="100000"/>
                  <a:satMod val="115000"/>
                </a:srgbClr>
              </a:gs>
            </a:gsLst>
            <a:lin ang="2700000" scaled="1"/>
            <a:tileRect/>
          </a:gradFill>
        </p:spPr>
        <p:txBody>
          <a:bodyPr wrap="square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>
                <a:solidFill>
                  <a:srgbClr val="FFFF66"/>
                </a:solidFill>
                <a:latin typeface="Cambria" panose="02040503050406030204" pitchFamily="18" charset="0"/>
              </a:rPr>
              <a:t>Task preparation </a:t>
            </a:r>
          </a:p>
        </p:txBody>
      </p:sp>
      <p:sp>
        <p:nvSpPr>
          <p:cNvPr id="49" name="TextBox 5"/>
          <p:cNvSpPr txBox="1"/>
          <p:nvPr/>
        </p:nvSpPr>
        <p:spPr>
          <a:xfrm>
            <a:off x="2478954" y="11487"/>
            <a:ext cx="33078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>
                <a:solidFill>
                  <a:srgbClr val="FF6600"/>
                </a:solidFill>
                <a:latin typeface="Cambria" panose="02040503050406030204" pitchFamily="18" charset="0"/>
              </a:rPr>
              <a:t>How do you spell that?</a:t>
            </a:r>
          </a:p>
        </p:txBody>
      </p:sp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9939186"/>
              </p:ext>
            </p:extLst>
          </p:nvPr>
        </p:nvGraphicFramePr>
        <p:xfrm>
          <a:off x="4874172" y="3290082"/>
          <a:ext cx="3770543" cy="3337560"/>
        </p:xfrm>
        <a:graphic>
          <a:graphicData uri="http://schemas.openxmlformats.org/drawingml/2006/table">
            <a:tbl>
              <a:tblPr firstRow="1" bandRow="1"/>
              <a:tblGrid>
                <a:gridCol w="5386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86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86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86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86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86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86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600" dirty="0" err="1"/>
                        <a:t>eɪ</a:t>
                      </a:r>
                      <a:endParaRPr lang="en-GB" sz="16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kern="1200" dirty="0"/>
                        <a:t>iː</a:t>
                      </a:r>
                      <a:endParaRPr lang="en-GB" sz="16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e</a:t>
                      </a:r>
                      <a:endParaRPr lang="en-GB" sz="16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kern="1200" dirty="0" err="1"/>
                        <a:t>aɪ</a:t>
                      </a:r>
                      <a:endParaRPr lang="en-GB" sz="16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kern="1200" dirty="0" err="1"/>
                        <a:t>əʊ</a:t>
                      </a:r>
                      <a:endParaRPr lang="en-GB" sz="16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kern="1200" dirty="0"/>
                        <a:t>uː</a:t>
                      </a:r>
                      <a:endParaRPr lang="en-GB" sz="16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kern="1200" dirty="0"/>
                        <a:t>ɑː</a:t>
                      </a:r>
                      <a:endParaRPr lang="en-GB" sz="16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Aa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Bb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Ff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Ii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Oo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Qq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Rr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+mn-lt"/>
                        </a:rPr>
                        <a:t>Ha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+mn-lt"/>
                        </a:rPr>
                        <a:t>Cc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>
                          <a:solidFill>
                            <a:schemeClr val="tx1"/>
                          </a:solidFill>
                          <a:latin typeface="+mn-lt"/>
                        </a:rPr>
                        <a:t>Ll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>
                          <a:solidFill>
                            <a:schemeClr val="tx1"/>
                          </a:solidFill>
                          <a:latin typeface="+mn-lt"/>
                        </a:rPr>
                        <a:t>Yy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Uu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Jj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Dd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+mn-lt"/>
                        </a:rPr>
                        <a:t>Mm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>
                          <a:solidFill>
                            <a:schemeClr val="tx1"/>
                          </a:solidFill>
                          <a:latin typeface="+mn-lt"/>
                        </a:rPr>
                        <a:t>Ww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>
                          <a:solidFill>
                            <a:schemeClr val="tx1"/>
                          </a:solidFill>
                          <a:latin typeface="+mn-lt"/>
                        </a:rPr>
                        <a:t>Kk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Ee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Nn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+mn-lt"/>
                        </a:rPr>
                        <a:t>Gg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Ss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+mn-lt"/>
                        </a:rPr>
                        <a:t>Tt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Xx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+mn-lt"/>
                        </a:rPr>
                        <a:t>Pp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>
                          <a:solidFill>
                            <a:schemeClr val="tx1"/>
                          </a:solidFill>
                          <a:latin typeface="+mn-lt"/>
                        </a:rPr>
                        <a:t>Zz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Vv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00B0F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0" y="861775"/>
            <a:ext cx="2142309" cy="1754326"/>
          </a:xfrm>
          <a:prstGeom prst="rect">
            <a:avLst/>
          </a:prstGeom>
          <a:solidFill>
            <a:srgbClr val="FFCC66"/>
          </a:solidFill>
          <a:ln w="12700">
            <a:noFill/>
            <a:miter lim="800000"/>
            <a:headEnd/>
            <a:tailEnd/>
          </a:ln>
          <a:effectLst>
            <a:outerShdw dist="23000" algn="bl" rotWithShape="0">
              <a:srgbClr val="808080">
                <a:alpha val="39999"/>
              </a:srgb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name</a:t>
            </a:r>
          </a:p>
          <a:p>
            <a:pPr marL="266700" indent="-266700"/>
            <a:r>
              <a:rPr lang="en-GB" b="1" u="sng" dirty="0">
                <a:latin typeface="Arial Narrow" panose="020B0606020202030204" pitchFamily="34" charset="0"/>
                <a:cs typeface="Cambria"/>
              </a:rPr>
              <a:t>first</a:t>
            </a:r>
            <a:r>
              <a:rPr lang="en-GB" b="1" dirty="0">
                <a:latin typeface="Arial Narrow" panose="020B0606020202030204" pitchFamily="34" charset="0"/>
                <a:cs typeface="Cambria"/>
              </a:rPr>
              <a:t> name</a:t>
            </a:r>
          </a:p>
          <a:p>
            <a:pPr marL="266700" indent="-266700"/>
            <a:r>
              <a:rPr lang="en-GB" b="1" u="sng" dirty="0">
                <a:latin typeface="Arial Narrow" panose="020B0606020202030204" pitchFamily="34" charset="0"/>
                <a:cs typeface="Cambria"/>
              </a:rPr>
              <a:t>sur</a:t>
            </a:r>
            <a:r>
              <a:rPr lang="en-GB" b="1" dirty="0">
                <a:latin typeface="Arial Narrow" panose="020B0606020202030204" pitchFamily="34" charset="0"/>
                <a:cs typeface="Cambria"/>
              </a:rPr>
              <a:t>name</a:t>
            </a:r>
          </a:p>
          <a:p>
            <a:pPr marL="266700" indent="-266700"/>
            <a:r>
              <a:rPr lang="en-GB" b="1" u="sng" dirty="0">
                <a:latin typeface="Arial Narrow" panose="020B0606020202030204" pitchFamily="34" charset="0"/>
                <a:cs typeface="Cambria"/>
              </a:rPr>
              <a:t>phone</a:t>
            </a:r>
            <a:r>
              <a:rPr lang="en-GB" b="1" dirty="0">
                <a:latin typeface="Arial Narrow" panose="020B0606020202030204" pitchFamily="34" charset="0"/>
                <a:cs typeface="Cambria"/>
              </a:rPr>
              <a:t> </a:t>
            </a:r>
            <a:r>
              <a:rPr lang="en-GB" b="1" u="sng" dirty="0">
                <a:latin typeface="Arial Narrow" panose="020B0606020202030204" pitchFamily="34" charset="0"/>
                <a:cs typeface="Cambria"/>
              </a:rPr>
              <a:t>num</a:t>
            </a:r>
            <a:r>
              <a:rPr lang="en-GB" b="1" dirty="0">
                <a:latin typeface="Arial Narrow" panose="020B0606020202030204" pitchFamily="34" charset="0"/>
                <a:cs typeface="Cambria"/>
              </a:rPr>
              <a:t>ber</a:t>
            </a:r>
          </a:p>
          <a:p>
            <a:pPr marL="266700" indent="-266700"/>
            <a:r>
              <a:rPr lang="en-GB" b="1" u="sng" dirty="0">
                <a:latin typeface="Arial Narrow" panose="020B0606020202030204" pitchFamily="34" charset="0"/>
                <a:cs typeface="Cambria"/>
              </a:rPr>
              <a:t>mo</a:t>
            </a:r>
            <a:r>
              <a:rPr lang="en-GB" b="1" dirty="0">
                <a:latin typeface="Arial Narrow" panose="020B0606020202030204" pitchFamily="34" charset="0"/>
                <a:cs typeface="Cambria"/>
              </a:rPr>
              <a:t>bile</a:t>
            </a:r>
            <a:r>
              <a:rPr lang="en-GB" b="1" u="sng" dirty="0">
                <a:latin typeface="Arial Narrow" panose="020B0606020202030204" pitchFamily="34" charset="0"/>
                <a:cs typeface="Cambria"/>
              </a:rPr>
              <a:t> phone</a:t>
            </a:r>
            <a:r>
              <a:rPr lang="en-GB" b="1" dirty="0">
                <a:latin typeface="Arial Narrow" panose="020B0606020202030204" pitchFamily="34" charset="0"/>
                <a:cs typeface="Cambria"/>
              </a:rPr>
              <a:t> </a:t>
            </a:r>
            <a:r>
              <a:rPr lang="en-GB" b="1" u="sng" dirty="0">
                <a:latin typeface="Arial Narrow" panose="020B0606020202030204" pitchFamily="34" charset="0"/>
                <a:cs typeface="Cambria"/>
              </a:rPr>
              <a:t>num</a:t>
            </a:r>
            <a:r>
              <a:rPr lang="en-GB" b="1" dirty="0">
                <a:latin typeface="Arial Narrow" panose="020B0606020202030204" pitchFamily="34" charset="0"/>
                <a:cs typeface="Cambria"/>
              </a:rPr>
              <a:t>ber</a:t>
            </a:r>
          </a:p>
          <a:p>
            <a:pPr marL="266700" indent="-266700"/>
            <a:r>
              <a:rPr lang="en-GB" b="1" u="sng" dirty="0">
                <a:latin typeface="Arial Narrow" panose="020B0606020202030204" pitchFamily="34" charset="0"/>
                <a:cs typeface="Cambria"/>
              </a:rPr>
              <a:t>e</a:t>
            </a:r>
            <a:r>
              <a:rPr lang="en-GB" b="1" dirty="0">
                <a:latin typeface="Arial Narrow" panose="020B0606020202030204" pitchFamily="34" charset="0"/>
                <a:cs typeface="Cambria"/>
              </a:rPr>
              <a:t>mail a</a:t>
            </a:r>
            <a:r>
              <a:rPr lang="en-GB" b="1" u="sng" dirty="0">
                <a:latin typeface="Arial Narrow" panose="020B0606020202030204" pitchFamily="34" charset="0"/>
                <a:cs typeface="Cambria"/>
              </a:rPr>
              <a:t>ddress</a:t>
            </a: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21925" y="2658975"/>
            <a:ext cx="1528354" cy="1477328"/>
          </a:xfrm>
          <a:prstGeom prst="rect">
            <a:avLst/>
          </a:prstGeom>
          <a:solidFill>
            <a:srgbClr val="99CCFF"/>
          </a:solidFill>
          <a:ln w="12700">
            <a:solidFill>
              <a:srgbClr val="5D5D5D"/>
            </a:solidFill>
            <a:miter lim="800000"/>
            <a:headEnd/>
            <a:tailEnd/>
          </a:ln>
          <a:effectLst>
            <a:outerShdw dist="23000" algn="bl" rotWithShape="0">
              <a:srgbClr val="808080">
                <a:alpha val="39999"/>
              </a:srgb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What’s your… 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And your…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How do you…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What about…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And your…</a:t>
            </a: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1698125" y="2658975"/>
            <a:ext cx="2873873" cy="1477328"/>
          </a:xfrm>
          <a:prstGeom prst="rect">
            <a:avLst/>
          </a:prstGeom>
          <a:solidFill>
            <a:srgbClr val="99CCFF"/>
          </a:solidFill>
          <a:ln w="12700">
            <a:solidFill>
              <a:srgbClr val="5D5D5D"/>
            </a:solidFill>
            <a:miter lim="800000"/>
            <a:headEnd/>
            <a:tailEnd/>
          </a:ln>
          <a:effectLst>
            <a:outerShdw dist="23000" algn="bl" rotWithShape="0">
              <a:srgbClr val="808080">
                <a:alpha val="39999"/>
              </a:srgb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spell that?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email address?  What’s that?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first name, please?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your phone number?</a:t>
            </a:r>
          </a:p>
          <a:p>
            <a:pPr marL="266700" indent="-266700"/>
            <a:r>
              <a:rPr lang="en-GB" b="1" dirty="0">
                <a:latin typeface="Arial Narrow" panose="020B0606020202030204" pitchFamily="34" charset="0"/>
                <a:cs typeface="Cambria"/>
              </a:rPr>
              <a:t>surname?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4593925" y="296104"/>
            <a:ext cx="371883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2000" i="1" dirty="0">
                <a:latin typeface="Cambria" panose="02040503050406030204" pitchFamily="18" charset="0"/>
                <a:cs typeface="Calibri" pitchFamily="34" charset="0"/>
              </a:rPr>
              <a:t>Work with your partner</a:t>
            </a:r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.</a:t>
            </a:r>
          </a:p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Ask and answer questions.</a:t>
            </a:r>
          </a:p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Use this information.</a:t>
            </a:r>
          </a:p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Use the chart to help you.</a:t>
            </a:r>
          </a:p>
        </p:txBody>
      </p:sp>
      <p:sp>
        <p:nvSpPr>
          <p:cNvPr id="16" name="Rounded Rectangular Callout 15"/>
          <p:cNvSpPr/>
          <p:nvPr/>
        </p:nvSpPr>
        <p:spPr>
          <a:xfrm>
            <a:off x="6479943" y="1700288"/>
            <a:ext cx="2424833" cy="369629"/>
          </a:xfrm>
          <a:prstGeom prst="wedgeRoundRectCallout">
            <a:avLst>
              <a:gd name="adj1" fmla="val 54413"/>
              <a:gd name="adj2" fmla="val 583"/>
              <a:gd name="adj3" fmla="val 16667"/>
            </a:avLst>
          </a:prstGeom>
          <a:gradFill flip="none" rotWithShape="1">
            <a:gsLst>
              <a:gs pos="0">
                <a:srgbClr val="FFCCFF">
                  <a:shade val="30000"/>
                  <a:satMod val="115000"/>
                </a:srgbClr>
              </a:gs>
              <a:gs pos="50000">
                <a:srgbClr val="FFCCFF">
                  <a:shade val="67500"/>
                  <a:satMod val="115000"/>
                </a:srgbClr>
              </a:gs>
              <a:gs pos="100000">
                <a:srgbClr val="FFCC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  <a:latin typeface="Arial Narrow" panose="020B0606020202030204" pitchFamily="34" charset="0"/>
              </a:rPr>
              <a:t>What’s your email address?</a:t>
            </a:r>
          </a:p>
        </p:txBody>
      </p: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4567140" y="1621268"/>
            <a:ext cx="1932764" cy="1323439"/>
          </a:xfrm>
          <a:prstGeom prst="rect">
            <a:avLst/>
          </a:prstGeom>
          <a:gradFill flip="none" rotWithShape="1">
            <a:gsLst>
              <a:gs pos="0">
                <a:srgbClr val="FFCC99">
                  <a:shade val="30000"/>
                  <a:satMod val="115000"/>
                </a:srgbClr>
              </a:gs>
              <a:gs pos="50000">
                <a:srgbClr val="FFCC99">
                  <a:shade val="67500"/>
                  <a:satMod val="115000"/>
                </a:srgbClr>
              </a:gs>
              <a:gs pos="100000">
                <a:srgbClr val="FFCC99">
                  <a:shade val="100000"/>
                  <a:satMod val="115000"/>
                </a:srgbClr>
              </a:gs>
            </a:gsLst>
            <a:lin ang="2700000" scaled="1"/>
            <a:tileRect/>
          </a:gradFill>
          <a:ln w="12700">
            <a:solidFill>
              <a:srgbClr val="5D5D5D"/>
            </a:solidFill>
            <a:miter lim="800000"/>
            <a:headEnd/>
            <a:tailEnd/>
          </a:ln>
          <a:effectLst>
            <a:outerShdw dist="23000" algn="bl" rotWithShape="0">
              <a:srgbClr val="808080">
                <a:alpha val="39999"/>
              </a:srgb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266700" indent="-266700"/>
            <a:r>
              <a:rPr lang="en-GB" sz="1600" dirty="0">
                <a:latin typeface="Arial Narrow" panose="020B0606020202030204" pitchFamily="34" charset="0"/>
                <a:cs typeface="Cambria"/>
              </a:rPr>
              <a:t>vcook@yahoo.com</a:t>
            </a:r>
          </a:p>
          <a:p>
            <a:pPr marL="266700" indent="-266700"/>
            <a:r>
              <a:rPr lang="en-GB" sz="1600" dirty="0">
                <a:latin typeface="Arial Narrow" panose="020B0606020202030204" pitchFamily="34" charset="0"/>
                <a:cs typeface="Cambria"/>
              </a:rPr>
              <a:t>rgregory@hotmail.com</a:t>
            </a:r>
          </a:p>
          <a:p>
            <a:pPr marL="266700" indent="-266700"/>
            <a:r>
              <a:rPr lang="en-GB" sz="1600" dirty="0">
                <a:latin typeface="Arial Narrow" panose="020B0606020202030204" pitchFamily="34" charset="0"/>
                <a:cs typeface="Cambria"/>
              </a:rPr>
              <a:t>jpmorgan@gmail.com</a:t>
            </a:r>
          </a:p>
          <a:p>
            <a:pPr marL="266700" indent="-266700"/>
            <a:r>
              <a:rPr lang="en-GB" sz="1600" dirty="0">
                <a:latin typeface="Arial Narrow" panose="020B0606020202030204" pitchFamily="34" charset="0"/>
                <a:cs typeface="Cambria"/>
              </a:rPr>
              <a:t>jruskin@lancs.ac.uk</a:t>
            </a:r>
          </a:p>
          <a:p>
            <a:pPr marL="266700" indent="-266700"/>
            <a:r>
              <a:rPr lang="en-GB" sz="1600" dirty="0">
                <a:latin typeface="Arial Narrow" panose="020B0606020202030204" pitchFamily="34" charset="0"/>
                <a:cs typeface="Cambria"/>
              </a:rPr>
              <a:t>jps07@gmail.com</a:t>
            </a:r>
          </a:p>
        </p:txBody>
      </p:sp>
      <p:sp>
        <p:nvSpPr>
          <p:cNvPr id="19" name="Rounded Rectangular Callout 18"/>
          <p:cNvSpPr/>
          <p:nvPr/>
        </p:nvSpPr>
        <p:spPr>
          <a:xfrm>
            <a:off x="6654941" y="2077148"/>
            <a:ext cx="2094797" cy="369629"/>
          </a:xfrm>
          <a:prstGeom prst="wedgeRoundRectCallout">
            <a:avLst>
              <a:gd name="adj1" fmla="val -57832"/>
              <a:gd name="adj2" fmla="val 7651"/>
              <a:gd name="adj3" fmla="val 16667"/>
            </a:avLst>
          </a:prstGeom>
          <a:gradFill flip="none" rotWithShape="1">
            <a:gsLst>
              <a:gs pos="0">
                <a:srgbClr val="99CCFF">
                  <a:shade val="30000"/>
                  <a:satMod val="115000"/>
                </a:srgbClr>
              </a:gs>
              <a:gs pos="50000">
                <a:srgbClr val="99CCFF">
                  <a:shade val="67500"/>
                  <a:satMod val="115000"/>
                </a:srgbClr>
              </a:gs>
              <a:gs pos="100000">
                <a:srgbClr val="99CCFF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  <a:latin typeface="Arial Narrow" panose="020B0606020202030204" pitchFamily="34" charset="0"/>
              </a:rPr>
              <a:t>It’s vcook@yahoo.com</a:t>
            </a:r>
          </a:p>
        </p:txBody>
      </p:sp>
      <p:sp>
        <p:nvSpPr>
          <p:cNvPr id="20" name="Rounded Rectangular Callout 19"/>
          <p:cNvSpPr/>
          <p:nvPr/>
        </p:nvSpPr>
        <p:spPr>
          <a:xfrm>
            <a:off x="6574536" y="2474160"/>
            <a:ext cx="2070700" cy="369629"/>
          </a:xfrm>
          <a:prstGeom prst="wedgeRoundRectCallout">
            <a:avLst>
              <a:gd name="adj1" fmla="val 54413"/>
              <a:gd name="adj2" fmla="val 583"/>
              <a:gd name="adj3" fmla="val 16667"/>
            </a:avLst>
          </a:prstGeom>
          <a:gradFill flip="none" rotWithShape="1">
            <a:gsLst>
              <a:gs pos="0">
                <a:srgbClr val="FFCCFF">
                  <a:shade val="30000"/>
                  <a:satMod val="115000"/>
                </a:srgbClr>
              </a:gs>
              <a:gs pos="50000">
                <a:srgbClr val="FFCCFF">
                  <a:shade val="67500"/>
                  <a:satMod val="115000"/>
                </a:srgbClr>
              </a:gs>
              <a:gs pos="100000">
                <a:srgbClr val="FFCC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  <a:latin typeface="Arial Narrow" panose="020B0606020202030204" pitchFamily="34" charset="0"/>
              </a:rPr>
              <a:t>How do you spell that?</a:t>
            </a:r>
          </a:p>
        </p:txBody>
      </p:sp>
      <p:sp>
        <p:nvSpPr>
          <p:cNvPr id="21" name="Rounded Rectangular Callout 20"/>
          <p:cNvSpPr/>
          <p:nvPr/>
        </p:nvSpPr>
        <p:spPr>
          <a:xfrm>
            <a:off x="5533522" y="2972090"/>
            <a:ext cx="2895800" cy="290609"/>
          </a:xfrm>
          <a:prstGeom prst="wedgeRoundRectCallout">
            <a:avLst>
              <a:gd name="adj1" fmla="val -57832"/>
              <a:gd name="adj2" fmla="val 7651"/>
              <a:gd name="adj3" fmla="val 16667"/>
            </a:avLst>
          </a:prstGeom>
          <a:gradFill flip="none" rotWithShape="1">
            <a:gsLst>
              <a:gs pos="0">
                <a:srgbClr val="99CCFF">
                  <a:shade val="30000"/>
                  <a:satMod val="115000"/>
                </a:srgbClr>
              </a:gs>
              <a:gs pos="50000">
                <a:srgbClr val="99CCFF">
                  <a:shade val="67500"/>
                  <a:satMod val="115000"/>
                </a:srgbClr>
              </a:gs>
              <a:gs pos="100000">
                <a:srgbClr val="99CCFF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  <a:latin typeface="Arial Narrow" panose="020B0606020202030204" pitchFamily="34" charset="0"/>
              </a:rPr>
              <a:t>V-C-double O-K at yahoo dot com</a:t>
            </a: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0" y="4129555"/>
            <a:ext cx="243113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2000" i="1" dirty="0">
                <a:latin typeface="Cambria" panose="02040503050406030204" pitchFamily="18" charset="0"/>
                <a:cs typeface="Calibri" pitchFamily="34" charset="0"/>
              </a:rPr>
              <a:t>Check as a class.</a:t>
            </a:r>
          </a:p>
          <a:p>
            <a:r>
              <a:rPr lang="en-CA" sz="2000" dirty="0">
                <a:latin typeface="Cambria" panose="02040503050406030204" pitchFamily="18" charset="0"/>
                <a:cs typeface="Calibri" pitchFamily="34" charset="0"/>
              </a:rPr>
              <a:t>Say the questions.</a:t>
            </a:r>
          </a:p>
        </p:txBody>
      </p:sp>
      <p:pic>
        <p:nvPicPr>
          <p:cNvPr id="24" name="Picture 10" descr="Whiteboard, White Board, Blank, Presentation, Boa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588"/>
          <a:stretch/>
        </p:blipFill>
        <p:spPr bwMode="auto">
          <a:xfrm>
            <a:off x="0" y="4871145"/>
            <a:ext cx="2431133" cy="194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47820" y="4972348"/>
            <a:ext cx="238331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1600" dirty="0">
                <a:latin typeface="Arial Narrow" panose="020B0606020202030204" pitchFamily="34" charset="0"/>
              </a:rPr>
              <a:t>And your email address? →</a:t>
            </a:r>
            <a:r>
              <a:rPr lang="en-GB" sz="1600" dirty="0">
                <a:solidFill>
                  <a:prstClr val="black"/>
                </a:solidFill>
                <a:latin typeface="Arial Narrow" panose="020B0606020202030204" pitchFamily="34" charset="0"/>
              </a:rPr>
              <a:t>↑</a:t>
            </a:r>
          </a:p>
          <a:p>
            <a:endParaRPr lang="en-GB" sz="1600" dirty="0">
              <a:latin typeface="Arial Narrow" panose="020B0606020202030204" pitchFamily="34" charset="0"/>
            </a:endParaRPr>
          </a:p>
          <a:p>
            <a:r>
              <a:rPr lang="en-GB" sz="1600" dirty="0">
                <a:latin typeface="Arial Narrow" panose="020B0606020202030204" pitchFamily="34" charset="0"/>
              </a:rPr>
              <a:t>What’s that? → →↑</a:t>
            </a:r>
          </a:p>
          <a:p>
            <a:endParaRPr lang="en-GB" sz="1600" dirty="0">
              <a:latin typeface="Arial Narrow" panose="020B0606020202030204" pitchFamily="34" charset="0"/>
            </a:endParaRPr>
          </a:p>
          <a:p>
            <a:r>
              <a:rPr lang="en-GB" sz="1600" dirty="0">
                <a:latin typeface="Arial Narrow" panose="020B0606020202030204" pitchFamily="34" charset="0"/>
              </a:rPr>
              <a:t>How do you spell that?↑</a:t>
            </a:r>
          </a:p>
          <a:p>
            <a:endParaRPr lang="en-GB" sz="1600" dirty="0">
              <a:latin typeface="Arial Narrow" panose="020B0606020202030204" pitchFamily="34" charset="0"/>
            </a:endParaRPr>
          </a:p>
          <a:p>
            <a:endParaRPr lang="en-GB" sz="1600" dirty="0">
              <a:latin typeface="Arial Narrow" panose="020B060602020203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435565" y="4240657"/>
            <a:ext cx="2158360" cy="2616101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pPr algn="ctr"/>
            <a:endParaRPr lang="en-GB" sz="2000" b="1" dirty="0">
              <a:solidFill>
                <a:srgbClr val="FF6600"/>
              </a:solidFill>
              <a:latin typeface="Arial Narrow" panose="020B0606020202030204" pitchFamily="34" charset="0"/>
            </a:endParaRPr>
          </a:p>
          <a:p>
            <a:pPr algn="ctr"/>
            <a:endParaRPr lang="en-GB" sz="2000" b="1" dirty="0">
              <a:solidFill>
                <a:srgbClr val="FF6600"/>
              </a:solidFill>
              <a:latin typeface="Arial Narrow" panose="020B0606020202030204" pitchFamily="34" charset="0"/>
            </a:endParaRPr>
          </a:p>
          <a:p>
            <a:pPr algn="ctr"/>
            <a:r>
              <a:rPr lang="en-GB" sz="2000" b="1" dirty="0">
                <a:solidFill>
                  <a:srgbClr val="FF6600"/>
                </a:solidFill>
                <a:latin typeface="Arial Narrow" panose="020B0606020202030204" pitchFamily="34" charset="0"/>
              </a:rPr>
              <a:t>LANGUAGE KEY </a:t>
            </a:r>
          </a:p>
          <a:p>
            <a:pPr algn="ctr"/>
            <a:r>
              <a:rPr lang="en-GB" sz="2000" b="1" dirty="0">
                <a:solidFill>
                  <a:srgbClr val="FF6600"/>
                </a:solidFill>
                <a:latin typeface="Arial Narrow" panose="020B0606020202030204" pitchFamily="34" charset="0"/>
              </a:rPr>
              <a:t>PRONUNCIATION</a:t>
            </a:r>
          </a:p>
          <a:p>
            <a:pPr algn="ctr"/>
            <a:r>
              <a:rPr lang="en-GB" sz="2000" b="1" dirty="0">
                <a:solidFill>
                  <a:srgbClr val="FF6600"/>
                </a:solidFill>
                <a:latin typeface="Arial Narrow" panose="020B0606020202030204" pitchFamily="34" charset="0"/>
              </a:rPr>
              <a:t>Intonation </a:t>
            </a:r>
          </a:p>
          <a:p>
            <a:endParaRPr lang="en-GB" sz="1600" b="1" dirty="0">
              <a:solidFill>
                <a:srgbClr val="FF6600"/>
              </a:solidFill>
              <a:latin typeface="Arial Narrow" panose="020B0606020202030204" pitchFamily="34" charset="0"/>
            </a:endParaRPr>
          </a:p>
          <a:p>
            <a:pPr algn="ctr"/>
            <a:r>
              <a:rPr lang="en-GB" sz="1600" b="1" dirty="0">
                <a:solidFill>
                  <a:srgbClr val="FF6600"/>
                </a:solidFill>
                <a:latin typeface="Arial Narrow" panose="020B0606020202030204" pitchFamily="34" charset="0"/>
              </a:rPr>
              <a:t>Words at the end of these questions go up. </a:t>
            </a:r>
            <a:r>
              <a:rPr lang="en-GB" sz="1600" b="1" dirty="0">
                <a:solidFill>
                  <a:srgbClr val="FF9900"/>
                </a:solidFill>
                <a:latin typeface="Arial Narrow" panose="020B0606020202030204" pitchFamily="34" charset="0"/>
              </a:rPr>
              <a:t>↑</a:t>
            </a:r>
          </a:p>
          <a:p>
            <a:pPr algn="ctr"/>
            <a:r>
              <a:rPr lang="en-GB" sz="1600" b="1" dirty="0">
                <a:solidFill>
                  <a:srgbClr val="FF6600"/>
                </a:solidFill>
                <a:latin typeface="Arial Narrow" panose="020B0606020202030204" pitchFamily="34" charset="0"/>
              </a:rPr>
              <a:t> 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249" y="4434933"/>
            <a:ext cx="605674" cy="402508"/>
          </a:xfrm>
          <a:prstGeom prst="rect">
            <a:avLst/>
          </a:prstGeom>
        </p:spPr>
      </p:pic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5401807" y="6555607"/>
            <a:ext cx="291095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1400" i="1" dirty="0">
                <a:latin typeface="Cambria" panose="02040503050406030204" pitchFamily="18" charset="0"/>
                <a:cs typeface="Calibri" pitchFamily="34" charset="0"/>
              </a:rPr>
              <a:t>*See last slide for suggested answers.   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349459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20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2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9" dur="2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4" dur="2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9" dur="2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4" dur="20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2" dur="2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7" dur="20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2" dur="2000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7" dur="20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2" dur="20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7" dur="2000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2" dur="2000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7" dur="2000"/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2" dur="2000"/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5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 build="p"/>
      <p:bldP spid="48" grpId="0" animBg="1"/>
      <p:bldP spid="49" grpId="0"/>
      <p:bldP spid="14" grpId="0" build="p" animBg="1"/>
      <p:bldP spid="12" grpId="0" animBg="1"/>
      <p:bldP spid="13" grpId="0" animBg="1"/>
      <p:bldP spid="15" grpId="0" build="p"/>
      <p:bldP spid="16" grpId="0" animBg="1"/>
      <p:bldP spid="18" grpId="0" animBg="1"/>
      <p:bldP spid="19" grpId="0" animBg="1"/>
      <p:bldP spid="20" grpId="0" animBg="1"/>
      <p:bldP spid="21" grpId="0" animBg="1"/>
      <p:bldP spid="23" grpId="0" build="p"/>
      <p:bldP spid="25" grpId="0" build="p"/>
      <p:bldP spid="29" grpId="0" build="p" animBg="1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" y="944563"/>
            <a:ext cx="8977743" cy="29238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en-GB" sz="2400" dirty="0">
                <a:solidFill>
                  <a:srgbClr val="FF6600"/>
                </a:solidFill>
                <a:latin typeface="Georgia" panose="02040502050405020303" pitchFamily="18" charset="0"/>
                <a:cs typeface="Calibri"/>
              </a:rPr>
              <a:t>In this lesson you did these things…</a:t>
            </a:r>
          </a:p>
          <a:p>
            <a:pPr algn="just">
              <a:defRPr/>
            </a:pPr>
            <a:endParaRPr lang="en-GB" sz="2000" b="1" dirty="0">
              <a:solidFill>
                <a:srgbClr val="FF6600"/>
              </a:solidFill>
              <a:latin typeface="Georgia" panose="02040502050405020303" pitchFamily="18" charset="0"/>
              <a:cs typeface="Calibri"/>
            </a:endParaRPr>
          </a:p>
          <a:p>
            <a:pPr>
              <a:defRPr/>
            </a:pPr>
            <a:r>
              <a:rPr lang="en-GB" sz="2000" dirty="0">
                <a:solidFill>
                  <a:srgbClr val="FF6600"/>
                </a:solidFill>
                <a:latin typeface="Georgia" panose="02040502050405020303" pitchFamily="18" charset="0"/>
                <a:cs typeface="Calibri"/>
              </a:rPr>
              <a:t>listen to and say numbers from 11 to 20.</a:t>
            </a:r>
          </a:p>
          <a:p>
            <a:pPr>
              <a:defRPr/>
            </a:pPr>
            <a:endParaRPr lang="en-GB" sz="2000" dirty="0">
              <a:solidFill>
                <a:srgbClr val="FF6600"/>
              </a:solidFill>
              <a:latin typeface="Georgia" panose="02040502050405020303" pitchFamily="18" charset="0"/>
              <a:cs typeface="Calibri"/>
            </a:endParaRPr>
          </a:p>
          <a:p>
            <a:pPr>
              <a:defRPr/>
            </a:pPr>
            <a:r>
              <a:rPr lang="en-GB" sz="2000" dirty="0">
                <a:solidFill>
                  <a:srgbClr val="FF6600"/>
                </a:solidFill>
                <a:latin typeface="Georgia" panose="02040502050405020303" pitchFamily="18" charset="0"/>
                <a:cs typeface="Calibri"/>
              </a:rPr>
              <a:t>write and understand letters of the alphabet.</a:t>
            </a:r>
          </a:p>
          <a:p>
            <a:pPr>
              <a:defRPr/>
            </a:pPr>
            <a:endParaRPr lang="en-GB" sz="2000" dirty="0">
              <a:solidFill>
                <a:srgbClr val="FF6600"/>
              </a:solidFill>
              <a:latin typeface="Georgia" panose="02040502050405020303" pitchFamily="18" charset="0"/>
              <a:cs typeface="Calibri"/>
            </a:endParaRPr>
          </a:p>
          <a:p>
            <a:pPr>
              <a:defRPr/>
            </a:pPr>
            <a:r>
              <a:rPr lang="en-GB" sz="2000" dirty="0">
                <a:solidFill>
                  <a:srgbClr val="FF6600"/>
                </a:solidFill>
                <a:latin typeface="Georgia" panose="02040502050405020303" pitchFamily="18" charset="0"/>
                <a:cs typeface="Calibri"/>
              </a:rPr>
              <a:t>write names and other words using letters from the alphabet.</a:t>
            </a:r>
          </a:p>
          <a:p>
            <a:pPr>
              <a:defRPr/>
            </a:pPr>
            <a:endParaRPr lang="en-GB" sz="2000" dirty="0">
              <a:solidFill>
                <a:srgbClr val="FF6600"/>
              </a:solidFill>
              <a:latin typeface="Georgia" panose="02040502050405020303" pitchFamily="18" charset="0"/>
              <a:cs typeface="Calibri"/>
            </a:endParaRPr>
          </a:p>
          <a:p>
            <a:pPr>
              <a:defRPr/>
            </a:pPr>
            <a:r>
              <a:rPr lang="en-GB" sz="2000" dirty="0">
                <a:solidFill>
                  <a:srgbClr val="FF6600"/>
                </a:solidFill>
                <a:latin typeface="Georgia" panose="02040502050405020303" pitchFamily="18" charset="0"/>
                <a:cs typeface="Calibri"/>
              </a:rPr>
              <a:t>ask for and say phone numbers and email addresses.</a:t>
            </a:r>
          </a:p>
        </p:txBody>
      </p:sp>
      <p:sp>
        <p:nvSpPr>
          <p:cNvPr id="14342" name="TextBox 7"/>
          <p:cNvSpPr txBox="1">
            <a:spLocks noChangeArrowheads="1"/>
          </p:cNvSpPr>
          <p:nvPr/>
        </p:nvSpPr>
        <p:spPr bwMode="auto">
          <a:xfrm>
            <a:off x="1" y="5165229"/>
            <a:ext cx="8977744" cy="1692771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25000"/>
                  <a:shade val="30000"/>
                  <a:satMod val="115000"/>
                </a:schemeClr>
              </a:gs>
              <a:gs pos="50000">
                <a:schemeClr val="bg2">
                  <a:lumMod val="25000"/>
                  <a:shade val="67500"/>
                  <a:satMod val="115000"/>
                </a:schemeClr>
              </a:gs>
              <a:gs pos="100000">
                <a:schemeClr val="bg2">
                  <a:lumMod val="2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12700">
            <a:solidFill>
              <a:srgbClr val="5D5D5D"/>
            </a:solidFill>
            <a:miter lim="800000"/>
            <a:headEnd/>
            <a:tailEnd/>
          </a:ln>
          <a:effectLst>
            <a:outerShdw dist="23000" algn="bl" rotWithShape="0">
              <a:srgbClr val="808080">
                <a:alpha val="39999"/>
              </a:srgb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2400" b="1" dirty="0">
                <a:solidFill>
                  <a:srgbClr val="FFFF66"/>
                </a:solidFill>
                <a:latin typeface="Gotham Book"/>
                <a:cs typeface="Cambria"/>
              </a:rPr>
              <a:t>HOMEWORK IDEAS</a:t>
            </a:r>
          </a:p>
          <a:p>
            <a:pPr algn="ctr" eaLnBrk="1" hangingPunct="1">
              <a:defRPr/>
            </a:pPr>
            <a:endParaRPr lang="en-GB" sz="2000" dirty="0">
              <a:solidFill>
                <a:schemeClr val="bg1"/>
              </a:solidFill>
              <a:latin typeface="Gotham Book"/>
              <a:cs typeface="Cambria"/>
            </a:endParaRPr>
          </a:p>
          <a:p>
            <a:pPr algn="ctr" eaLnBrk="1" hangingPunct="1">
              <a:defRPr/>
            </a:pPr>
            <a:r>
              <a:rPr lang="en-GB" sz="2000" dirty="0">
                <a:solidFill>
                  <a:schemeClr val="bg1"/>
                </a:solidFill>
                <a:latin typeface="Gotham Book"/>
                <a:cs typeface="Cambria"/>
              </a:rPr>
              <a:t>Write the first names and surnames of three people you know.</a:t>
            </a:r>
          </a:p>
          <a:p>
            <a:pPr algn="ctr" eaLnBrk="1" hangingPunct="1">
              <a:defRPr/>
            </a:pPr>
            <a:r>
              <a:rPr lang="en-GB" sz="2000" dirty="0">
                <a:solidFill>
                  <a:schemeClr val="bg1"/>
                </a:solidFill>
                <a:latin typeface="Gotham Book"/>
                <a:cs typeface="Cambria"/>
              </a:rPr>
              <a:t>Write who they are. </a:t>
            </a:r>
          </a:p>
          <a:p>
            <a:pPr algn="ctr" eaLnBrk="1" hangingPunct="1">
              <a:defRPr/>
            </a:pPr>
            <a:r>
              <a:rPr lang="en-GB" sz="2000" dirty="0">
                <a:solidFill>
                  <a:schemeClr val="bg1"/>
                </a:solidFill>
                <a:latin typeface="Gotham Book"/>
                <a:cs typeface="Cambria"/>
              </a:rPr>
              <a:t>For example, a family member, a friend, a famous person.</a:t>
            </a:r>
          </a:p>
        </p:txBody>
      </p:sp>
      <p:sp>
        <p:nvSpPr>
          <p:cNvPr id="7" name="TextBox 14"/>
          <p:cNvSpPr txBox="1">
            <a:spLocks noChangeArrowheads="1"/>
          </p:cNvSpPr>
          <p:nvPr/>
        </p:nvSpPr>
        <p:spPr bwMode="auto">
          <a:xfrm>
            <a:off x="1" y="0"/>
            <a:ext cx="25827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400" dirty="0">
                <a:solidFill>
                  <a:srgbClr val="FF66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A0-A1</a:t>
            </a:r>
            <a:r>
              <a:rPr lang="en-GB" sz="2400" dirty="0">
                <a:solidFill>
                  <a:srgbClr val="FF66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Unit One</a:t>
            </a:r>
          </a:p>
        </p:txBody>
      </p:sp>
      <p:sp>
        <p:nvSpPr>
          <p:cNvPr id="9" name="TextBox 14"/>
          <p:cNvSpPr txBox="1">
            <a:spLocks noChangeArrowheads="1"/>
          </p:cNvSpPr>
          <p:nvPr/>
        </p:nvSpPr>
        <p:spPr bwMode="auto">
          <a:xfrm>
            <a:off x="7316696" y="-14946"/>
            <a:ext cx="18273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GB" sz="2400" dirty="0">
                <a:solidFill>
                  <a:srgbClr val="FF66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Lesson 3A</a:t>
            </a:r>
          </a:p>
        </p:txBody>
      </p:sp>
      <p:pic>
        <p:nvPicPr>
          <p:cNvPr id="10" name="Picture 9" descr="ESL TeenStuf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498" y="46669"/>
            <a:ext cx="3081004" cy="80010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2" dur="2000"/>
                                        <p:tgtEl>
                                          <p:spTgt spid="1434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7" dur="200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2" dur="2000"/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7" dur="2000"/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2" dur="2000"/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4342" grpId="0" build="p" animBg="1"/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5"/>
          <p:cNvSpPr txBox="1"/>
          <p:nvPr/>
        </p:nvSpPr>
        <p:spPr>
          <a:xfrm>
            <a:off x="0" y="0"/>
            <a:ext cx="35792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>
                <a:solidFill>
                  <a:srgbClr val="FF6600"/>
                </a:solidFill>
                <a:latin typeface="Georgia" panose="02040502050405020303" pitchFamily="18" charset="0"/>
              </a:rPr>
              <a:t>Suggestions and answers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0" y="526257"/>
            <a:ext cx="5930537" cy="2308324"/>
          </a:xfrm>
          <a:prstGeom prst="rect">
            <a:avLst/>
          </a:prstGeom>
          <a:solidFill>
            <a:srgbClr val="FFCC99"/>
          </a:solidFill>
          <a:ln w="12700">
            <a:noFill/>
            <a:miter lim="800000"/>
            <a:headEnd/>
            <a:tailEnd/>
          </a:ln>
          <a:effectLst>
            <a:outerShdw dist="23000" algn="bl" rotWithShape="0">
              <a:srgbClr val="808080">
                <a:alpha val="39999"/>
              </a:srgbClr>
            </a:outerShdw>
          </a:effectLst>
        </p:spPr>
        <p:txBody>
          <a:bodyPr wrap="square">
            <a:spAutoFit/>
          </a:bodyPr>
          <a:lstStyle/>
          <a:p>
            <a:pPr eaLnBrk="0" hangingPunct="0">
              <a:tabLst>
                <a:tab pos="228600" algn="r"/>
                <a:tab pos="2743200" algn="ctr"/>
                <a:tab pos="5486400" algn="r"/>
              </a:tabLst>
              <a:defRPr/>
            </a:pPr>
            <a:r>
              <a:rPr lang="en-GB" sz="1600" b="1" dirty="0">
                <a:latin typeface="Arial Narrow" panose="020B0606020202030204" pitchFamily="34" charset="0"/>
                <a:ea typeface="+mn-ea"/>
                <a:cs typeface="Cambria"/>
              </a:rPr>
              <a:t>TASK PREPARATION LETTERS AND WORDS</a:t>
            </a:r>
          </a:p>
          <a:p>
            <a:pPr eaLnBrk="0" hangingPunct="0">
              <a:tabLst>
                <a:tab pos="228600" algn="r"/>
                <a:tab pos="2743200" algn="ctr"/>
                <a:tab pos="5486400" algn="r"/>
              </a:tabLst>
              <a:defRPr/>
            </a:pPr>
            <a:endParaRPr lang="en-GB" sz="1600" b="1" dirty="0">
              <a:latin typeface="Arial Narrow" panose="020B0606020202030204" pitchFamily="34" charset="0"/>
              <a:ea typeface="+mn-ea"/>
              <a:cs typeface="Cambria"/>
            </a:endParaRPr>
          </a:p>
          <a:p>
            <a:pPr marL="457200" indent="-457200" eaLnBrk="0" hangingPunct="0">
              <a:buFont typeface="+mj-lt"/>
              <a:buAutoNum type="arabicPeriod"/>
              <a:tabLst>
                <a:tab pos="228600" algn="r"/>
                <a:tab pos="2743200" algn="ctr"/>
                <a:tab pos="5486400" algn="r"/>
              </a:tabLst>
              <a:defRPr/>
            </a:pPr>
            <a:r>
              <a:rPr lang="en-GB" sz="1600" b="1" dirty="0">
                <a:latin typeface="Arial Narrow" panose="020B0606020202030204" pitchFamily="34" charset="0"/>
                <a:ea typeface="+mn-ea"/>
                <a:cs typeface="Cambria"/>
              </a:rPr>
              <a:t>There are 26 letters in the English alphabet.</a:t>
            </a:r>
          </a:p>
          <a:p>
            <a:pPr marL="457200" indent="-457200" eaLnBrk="0" hangingPunct="0">
              <a:buFont typeface="+mj-lt"/>
              <a:buAutoNum type="arabicPeriod"/>
              <a:tabLst>
                <a:tab pos="228600" algn="r"/>
                <a:tab pos="2743200" algn="ctr"/>
                <a:tab pos="5486400" algn="r"/>
              </a:tabLst>
              <a:defRPr/>
            </a:pPr>
            <a:r>
              <a:rPr lang="en-GB" sz="1600" b="1" dirty="0">
                <a:latin typeface="Arial Narrow" panose="020B0606020202030204" pitchFamily="34" charset="0"/>
                <a:ea typeface="+mn-ea"/>
                <a:cs typeface="Cambria"/>
              </a:rPr>
              <a:t>There are 5 vowels.</a:t>
            </a:r>
          </a:p>
          <a:p>
            <a:pPr marL="457200" indent="-457200" eaLnBrk="0" hangingPunct="0">
              <a:buFont typeface="+mj-lt"/>
              <a:buAutoNum type="arabicPeriod"/>
              <a:tabLst>
                <a:tab pos="228600" algn="r"/>
                <a:tab pos="2743200" algn="ctr"/>
                <a:tab pos="5486400" algn="r"/>
              </a:tabLst>
              <a:defRPr/>
            </a:pPr>
            <a:r>
              <a:rPr lang="en-GB" sz="1600" b="1" dirty="0">
                <a:latin typeface="Arial Narrow" panose="020B0606020202030204" pitchFamily="34" charset="0"/>
                <a:ea typeface="+mn-ea"/>
                <a:cs typeface="Cambria"/>
              </a:rPr>
              <a:t>There are 21 consonants.</a:t>
            </a:r>
          </a:p>
          <a:p>
            <a:pPr marL="457200" indent="-457200" eaLnBrk="0" hangingPunct="0">
              <a:buFont typeface="+mj-lt"/>
              <a:buAutoNum type="arabicPeriod"/>
              <a:tabLst>
                <a:tab pos="228600" algn="r"/>
                <a:tab pos="2743200" algn="ctr"/>
                <a:tab pos="5486400" algn="r"/>
              </a:tabLst>
              <a:defRPr/>
            </a:pPr>
            <a:r>
              <a:rPr lang="en-GB" sz="1600" b="1" dirty="0">
                <a:latin typeface="Arial Narrow" panose="020B0606020202030204" pitchFamily="34" charset="0"/>
                <a:ea typeface="+mn-ea"/>
                <a:cs typeface="Cambria"/>
              </a:rPr>
              <a:t>No. It’s not true. Upper case letters are the same as capital letters.</a:t>
            </a:r>
          </a:p>
          <a:p>
            <a:pPr marL="457200" indent="-457200" eaLnBrk="0" hangingPunct="0">
              <a:buFont typeface="+mj-lt"/>
              <a:buAutoNum type="arabicPeriod"/>
              <a:tabLst>
                <a:tab pos="228600" algn="r"/>
                <a:tab pos="2743200" algn="ctr"/>
                <a:tab pos="5486400" algn="r"/>
              </a:tabLst>
              <a:defRPr/>
            </a:pPr>
            <a:r>
              <a:rPr lang="en-GB" sz="1600" b="1" dirty="0">
                <a:latin typeface="Arial Narrow" panose="020B0606020202030204" pitchFamily="34" charset="0"/>
                <a:ea typeface="+mn-ea"/>
                <a:cs typeface="Cambria"/>
              </a:rPr>
              <a:t>True-see 4</a:t>
            </a:r>
          </a:p>
          <a:p>
            <a:pPr marL="457200" indent="-457200" eaLnBrk="0" hangingPunct="0">
              <a:buFont typeface="+mj-lt"/>
              <a:buAutoNum type="arabicPeriod"/>
              <a:tabLst>
                <a:tab pos="228600" algn="r"/>
                <a:tab pos="2743200" algn="ctr"/>
                <a:tab pos="5486400" algn="r"/>
              </a:tabLst>
              <a:defRPr/>
            </a:pPr>
            <a:r>
              <a:rPr lang="en-GB" sz="1600" b="1" dirty="0">
                <a:latin typeface="Arial Narrow" panose="020B0606020202030204" pitchFamily="34" charset="0"/>
                <a:ea typeface="+mn-ea"/>
                <a:cs typeface="Cambria"/>
              </a:rPr>
              <a:t>It is not false. It is true.</a:t>
            </a:r>
          </a:p>
          <a:p>
            <a:pPr marL="457200" indent="-457200" eaLnBrk="0" hangingPunct="0">
              <a:buFont typeface="+mj-lt"/>
              <a:buAutoNum type="arabicPeriod"/>
              <a:tabLst>
                <a:tab pos="228600" algn="r"/>
                <a:tab pos="2743200" algn="ctr"/>
                <a:tab pos="5486400" algn="r"/>
              </a:tabLst>
              <a:defRPr/>
            </a:pPr>
            <a:r>
              <a:rPr lang="en-GB" sz="1600" b="1" dirty="0">
                <a:latin typeface="Arial Narrow" panose="020B0606020202030204" pitchFamily="34" charset="0"/>
                <a:ea typeface="+mn-ea"/>
                <a:cs typeface="Cambria"/>
              </a:rPr>
              <a:t>No. Lower case letters are small.</a:t>
            </a:r>
          </a:p>
        </p:txBody>
      </p:sp>
      <p:sp>
        <p:nvSpPr>
          <p:cNvPr id="6" name="TextBox 14"/>
          <p:cNvSpPr txBox="1">
            <a:spLocks noChangeArrowheads="1"/>
          </p:cNvSpPr>
          <p:nvPr/>
        </p:nvSpPr>
        <p:spPr bwMode="auto">
          <a:xfrm>
            <a:off x="0" y="6396335"/>
            <a:ext cx="43344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GB" sz="2400" dirty="0">
                <a:solidFill>
                  <a:srgbClr val="FF66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A0-A1 Unit One </a:t>
            </a:r>
            <a:r>
              <a:rPr lang="en-GB" sz="2400">
                <a:solidFill>
                  <a:srgbClr val="FF66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Lesson 3A</a:t>
            </a:r>
            <a:endParaRPr lang="en-GB" sz="2400" dirty="0">
              <a:solidFill>
                <a:srgbClr val="FF6600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2991287"/>
            <a:ext cx="4572001" cy="1815882"/>
          </a:xfrm>
          <a:prstGeom prst="rect">
            <a:avLst/>
          </a:prstGeom>
          <a:solidFill>
            <a:srgbClr val="99CCFF"/>
          </a:solidFill>
          <a:ln w="12700">
            <a:solidFill>
              <a:srgbClr val="5D5D5D"/>
            </a:solidFill>
            <a:miter lim="800000"/>
            <a:headEnd/>
            <a:tailEnd/>
          </a:ln>
          <a:effectLst>
            <a:outerShdw dist="23000" algn="bl" rotWithShape="0">
              <a:srgbClr val="808080">
                <a:alpha val="39999"/>
              </a:srgb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266700" indent="-266700"/>
            <a:r>
              <a:rPr lang="en-GB" sz="1600" b="1" dirty="0">
                <a:latin typeface="Arial Narrow" panose="020B0606020202030204" pitchFamily="34" charset="0"/>
                <a:cs typeface="Cambria"/>
              </a:rPr>
              <a:t>TASK PREPARATION HOW DO YOU SPELL THAT?</a:t>
            </a:r>
          </a:p>
          <a:p>
            <a:pPr marL="266700" indent="-266700"/>
            <a:endParaRPr lang="en-GB" sz="1600" b="1" dirty="0">
              <a:latin typeface="Arial Narrow" panose="020B0606020202030204" pitchFamily="34" charset="0"/>
              <a:cs typeface="Cambria"/>
            </a:endParaRPr>
          </a:p>
          <a:p>
            <a:pPr marL="266700" indent="-266700"/>
            <a:r>
              <a:rPr lang="en-GB" sz="1600" b="1" dirty="0">
                <a:latin typeface="Arial Narrow" panose="020B0606020202030204" pitchFamily="34" charset="0"/>
                <a:cs typeface="Cambria"/>
              </a:rPr>
              <a:t>What’s your first name, please?</a:t>
            </a:r>
          </a:p>
          <a:p>
            <a:pPr marL="266700" indent="-266700"/>
            <a:r>
              <a:rPr lang="en-GB" sz="1600" b="1" dirty="0">
                <a:latin typeface="Arial Narrow" panose="020B0606020202030204" pitchFamily="34" charset="0"/>
                <a:cs typeface="Cambria"/>
              </a:rPr>
              <a:t>And your surname?</a:t>
            </a:r>
          </a:p>
          <a:p>
            <a:pPr marL="266700" indent="-266700"/>
            <a:r>
              <a:rPr lang="en-GB" sz="1600" b="1" dirty="0">
                <a:latin typeface="Arial Narrow" panose="020B0606020202030204" pitchFamily="34" charset="0"/>
                <a:cs typeface="Cambria"/>
              </a:rPr>
              <a:t>How do you spell that?</a:t>
            </a:r>
          </a:p>
          <a:p>
            <a:pPr marL="266700" indent="-266700"/>
            <a:r>
              <a:rPr lang="en-GB" sz="1600" b="1" dirty="0">
                <a:latin typeface="Arial Narrow" panose="020B0606020202030204" pitchFamily="34" charset="0"/>
                <a:cs typeface="Cambria"/>
              </a:rPr>
              <a:t>What about your phone number?</a:t>
            </a:r>
          </a:p>
          <a:p>
            <a:pPr marL="266700" indent="-266700"/>
            <a:r>
              <a:rPr lang="en-GB" sz="1600" b="1" dirty="0">
                <a:latin typeface="Arial Narrow" panose="020B0606020202030204" pitchFamily="34" charset="0"/>
                <a:cs typeface="Cambria"/>
              </a:rPr>
              <a:t>And your email address? What’s that?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46491027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1ebb1bc-6dde-4a48-9ff9-2b5112e75d95"/>
  <p:tag name="ARTICULATE_SLIDE_PAUSE" val="1"/>
  <p:tag name="ARTICULATE_NAV_LEVEL" val="1"/>
  <p:tag name="ARTICULATE_PLAYLIST_ID" val="-1"/>
  <p:tag name="ARTICULATE_LOCK_SLIDE" val="0"/>
  <p:tag name="ARTICULATE_SLIDE_NAV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8b83a53-25ca-4d89-80aa-67ab429a4659"/>
  <p:tag name="ARTICULATE_SLIDE_PAUSE" val="1"/>
  <p:tag name="ARTICULATE_NAV_LEVEL" val="1"/>
  <p:tag name="ARTICULATE_PLAYLIST_ID" val="-1"/>
  <p:tag name="ARTICULATE_LOCK_SLIDE" val="0"/>
  <p:tag name="ARTICULATE_SLIDE_NAV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8b83a53-25ca-4d89-80aa-67ab429a4659"/>
  <p:tag name="ARTICULATE_SLIDE_PAUSE" val="1"/>
  <p:tag name="ARTICULATE_NAV_LEVEL" val="1"/>
  <p:tag name="ARTICULATE_PLAYLIST_ID" val="-1"/>
  <p:tag name="ARTICULATE_LOCK_SLIDE" val="0"/>
  <p:tag name="ARTICULATE_SLIDE_NAV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8b83a53-25ca-4d89-80aa-67ab429a4659"/>
  <p:tag name="ARTICULATE_SLIDE_PAUSE" val="1"/>
  <p:tag name="ARTICULATE_NAV_LEVEL" val="1"/>
  <p:tag name="ARTICULATE_PLAYLIST_ID" val="-1"/>
  <p:tag name="ARTICULATE_LOCK_SLIDE" val="0"/>
  <p:tag name="ARTICULATE_SLIDE_NAV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8b83a53-25ca-4d89-80aa-67ab429a4659"/>
  <p:tag name="ARTICULATE_SLIDE_PAUSE" val="1"/>
  <p:tag name="ARTICULATE_NAV_LEVEL" val="1"/>
  <p:tag name="ARTICULATE_PLAYLIST_ID" val="-1"/>
  <p:tag name="ARTICULATE_LOCK_SLIDE" val="0"/>
  <p:tag name="ARTICULATE_SLIDE_NAV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PAUSE" val="1"/>
  <p:tag name="ARTICULATE_NAV_LEVEL" val="1"/>
  <p:tag name="ARTICULATE_PLAYLIST_ID" val="-1"/>
  <p:tag name="ARTICULATE_LOCK_SLIDE" val="0"/>
  <p:tag name="ARTICULATE_SLIDE_GUID" val="5fc7dcbb-3945-41f5-8578-063dcfb96330"/>
  <p:tag name="ARTICULATE_SLIDE_NAV" val="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8b83a53-25ca-4d89-80aa-67ab429a4659"/>
  <p:tag name="ARTICULATE_SLIDE_PAUSE" val="1"/>
  <p:tag name="ARTICULATE_NAV_LEVEL" val="1"/>
  <p:tag name="ARTICULATE_PLAYLIST_ID" val="-1"/>
  <p:tag name="ARTICULATE_LOCK_SLIDE" val="0"/>
  <p:tag name="ARTICULATE_SLIDE_NAV" val="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18522</TotalTime>
  <Words>1213</Words>
  <Application>Microsoft Office PowerPoint</Application>
  <PresentationFormat>On-screen Show (4:3)</PresentationFormat>
  <Paragraphs>329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ＭＳ Ｐゴシック</vt:lpstr>
      <vt:lpstr>Arial</vt:lpstr>
      <vt:lpstr>Arial Black</vt:lpstr>
      <vt:lpstr>Arial Narrow</vt:lpstr>
      <vt:lpstr>Bradley Hand ITC</vt:lpstr>
      <vt:lpstr>Calibri</vt:lpstr>
      <vt:lpstr>Cambria</vt:lpstr>
      <vt:lpstr>Georgia</vt:lpstr>
      <vt:lpstr>Gotham Book</vt:lpstr>
      <vt:lpstr>Times New Roman</vt:lpstr>
      <vt:lpstr>Essential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for Telephoning</dc:title>
  <dc:creator>BEP</dc:creator>
  <cp:lastModifiedBy>Owner</cp:lastModifiedBy>
  <cp:revision>1333</cp:revision>
  <dcterms:created xsi:type="dcterms:W3CDTF">2011-11-20T09:33:00Z</dcterms:created>
  <dcterms:modified xsi:type="dcterms:W3CDTF">2017-10-22T14:41:49Z</dcterms:modified>
</cp:coreProperties>
</file>