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winkl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D"/>
    <a:srgbClr val="1C1C1C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1792" y="9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037017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1" y="3445623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9191366-6C10-435F-A2F8-6CBD1318FD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512763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Aim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758EDAF-8492-4BF5-93A1-EA11C5D83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2930434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CONJUNCTIONS</a:t>
            </a:r>
            <a:endParaRPr lang="en-GB" sz="6000" dirty="0">
              <a:solidFill>
                <a:srgbClr val="00407D"/>
              </a:solidFill>
            </a:endParaRPr>
          </a:p>
        </p:txBody>
      </p:sp>
      <p:sp>
        <p:nvSpPr>
          <p:cNvPr id="13" name="Google Shape;140;p27">
            <a:extLst>
              <a:ext uri="{FF2B5EF4-FFF2-40B4-BE49-F238E27FC236}">
                <a16:creationId xmlns:a16="http://schemas.microsoft.com/office/drawing/2014/main" id="{3FA60349-97C0-712A-CF0B-E9F1BB79F681}"/>
              </a:ext>
            </a:extLst>
          </p:cNvPr>
          <p:cNvSpPr txBox="1">
            <a:spLocks/>
          </p:cNvSpPr>
          <p:nvPr/>
        </p:nvSpPr>
        <p:spPr>
          <a:xfrm>
            <a:off x="798422" y="1606500"/>
            <a:ext cx="75376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sz="22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Connecting words that join two or more sentences or clauses into a single sentence.</a:t>
            </a:r>
            <a:endParaRPr lang="en-GB" sz="22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endParaRPr lang="en-GB" sz="1700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457200" indent="-33655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Co-ordinating conjunction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joins two words or ideas of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equal weight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fish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and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chips; bacon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and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eggs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  He completed the course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and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received a certificate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2459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Subordinating conjunction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join a main clause to a subordinate clause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They played a soccer match </a:t>
            </a:r>
            <a:r>
              <a:rPr lang="en-GB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although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a storm 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  threatened.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17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6987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VERBS</a:t>
            </a:r>
          </a:p>
        </p:txBody>
      </p:sp>
      <p:sp>
        <p:nvSpPr>
          <p:cNvPr id="7" name="Google Shape;152;p29">
            <a:extLst>
              <a:ext uri="{FF2B5EF4-FFF2-40B4-BE49-F238E27FC236}">
                <a16:creationId xmlns:a16="http://schemas.microsoft.com/office/drawing/2014/main" id="{E092667D-F96B-DEDD-7E22-5AC146B08516}"/>
              </a:ext>
            </a:extLst>
          </p:cNvPr>
          <p:cNvSpPr txBox="1">
            <a:spLocks/>
          </p:cNvSpPr>
          <p:nvPr/>
        </p:nvSpPr>
        <p:spPr>
          <a:xfrm>
            <a:off x="632976" y="1653299"/>
            <a:ext cx="7878049" cy="4766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7611" indent="-285750">
              <a:spcBef>
                <a:spcPts val="0"/>
              </a:spcBef>
              <a:buClr>
                <a:schemeClr val="dk1"/>
              </a:buClr>
              <a:buSzPts val="17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are actions / describe what is happening</a:t>
            </a:r>
          </a:p>
          <a:p>
            <a:pPr marL="307611" indent="-285750">
              <a:spcBef>
                <a:spcPts val="580"/>
              </a:spcBef>
              <a:buClr>
                <a:schemeClr val="dk1"/>
              </a:buClr>
              <a:buSzPts val="17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carry tense</a:t>
            </a:r>
          </a:p>
          <a:p>
            <a:pPr marL="307611" indent="-285750">
              <a:spcBef>
                <a:spcPts val="580"/>
              </a:spcBef>
              <a:buClr>
                <a:schemeClr val="dk1"/>
              </a:buClr>
              <a:buSzPts val="17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indicates singular or plural</a:t>
            </a:r>
          </a:p>
          <a:p>
            <a:pPr marL="274320" indent="-144509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2459"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Finite verbs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complete verbs that can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stand on their own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and 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don’t need a helping verb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MUST have a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subject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,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number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(singular/plural),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meaning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and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tense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The girl 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runs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away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 The girl 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will run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away</a:t>
            </a:r>
          </a:p>
          <a:p>
            <a:pPr marL="0" indent="0" algn="ctr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 algn="ctr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**NOTE: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non-finite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verbs are </a:t>
            </a:r>
            <a:r>
              <a:rPr lang="en-GB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parts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of verbs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**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Arial" panose="020B0604020202020204" pitchFamily="34" charset="0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231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VERBS</a:t>
            </a:r>
          </a:p>
        </p:txBody>
      </p:sp>
      <p:sp>
        <p:nvSpPr>
          <p:cNvPr id="5" name="Google Shape;162;p31">
            <a:extLst>
              <a:ext uri="{FF2B5EF4-FFF2-40B4-BE49-F238E27FC236}">
                <a16:creationId xmlns:a16="http://schemas.microsoft.com/office/drawing/2014/main" id="{07322BDC-0C59-6C5F-CE4D-E4B8DCA18A37}"/>
              </a:ext>
            </a:extLst>
          </p:cNvPr>
          <p:cNvSpPr txBox="1">
            <a:spLocks/>
          </p:cNvSpPr>
          <p:nvPr/>
        </p:nvSpPr>
        <p:spPr>
          <a:xfrm>
            <a:off x="623400" y="1666115"/>
            <a:ext cx="7857660" cy="3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1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infinitive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verb is preceded by ‘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TO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’ 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cannot stand alone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must be followed by a finite verb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She loves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to play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**NOTE: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DO NOT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split the infinitive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e.g. I am going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to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really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work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hard.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✗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ts val="221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  I am really going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to work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hard.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✓ **</a:t>
            </a:r>
          </a:p>
        </p:txBody>
      </p:sp>
    </p:spTree>
    <p:extLst>
      <p:ext uri="{BB962C8B-B14F-4D97-AF65-F5344CB8AC3E}">
        <p14:creationId xmlns:p14="http://schemas.microsoft.com/office/powerpoint/2010/main" val="40209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VERBS</a:t>
            </a:r>
          </a:p>
        </p:txBody>
      </p:sp>
      <p:sp>
        <p:nvSpPr>
          <p:cNvPr id="2" name="Google Shape;167;p32">
            <a:extLst>
              <a:ext uri="{FF2B5EF4-FFF2-40B4-BE49-F238E27FC236}">
                <a16:creationId xmlns:a16="http://schemas.microsoft.com/office/drawing/2014/main" id="{4FE6E6E4-F575-CB71-DFE2-DEB7C04F3AD7}"/>
              </a:ext>
            </a:extLst>
          </p:cNvPr>
          <p:cNvSpPr txBox="1">
            <a:spLocks/>
          </p:cNvSpPr>
          <p:nvPr/>
        </p:nvSpPr>
        <p:spPr>
          <a:xfrm>
            <a:off x="671685" y="1706777"/>
            <a:ext cx="7800630" cy="420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55444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747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Participles</a:t>
            </a: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cannot function on their own – they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need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auxiliary verbs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1371600" indent="45720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verb + </a:t>
            </a:r>
            <a:r>
              <a:rPr lang="en-GB" b="1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ing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/ed = participle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 algn="ctr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548640" lvl="1" indent="-212153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ts val="1628"/>
              <a:buFont typeface="Arial"/>
              <a:buChar char="➢"/>
            </a:pPr>
            <a:r>
              <a:rPr lang="en-GB" sz="18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Present participle 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= action that goes on</a:t>
            </a:r>
          </a:p>
          <a:p>
            <a:pPr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usually end in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–</a:t>
            </a:r>
            <a:r>
              <a:rPr lang="en-GB" b="1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ing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He is read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ing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548640" lvl="1" indent="-212153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ts val="1628"/>
              <a:buFont typeface="Arial"/>
              <a:buChar char="➢"/>
            </a:pPr>
            <a:r>
              <a:rPr lang="en-GB" sz="18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Past participle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= help to form past tense of verb</a:t>
            </a:r>
            <a:endParaRPr lang="en-GB" sz="1800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	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⇨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usually ends in:</a:t>
            </a: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			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–d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;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–ed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;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–n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;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–</a:t>
            </a:r>
            <a:r>
              <a:rPr lang="en-GB" b="1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en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	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⇨     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and follows: </a:t>
            </a: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		was; were; has; have; had</a:t>
            </a: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dk1"/>
              </a:buClr>
              <a:buSzPts val="77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	⇨	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It was brok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en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Font typeface="Arial" panose="020B0604020202020204" pitchFamily="34" charset="0"/>
              <a:buNone/>
            </a:pPr>
            <a:endParaRPr lang="en-GB" sz="146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460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407D"/>
            </a:solidFill>
          </a:ln>
        </p:spPr>
        <p:txBody>
          <a:bodyPr/>
          <a:lstStyle/>
          <a:p>
            <a:r>
              <a:rPr lang="en-GB" dirty="0">
                <a:solidFill>
                  <a:srgbClr val="00407D"/>
                </a:solidFill>
              </a:rPr>
              <a:t>Overview:</a:t>
            </a:r>
            <a:endParaRPr lang="en-GB" sz="3600" dirty="0">
              <a:solidFill>
                <a:srgbClr val="00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23220"/>
            <a:ext cx="7632700" cy="3108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200" dirty="0"/>
              <a:t>This slide show will cover the following parts of speech: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Nouns Adverbs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Verbs Adjectives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Pronouns Conjunctions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Articles Prepositions</a:t>
            </a: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17C94-2964-4FCC-B127-12D89E9E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943677" y="76517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885" y="1723220"/>
            <a:ext cx="7632700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GB" sz="2200" dirty="0"/>
              <a:t>Common Nouns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Names given to ordinary objects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Identified by </a:t>
            </a:r>
            <a:r>
              <a:rPr lang="en-GB" i="1" dirty="0"/>
              <a:t>the</a:t>
            </a:r>
            <a:r>
              <a:rPr lang="en-GB" dirty="0"/>
              <a:t>, </a:t>
            </a:r>
            <a:r>
              <a:rPr lang="en-GB" i="1" dirty="0"/>
              <a:t>a, an</a:t>
            </a:r>
            <a:r>
              <a:rPr lang="en-GB" dirty="0"/>
              <a:t> preceding them</a:t>
            </a:r>
          </a:p>
          <a:p>
            <a:r>
              <a:rPr lang="en-GB" dirty="0"/>
              <a:t>e.g. the man, the fly, an orange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Two nouns together = </a:t>
            </a:r>
            <a:r>
              <a:rPr lang="en-GB" b="1" dirty="0"/>
              <a:t>compound noun</a:t>
            </a:r>
            <a:endParaRPr lang="en-GB" dirty="0"/>
          </a:p>
          <a:p>
            <a:r>
              <a:rPr lang="en-GB" dirty="0"/>
              <a:t>e.g. neck </a:t>
            </a:r>
            <a:r>
              <a:rPr lang="en-GB" b="1" dirty="0"/>
              <a:t>+ </a:t>
            </a:r>
            <a:r>
              <a:rPr lang="en-GB" dirty="0"/>
              <a:t>lace = </a:t>
            </a:r>
            <a:r>
              <a:rPr lang="en-GB" b="1" dirty="0"/>
              <a:t>necklace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17C94-2964-4FCC-B127-12D89E9E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943677" y="76517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00407D"/>
                </a:solidFill>
              </a:rPr>
              <a:t>NOUNS</a:t>
            </a:r>
            <a:r>
              <a:rPr lang="en-GB" b="0" dirty="0">
                <a:solidFill>
                  <a:srgbClr val="00407D"/>
                </a:solidFill>
              </a:rPr>
              <a:t> = naming words</a:t>
            </a:r>
            <a:endParaRPr lang="en-GB" dirty="0">
              <a:solidFill>
                <a:srgbClr val="00407D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6515C-D87F-3545-FC77-4063ADFC3CBA}"/>
              </a:ext>
            </a:extLst>
          </p:cNvPr>
          <p:cNvSpPr/>
          <p:nvPr/>
        </p:nvSpPr>
        <p:spPr>
          <a:xfrm>
            <a:off x="750885" y="3793320"/>
            <a:ext cx="76327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GB" sz="2200" dirty="0"/>
              <a:t>Proper Nouns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Always begin with CAPITAL LETTERS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Gives names to people, places, days, months, titles of books/movies/songs/plays and educational subjects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e.g. </a:t>
            </a:r>
            <a:r>
              <a:rPr lang="en-GB" b="1" u="sng" dirty="0"/>
              <a:t>S</a:t>
            </a:r>
            <a:r>
              <a:rPr lang="en-GB" dirty="0"/>
              <a:t>hane 	  </a:t>
            </a:r>
            <a:r>
              <a:rPr lang="en-GB" b="1" u="sng" dirty="0"/>
              <a:t>F</a:t>
            </a:r>
            <a:r>
              <a:rPr lang="en-GB" dirty="0"/>
              <a:t>riday		 </a:t>
            </a:r>
            <a:r>
              <a:rPr lang="en-GB" b="1" u="sng" dirty="0"/>
              <a:t>E</a:t>
            </a:r>
            <a:r>
              <a:rPr lang="en-GB" dirty="0"/>
              <a:t>aster		 </a:t>
            </a:r>
            <a:r>
              <a:rPr lang="en-GB" b="1" u="sng" dirty="0"/>
              <a:t>G</a:t>
            </a:r>
            <a:r>
              <a:rPr lang="en-GB" dirty="0"/>
              <a:t>eography </a:t>
            </a:r>
          </a:p>
        </p:txBody>
      </p:sp>
    </p:spTree>
    <p:extLst>
      <p:ext uri="{BB962C8B-B14F-4D97-AF65-F5344CB8AC3E}">
        <p14:creationId xmlns:p14="http://schemas.microsoft.com/office/powerpoint/2010/main" val="363556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885" y="1723220"/>
            <a:ext cx="7632700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GB" sz="2200" dirty="0"/>
              <a:t>Abstract Nouns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something we cannot see, touch or measure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usually a feeling or emotion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you can give it to someone but not in a box</a:t>
            </a:r>
          </a:p>
          <a:p>
            <a:r>
              <a:rPr lang="en-GB" dirty="0"/>
              <a:t>e.g. courage attitude   obedience kindness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00407D"/>
                </a:solidFill>
              </a:rPr>
              <a:t>NOUNS</a:t>
            </a:r>
            <a:r>
              <a:rPr lang="en-GB" b="0" dirty="0">
                <a:solidFill>
                  <a:srgbClr val="00407D"/>
                </a:solidFill>
              </a:rPr>
              <a:t> = naming words</a:t>
            </a:r>
            <a:endParaRPr lang="en-GB" dirty="0">
              <a:solidFill>
                <a:srgbClr val="00407D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6515C-D87F-3545-FC77-4063ADFC3CBA}"/>
              </a:ext>
            </a:extLst>
          </p:cNvPr>
          <p:cNvSpPr/>
          <p:nvPr/>
        </p:nvSpPr>
        <p:spPr>
          <a:xfrm>
            <a:off x="750885" y="3793320"/>
            <a:ext cx="7632700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GB" sz="2200" dirty="0"/>
              <a:t>Collective Nouns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name of a collection or group of things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Descriptive way of saying “lots of…”</a:t>
            </a:r>
          </a:p>
          <a:p>
            <a:r>
              <a:rPr lang="en-GB" dirty="0"/>
              <a:t>e.g. a </a:t>
            </a:r>
            <a:r>
              <a:rPr lang="en-GB" b="1" u="sng" dirty="0"/>
              <a:t>flock</a:t>
            </a:r>
            <a:r>
              <a:rPr lang="en-GB" dirty="0"/>
              <a:t> of sheep a </a:t>
            </a:r>
            <a:r>
              <a:rPr lang="en-GB" b="1" u="sng" dirty="0"/>
              <a:t>herd</a:t>
            </a:r>
            <a:r>
              <a:rPr lang="en-GB" b="1" dirty="0"/>
              <a:t> </a:t>
            </a:r>
            <a:r>
              <a:rPr lang="en-GB" dirty="0"/>
              <a:t>of cattle</a:t>
            </a:r>
          </a:p>
        </p:txBody>
      </p:sp>
    </p:spTree>
    <p:extLst>
      <p:ext uri="{BB962C8B-B14F-4D97-AF65-F5344CB8AC3E}">
        <p14:creationId xmlns:p14="http://schemas.microsoft.com/office/powerpoint/2010/main" val="96035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PRONOUNS</a:t>
            </a:r>
            <a:endParaRPr lang="en-GB" dirty="0">
              <a:solidFill>
                <a:srgbClr val="00407D"/>
              </a:solidFill>
              <a:latin typeface="+mn-lt"/>
            </a:endParaRPr>
          </a:p>
        </p:txBody>
      </p:sp>
      <p:graphicFrame>
        <p:nvGraphicFramePr>
          <p:cNvPr id="8" name="Google Shape;80;p17">
            <a:extLst>
              <a:ext uri="{FF2B5EF4-FFF2-40B4-BE49-F238E27FC236}">
                <a16:creationId xmlns:a16="http://schemas.microsoft.com/office/drawing/2014/main" id="{F935B6F1-BAA7-E323-E60C-3C9A35489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069439"/>
              </p:ext>
            </p:extLst>
          </p:nvPr>
        </p:nvGraphicFramePr>
        <p:xfrm>
          <a:off x="2437083" y="1936857"/>
          <a:ext cx="4260300" cy="3852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7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9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strike="noStrike" cap="none">
                          <a:solidFill>
                            <a:schemeClr val="dk1"/>
                          </a:solidFill>
                        </a:rPr>
                        <a:t>Personal Pronoun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Possessive Pronoun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Possessive Adjective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solidFill>
                            <a:schemeClr val="dk1"/>
                          </a:solidFill>
                        </a:rPr>
                        <a:t>Subject</a:t>
                      </a:r>
                      <a:endParaRPr sz="15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b="1">
                          <a:solidFill>
                            <a:schemeClr val="dk1"/>
                          </a:solidFill>
                        </a:rPr>
                        <a:t>Object</a:t>
                      </a:r>
                      <a:endParaRPr sz="15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I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Me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Mine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My 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You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You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Yours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Your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Him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His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His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She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Her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Hers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Her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It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It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Its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We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Us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Ours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Our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You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You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Yours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Your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They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Them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chemeClr val="dk1"/>
                          </a:solidFill>
                        </a:rPr>
                        <a:t>Theirs 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dirty="0">
                          <a:solidFill>
                            <a:schemeClr val="dk1"/>
                          </a:solidFill>
                        </a:rPr>
                        <a:t>Their 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7976" y="1936857"/>
            <a:ext cx="5909407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0988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Takes the place of a noun</a:t>
            </a:r>
          </a:p>
          <a:p>
            <a:pPr marL="309880" indent="-34290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Use pronouns to avoid repetition</a:t>
            </a:r>
          </a:p>
          <a:p>
            <a:pPr marL="309880" indent="-34290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Pronouns will change depending on their use either as a subject or an object</a:t>
            </a:r>
          </a:p>
        </p:txBody>
      </p:sp>
    </p:spTree>
    <p:extLst>
      <p:ext uri="{BB962C8B-B14F-4D97-AF65-F5344CB8AC3E}">
        <p14:creationId xmlns:p14="http://schemas.microsoft.com/office/powerpoint/2010/main" val="288886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6;p20">
            <a:extLst>
              <a:ext uri="{FF2B5EF4-FFF2-40B4-BE49-F238E27FC236}">
                <a16:creationId xmlns:a16="http://schemas.microsoft.com/office/drawing/2014/main" id="{BAEE4B95-976D-8354-ABCF-06BBEC863C8C}"/>
              </a:ext>
            </a:extLst>
          </p:cNvPr>
          <p:cNvSpPr txBox="1">
            <a:spLocks/>
          </p:cNvSpPr>
          <p:nvPr/>
        </p:nvSpPr>
        <p:spPr>
          <a:xfrm>
            <a:off x="637716" y="1838619"/>
            <a:ext cx="8520600" cy="41271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48284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Relative pronouns</a:t>
            </a:r>
          </a:p>
          <a:p>
            <a:pPr marL="300990" indent="-28575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join one part of a sentence to another (works like a conjunction)</a:t>
            </a:r>
          </a:p>
          <a:p>
            <a:pPr marL="300990" indent="-28575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Replace nouns or pronouns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204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e.g.  I am proud of my niece. She won a gold medal.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204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I am proud of my niece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who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won a gold medal.</a:t>
            </a:r>
          </a:p>
          <a:p>
            <a:pPr marL="300990" indent="-28575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Placed near the nouns to which they refer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204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e.g. I have a ring in my jewellery box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that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sparkles. 🗶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I have a ring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that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sparkles in my jewellery box. ✔</a:t>
            </a:r>
          </a:p>
          <a:p>
            <a:pPr marL="400050" indent="-285750">
              <a:lnSpc>
                <a:spcPct val="115000"/>
              </a:lnSpc>
              <a:spcBef>
                <a:spcPts val="580"/>
              </a:spcBef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Common relative pronouns: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who, whom, whose ⇨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refer to people</a:t>
            </a:r>
          </a:p>
          <a:p>
            <a:pPr marL="0" indent="0">
              <a:lnSpc>
                <a:spcPct val="115000"/>
              </a:lnSpc>
              <a:spcBef>
                <a:spcPts val="580"/>
              </a:spcBef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that, which, what ⇨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refer to animals or inanimate objects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91;p19">
            <a:extLst>
              <a:ext uri="{FF2B5EF4-FFF2-40B4-BE49-F238E27FC236}">
                <a16:creationId xmlns:a16="http://schemas.microsoft.com/office/drawing/2014/main" id="{735A0C39-7008-4ADA-4E1D-161D4DBA0F99}"/>
              </a:ext>
            </a:extLst>
          </p:cNvPr>
          <p:cNvSpPr txBox="1">
            <a:spLocks/>
          </p:cNvSpPr>
          <p:nvPr/>
        </p:nvSpPr>
        <p:spPr>
          <a:xfrm>
            <a:off x="586330" y="1718807"/>
            <a:ext cx="8520600" cy="4029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5326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85000"/>
              <a:buFont typeface="Roboto"/>
              <a:buChar char="❖"/>
            </a:pPr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Interrogative Pronouns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ask questions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Who? What? Whose? Which? To whom? etc.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Arial"/>
              <a:buNone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⇨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Whose 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is this?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To whom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does this belong?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Arial"/>
              <a:buNone/>
            </a:pPr>
            <a:endParaRPr lang="en-GB" sz="26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3269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Roboto"/>
              <a:buChar char="❖"/>
            </a:pPr>
            <a:r>
              <a:rPr lang="en-GB" sz="24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Demonstrative Pronouns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point out a specific person or thing</a:t>
            </a:r>
          </a:p>
          <a:p>
            <a:pPr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This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is not the way we do things.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Arial"/>
              <a:buNone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  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That 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has to go!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Arial"/>
              <a:buNone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this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	  (sing.)	—&gt;	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that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(sing.)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Clr>
                <a:schemeClr val="dk1"/>
              </a:buClr>
              <a:buSzPct val="85000"/>
              <a:buFont typeface="Arial"/>
              <a:buNone/>
            </a:pP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these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(pl.)	—&gt;	</a:t>
            </a:r>
            <a:r>
              <a:rPr lang="en-GB" sz="19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those</a:t>
            </a:r>
            <a:r>
              <a:rPr lang="en-GB" sz="19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(pl.)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102" y="2124969"/>
            <a:ext cx="7632700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274320" indent="-258809">
              <a:spcBef>
                <a:spcPts val="0"/>
              </a:spcBef>
              <a:buClr>
                <a:schemeClr val="dk1"/>
              </a:buClr>
              <a:buSzPts val="18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</a:t>
            </a: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sonal Pronouns 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refer to people or things 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I, you, he…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⇨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They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do their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assignements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E38CF2-7587-EEB9-17E7-5543E80ABEE4}"/>
              </a:ext>
            </a:extLst>
          </p:cNvPr>
          <p:cNvSpPr/>
          <p:nvPr/>
        </p:nvSpPr>
        <p:spPr>
          <a:xfrm>
            <a:off x="689102" y="3304687"/>
            <a:ext cx="7632700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274320" indent="-258809">
              <a:spcBef>
                <a:spcPts val="0"/>
              </a:spcBef>
              <a:buClr>
                <a:schemeClr val="dk1"/>
              </a:buClr>
              <a:buSzPts val="18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Possessive Pronouns 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indicates ownership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mine, yours, his…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⇨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This iPad is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hers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, not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yours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013D-7027-AC64-26B9-CC6980335A14}"/>
              </a:ext>
            </a:extLst>
          </p:cNvPr>
          <p:cNvSpPr/>
          <p:nvPr/>
        </p:nvSpPr>
        <p:spPr>
          <a:xfrm>
            <a:off x="689102" y="4484405"/>
            <a:ext cx="763270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274320" indent="-258809">
              <a:spcBef>
                <a:spcPts val="0"/>
              </a:spcBef>
              <a:buClr>
                <a:schemeClr val="dk1"/>
              </a:buClr>
              <a:buSzPts val="1800"/>
              <a:buFont typeface="Roboto"/>
              <a:buChar char="❖"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Reflexive Pronouns 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reflects back to the noun or pronoun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usually ends in –self or –selves </a:t>
            </a:r>
          </a:p>
          <a:p>
            <a:pPr marL="285750" indent="-285750">
              <a:spcBef>
                <a:spcPts val="5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e.g. himself, herself, yourself, them</a:t>
            </a:r>
            <a:r>
              <a:rPr lang="en-GB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selves</a:t>
            </a:r>
            <a:endParaRPr lang="en-GB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>
              <a:spcBef>
                <a:spcPts val="580"/>
              </a:spcBef>
              <a:buClr>
                <a:schemeClr val="dk1"/>
              </a:buClr>
              <a:buSzPts val="523"/>
            </a:pPr>
            <a:r>
              <a:rPr lang="en-GB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	 ⇨</a:t>
            </a: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Caleb hit </a:t>
            </a:r>
            <a:r>
              <a:rPr lang="en-GB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himself</a:t>
            </a: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with the hammer.</a:t>
            </a:r>
            <a:endParaRPr lang="en-GB" b="1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8" name="Google Shape;85;p18">
            <a:extLst>
              <a:ext uri="{FF2B5EF4-FFF2-40B4-BE49-F238E27FC236}">
                <a16:creationId xmlns:a16="http://schemas.microsoft.com/office/drawing/2014/main" id="{529CE4A2-B0C2-8B5C-0530-73EE106F4E57}"/>
              </a:ext>
            </a:extLst>
          </p:cNvPr>
          <p:cNvSpPr txBox="1">
            <a:spLocks/>
          </p:cNvSpPr>
          <p:nvPr/>
        </p:nvSpPr>
        <p:spPr>
          <a:xfrm>
            <a:off x="689102" y="1552269"/>
            <a:ext cx="8520600" cy="572700"/>
          </a:xfrm>
          <a:prstGeom prst="rect">
            <a:avLst/>
          </a:prstGeom>
          <a:noFill/>
          <a:ln w="25400">
            <a:noFill/>
          </a:ln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dirty="0">
                <a:latin typeface="Twinkl" pitchFamily="2" charset="77"/>
                <a:ea typeface="Roboto"/>
                <a:cs typeface="Roboto"/>
                <a:sym typeface="Roboto"/>
              </a:rPr>
              <a:t>There are 6 types of pronouns: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PRONOUNS</a:t>
            </a:r>
            <a:endParaRPr lang="en-GB" sz="6000" dirty="0">
              <a:solidFill>
                <a:srgbClr val="004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5" grpId="0" build="allAtOnce" animBg="1"/>
      <p:bldP spid="10" grpId="0" build="allAtOnce" animBg="1"/>
      <p:bldP spid="11" grpId="0" build="allAtOnce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21">
            <a:extLst>
              <a:ext uri="{FF2B5EF4-FFF2-40B4-BE49-F238E27FC236}">
                <a16:creationId xmlns:a16="http://schemas.microsoft.com/office/drawing/2014/main" id="{0A566135-C646-6A51-C67E-C13F547B4B70}"/>
              </a:ext>
            </a:extLst>
          </p:cNvPr>
          <p:cNvSpPr txBox="1">
            <a:spLocks/>
          </p:cNvSpPr>
          <p:nvPr/>
        </p:nvSpPr>
        <p:spPr>
          <a:xfrm>
            <a:off x="689102" y="1552269"/>
            <a:ext cx="8520600" cy="572700"/>
          </a:xfrm>
          <a:prstGeom prst="rect">
            <a:avLst/>
          </a:prstGeom>
          <a:noFill/>
          <a:ln w="25400">
            <a:noFill/>
          </a:ln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200" dirty="0">
                <a:latin typeface="Twinkl" pitchFamily="2" charset="77"/>
                <a:ea typeface="Roboto"/>
                <a:cs typeface="Roboto"/>
                <a:sym typeface="Roboto"/>
              </a:rPr>
              <a:t>Important to remember: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1C1C1C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PRONOUNS</a:t>
            </a:r>
            <a:endParaRPr lang="en-GB" sz="6000" dirty="0">
              <a:solidFill>
                <a:srgbClr val="00407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AA470F-B493-F004-9381-E3D65163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285672" y="122237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0CF2DF-6B3F-DFDC-4EF9-634E968E0C93}"/>
              </a:ext>
            </a:extLst>
          </p:cNvPr>
          <p:cNvSpPr/>
          <p:nvPr/>
        </p:nvSpPr>
        <p:spPr>
          <a:xfrm>
            <a:off x="768410" y="2244781"/>
            <a:ext cx="7597648" cy="3257550"/>
          </a:xfrm>
          <a:prstGeom prst="rect">
            <a:avLst/>
          </a:prstGeom>
          <a:solidFill>
            <a:srgbClr val="00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When a demonstrative pronoun is followed by a noun, it becomes an adjective!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That picture is very pretty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(that = </a:t>
            </a:r>
            <a:r>
              <a:rPr lang="en-GB" dirty="0" err="1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adj</a:t>
            </a:r>
            <a:r>
              <a:rPr lang="en-GB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.⇨describes the picture)</a:t>
            </a:r>
            <a:endParaRPr lang="en-GB" dirty="0">
              <a:solidFill>
                <a:schemeClr val="bg1"/>
              </a:solidFill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404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ARTICLES</a:t>
            </a:r>
            <a:endParaRPr lang="en-GB" sz="6000" dirty="0">
              <a:solidFill>
                <a:srgbClr val="00407D"/>
              </a:solidFill>
            </a:endParaRPr>
          </a:p>
        </p:txBody>
      </p:sp>
      <p:sp>
        <p:nvSpPr>
          <p:cNvPr id="6" name="Google Shape;109;p22">
            <a:extLst>
              <a:ext uri="{FF2B5EF4-FFF2-40B4-BE49-F238E27FC236}">
                <a16:creationId xmlns:a16="http://schemas.microsoft.com/office/drawing/2014/main" id="{16C0C016-3FEA-7999-0D7A-6725496CD263}"/>
              </a:ext>
            </a:extLst>
          </p:cNvPr>
          <p:cNvSpPr txBox="1">
            <a:spLocks/>
          </p:cNvSpPr>
          <p:nvPr/>
        </p:nvSpPr>
        <p:spPr>
          <a:xfrm>
            <a:off x="753760" y="159723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Usually precede nouns or adjectives</a:t>
            </a:r>
          </a:p>
          <a:p>
            <a:pPr marL="457200" indent="-326072"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a, an, the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30218">
              <a:spcBef>
                <a:spcPts val="580"/>
              </a:spcBef>
              <a:buClr>
                <a:schemeClr val="dk1"/>
              </a:buClr>
              <a:buSzPts val="1350"/>
              <a:buFont typeface="Arial"/>
              <a:buChar char="❖"/>
            </a:pPr>
            <a:r>
              <a:rPr lang="en-GB" sz="22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Definite article ⇨</a:t>
            </a:r>
            <a:r>
              <a:rPr lang="en-GB" sz="2200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r>
              <a:rPr lang="en-GB" sz="22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</a:t>
            </a:r>
            <a:endParaRPr lang="en-GB" sz="22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refers to something specific or definite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shoe,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short ladder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sz="2200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30218">
              <a:spcBef>
                <a:spcPts val="580"/>
              </a:spcBef>
              <a:buClr>
                <a:schemeClr val="dk1"/>
              </a:buClr>
              <a:buSzPts val="1350"/>
              <a:buFont typeface="Roboto"/>
              <a:buChar char="❖"/>
            </a:pPr>
            <a:r>
              <a:rPr lang="en-GB" sz="2200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Indefinite article ⇨ a/an</a:t>
            </a:r>
            <a:endParaRPr lang="en-GB" sz="2200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refer to something non-specific or indefinite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is used for words beginning with 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consonant sounds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</a:t>
            </a: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	e.g.	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harbour 	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unicorn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is used for words with 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open vowel sounds</a:t>
            </a:r>
            <a:endParaRPr lang="en-GB" b="1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e.g. 	an h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o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ur	an </a:t>
            </a:r>
            <a:r>
              <a:rPr lang="en-GB" b="1" u="sng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o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nion	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Arial" panose="020B0604020202020204" pitchFamily="34" charset="0"/>
              <a:buNone/>
            </a:pPr>
            <a:endParaRPr lang="en-GB" sz="855" dirty="0"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842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22EDE-7075-3F25-0852-5E2FB00A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FFF03058-FB7B-984A-1ED0-EFEA98B3F8ED}"/>
              </a:ext>
            </a:extLst>
          </p:cNvPr>
          <p:cNvSpPr txBox="1">
            <a:spLocks/>
          </p:cNvSpPr>
          <p:nvPr/>
        </p:nvSpPr>
        <p:spPr>
          <a:xfrm>
            <a:off x="457197" y="438151"/>
            <a:ext cx="8220075" cy="9943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00407D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407D"/>
                </a:solidFill>
              </a:rPr>
              <a:t>ADJECTIVES</a:t>
            </a:r>
            <a:endParaRPr lang="en-GB" sz="6000" dirty="0">
              <a:solidFill>
                <a:srgbClr val="00407D"/>
              </a:solidFill>
            </a:endParaRPr>
          </a:p>
        </p:txBody>
      </p:sp>
      <p:sp>
        <p:nvSpPr>
          <p:cNvPr id="5" name="Google Shape;115;p23">
            <a:extLst>
              <a:ext uri="{FF2B5EF4-FFF2-40B4-BE49-F238E27FC236}">
                <a16:creationId xmlns:a16="http://schemas.microsoft.com/office/drawing/2014/main" id="{357A20C9-C4A3-A281-024E-8BB3F66DFD2B}"/>
              </a:ext>
            </a:extLst>
          </p:cNvPr>
          <p:cNvSpPr txBox="1">
            <a:spLocks/>
          </p:cNvSpPr>
          <p:nvPr/>
        </p:nvSpPr>
        <p:spPr>
          <a:xfrm>
            <a:off x="729047" y="1584127"/>
            <a:ext cx="8520600" cy="4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Qualify or describe NOUNS and PRONOUNS by giving more information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2459"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Descriptive adjectives are the most commonly used 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 e.g. The honest/intelligent/creative/diligent child.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2459"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Proper adjectives are proper nouns used as adjectives</a:t>
            </a:r>
          </a:p>
          <a:p>
            <a:pPr marL="0" indent="179999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e.g. The </a:t>
            </a:r>
            <a:r>
              <a:rPr lang="en-GB" b="1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August </a:t>
            </a: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are strong this year.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endParaRPr lang="en-GB" dirty="0">
              <a:solidFill>
                <a:schemeClr val="dk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marL="274320" indent="-252459">
              <a:spcBef>
                <a:spcPts val="580"/>
              </a:spcBef>
              <a:buClr>
                <a:schemeClr val="dk1"/>
              </a:buClr>
              <a:buSzPts val="1700"/>
              <a:buFont typeface="Roboto"/>
              <a:buChar char="❖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Adjectives of quantity</a:t>
            </a:r>
          </a:p>
          <a:p>
            <a:pPr>
              <a:spcBef>
                <a:spcPts val="580"/>
              </a:spcBef>
              <a:buClr>
                <a:schemeClr val="dk1"/>
              </a:buClr>
              <a:buSzPct val="100000"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e.g. two / many / several / few / some / most  children…</a:t>
            </a:r>
          </a:p>
          <a:p>
            <a:pPr marL="0" indent="0">
              <a:spcBef>
                <a:spcPts val="580"/>
              </a:spcBef>
              <a:buClr>
                <a:schemeClr val="dk1"/>
              </a:buClr>
              <a:buSzPts val="523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winkl" pitchFamily="2" charset="77"/>
                <a:ea typeface="Roboto"/>
                <a:cs typeface="Roboto"/>
                <a:sym typeface="Roboto"/>
              </a:rPr>
              <a:t>            each / every / neither child…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523"/>
              <a:buFont typeface="Arial" panose="020B0604020202020204" pitchFamily="34" charset="0"/>
              <a:buNone/>
            </a:pPr>
            <a:endParaRPr lang="en-GB" sz="17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402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CBEA4A0C-9A79-4809-A99F-7A52075BF9FC}" vid="{E3A9B290-4D20-4536-AF63-A7C37011F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1065</Words>
  <Application>Microsoft Macintosh PowerPoint</Application>
  <PresentationFormat>On-screen Show (4:3)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Wingdings</vt:lpstr>
      <vt:lpstr>Twinkl</vt:lpstr>
      <vt:lpstr>Roboto</vt:lpstr>
      <vt:lpstr>Office Theme</vt:lpstr>
      <vt:lpstr>PowerPoint Presentation</vt:lpstr>
      <vt:lpstr>Overview: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6</cp:revision>
  <dcterms:created xsi:type="dcterms:W3CDTF">2022-09-09T15:20:28Z</dcterms:created>
  <dcterms:modified xsi:type="dcterms:W3CDTF">2022-09-12T09:08:24Z</dcterms:modified>
</cp:coreProperties>
</file>