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90" r:id="rId3"/>
    <p:sldId id="268" r:id="rId4"/>
    <p:sldId id="264" r:id="rId5"/>
    <p:sldId id="271" r:id="rId6"/>
    <p:sldId id="291" r:id="rId7"/>
    <p:sldId id="292" r:id="rId8"/>
    <p:sldId id="273" r:id="rId9"/>
    <p:sldId id="293" r:id="rId10"/>
    <p:sldId id="295" r:id="rId11"/>
    <p:sldId id="296" r:id="rId12"/>
    <p:sldId id="29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Grade 1 Font" panose="020B0603050302020204" pitchFamily="34" charset="0"/>
      <p:regular r:id="rId20"/>
    </p:embeddedFont>
    <p:embeddedFont>
      <p:font typeface="Roboto" panose="02000000000000000000" pitchFamily="2" charset="0"/>
      <p:regular r:id="rId21"/>
      <p:bold r:id="rId22"/>
      <p:italic r:id="rId23"/>
      <p:boldItalic r:id="rId24"/>
    </p:embeddedFont>
    <p:embeddedFont>
      <p:font typeface="Twinkl" panose="02000000000000000000"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15"/>
    <a:srgbClr val="CFE09B"/>
    <a:srgbClr val="85BD33"/>
    <a:srgbClr val="4DB1E3"/>
    <a:srgbClr val="00407D"/>
    <a:srgbClr val="05A8E7"/>
    <a:srgbClr val="689429"/>
    <a:srgbClr val="21A6F9"/>
    <a:srgbClr val="E34192"/>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067" autoAdjust="0"/>
  </p:normalViewPr>
  <p:slideViewPr>
    <p:cSldViewPr snapToGrid="0" showGuides="1">
      <p:cViewPr varScale="1">
        <p:scale>
          <a:sx n="67" d="100"/>
          <a:sy n="67" d="100"/>
        </p:scale>
        <p:origin x="1500" y="84"/>
      </p:cViewPr>
      <p:guideLst>
        <p:guide orient="horz" pos="2160"/>
        <p:guide pos="2880"/>
        <p:guide pos="340"/>
        <p:guide orient="horz" pos="3974"/>
        <p:guide pos="5420"/>
        <p:guide orient="horz" pos="346"/>
        <p:guide pos="476"/>
        <p:guide orient="horz" pos="459"/>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22/12/2022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blow out each candle, click the word once the students have pronounced the word correctly</a:t>
            </a:r>
          </a:p>
        </p:txBody>
      </p:sp>
      <p:sp>
        <p:nvSpPr>
          <p:cNvPr id="4" name="Slide Number Placeholder 3"/>
          <p:cNvSpPr>
            <a:spLocks noGrp="1"/>
          </p:cNvSpPr>
          <p:nvPr>
            <p:ph type="sldNum" sz="quarter" idx="5"/>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633290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85BD33"/>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5A8E7"/>
                </a:solidFill>
                <a:latin typeface="Roboto" panose="02000000000000000000" pitchFamily="2" charset="0"/>
                <a:ea typeface="Roboto" panose="02000000000000000000" pitchFamily="2" charset="0"/>
              </a:rPr>
              <a:t>Disclaimer/s</a:t>
            </a:r>
            <a:endParaRPr lang="en-GB" sz="2800" b="1" dirty="0">
              <a:solidFill>
                <a:srgbClr val="05A8E7"/>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4.tiff"/><Relationship Id="rId2"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tif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80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ipart&#10;&#10;Description automatically generated">
            <a:extLst>
              <a:ext uri="{FF2B5EF4-FFF2-40B4-BE49-F238E27FC236}">
                <a16:creationId xmlns:a16="http://schemas.microsoft.com/office/drawing/2014/main" id="{D6E37D63-2EAB-B35F-8B17-E5F5AED7FB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32904"/>
          <a:stretch/>
        </p:blipFill>
        <p:spPr>
          <a:xfrm>
            <a:off x="1415426" y="1199203"/>
            <a:ext cx="6223491" cy="5214123"/>
          </a:xfrm>
          <a:prstGeom prst="rect">
            <a:avLst/>
          </a:prstGeom>
        </p:spPr>
      </p:pic>
      <p:pic>
        <p:nvPicPr>
          <p:cNvPr id="30" name="Out 1">
            <a:extLst>
              <a:ext uri="{FF2B5EF4-FFF2-40B4-BE49-F238E27FC236}">
                <a16:creationId xmlns:a16="http://schemas.microsoft.com/office/drawing/2014/main" id="{FEA29FF4-14DF-0849-18A7-CABEE0493F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77" b="34005"/>
          <a:stretch/>
        </p:blipFill>
        <p:spPr>
          <a:xfrm flipH="1">
            <a:off x="1528514" y="4946469"/>
            <a:ext cx="438448" cy="1923960"/>
          </a:xfrm>
          <a:prstGeom prst="rect">
            <a:avLst/>
          </a:prstGeom>
        </p:spPr>
      </p:pic>
      <p:pic>
        <p:nvPicPr>
          <p:cNvPr id="32" name="Out 2">
            <a:extLst>
              <a:ext uri="{FF2B5EF4-FFF2-40B4-BE49-F238E27FC236}">
                <a16:creationId xmlns:a16="http://schemas.microsoft.com/office/drawing/2014/main" id="{08EF4706-149C-BCE6-E8D5-65FA66997C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77" b="40988"/>
          <a:stretch/>
        </p:blipFill>
        <p:spPr>
          <a:xfrm flipH="1">
            <a:off x="2361115" y="5280498"/>
            <a:ext cx="438448" cy="1589931"/>
          </a:xfrm>
          <a:prstGeom prst="rect">
            <a:avLst/>
          </a:prstGeom>
        </p:spPr>
      </p:pic>
      <p:pic>
        <p:nvPicPr>
          <p:cNvPr id="37" name="Out 3">
            <a:extLst>
              <a:ext uri="{FF2B5EF4-FFF2-40B4-BE49-F238E27FC236}">
                <a16:creationId xmlns:a16="http://schemas.microsoft.com/office/drawing/2014/main" id="{2E4B84FF-173C-7E54-1ABD-DF9BB7F27B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77" b="46179"/>
          <a:stretch/>
        </p:blipFill>
        <p:spPr>
          <a:xfrm flipH="1">
            <a:off x="3218109" y="5538097"/>
            <a:ext cx="438448" cy="1341604"/>
          </a:xfrm>
          <a:prstGeom prst="rect">
            <a:avLst/>
          </a:prstGeom>
        </p:spPr>
      </p:pic>
      <p:pic>
        <p:nvPicPr>
          <p:cNvPr id="38" name="Out 4">
            <a:extLst>
              <a:ext uri="{FF2B5EF4-FFF2-40B4-BE49-F238E27FC236}">
                <a16:creationId xmlns:a16="http://schemas.microsoft.com/office/drawing/2014/main" id="{13B7A9BE-1373-E33E-A1F9-B25342955F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77" b="51791"/>
          <a:stretch/>
        </p:blipFill>
        <p:spPr>
          <a:xfrm flipH="1">
            <a:off x="4152097" y="5806589"/>
            <a:ext cx="438448" cy="1073112"/>
          </a:xfrm>
          <a:prstGeom prst="rect">
            <a:avLst/>
          </a:prstGeom>
        </p:spPr>
      </p:pic>
      <p:pic>
        <p:nvPicPr>
          <p:cNvPr id="39" name="Out 5">
            <a:extLst>
              <a:ext uri="{FF2B5EF4-FFF2-40B4-BE49-F238E27FC236}">
                <a16:creationId xmlns:a16="http://schemas.microsoft.com/office/drawing/2014/main" id="{EA736AC1-762A-7E87-2DDD-3EFA361C06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77" b="46711"/>
          <a:stretch/>
        </p:blipFill>
        <p:spPr>
          <a:xfrm flipH="1">
            <a:off x="5108513" y="5563597"/>
            <a:ext cx="438448" cy="1316104"/>
          </a:xfrm>
          <a:prstGeom prst="rect">
            <a:avLst/>
          </a:prstGeom>
        </p:spPr>
      </p:pic>
      <p:pic>
        <p:nvPicPr>
          <p:cNvPr id="40" name="Out 6">
            <a:extLst>
              <a:ext uri="{FF2B5EF4-FFF2-40B4-BE49-F238E27FC236}">
                <a16:creationId xmlns:a16="http://schemas.microsoft.com/office/drawing/2014/main" id="{34887AAA-6289-3F5C-97D6-BDCF8B5E15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77" b="41982"/>
          <a:stretch/>
        </p:blipFill>
        <p:spPr>
          <a:xfrm flipH="1">
            <a:off x="6055976" y="5302585"/>
            <a:ext cx="438448" cy="1542352"/>
          </a:xfrm>
          <a:prstGeom prst="rect">
            <a:avLst/>
          </a:prstGeom>
        </p:spPr>
      </p:pic>
      <p:pic>
        <p:nvPicPr>
          <p:cNvPr id="41" name="Out 7">
            <a:extLst>
              <a:ext uri="{FF2B5EF4-FFF2-40B4-BE49-F238E27FC236}">
                <a16:creationId xmlns:a16="http://schemas.microsoft.com/office/drawing/2014/main" id="{AD79BCF6-4C19-1C5F-A066-20AD273844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77" b="34005"/>
          <a:stretch/>
        </p:blipFill>
        <p:spPr>
          <a:xfrm flipH="1">
            <a:off x="6998788" y="4955741"/>
            <a:ext cx="438448" cy="1923960"/>
          </a:xfrm>
          <a:prstGeom prst="rect">
            <a:avLst/>
          </a:prstGeom>
        </p:spPr>
      </p:pic>
      <p:grpSp>
        <p:nvGrpSpPr>
          <p:cNvPr id="3" name="Group 2">
            <a:extLst>
              <a:ext uri="{FF2B5EF4-FFF2-40B4-BE49-F238E27FC236}">
                <a16:creationId xmlns:a16="http://schemas.microsoft.com/office/drawing/2014/main" id="{A4525E1C-008F-0060-C35C-A487DF5DFCE1}"/>
              </a:ext>
            </a:extLst>
          </p:cNvPr>
          <p:cNvGrpSpPr/>
          <p:nvPr/>
        </p:nvGrpSpPr>
        <p:grpSpPr>
          <a:xfrm>
            <a:off x="0" y="539650"/>
            <a:ext cx="8388350" cy="603309"/>
            <a:chOff x="0" y="764309"/>
            <a:chExt cx="8388350" cy="603309"/>
          </a:xfrm>
        </p:grpSpPr>
        <p:sp>
          <p:nvSpPr>
            <p:cNvPr id="6" name="Text">
              <a:extLst>
                <a:ext uri="{FF2B5EF4-FFF2-40B4-BE49-F238E27FC236}">
                  <a16:creationId xmlns:a16="http://schemas.microsoft.com/office/drawing/2014/main" id="{322DD487-935D-7F6F-129B-4A4CE9246273}"/>
                </a:ext>
              </a:extLst>
            </p:cNvPr>
            <p:cNvSpPr/>
            <p:nvPr/>
          </p:nvSpPr>
          <p:spPr>
            <a:xfrm>
              <a:off x="755650" y="864852"/>
              <a:ext cx="7632700" cy="502766"/>
            </a:xfrm>
            <a:prstGeom prst="rect">
              <a:avLst/>
            </a:prstGeom>
          </p:spPr>
          <p:txBody>
            <a:bodyPr wrap="square" lIns="0" tIns="0" rIns="0" bIns="0">
              <a:spAutoFit/>
            </a:bodyPr>
            <a:lstStyle/>
            <a:p>
              <a:pPr marL="0" lvl="0" indent="0" algn="l" rtl="0">
                <a:lnSpc>
                  <a:spcPct val="90000"/>
                </a:lnSpc>
                <a:spcBef>
                  <a:spcPts val="0"/>
                </a:spcBef>
                <a:spcAft>
                  <a:spcPts val="0"/>
                </a:spcAft>
                <a:buClr>
                  <a:schemeClr val="dk1"/>
                </a:buClr>
                <a:buSzPts val="2800"/>
                <a:buNone/>
              </a:pPr>
              <a:r>
                <a:rPr lang="en-US" sz="1800" b="0" i="0" u="none" strike="noStrike" dirty="0">
                  <a:solidFill>
                    <a:srgbClr val="000000"/>
                  </a:solidFill>
                  <a:effectLst/>
                  <a:latin typeface="Calibri" panose="020F0502020204030204" pitchFamily="34" charset="0"/>
                </a:rPr>
                <a:t>See if you can help Nandi blow out her birthday candles by clicking each candle and saying the word that appears. </a:t>
              </a:r>
              <a:endParaRPr lang="en-US" dirty="0"/>
            </a:p>
          </p:txBody>
        </p:sp>
        <p:sp>
          <p:nvSpPr>
            <p:cNvPr id="7" name="Arrow: Pentagon 6">
              <a:extLst>
                <a:ext uri="{FF2B5EF4-FFF2-40B4-BE49-F238E27FC236}">
                  <a16:creationId xmlns:a16="http://schemas.microsoft.com/office/drawing/2014/main" id="{5C1D7ACC-603F-2DFA-C01C-22278DEC5246}"/>
                </a:ext>
              </a:extLst>
            </p:cNvPr>
            <p:cNvSpPr/>
            <p:nvPr/>
          </p:nvSpPr>
          <p:spPr>
            <a:xfrm>
              <a:off x="0" y="764309"/>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rade 1 Font" panose="020B0603050302020204" pitchFamily="34" charset="0"/>
              </a:endParaRPr>
            </a:p>
          </p:txBody>
        </p:sp>
      </p:grpSp>
      <p:pic>
        <p:nvPicPr>
          <p:cNvPr id="11" name="Candle 1">
            <a:extLst>
              <a:ext uri="{FF2B5EF4-FFF2-40B4-BE49-F238E27FC236}">
                <a16:creationId xmlns:a16="http://schemas.microsoft.com/office/drawing/2014/main" id="{8BB5BA1F-3664-7792-04BE-8008542755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005"/>
          <a:stretch/>
        </p:blipFill>
        <p:spPr>
          <a:xfrm flipH="1">
            <a:off x="1542173" y="3700899"/>
            <a:ext cx="438448" cy="3157102"/>
          </a:xfrm>
          <a:prstGeom prst="rect">
            <a:avLst/>
          </a:prstGeom>
        </p:spPr>
      </p:pic>
      <p:pic>
        <p:nvPicPr>
          <p:cNvPr id="4" name="Candle 2">
            <a:extLst>
              <a:ext uri="{FF2B5EF4-FFF2-40B4-BE49-F238E27FC236}">
                <a16:creationId xmlns:a16="http://schemas.microsoft.com/office/drawing/2014/main" id="{65D55245-3E19-082D-8122-006CA91392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6912" b="41223"/>
          <a:stretch/>
        </p:blipFill>
        <p:spPr>
          <a:xfrm flipH="1">
            <a:off x="2279533" y="4046173"/>
            <a:ext cx="512595" cy="2811827"/>
          </a:xfrm>
          <a:prstGeom prst="rect">
            <a:avLst/>
          </a:prstGeom>
        </p:spPr>
      </p:pic>
      <p:pic>
        <p:nvPicPr>
          <p:cNvPr id="5" name="Candle 3">
            <a:extLst>
              <a:ext uri="{FF2B5EF4-FFF2-40B4-BE49-F238E27FC236}">
                <a16:creationId xmlns:a16="http://schemas.microsoft.com/office/drawing/2014/main" id="{96D04BD1-0D87-6BAC-D59D-A49B28E80F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64" r="-6512" b="45502"/>
          <a:stretch/>
        </p:blipFill>
        <p:spPr>
          <a:xfrm flipH="1">
            <a:off x="3183759" y="4272567"/>
            <a:ext cx="484818" cy="2607134"/>
          </a:xfrm>
          <a:prstGeom prst="rect">
            <a:avLst/>
          </a:prstGeom>
        </p:spPr>
      </p:pic>
      <p:pic>
        <p:nvPicPr>
          <p:cNvPr id="8" name="Candle 4">
            <a:extLst>
              <a:ext uri="{FF2B5EF4-FFF2-40B4-BE49-F238E27FC236}">
                <a16:creationId xmlns:a16="http://schemas.microsoft.com/office/drawing/2014/main" id="{11DCA5AD-27A9-63B8-D4F1-D4C49C65B1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771" b="52072"/>
          <a:stretch/>
        </p:blipFill>
        <p:spPr>
          <a:xfrm flipH="1">
            <a:off x="4083627" y="4565193"/>
            <a:ext cx="503209" cy="2292807"/>
          </a:xfrm>
          <a:prstGeom prst="rect">
            <a:avLst/>
          </a:prstGeom>
        </p:spPr>
      </p:pic>
      <p:pic>
        <p:nvPicPr>
          <p:cNvPr id="10" name="Candle 5">
            <a:extLst>
              <a:ext uri="{FF2B5EF4-FFF2-40B4-BE49-F238E27FC236}">
                <a16:creationId xmlns:a16="http://schemas.microsoft.com/office/drawing/2014/main" id="{E771F383-EBAA-34C4-A8D0-7B5BAF2356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092"/>
          <a:stretch/>
        </p:blipFill>
        <p:spPr>
          <a:xfrm flipH="1">
            <a:off x="5107753" y="4326941"/>
            <a:ext cx="438448" cy="2531059"/>
          </a:xfrm>
          <a:prstGeom prst="rect">
            <a:avLst/>
          </a:prstGeom>
        </p:spPr>
      </p:pic>
      <p:pic>
        <p:nvPicPr>
          <p:cNvPr id="12" name="Candle 6">
            <a:extLst>
              <a:ext uri="{FF2B5EF4-FFF2-40B4-BE49-F238E27FC236}">
                <a16:creationId xmlns:a16="http://schemas.microsoft.com/office/drawing/2014/main" id="{06070BF6-2685-E9B1-7D1C-EA2631A725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2389"/>
          <a:stretch/>
        </p:blipFill>
        <p:spPr>
          <a:xfrm flipH="1">
            <a:off x="6055976" y="4088927"/>
            <a:ext cx="438448" cy="2756010"/>
          </a:xfrm>
          <a:prstGeom prst="rect">
            <a:avLst/>
          </a:prstGeom>
        </p:spPr>
      </p:pic>
      <p:pic>
        <p:nvPicPr>
          <p:cNvPr id="18" name="Candle 7">
            <a:extLst>
              <a:ext uri="{FF2B5EF4-FFF2-40B4-BE49-F238E27FC236}">
                <a16:creationId xmlns:a16="http://schemas.microsoft.com/office/drawing/2014/main" id="{3EDB0110-0E89-D298-4DB9-9766486A94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898"/>
          <a:stretch/>
        </p:blipFill>
        <p:spPr>
          <a:xfrm flipH="1">
            <a:off x="6994813" y="3743651"/>
            <a:ext cx="438448" cy="3114349"/>
          </a:xfrm>
          <a:prstGeom prst="rect">
            <a:avLst/>
          </a:prstGeom>
        </p:spPr>
      </p:pic>
      <p:sp>
        <p:nvSpPr>
          <p:cNvPr id="23" name="holiday">
            <a:extLst>
              <a:ext uri="{FF2B5EF4-FFF2-40B4-BE49-F238E27FC236}">
                <a16:creationId xmlns:a16="http://schemas.microsoft.com/office/drawing/2014/main" id="{F65A7B6B-41E4-8BE4-58BE-F00312C2542A}"/>
              </a:ext>
            </a:extLst>
          </p:cNvPr>
          <p:cNvSpPr/>
          <p:nvPr/>
        </p:nvSpPr>
        <p:spPr>
          <a:xfrm>
            <a:off x="3826773" y="6218305"/>
            <a:ext cx="1092820" cy="368522"/>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holiday</a:t>
            </a:r>
            <a:endParaRPr lang="en-US" dirty="0">
              <a:solidFill>
                <a:schemeClr val="tx1"/>
              </a:solidFill>
            </a:endParaRPr>
          </a:p>
        </p:txBody>
      </p:sp>
      <p:sp>
        <p:nvSpPr>
          <p:cNvPr id="24" name="gate">
            <a:extLst>
              <a:ext uri="{FF2B5EF4-FFF2-40B4-BE49-F238E27FC236}">
                <a16:creationId xmlns:a16="http://schemas.microsoft.com/office/drawing/2014/main" id="{CD831727-41F6-805C-6275-95CC50EB5F06}"/>
              </a:ext>
            </a:extLst>
          </p:cNvPr>
          <p:cNvSpPr/>
          <p:nvPr/>
        </p:nvSpPr>
        <p:spPr>
          <a:xfrm>
            <a:off x="2864494" y="5733460"/>
            <a:ext cx="1092820" cy="368522"/>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gate</a:t>
            </a:r>
            <a:endParaRPr lang="en-US" dirty="0">
              <a:solidFill>
                <a:schemeClr val="tx1"/>
              </a:solidFill>
            </a:endParaRPr>
          </a:p>
        </p:txBody>
      </p:sp>
      <p:sp>
        <p:nvSpPr>
          <p:cNvPr id="25" name="spray">
            <a:extLst>
              <a:ext uri="{FF2B5EF4-FFF2-40B4-BE49-F238E27FC236}">
                <a16:creationId xmlns:a16="http://schemas.microsoft.com/office/drawing/2014/main" id="{2919D7A2-E930-CBDE-EE8C-0022F4010273}"/>
              </a:ext>
            </a:extLst>
          </p:cNvPr>
          <p:cNvSpPr/>
          <p:nvPr/>
        </p:nvSpPr>
        <p:spPr>
          <a:xfrm>
            <a:off x="2058550" y="5296468"/>
            <a:ext cx="1092820" cy="368522"/>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spray</a:t>
            </a:r>
            <a:endParaRPr lang="en-US" dirty="0">
              <a:solidFill>
                <a:schemeClr val="tx1"/>
              </a:solidFill>
            </a:endParaRPr>
          </a:p>
        </p:txBody>
      </p:sp>
      <p:sp>
        <p:nvSpPr>
          <p:cNvPr id="26" name="train">
            <a:extLst>
              <a:ext uri="{FF2B5EF4-FFF2-40B4-BE49-F238E27FC236}">
                <a16:creationId xmlns:a16="http://schemas.microsoft.com/office/drawing/2014/main" id="{04781A40-0DC2-DB6D-1911-456B83A7A3D9}"/>
              </a:ext>
            </a:extLst>
          </p:cNvPr>
          <p:cNvSpPr/>
          <p:nvPr/>
        </p:nvSpPr>
        <p:spPr>
          <a:xfrm>
            <a:off x="1171899" y="4690901"/>
            <a:ext cx="1092820" cy="368522"/>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train</a:t>
            </a:r>
            <a:endParaRPr lang="en-US" dirty="0">
              <a:solidFill>
                <a:schemeClr val="tx1"/>
              </a:solidFill>
            </a:endParaRPr>
          </a:p>
        </p:txBody>
      </p:sp>
      <p:sp>
        <p:nvSpPr>
          <p:cNvPr id="27" name="chain">
            <a:extLst>
              <a:ext uri="{FF2B5EF4-FFF2-40B4-BE49-F238E27FC236}">
                <a16:creationId xmlns:a16="http://schemas.microsoft.com/office/drawing/2014/main" id="{5FE2731E-73E2-9399-46A4-C930670AC168}"/>
              </a:ext>
            </a:extLst>
          </p:cNvPr>
          <p:cNvSpPr/>
          <p:nvPr/>
        </p:nvSpPr>
        <p:spPr>
          <a:xfrm>
            <a:off x="4787144" y="5724303"/>
            <a:ext cx="1092820" cy="368522"/>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chain</a:t>
            </a:r>
            <a:endParaRPr lang="en-US" dirty="0">
              <a:solidFill>
                <a:schemeClr val="tx1"/>
              </a:solidFill>
            </a:endParaRPr>
          </a:p>
        </p:txBody>
      </p:sp>
      <p:sp>
        <p:nvSpPr>
          <p:cNvPr id="28" name="shade">
            <a:extLst>
              <a:ext uri="{FF2B5EF4-FFF2-40B4-BE49-F238E27FC236}">
                <a16:creationId xmlns:a16="http://schemas.microsoft.com/office/drawing/2014/main" id="{E0AD953B-91C1-E186-F6AE-7FE6B0E29C5D}"/>
              </a:ext>
            </a:extLst>
          </p:cNvPr>
          <p:cNvSpPr/>
          <p:nvPr/>
        </p:nvSpPr>
        <p:spPr>
          <a:xfrm>
            <a:off x="5736127" y="5302457"/>
            <a:ext cx="1092820" cy="368522"/>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shade</a:t>
            </a:r>
            <a:endParaRPr lang="en-US" dirty="0">
              <a:solidFill>
                <a:schemeClr val="tx1"/>
              </a:solidFill>
            </a:endParaRPr>
          </a:p>
        </p:txBody>
      </p:sp>
      <p:sp>
        <p:nvSpPr>
          <p:cNvPr id="29" name="sail">
            <a:extLst>
              <a:ext uri="{FF2B5EF4-FFF2-40B4-BE49-F238E27FC236}">
                <a16:creationId xmlns:a16="http://schemas.microsoft.com/office/drawing/2014/main" id="{D1E7A79A-8FD9-584E-3060-02D790CF4AD0}"/>
              </a:ext>
            </a:extLst>
          </p:cNvPr>
          <p:cNvSpPr/>
          <p:nvPr/>
        </p:nvSpPr>
        <p:spPr>
          <a:xfrm>
            <a:off x="6663081" y="4883963"/>
            <a:ext cx="1092820" cy="368522"/>
          </a:xfrm>
          <a:prstGeom prst="roundRect">
            <a:avLst/>
          </a:prstGeom>
          <a:solidFill>
            <a:schemeClr val="bg1"/>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sail</a:t>
            </a:r>
            <a:endParaRPr lang="en-US" dirty="0">
              <a:solidFill>
                <a:schemeClr val="tx1"/>
              </a:solidFill>
            </a:endParaRPr>
          </a:p>
        </p:txBody>
      </p:sp>
    </p:spTree>
    <p:extLst>
      <p:ext uri="{BB962C8B-B14F-4D97-AF65-F5344CB8AC3E}">
        <p14:creationId xmlns:p14="http://schemas.microsoft.com/office/powerpoint/2010/main" val="29830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43" restart="whenNotActive" fill="hold" evtFilter="cancelBubble" nodeType="interactiveSeq">
                <p:stCondLst>
                  <p:cond evt="onClick" delay="0">
                    <p:tgtEl>
                      <p:spTgt spid="26"/>
                    </p:tgtEl>
                  </p:cond>
                </p:stCondLst>
                <p:endSync evt="end" delay="0">
                  <p:rtn val="all"/>
                </p:endSync>
                <p:childTnLst>
                  <p:par>
                    <p:cTn id="44" fill="hold">
                      <p:stCondLst>
                        <p:cond delay="0"/>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7" restart="whenNotActive" fill="hold" evtFilter="cancelBubble" nodeType="interactiveSeq">
                <p:stCondLst>
                  <p:cond evt="onClick" delay="0">
                    <p:tgtEl>
                      <p:spTgt spid="25"/>
                    </p:tgtEl>
                  </p:cond>
                </p:stCondLst>
                <p:endSync evt="end" delay="0">
                  <p:rtn val="all"/>
                </p:endSync>
                <p:childTnLst>
                  <p:par>
                    <p:cTn id="58" fill="hold">
                      <p:stCondLst>
                        <p:cond delay="0"/>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3" restart="whenNotActive" fill="hold" evtFilter="cancelBubble" nodeType="interactiveSeq">
                <p:stCondLst>
                  <p:cond evt="onClick" delay="0">
                    <p:tgtEl>
                      <p:spTgt spid="5"/>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p:stCondLst>
                        <p:cond delay="0"/>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8"/>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 presetClass="entr" presetSubtype="0"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85" restart="whenNotActive" fill="hold" evtFilter="cancelBubble" nodeType="interactiveSeq">
                <p:stCondLst>
                  <p:cond evt="onClick" delay="0">
                    <p:tgtEl>
                      <p:spTgt spid="23"/>
                    </p:tgtEl>
                  </p:cond>
                </p:stCondLst>
                <p:endSync evt="end" delay="0">
                  <p:rtn val="all"/>
                </p:endSync>
                <p:childTnLst>
                  <p:par>
                    <p:cTn id="86" fill="hold">
                      <p:stCondLst>
                        <p:cond delay="0"/>
                      </p:stCondLst>
                      <p:childTnLst>
                        <p:par>
                          <p:cTn id="87" fill="hold">
                            <p:stCondLst>
                              <p:cond delay="0"/>
                            </p:stCondLst>
                            <p:childTnLst>
                              <p:par>
                                <p:cTn id="88" presetID="9" presetClass="exit" presetSubtype="0" fill="hold" nodeType="clickEffect">
                                  <p:stCondLst>
                                    <p:cond delay="0"/>
                                  </p:stCondLst>
                                  <p:childTnLst>
                                    <p:animEffect transition="out" filter="dissolve">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1" restart="whenNotActive" fill="hold" evtFilter="cancelBubble" nodeType="interactiveSeq">
                <p:stCondLst>
                  <p:cond evt="onClick" delay="0">
                    <p:tgtEl>
                      <p:spTgt spid="10"/>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1"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99" restart="whenNotActive" fill="hold" evtFilter="cancelBubble" nodeType="interactiveSeq">
                <p:stCondLst>
                  <p:cond evt="onClick" delay="0">
                    <p:tgtEl>
                      <p:spTgt spid="27"/>
                    </p:tgtEl>
                  </p:cond>
                </p:stCondLst>
                <p:endSync evt="end" delay="0">
                  <p:rtn val="all"/>
                </p:endSync>
                <p:childTnLst>
                  <p:par>
                    <p:cTn id="100" fill="hold">
                      <p:stCondLst>
                        <p:cond delay="0"/>
                      </p:stCondLst>
                      <p:childTnLst>
                        <p:par>
                          <p:cTn id="101" fill="hold">
                            <p:stCondLst>
                              <p:cond delay="0"/>
                            </p:stCondLst>
                            <p:childTnLst>
                              <p:par>
                                <p:cTn id="102" presetID="9" presetClass="exit" presetSubtype="0" fill="hold" nodeType="clickEffect">
                                  <p:stCondLst>
                                    <p:cond delay="0"/>
                                  </p:stCondLst>
                                  <p:childTnLst>
                                    <p:animEffect transition="out" filter="dissolve">
                                      <p:cBhvr>
                                        <p:cTn id="103" dur="500"/>
                                        <p:tgtEl>
                                          <p:spTgt spid="10"/>
                                        </p:tgtEl>
                                      </p:cBhvr>
                                    </p:animEffect>
                                    <p:set>
                                      <p:cBhvr>
                                        <p:cTn id="10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5" restart="whenNotActive" fill="hold" evtFilter="cancelBubble" nodeType="interactiveSeq">
                <p:stCondLst>
                  <p:cond evt="onClick" delay="0">
                    <p:tgtEl>
                      <p:spTgt spid="12"/>
                    </p:tgtEl>
                  </p:cond>
                </p:stCondLst>
                <p:endSync evt="end" delay="0">
                  <p:rtn val="all"/>
                </p:endSync>
                <p:childTnLst>
                  <p:par>
                    <p:cTn id="106" fill="hold">
                      <p:stCondLst>
                        <p:cond delay="0"/>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 presetClass="entr" presetSubtype="0" fill="hold" nodeType="with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13" restart="whenNotActive" fill="hold" evtFilter="cancelBubble" nodeType="interactiveSeq">
                <p:stCondLst>
                  <p:cond evt="onClick" delay="0">
                    <p:tgtEl>
                      <p:spTgt spid="28"/>
                    </p:tgtEl>
                  </p:cond>
                </p:stCondLst>
                <p:endSync evt="end" delay="0">
                  <p:rtn val="all"/>
                </p:endSync>
                <p:childTnLst>
                  <p:par>
                    <p:cTn id="114" fill="hold">
                      <p:stCondLst>
                        <p:cond delay="0"/>
                      </p:stCondLst>
                      <p:childTnLst>
                        <p:par>
                          <p:cTn id="115" fill="hold">
                            <p:stCondLst>
                              <p:cond delay="0"/>
                            </p:stCondLst>
                            <p:childTnLst>
                              <p:par>
                                <p:cTn id="116" presetID="9" presetClass="exit" presetSubtype="0" fill="hold" nodeType="clickEffect">
                                  <p:stCondLst>
                                    <p:cond delay="0"/>
                                  </p:stCondLst>
                                  <p:childTnLst>
                                    <p:animEffect transition="out" filter="dissolve">
                                      <p:cBhvr>
                                        <p:cTn id="117" dur="500"/>
                                        <p:tgtEl>
                                          <p:spTgt spid="12"/>
                                        </p:tgtEl>
                                      </p:cBhvr>
                                    </p:animEffect>
                                    <p:set>
                                      <p:cBhvr>
                                        <p:cTn id="11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9" restart="whenNotActive" fill="hold" evtFilter="cancelBubble" nodeType="interactiveSeq">
                <p:stCondLst>
                  <p:cond evt="onClick" delay="0">
                    <p:tgtEl>
                      <p:spTgt spid="18"/>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 presetClass="entr" presetSubtype="0"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27" restart="whenNotActive" fill="hold" evtFilter="cancelBubble" nodeType="interactiveSeq">
                <p:stCondLst>
                  <p:cond evt="onClick" delay="0">
                    <p:tgtEl>
                      <p:spTgt spid="29"/>
                    </p:tgtEl>
                  </p:cond>
                </p:stCondLst>
                <p:endSync evt="end" delay="0">
                  <p:rtn val="all"/>
                </p:endSync>
                <p:childTnLst>
                  <p:par>
                    <p:cTn id="128" fill="hold">
                      <p:stCondLst>
                        <p:cond delay="0"/>
                      </p:stCondLst>
                      <p:childTnLst>
                        <p:par>
                          <p:cTn id="129" fill="hold">
                            <p:stCondLst>
                              <p:cond delay="0"/>
                            </p:stCondLst>
                            <p:childTnLst>
                              <p:par>
                                <p:cTn id="130" presetID="9" presetClass="exit" presetSubtype="0" fill="hold" nodeType="clickEffect">
                                  <p:stCondLst>
                                    <p:cond delay="0"/>
                                  </p:stCondLst>
                                  <p:childTnLst>
                                    <p:animEffect transition="out" filter="dissolve">
                                      <p:cBhvr>
                                        <p:cTn id="131" dur="500"/>
                                        <p:tgtEl>
                                          <p:spTgt spid="18"/>
                                        </p:tgtEl>
                                      </p:cBhvr>
                                    </p:animEffect>
                                    <p:set>
                                      <p:cBhvr>
                                        <p:cTn id="1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a:extLst>
              <a:ext uri="{FF2B5EF4-FFF2-40B4-BE49-F238E27FC236}">
                <a16:creationId xmlns:a16="http://schemas.microsoft.com/office/drawing/2014/main" id="{F8ADD78B-B8CC-984C-C6EB-B47D2A5881EB}"/>
              </a:ext>
            </a:extLst>
          </p:cNvPr>
          <p:cNvSpPr/>
          <p:nvPr/>
        </p:nvSpPr>
        <p:spPr>
          <a:xfrm>
            <a:off x="671862" y="2007432"/>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rain</a:t>
            </a:r>
            <a:endParaRPr lang="en-US" dirty="0">
              <a:solidFill>
                <a:schemeClr val="tx1"/>
              </a:solidFill>
            </a:endParaRPr>
          </a:p>
        </p:txBody>
      </p:sp>
      <p:sp>
        <p:nvSpPr>
          <p:cNvPr id="65" name="Rounded Rectangle 64">
            <a:extLst>
              <a:ext uri="{FF2B5EF4-FFF2-40B4-BE49-F238E27FC236}">
                <a16:creationId xmlns:a16="http://schemas.microsoft.com/office/drawing/2014/main" id="{E35AC2DA-138D-8B3D-1BA5-7D17E67351C9}"/>
              </a:ext>
            </a:extLst>
          </p:cNvPr>
          <p:cNvSpPr/>
          <p:nvPr/>
        </p:nvSpPr>
        <p:spPr>
          <a:xfrm>
            <a:off x="1997742" y="2007432"/>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email</a:t>
            </a:r>
            <a:endParaRPr lang="en-US" dirty="0">
              <a:solidFill>
                <a:schemeClr val="tx1"/>
              </a:solidFill>
            </a:endParaRPr>
          </a:p>
        </p:txBody>
      </p:sp>
      <p:sp>
        <p:nvSpPr>
          <p:cNvPr id="66" name="Rounded Rectangle 65">
            <a:extLst>
              <a:ext uri="{FF2B5EF4-FFF2-40B4-BE49-F238E27FC236}">
                <a16:creationId xmlns:a16="http://schemas.microsoft.com/office/drawing/2014/main" id="{ADCE20FA-B82E-89FB-E221-F6C4F42CD0B7}"/>
              </a:ext>
            </a:extLst>
          </p:cNvPr>
          <p:cNvSpPr/>
          <p:nvPr/>
        </p:nvSpPr>
        <p:spPr>
          <a:xfrm>
            <a:off x="3323622" y="2007432"/>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cake</a:t>
            </a:r>
            <a:endParaRPr lang="en-US" dirty="0">
              <a:solidFill>
                <a:schemeClr val="tx1"/>
              </a:solidFill>
            </a:endParaRPr>
          </a:p>
        </p:txBody>
      </p:sp>
      <p:sp>
        <p:nvSpPr>
          <p:cNvPr id="67" name="Rounded Rectangle 66">
            <a:extLst>
              <a:ext uri="{FF2B5EF4-FFF2-40B4-BE49-F238E27FC236}">
                <a16:creationId xmlns:a16="http://schemas.microsoft.com/office/drawing/2014/main" id="{CD1EFFDB-3786-E0A9-93F1-0A5DAF3D4E09}"/>
              </a:ext>
            </a:extLst>
          </p:cNvPr>
          <p:cNvSpPr/>
          <p:nvPr/>
        </p:nvSpPr>
        <p:spPr>
          <a:xfrm>
            <a:off x="4649502" y="2007432"/>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gate</a:t>
            </a:r>
            <a:endParaRPr lang="en-US" dirty="0">
              <a:solidFill>
                <a:schemeClr val="tx1"/>
              </a:solidFill>
            </a:endParaRPr>
          </a:p>
        </p:txBody>
      </p:sp>
      <p:sp>
        <p:nvSpPr>
          <p:cNvPr id="68" name="Rounded Rectangle 67">
            <a:extLst>
              <a:ext uri="{FF2B5EF4-FFF2-40B4-BE49-F238E27FC236}">
                <a16:creationId xmlns:a16="http://schemas.microsoft.com/office/drawing/2014/main" id="{EDA39BB4-BB20-0E64-8821-3F3457C9C1BB}"/>
              </a:ext>
            </a:extLst>
          </p:cNvPr>
          <p:cNvSpPr/>
          <p:nvPr/>
        </p:nvSpPr>
        <p:spPr>
          <a:xfrm>
            <a:off x="5975382" y="2007432"/>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play</a:t>
            </a:r>
          </a:p>
        </p:txBody>
      </p:sp>
      <p:sp>
        <p:nvSpPr>
          <p:cNvPr id="69" name="Rounded Rectangle 68">
            <a:extLst>
              <a:ext uri="{FF2B5EF4-FFF2-40B4-BE49-F238E27FC236}">
                <a16:creationId xmlns:a16="http://schemas.microsoft.com/office/drawing/2014/main" id="{C9222536-8B39-337E-A267-4740137203F9}"/>
              </a:ext>
            </a:extLst>
          </p:cNvPr>
          <p:cNvSpPr/>
          <p:nvPr/>
        </p:nvSpPr>
        <p:spPr>
          <a:xfrm>
            <a:off x="7331106" y="2007432"/>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Monday</a:t>
            </a:r>
            <a:endParaRPr lang="en-US" dirty="0">
              <a:solidFill>
                <a:schemeClr val="tx1"/>
              </a:solidFill>
            </a:endParaRPr>
          </a:p>
        </p:txBody>
      </p:sp>
      <p:sp>
        <p:nvSpPr>
          <p:cNvPr id="80" name="Rounded Rectangle 79">
            <a:extLst>
              <a:ext uri="{FF2B5EF4-FFF2-40B4-BE49-F238E27FC236}">
                <a16:creationId xmlns:a16="http://schemas.microsoft.com/office/drawing/2014/main" id="{42D304E9-3A65-0361-2847-AD0C9D89D84B}"/>
              </a:ext>
            </a:extLst>
          </p:cNvPr>
          <p:cNvSpPr/>
          <p:nvPr/>
        </p:nvSpPr>
        <p:spPr>
          <a:xfrm>
            <a:off x="669075" y="4083111"/>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sail</a:t>
            </a:r>
            <a:endParaRPr lang="en-US" dirty="0">
              <a:solidFill>
                <a:schemeClr val="tx1"/>
              </a:solidFill>
            </a:endParaRPr>
          </a:p>
        </p:txBody>
      </p:sp>
      <p:sp>
        <p:nvSpPr>
          <p:cNvPr id="81" name="Rounded Rectangle 80">
            <a:extLst>
              <a:ext uri="{FF2B5EF4-FFF2-40B4-BE49-F238E27FC236}">
                <a16:creationId xmlns:a16="http://schemas.microsoft.com/office/drawing/2014/main" id="{26EBB4D8-4DF5-2930-24C1-D219C34BBD62}"/>
              </a:ext>
            </a:extLst>
          </p:cNvPr>
          <p:cNvSpPr/>
          <p:nvPr/>
        </p:nvSpPr>
        <p:spPr>
          <a:xfrm>
            <a:off x="1996069" y="4083111"/>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explain</a:t>
            </a:r>
            <a:endParaRPr lang="en-US" dirty="0">
              <a:solidFill>
                <a:schemeClr val="tx1"/>
              </a:solidFill>
            </a:endParaRPr>
          </a:p>
        </p:txBody>
      </p:sp>
      <p:sp>
        <p:nvSpPr>
          <p:cNvPr id="82" name="Rounded Rectangle 81">
            <a:extLst>
              <a:ext uri="{FF2B5EF4-FFF2-40B4-BE49-F238E27FC236}">
                <a16:creationId xmlns:a16="http://schemas.microsoft.com/office/drawing/2014/main" id="{6633BE6C-EF59-0A43-A6B3-C6FFFEB2125D}"/>
              </a:ext>
            </a:extLst>
          </p:cNvPr>
          <p:cNvSpPr/>
          <p:nvPr/>
        </p:nvSpPr>
        <p:spPr>
          <a:xfrm>
            <a:off x="3323063" y="4083111"/>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name</a:t>
            </a:r>
          </a:p>
        </p:txBody>
      </p:sp>
      <p:sp>
        <p:nvSpPr>
          <p:cNvPr id="83" name="Rounded Rectangle 82">
            <a:extLst>
              <a:ext uri="{FF2B5EF4-FFF2-40B4-BE49-F238E27FC236}">
                <a16:creationId xmlns:a16="http://schemas.microsoft.com/office/drawing/2014/main" id="{ED3BB648-F66A-C1D8-8DE7-697168A6C884}"/>
              </a:ext>
            </a:extLst>
          </p:cNvPr>
          <p:cNvSpPr/>
          <p:nvPr/>
        </p:nvSpPr>
        <p:spPr>
          <a:xfrm>
            <a:off x="4650057" y="4083111"/>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date</a:t>
            </a:r>
          </a:p>
        </p:txBody>
      </p:sp>
      <p:sp>
        <p:nvSpPr>
          <p:cNvPr id="88" name="Rounded Rectangle 87">
            <a:extLst>
              <a:ext uri="{FF2B5EF4-FFF2-40B4-BE49-F238E27FC236}">
                <a16:creationId xmlns:a16="http://schemas.microsoft.com/office/drawing/2014/main" id="{2FAFB744-1353-7876-174E-5526F758CF90}"/>
              </a:ext>
            </a:extLst>
          </p:cNvPr>
          <p:cNvSpPr/>
          <p:nvPr/>
        </p:nvSpPr>
        <p:spPr>
          <a:xfrm>
            <a:off x="5977051" y="4083111"/>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bay</a:t>
            </a:r>
          </a:p>
        </p:txBody>
      </p:sp>
      <p:sp>
        <p:nvSpPr>
          <p:cNvPr id="90" name="Rounded Rectangle 89">
            <a:extLst>
              <a:ext uri="{FF2B5EF4-FFF2-40B4-BE49-F238E27FC236}">
                <a16:creationId xmlns:a16="http://schemas.microsoft.com/office/drawing/2014/main" id="{B37A84F7-B7A1-7E61-5C87-F06F78ECF585}"/>
              </a:ext>
            </a:extLst>
          </p:cNvPr>
          <p:cNvSpPr/>
          <p:nvPr/>
        </p:nvSpPr>
        <p:spPr>
          <a:xfrm>
            <a:off x="7331106" y="3391218"/>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plate</a:t>
            </a:r>
          </a:p>
        </p:txBody>
      </p:sp>
      <p:sp>
        <p:nvSpPr>
          <p:cNvPr id="91" name="Rounded Rectangle 90">
            <a:extLst>
              <a:ext uri="{FF2B5EF4-FFF2-40B4-BE49-F238E27FC236}">
                <a16:creationId xmlns:a16="http://schemas.microsoft.com/office/drawing/2014/main" id="{8D8D5113-7A1B-911A-60D4-82A3B387F3BB}"/>
              </a:ext>
            </a:extLst>
          </p:cNvPr>
          <p:cNvSpPr/>
          <p:nvPr/>
        </p:nvSpPr>
        <p:spPr>
          <a:xfrm>
            <a:off x="7331106" y="4083111"/>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pay</a:t>
            </a:r>
          </a:p>
        </p:txBody>
      </p:sp>
      <p:sp>
        <p:nvSpPr>
          <p:cNvPr id="92" name="Rounded Rectangle 91">
            <a:extLst>
              <a:ext uri="{FF2B5EF4-FFF2-40B4-BE49-F238E27FC236}">
                <a16:creationId xmlns:a16="http://schemas.microsoft.com/office/drawing/2014/main" id="{D1E94039-7709-4136-B960-3B7202C9945D}"/>
              </a:ext>
            </a:extLst>
          </p:cNvPr>
          <p:cNvSpPr/>
          <p:nvPr/>
        </p:nvSpPr>
        <p:spPr>
          <a:xfrm>
            <a:off x="7331106" y="4780900"/>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way</a:t>
            </a:r>
          </a:p>
        </p:txBody>
      </p:sp>
      <p:sp>
        <p:nvSpPr>
          <p:cNvPr id="84" name="Rounded Rectangle 83">
            <a:extLst>
              <a:ext uri="{FF2B5EF4-FFF2-40B4-BE49-F238E27FC236}">
                <a16:creationId xmlns:a16="http://schemas.microsoft.com/office/drawing/2014/main" id="{192BAE0A-6847-2627-7C20-786340A78BB9}"/>
              </a:ext>
            </a:extLst>
          </p:cNvPr>
          <p:cNvSpPr/>
          <p:nvPr/>
        </p:nvSpPr>
        <p:spPr>
          <a:xfrm>
            <a:off x="670313" y="4775004"/>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tail</a:t>
            </a:r>
            <a:endParaRPr lang="en-US" dirty="0">
              <a:solidFill>
                <a:schemeClr val="tx1"/>
              </a:solidFill>
            </a:endParaRPr>
          </a:p>
        </p:txBody>
      </p:sp>
      <p:sp>
        <p:nvSpPr>
          <p:cNvPr id="85" name="Rounded Rectangle 84">
            <a:extLst>
              <a:ext uri="{FF2B5EF4-FFF2-40B4-BE49-F238E27FC236}">
                <a16:creationId xmlns:a16="http://schemas.microsoft.com/office/drawing/2014/main" id="{A8279D4E-5337-6A7C-BD38-5DC6A87A10E0}"/>
              </a:ext>
            </a:extLst>
          </p:cNvPr>
          <p:cNvSpPr/>
          <p:nvPr/>
        </p:nvSpPr>
        <p:spPr>
          <a:xfrm>
            <a:off x="1996812" y="4775004"/>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again</a:t>
            </a:r>
          </a:p>
        </p:txBody>
      </p:sp>
      <p:sp>
        <p:nvSpPr>
          <p:cNvPr id="86" name="Rounded Rectangle 85">
            <a:extLst>
              <a:ext uri="{FF2B5EF4-FFF2-40B4-BE49-F238E27FC236}">
                <a16:creationId xmlns:a16="http://schemas.microsoft.com/office/drawing/2014/main" id="{DFF88FD0-D24D-821E-0DFF-C2ECCC073C47}"/>
              </a:ext>
            </a:extLst>
          </p:cNvPr>
          <p:cNvSpPr/>
          <p:nvPr/>
        </p:nvSpPr>
        <p:spPr>
          <a:xfrm>
            <a:off x="3323311" y="4775004"/>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shade</a:t>
            </a:r>
          </a:p>
        </p:txBody>
      </p:sp>
      <p:sp>
        <p:nvSpPr>
          <p:cNvPr id="87" name="Rounded Rectangle 86">
            <a:extLst>
              <a:ext uri="{FF2B5EF4-FFF2-40B4-BE49-F238E27FC236}">
                <a16:creationId xmlns:a16="http://schemas.microsoft.com/office/drawing/2014/main" id="{103C46C5-3400-18FC-3AD1-7B81A92B77A2}"/>
              </a:ext>
            </a:extLst>
          </p:cNvPr>
          <p:cNvSpPr/>
          <p:nvPr/>
        </p:nvSpPr>
        <p:spPr>
          <a:xfrm>
            <a:off x="4649810" y="4775004"/>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say</a:t>
            </a:r>
          </a:p>
        </p:txBody>
      </p:sp>
      <p:sp>
        <p:nvSpPr>
          <p:cNvPr id="94" name="Rounded Rectangle 93">
            <a:extLst>
              <a:ext uri="{FF2B5EF4-FFF2-40B4-BE49-F238E27FC236}">
                <a16:creationId xmlns:a16="http://schemas.microsoft.com/office/drawing/2014/main" id="{4057A5FB-0586-A3D5-7DC8-A6E573D46699}"/>
              </a:ext>
            </a:extLst>
          </p:cNvPr>
          <p:cNvSpPr/>
          <p:nvPr/>
        </p:nvSpPr>
        <p:spPr>
          <a:xfrm>
            <a:off x="5976309" y="4775004"/>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holiday</a:t>
            </a:r>
          </a:p>
        </p:txBody>
      </p:sp>
      <p:sp>
        <p:nvSpPr>
          <p:cNvPr id="74" name="Rounded Rectangle 73">
            <a:extLst>
              <a:ext uri="{FF2B5EF4-FFF2-40B4-BE49-F238E27FC236}">
                <a16:creationId xmlns:a16="http://schemas.microsoft.com/office/drawing/2014/main" id="{FB510703-BF31-A713-0047-A44F2B05D8AA}"/>
              </a:ext>
            </a:extLst>
          </p:cNvPr>
          <p:cNvSpPr/>
          <p:nvPr/>
        </p:nvSpPr>
        <p:spPr>
          <a:xfrm>
            <a:off x="669075" y="3391218"/>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paint</a:t>
            </a:r>
            <a:endParaRPr lang="en-US" dirty="0">
              <a:solidFill>
                <a:schemeClr val="tx1"/>
              </a:solidFill>
            </a:endParaRPr>
          </a:p>
        </p:txBody>
      </p:sp>
      <p:sp>
        <p:nvSpPr>
          <p:cNvPr id="75" name="Rounded Rectangle 74">
            <a:extLst>
              <a:ext uri="{FF2B5EF4-FFF2-40B4-BE49-F238E27FC236}">
                <a16:creationId xmlns:a16="http://schemas.microsoft.com/office/drawing/2014/main" id="{6EF0B753-2D14-3812-F444-219390141B76}"/>
              </a:ext>
            </a:extLst>
          </p:cNvPr>
          <p:cNvSpPr/>
          <p:nvPr/>
        </p:nvSpPr>
        <p:spPr>
          <a:xfrm>
            <a:off x="1996069" y="3391218"/>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train</a:t>
            </a:r>
            <a:endParaRPr lang="en-US" dirty="0">
              <a:solidFill>
                <a:schemeClr val="tx1"/>
              </a:solidFill>
            </a:endParaRPr>
          </a:p>
        </p:txBody>
      </p:sp>
      <p:sp>
        <p:nvSpPr>
          <p:cNvPr id="77" name="Rounded Rectangle 76">
            <a:extLst>
              <a:ext uri="{FF2B5EF4-FFF2-40B4-BE49-F238E27FC236}">
                <a16:creationId xmlns:a16="http://schemas.microsoft.com/office/drawing/2014/main" id="{0095A3FE-1325-5F2B-72D1-016F978265AF}"/>
              </a:ext>
            </a:extLst>
          </p:cNvPr>
          <p:cNvSpPr/>
          <p:nvPr/>
        </p:nvSpPr>
        <p:spPr>
          <a:xfrm>
            <a:off x="3323063" y="3391218"/>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bake</a:t>
            </a:r>
          </a:p>
        </p:txBody>
      </p:sp>
      <p:sp>
        <p:nvSpPr>
          <p:cNvPr id="78" name="Rounded Rectangle 77">
            <a:extLst>
              <a:ext uri="{FF2B5EF4-FFF2-40B4-BE49-F238E27FC236}">
                <a16:creationId xmlns:a16="http://schemas.microsoft.com/office/drawing/2014/main" id="{05642283-FDDC-081A-9578-DA304437DC24}"/>
              </a:ext>
            </a:extLst>
          </p:cNvPr>
          <p:cNvSpPr/>
          <p:nvPr/>
        </p:nvSpPr>
        <p:spPr>
          <a:xfrm>
            <a:off x="4650057" y="3391218"/>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flame</a:t>
            </a:r>
          </a:p>
        </p:txBody>
      </p:sp>
      <p:sp>
        <p:nvSpPr>
          <p:cNvPr id="79" name="Rounded Rectangle 78">
            <a:extLst>
              <a:ext uri="{FF2B5EF4-FFF2-40B4-BE49-F238E27FC236}">
                <a16:creationId xmlns:a16="http://schemas.microsoft.com/office/drawing/2014/main" id="{F35D2039-D383-97A2-8C50-56977316EBD6}"/>
              </a:ext>
            </a:extLst>
          </p:cNvPr>
          <p:cNvSpPr/>
          <p:nvPr/>
        </p:nvSpPr>
        <p:spPr>
          <a:xfrm>
            <a:off x="5977051" y="3391218"/>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spray</a:t>
            </a:r>
          </a:p>
        </p:txBody>
      </p:sp>
      <p:sp>
        <p:nvSpPr>
          <p:cNvPr id="70" name="Rounded Rectangle 69">
            <a:extLst>
              <a:ext uri="{FF2B5EF4-FFF2-40B4-BE49-F238E27FC236}">
                <a16:creationId xmlns:a16="http://schemas.microsoft.com/office/drawing/2014/main" id="{4D270AA0-4781-ED46-ED99-13820F88C6F6}"/>
              </a:ext>
            </a:extLst>
          </p:cNvPr>
          <p:cNvSpPr/>
          <p:nvPr/>
        </p:nvSpPr>
        <p:spPr>
          <a:xfrm>
            <a:off x="670313" y="2699325"/>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grain</a:t>
            </a:r>
            <a:endParaRPr lang="en-US" dirty="0">
              <a:solidFill>
                <a:schemeClr val="tx1"/>
              </a:solidFill>
            </a:endParaRPr>
          </a:p>
        </p:txBody>
      </p:sp>
      <p:sp>
        <p:nvSpPr>
          <p:cNvPr id="71" name="Rounded Rectangle 70">
            <a:extLst>
              <a:ext uri="{FF2B5EF4-FFF2-40B4-BE49-F238E27FC236}">
                <a16:creationId xmlns:a16="http://schemas.microsoft.com/office/drawing/2014/main" id="{38DDD8E8-7D7F-DD41-36FC-EF2A15726009}"/>
              </a:ext>
            </a:extLst>
          </p:cNvPr>
          <p:cNvSpPr/>
          <p:nvPr/>
        </p:nvSpPr>
        <p:spPr>
          <a:xfrm>
            <a:off x="1996812" y="2699325"/>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anose="02000000000000000000" pitchFamily="2" charset="0"/>
              </a:rPr>
              <a:t>chain</a:t>
            </a:r>
            <a:endParaRPr lang="en-US" dirty="0">
              <a:solidFill>
                <a:schemeClr val="tx1"/>
              </a:solidFill>
            </a:endParaRPr>
          </a:p>
        </p:txBody>
      </p:sp>
      <p:sp>
        <p:nvSpPr>
          <p:cNvPr id="72" name="Rounded Rectangle 71">
            <a:extLst>
              <a:ext uri="{FF2B5EF4-FFF2-40B4-BE49-F238E27FC236}">
                <a16:creationId xmlns:a16="http://schemas.microsoft.com/office/drawing/2014/main" id="{C506E4AD-69F4-64A9-D1DB-66F077454C7C}"/>
              </a:ext>
            </a:extLst>
          </p:cNvPr>
          <p:cNvSpPr/>
          <p:nvPr/>
        </p:nvSpPr>
        <p:spPr>
          <a:xfrm>
            <a:off x="4649810" y="2699325"/>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safe</a:t>
            </a:r>
          </a:p>
        </p:txBody>
      </p:sp>
      <p:sp>
        <p:nvSpPr>
          <p:cNvPr id="73" name="Rounded Rectangle 72">
            <a:extLst>
              <a:ext uri="{FF2B5EF4-FFF2-40B4-BE49-F238E27FC236}">
                <a16:creationId xmlns:a16="http://schemas.microsoft.com/office/drawing/2014/main" id="{82BBD32A-4B84-557C-2614-662C9F0084FD}"/>
              </a:ext>
            </a:extLst>
          </p:cNvPr>
          <p:cNvSpPr/>
          <p:nvPr/>
        </p:nvSpPr>
        <p:spPr>
          <a:xfrm>
            <a:off x="5976309" y="2699325"/>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clay</a:t>
            </a:r>
          </a:p>
        </p:txBody>
      </p:sp>
      <p:sp>
        <p:nvSpPr>
          <p:cNvPr id="76" name="Rounded Rectangle 75">
            <a:extLst>
              <a:ext uri="{FF2B5EF4-FFF2-40B4-BE49-F238E27FC236}">
                <a16:creationId xmlns:a16="http://schemas.microsoft.com/office/drawing/2014/main" id="{CBD0CEC5-0586-F3C1-A17C-269DE24BF5AE}"/>
              </a:ext>
            </a:extLst>
          </p:cNvPr>
          <p:cNvSpPr/>
          <p:nvPr/>
        </p:nvSpPr>
        <p:spPr>
          <a:xfrm>
            <a:off x="3323311" y="2699325"/>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rake</a:t>
            </a:r>
            <a:endParaRPr lang="en-US" dirty="0">
              <a:solidFill>
                <a:schemeClr val="tx1"/>
              </a:solidFill>
            </a:endParaRPr>
          </a:p>
        </p:txBody>
      </p:sp>
      <p:sp>
        <p:nvSpPr>
          <p:cNvPr id="96" name="Rounded Rectangle 95">
            <a:extLst>
              <a:ext uri="{FF2B5EF4-FFF2-40B4-BE49-F238E27FC236}">
                <a16:creationId xmlns:a16="http://schemas.microsoft.com/office/drawing/2014/main" id="{A255952B-C7CB-F28D-3668-5946E82E4F5E}"/>
              </a:ext>
            </a:extLst>
          </p:cNvPr>
          <p:cNvSpPr/>
          <p:nvPr/>
        </p:nvSpPr>
        <p:spPr>
          <a:xfrm>
            <a:off x="7331106" y="2699325"/>
            <a:ext cx="1092820" cy="468351"/>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okay</a:t>
            </a:r>
          </a:p>
        </p:txBody>
      </p:sp>
      <p:grpSp>
        <p:nvGrpSpPr>
          <p:cNvPr id="2" name="Group 1">
            <a:extLst>
              <a:ext uri="{FF2B5EF4-FFF2-40B4-BE49-F238E27FC236}">
                <a16:creationId xmlns:a16="http://schemas.microsoft.com/office/drawing/2014/main" id="{8D0E223B-F94C-C85A-5E23-22C7EB75AA2D}"/>
              </a:ext>
            </a:extLst>
          </p:cNvPr>
          <p:cNvGrpSpPr/>
          <p:nvPr/>
        </p:nvGrpSpPr>
        <p:grpSpPr>
          <a:xfrm>
            <a:off x="0" y="539650"/>
            <a:ext cx="8388350" cy="454554"/>
            <a:chOff x="0" y="764309"/>
            <a:chExt cx="8388350" cy="454554"/>
          </a:xfrm>
        </p:grpSpPr>
        <p:sp>
          <p:nvSpPr>
            <p:cNvPr id="3" name="Text">
              <a:extLst>
                <a:ext uri="{FF2B5EF4-FFF2-40B4-BE49-F238E27FC236}">
                  <a16:creationId xmlns:a16="http://schemas.microsoft.com/office/drawing/2014/main" id="{3521DE9E-EDE3-5A5E-71E1-8659F748B99C}"/>
                </a:ext>
              </a:extLst>
            </p:cNvPr>
            <p:cNvSpPr/>
            <p:nvPr/>
          </p:nvSpPr>
          <p:spPr>
            <a:xfrm>
              <a:off x="755650" y="864852"/>
              <a:ext cx="7632700" cy="276999"/>
            </a:xfrm>
            <a:prstGeom prst="rect">
              <a:avLst/>
            </a:prstGeom>
          </p:spPr>
          <p:txBody>
            <a:bodyPr wrap="square" lIns="0" tIns="0" rIns="0" bIns="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Read all the words as they appear on the screen.</a:t>
              </a:r>
              <a:endParaRPr lang="en-US" dirty="0"/>
            </a:p>
          </p:txBody>
        </p:sp>
        <p:sp>
          <p:nvSpPr>
            <p:cNvPr id="4" name="Arrow: Pentagon 3">
              <a:extLst>
                <a:ext uri="{FF2B5EF4-FFF2-40B4-BE49-F238E27FC236}">
                  <a16:creationId xmlns:a16="http://schemas.microsoft.com/office/drawing/2014/main" id="{09804062-5380-D571-65DF-D9CAC5DF0701}"/>
                </a:ext>
              </a:extLst>
            </p:cNvPr>
            <p:cNvSpPr/>
            <p:nvPr/>
          </p:nvSpPr>
          <p:spPr>
            <a:xfrm>
              <a:off x="0" y="764309"/>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rade 1 Font" panose="020B0603050302020204" pitchFamily="34" charset="0"/>
              </a:endParaRPr>
            </a:p>
          </p:txBody>
        </p:sp>
      </p:grpSp>
    </p:spTree>
    <p:extLst>
      <p:ext uri="{BB962C8B-B14F-4D97-AF65-F5344CB8AC3E}">
        <p14:creationId xmlns:p14="http://schemas.microsoft.com/office/powerpoint/2010/main" val="33262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80" grpId="0" animBg="1"/>
      <p:bldP spid="81" grpId="0" animBg="1"/>
      <p:bldP spid="82" grpId="0" animBg="1"/>
      <p:bldP spid="83" grpId="0" animBg="1"/>
      <p:bldP spid="88" grpId="0" animBg="1"/>
      <p:bldP spid="90" grpId="0" animBg="1"/>
      <p:bldP spid="91" grpId="0" animBg="1"/>
      <p:bldP spid="92" grpId="0" animBg="1"/>
      <p:bldP spid="84" grpId="0" animBg="1"/>
      <p:bldP spid="85" grpId="0" animBg="1"/>
      <p:bldP spid="86" grpId="0" animBg="1"/>
      <p:bldP spid="87" grpId="0" animBg="1"/>
      <p:bldP spid="94" grpId="0" animBg="1"/>
      <p:bldP spid="74" grpId="0" animBg="1"/>
      <p:bldP spid="75" grpId="0" animBg="1"/>
      <p:bldP spid="77" grpId="0" animBg="1"/>
      <p:bldP spid="78" grpId="0" animBg="1"/>
      <p:bldP spid="79" grpId="0" animBg="1"/>
      <p:bldP spid="70" grpId="0" animBg="1"/>
      <p:bldP spid="71" grpId="0" animBg="1"/>
      <p:bldP spid="72" grpId="0" animBg="1"/>
      <p:bldP spid="73" grpId="0" animBg="1"/>
      <p:bldP spid="76" grpId="0" animBg="1"/>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2319462-9E2E-EAB3-D6B7-96197A327D3C}"/>
              </a:ext>
            </a:extLst>
          </p:cNvPr>
          <p:cNvSpPr/>
          <p:nvPr/>
        </p:nvSpPr>
        <p:spPr>
          <a:xfrm>
            <a:off x="870358" y="0"/>
            <a:ext cx="2872586" cy="1040235"/>
          </a:xfrm>
          <a:prstGeom prst="roundRect">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4800" b="1" dirty="0" err="1">
                <a:solidFill>
                  <a:srgbClr val="689429"/>
                </a:solidFill>
                <a:latin typeface="Grade 1 Font" panose="020B0603050302020204" pitchFamily="34" charset="0"/>
              </a:rPr>
              <a:t>ai,a_e,ay</a:t>
            </a:r>
            <a:endParaRPr lang="en-GB" sz="4800" b="1" dirty="0">
              <a:solidFill>
                <a:srgbClr val="689429"/>
              </a:solidFill>
              <a:latin typeface="Grade 1 Font" panose="020B0603050302020204" pitchFamily="34" charset="0"/>
            </a:endParaRPr>
          </a:p>
        </p:txBody>
      </p:sp>
      <p:grpSp>
        <p:nvGrpSpPr>
          <p:cNvPr id="15" name="Group 14">
            <a:extLst>
              <a:ext uri="{FF2B5EF4-FFF2-40B4-BE49-F238E27FC236}">
                <a16:creationId xmlns:a16="http://schemas.microsoft.com/office/drawing/2014/main" id="{43A3A61C-C8A2-FF87-BBD6-2B103D8C0D06}"/>
              </a:ext>
            </a:extLst>
          </p:cNvPr>
          <p:cNvGrpSpPr/>
          <p:nvPr/>
        </p:nvGrpSpPr>
        <p:grpSpPr>
          <a:xfrm>
            <a:off x="0" y="1513946"/>
            <a:ext cx="6533147" cy="454554"/>
            <a:chOff x="0" y="1513946"/>
            <a:chExt cx="6533147" cy="454554"/>
          </a:xfrm>
        </p:grpSpPr>
        <p:sp>
          <p:nvSpPr>
            <p:cNvPr id="5" name="Text"/>
            <p:cNvSpPr/>
            <p:nvPr/>
          </p:nvSpPr>
          <p:spPr>
            <a:xfrm>
              <a:off x="755650" y="1513946"/>
              <a:ext cx="5777497" cy="276999"/>
            </a:xfrm>
            <a:prstGeom prst="rect">
              <a:avLst/>
            </a:prstGeom>
          </p:spPr>
          <p:txBody>
            <a:bodyPr wrap="square" lIns="0" tIns="0" rIns="0" bIns="0">
              <a:spAutoFit/>
            </a:bodyPr>
            <a:lstStyle/>
            <a:p>
              <a:r>
                <a:rPr lang="en-GB" sz="1800" dirty="0">
                  <a:solidFill>
                    <a:srgbClr val="000000"/>
                  </a:solidFill>
                  <a:latin typeface="Grade 1 Font" panose="020B0603050302020204" pitchFamily="34" charset="0"/>
                  <a:ea typeface="Calibri"/>
                  <a:cs typeface="Calibri"/>
                  <a:sym typeface="Calibri"/>
                </a:rPr>
                <a:t>ai, </a:t>
              </a:r>
              <a:r>
                <a:rPr lang="en-GB" sz="1800" dirty="0" err="1">
                  <a:solidFill>
                    <a:srgbClr val="000000"/>
                  </a:solidFill>
                  <a:latin typeface="Grade 1 Font" panose="020B0603050302020204" pitchFamily="34" charset="0"/>
                  <a:ea typeface="Calibri"/>
                  <a:cs typeface="Calibri"/>
                  <a:sym typeface="Calibri"/>
                </a:rPr>
                <a:t>a_e</a:t>
              </a:r>
              <a:r>
                <a:rPr lang="en-GB" sz="1800" dirty="0">
                  <a:solidFill>
                    <a:srgbClr val="000000"/>
                  </a:solidFill>
                  <a:latin typeface="Grade 1 Font" panose="020B0603050302020204" pitchFamily="34" charset="0"/>
                  <a:ea typeface="Calibri"/>
                  <a:cs typeface="Calibri"/>
                  <a:sym typeface="Calibri"/>
                </a:rPr>
                <a:t> and ay</a:t>
              </a:r>
              <a:r>
                <a:rPr lang="en-GB" sz="1800" b="0" i="0" u="none" strike="noStrike" dirty="0">
                  <a:solidFill>
                    <a:srgbClr val="000000"/>
                  </a:solidFill>
                  <a:latin typeface="Grade 1 Font" panose="020B0603050302020204" pitchFamily="34" charset="0"/>
                  <a:ea typeface="Calibri"/>
                  <a:cs typeface="Calibri"/>
                  <a:sym typeface="Calibri"/>
                </a:rPr>
                <a:t> all sound the same </a:t>
              </a:r>
              <a:r>
                <a:rPr lang="en-US" dirty="0">
                  <a:latin typeface="Grade 1 Font" panose="020B0603050302020204" pitchFamily="34" charset="0"/>
                </a:rPr>
                <a:t>:</a:t>
              </a:r>
              <a:endParaRPr lang="en-GB" dirty="0">
                <a:latin typeface="Grade 1 Font" panose="020B0603050302020204" pitchFamily="34" charset="0"/>
              </a:endParaRPr>
            </a:p>
          </p:txBody>
        </p:sp>
        <p:sp>
          <p:nvSpPr>
            <p:cNvPr id="4" name="Arrow: Pentagon 3">
              <a:extLst>
                <a:ext uri="{FF2B5EF4-FFF2-40B4-BE49-F238E27FC236}">
                  <a16:creationId xmlns:a16="http://schemas.microsoft.com/office/drawing/2014/main" id="{2587511F-91C1-A5EB-EAE2-71671518E65C}"/>
                </a:ext>
              </a:extLst>
            </p:cNvPr>
            <p:cNvSpPr/>
            <p:nvPr/>
          </p:nvSpPr>
          <p:spPr>
            <a:xfrm>
              <a:off x="0" y="1513946"/>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6" name="Group 15">
            <a:extLst>
              <a:ext uri="{FF2B5EF4-FFF2-40B4-BE49-F238E27FC236}">
                <a16:creationId xmlns:a16="http://schemas.microsoft.com/office/drawing/2014/main" id="{E5EE3924-48BB-7E5B-7A3C-76947D53E8C9}"/>
              </a:ext>
            </a:extLst>
          </p:cNvPr>
          <p:cNvGrpSpPr/>
          <p:nvPr/>
        </p:nvGrpSpPr>
        <p:grpSpPr>
          <a:xfrm>
            <a:off x="0" y="2537971"/>
            <a:ext cx="8388350" cy="454554"/>
            <a:chOff x="0" y="2537971"/>
            <a:chExt cx="8388350" cy="454554"/>
          </a:xfrm>
        </p:grpSpPr>
        <p:sp>
          <p:nvSpPr>
            <p:cNvPr id="7" name="Text">
              <a:extLst>
                <a:ext uri="{FF2B5EF4-FFF2-40B4-BE49-F238E27FC236}">
                  <a16:creationId xmlns:a16="http://schemas.microsoft.com/office/drawing/2014/main" id="{2EEC128C-7220-7912-14FB-682DFED3DE94}"/>
                </a:ext>
              </a:extLst>
            </p:cNvPr>
            <p:cNvSpPr/>
            <p:nvPr/>
          </p:nvSpPr>
          <p:spPr>
            <a:xfrm>
              <a:off x="755650" y="2626748"/>
              <a:ext cx="7632700" cy="276999"/>
            </a:xfrm>
            <a:prstGeom prst="rect">
              <a:avLst/>
            </a:prstGeom>
          </p:spPr>
          <p:txBody>
            <a:bodyPr wrap="square" lIns="0" tIns="0" rIns="0" bIns="0">
              <a:spAutoFit/>
            </a:bodyPr>
            <a:lstStyle/>
            <a:p>
              <a:r>
                <a:rPr lang="en-US" dirty="0">
                  <a:latin typeface="Grade 1 Font" panose="020B0603050302020204" pitchFamily="34" charset="0"/>
                </a:rPr>
                <a:t>It’s the long a sound</a:t>
              </a:r>
              <a:endParaRPr lang="en-GB" dirty="0">
                <a:latin typeface="Grade 1 Font" panose="020B0603050302020204" pitchFamily="34" charset="0"/>
              </a:endParaRPr>
            </a:p>
          </p:txBody>
        </p:sp>
        <p:sp>
          <p:nvSpPr>
            <p:cNvPr id="11" name="Arrow: Pentagon 10">
              <a:extLst>
                <a:ext uri="{FF2B5EF4-FFF2-40B4-BE49-F238E27FC236}">
                  <a16:creationId xmlns:a16="http://schemas.microsoft.com/office/drawing/2014/main" id="{53A070D4-FCFB-EE81-3CC9-DA9EA31A9B63}"/>
                </a:ext>
              </a:extLst>
            </p:cNvPr>
            <p:cNvSpPr/>
            <p:nvPr/>
          </p:nvSpPr>
          <p:spPr>
            <a:xfrm>
              <a:off x="0" y="253797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7" name="Group 16">
            <a:extLst>
              <a:ext uri="{FF2B5EF4-FFF2-40B4-BE49-F238E27FC236}">
                <a16:creationId xmlns:a16="http://schemas.microsoft.com/office/drawing/2014/main" id="{809ACBDC-E943-671C-79F3-E7FBB00DEEBD}"/>
              </a:ext>
            </a:extLst>
          </p:cNvPr>
          <p:cNvGrpSpPr/>
          <p:nvPr/>
        </p:nvGrpSpPr>
        <p:grpSpPr>
          <a:xfrm>
            <a:off x="0" y="3581531"/>
            <a:ext cx="8388350" cy="454554"/>
            <a:chOff x="0" y="3581531"/>
            <a:chExt cx="8388350" cy="454554"/>
          </a:xfrm>
        </p:grpSpPr>
        <p:sp>
          <p:nvSpPr>
            <p:cNvPr id="8" name="Text">
              <a:extLst>
                <a:ext uri="{FF2B5EF4-FFF2-40B4-BE49-F238E27FC236}">
                  <a16:creationId xmlns:a16="http://schemas.microsoft.com/office/drawing/2014/main" id="{8EB7D4A6-5E93-1D9F-BA4E-DB9F72B17B7F}"/>
                </a:ext>
              </a:extLst>
            </p:cNvPr>
            <p:cNvSpPr/>
            <p:nvPr/>
          </p:nvSpPr>
          <p:spPr>
            <a:xfrm>
              <a:off x="755650" y="3670308"/>
              <a:ext cx="7632700" cy="252313"/>
            </a:xfrm>
            <a:prstGeom prst="rect">
              <a:avLst/>
            </a:prstGeom>
          </p:spPr>
          <p:txBody>
            <a:bodyPr wrap="square" lIns="0" tIns="0" rIns="0" bIns="0">
              <a:spAutoFit/>
            </a:bodyPr>
            <a:lstStyle/>
            <a:p>
              <a:pPr lvl="0" algn="l" rtl="0">
                <a:lnSpc>
                  <a:spcPct val="90000"/>
                </a:lnSpc>
                <a:spcBef>
                  <a:spcPts val="1000"/>
                </a:spcBef>
                <a:spcAft>
                  <a:spcPts val="0"/>
                </a:spcAft>
                <a:buClr>
                  <a:srgbClr val="000000"/>
                </a:buClr>
                <a:buSzPts val="3200"/>
              </a:pPr>
              <a:r>
                <a:rPr lang="en-US" sz="1800" b="0" i="0" u="none" strike="noStrike" dirty="0">
                  <a:solidFill>
                    <a:srgbClr val="000000"/>
                  </a:solidFill>
                  <a:latin typeface="Grade 1 Font" panose="020B0603050302020204" pitchFamily="34" charset="0"/>
                  <a:sym typeface="Calibri"/>
                </a:rPr>
                <a:t>ai as in rain, pain, chain</a:t>
              </a:r>
              <a:endParaRPr lang="en-US" sz="2800" b="0" dirty="0">
                <a:latin typeface="Grade 1 Font" panose="020B0603050302020204" pitchFamily="34" charset="0"/>
              </a:endParaRPr>
            </a:p>
          </p:txBody>
        </p:sp>
        <p:sp>
          <p:nvSpPr>
            <p:cNvPr id="12" name="Arrow: Pentagon 11">
              <a:extLst>
                <a:ext uri="{FF2B5EF4-FFF2-40B4-BE49-F238E27FC236}">
                  <a16:creationId xmlns:a16="http://schemas.microsoft.com/office/drawing/2014/main" id="{4CC02D6D-7D05-0FDD-20D7-EFDFFC9E36C7}"/>
                </a:ext>
              </a:extLst>
            </p:cNvPr>
            <p:cNvSpPr/>
            <p:nvPr/>
          </p:nvSpPr>
          <p:spPr>
            <a:xfrm>
              <a:off x="0" y="358153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2" name="Group 1">
            <a:extLst>
              <a:ext uri="{FF2B5EF4-FFF2-40B4-BE49-F238E27FC236}">
                <a16:creationId xmlns:a16="http://schemas.microsoft.com/office/drawing/2014/main" id="{2A070E7F-2AF7-E4D4-C9D8-6CF9B940E0A0}"/>
              </a:ext>
            </a:extLst>
          </p:cNvPr>
          <p:cNvGrpSpPr/>
          <p:nvPr/>
        </p:nvGrpSpPr>
        <p:grpSpPr>
          <a:xfrm>
            <a:off x="0" y="4574924"/>
            <a:ext cx="8388350" cy="454554"/>
            <a:chOff x="0" y="3581531"/>
            <a:chExt cx="8388350" cy="454554"/>
          </a:xfrm>
        </p:grpSpPr>
        <p:sp>
          <p:nvSpPr>
            <p:cNvPr id="3" name="Text">
              <a:extLst>
                <a:ext uri="{FF2B5EF4-FFF2-40B4-BE49-F238E27FC236}">
                  <a16:creationId xmlns:a16="http://schemas.microsoft.com/office/drawing/2014/main" id="{9E55F3CE-42C7-EDF7-DC9F-9121DC0A2B2A}"/>
                </a:ext>
              </a:extLst>
            </p:cNvPr>
            <p:cNvSpPr/>
            <p:nvPr/>
          </p:nvSpPr>
          <p:spPr>
            <a:xfrm>
              <a:off x="755650" y="3670308"/>
              <a:ext cx="7632700" cy="252313"/>
            </a:xfrm>
            <a:prstGeom prst="rect">
              <a:avLst/>
            </a:prstGeom>
          </p:spPr>
          <p:txBody>
            <a:bodyPr wrap="square" lIns="0" tIns="0" rIns="0" bIns="0">
              <a:spAutoFit/>
            </a:bodyPr>
            <a:lstStyle/>
            <a:p>
              <a:pPr marL="0" lvl="0" indent="0" algn="l" rtl="0">
                <a:lnSpc>
                  <a:spcPct val="90000"/>
                </a:lnSpc>
                <a:spcBef>
                  <a:spcPts val="1000"/>
                </a:spcBef>
                <a:spcAft>
                  <a:spcPts val="0"/>
                </a:spcAft>
                <a:buClr>
                  <a:srgbClr val="000000"/>
                </a:buClr>
                <a:buSzPts val="3200"/>
                <a:buNone/>
              </a:pPr>
              <a:r>
                <a:rPr lang="en-US" sz="1800" b="0" i="0" u="none" strike="noStrike" dirty="0" err="1">
                  <a:solidFill>
                    <a:srgbClr val="000000"/>
                  </a:solidFill>
                  <a:latin typeface="Grade 1 Font" panose="020B0603050302020204" pitchFamily="34" charset="0"/>
                  <a:sym typeface="Calibri"/>
                </a:rPr>
                <a:t>a_e</a:t>
              </a:r>
              <a:r>
                <a:rPr lang="en-US" sz="1800" b="0" i="0" u="none" strike="noStrike" dirty="0">
                  <a:solidFill>
                    <a:srgbClr val="000000"/>
                  </a:solidFill>
                  <a:latin typeface="Grade 1 Font" panose="020B0603050302020204" pitchFamily="34" charset="0"/>
                  <a:sym typeface="Calibri"/>
                </a:rPr>
                <a:t> as in cake, make, rake</a:t>
              </a:r>
              <a:endParaRPr lang="en-US" sz="2800" b="0" dirty="0">
                <a:latin typeface="Grade 1 Font" panose="020B0603050302020204" pitchFamily="34" charset="0"/>
              </a:endParaRPr>
            </a:p>
          </p:txBody>
        </p:sp>
        <p:sp>
          <p:nvSpPr>
            <p:cNvPr id="6" name="Arrow: Pentagon 11">
              <a:extLst>
                <a:ext uri="{FF2B5EF4-FFF2-40B4-BE49-F238E27FC236}">
                  <a16:creationId xmlns:a16="http://schemas.microsoft.com/office/drawing/2014/main" id="{5ED23DA1-3EFD-ED5E-22A7-6BF0B1F594C3}"/>
                </a:ext>
              </a:extLst>
            </p:cNvPr>
            <p:cNvSpPr/>
            <p:nvPr/>
          </p:nvSpPr>
          <p:spPr>
            <a:xfrm>
              <a:off x="0" y="358153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0" name="Group 9">
            <a:extLst>
              <a:ext uri="{FF2B5EF4-FFF2-40B4-BE49-F238E27FC236}">
                <a16:creationId xmlns:a16="http://schemas.microsoft.com/office/drawing/2014/main" id="{EFBA8E4B-C21C-CAFC-020E-973D5B296B23}"/>
              </a:ext>
            </a:extLst>
          </p:cNvPr>
          <p:cNvGrpSpPr/>
          <p:nvPr/>
        </p:nvGrpSpPr>
        <p:grpSpPr>
          <a:xfrm>
            <a:off x="0" y="5538092"/>
            <a:ext cx="8388350" cy="454554"/>
            <a:chOff x="0" y="3581531"/>
            <a:chExt cx="8388350" cy="454554"/>
          </a:xfrm>
        </p:grpSpPr>
        <p:sp>
          <p:nvSpPr>
            <p:cNvPr id="13" name="Text">
              <a:extLst>
                <a:ext uri="{FF2B5EF4-FFF2-40B4-BE49-F238E27FC236}">
                  <a16:creationId xmlns:a16="http://schemas.microsoft.com/office/drawing/2014/main" id="{B8416BD3-DBEC-BB36-5D5E-B4DF1E11FBFA}"/>
                </a:ext>
              </a:extLst>
            </p:cNvPr>
            <p:cNvSpPr/>
            <p:nvPr/>
          </p:nvSpPr>
          <p:spPr>
            <a:xfrm>
              <a:off x="755650" y="3670308"/>
              <a:ext cx="7632700" cy="252313"/>
            </a:xfrm>
            <a:prstGeom prst="rect">
              <a:avLst/>
            </a:prstGeom>
          </p:spPr>
          <p:txBody>
            <a:bodyPr wrap="square" lIns="0" tIns="0" rIns="0" bIns="0">
              <a:spAutoFit/>
            </a:bodyPr>
            <a:lstStyle/>
            <a:p>
              <a:pPr marL="0" lvl="0" indent="0" algn="l" rtl="0">
                <a:lnSpc>
                  <a:spcPct val="90000"/>
                </a:lnSpc>
                <a:spcBef>
                  <a:spcPts val="1000"/>
                </a:spcBef>
                <a:spcAft>
                  <a:spcPts val="0"/>
                </a:spcAft>
                <a:buClr>
                  <a:srgbClr val="000000"/>
                </a:buClr>
                <a:buSzPts val="3200"/>
                <a:buNone/>
              </a:pPr>
              <a:r>
                <a:rPr lang="en-US" sz="1800" dirty="0">
                  <a:solidFill>
                    <a:srgbClr val="000000"/>
                  </a:solidFill>
                  <a:latin typeface="Grade 1 Font" panose="020B0603050302020204" pitchFamily="34" charset="0"/>
                  <a:sym typeface="Calibri"/>
                </a:rPr>
                <a:t>ay</a:t>
              </a:r>
              <a:r>
                <a:rPr lang="en-US" sz="1800" b="0" i="0" u="none" strike="noStrike" dirty="0">
                  <a:solidFill>
                    <a:srgbClr val="000000"/>
                  </a:solidFill>
                  <a:latin typeface="Grade 1 Font" panose="020B0603050302020204" pitchFamily="34" charset="0"/>
                  <a:sym typeface="Calibri"/>
                </a:rPr>
                <a:t> as in say, pray, gray</a:t>
              </a:r>
              <a:endParaRPr lang="en-US" sz="2800" b="0" dirty="0">
                <a:latin typeface="Grade 1 Font" panose="020B0603050302020204" pitchFamily="34" charset="0"/>
              </a:endParaRPr>
            </a:p>
          </p:txBody>
        </p:sp>
        <p:sp>
          <p:nvSpPr>
            <p:cNvPr id="18" name="Arrow: Pentagon 11">
              <a:extLst>
                <a:ext uri="{FF2B5EF4-FFF2-40B4-BE49-F238E27FC236}">
                  <a16:creationId xmlns:a16="http://schemas.microsoft.com/office/drawing/2014/main" id="{783FE689-2668-27CA-5724-1F234EA0C52D}"/>
                </a:ext>
              </a:extLst>
            </p:cNvPr>
            <p:cNvSpPr/>
            <p:nvPr/>
          </p:nvSpPr>
          <p:spPr>
            <a:xfrm>
              <a:off x="0" y="358153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pic>
        <p:nvPicPr>
          <p:cNvPr id="20" name="Picture 19">
            <a:extLst>
              <a:ext uri="{FF2B5EF4-FFF2-40B4-BE49-F238E27FC236}">
                <a16:creationId xmlns:a16="http://schemas.microsoft.com/office/drawing/2014/main" id="{0B397142-3E8D-BC96-3A47-69BFC00B2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671" y="-195252"/>
            <a:ext cx="1223358" cy="1499045"/>
          </a:xfrm>
          <a:prstGeom prst="rect">
            <a:avLst/>
          </a:prstGeom>
        </p:spPr>
      </p:pic>
      <p:pic>
        <p:nvPicPr>
          <p:cNvPr id="19" name="AI, A_E, AY sound">
            <a:hlinkClick r:id="" action="ppaction://media"/>
            <a:extLst>
              <a:ext uri="{FF2B5EF4-FFF2-40B4-BE49-F238E27FC236}">
                <a16:creationId xmlns:a16="http://schemas.microsoft.com/office/drawing/2014/main" id="{442EE72B-422D-C9C8-6282-A601C350D8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1341808"/>
            <a:ext cx="609600" cy="60960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06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A7F4F7-28D8-6C9F-34A4-266374AB8C9C}"/>
              </a:ext>
            </a:extLst>
          </p:cNvPr>
          <p:cNvSpPr/>
          <p:nvPr/>
        </p:nvSpPr>
        <p:spPr>
          <a:xfrm>
            <a:off x="870358" y="0"/>
            <a:ext cx="1562450" cy="1040235"/>
          </a:xfrm>
          <a:prstGeom prst="roundRect">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4800" b="1" dirty="0">
                <a:solidFill>
                  <a:srgbClr val="689429"/>
                </a:solidFill>
                <a:latin typeface="Grade 1 Font" panose="020B0603050302020204" pitchFamily="34" charset="0"/>
              </a:rPr>
              <a:t>ai</a:t>
            </a:r>
          </a:p>
        </p:txBody>
      </p:sp>
      <p:grpSp>
        <p:nvGrpSpPr>
          <p:cNvPr id="2" name="Group 1">
            <a:extLst>
              <a:ext uri="{FF2B5EF4-FFF2-40B4-BE49-F238E27FC236}">
                <a16:creationId xmlns:a16="http://schemas.microsoft.com/office/drawing/2014/main" id="{F56CDE7B-5778-0F3B-44F7-B6E87ED0FFC2}"/>
              </a:ext>
            </a:extLst>
          </p:cNvPr>
          <p:cNvGrpSpPr/>
          <p:nvPr/>
        </p:nvGrpSpPr>
        <p:grpSpPr>
          <a:xfrm>
            <a:off x="0" y="1476368"/>
            <a:ext cx="6497053" cy="830997"/>
            <a:chOff x="0" y="1476368"/>
            <a:chExt cx="6497053" cy="830997"/>
          </a:xfrm>
        </p:grpSpPr>
        <p:sp>
          <p:nvSpPr>
            <p:cNvPr id="4" name="Text">
              <a:extLst>
                <a:ext uri="{FF2B5EF4-FFF2-40B4-BE49-F238E27FC236}">
                  <a16:creationId xmlns:a16="http://schemas.microsoft.com/office/drawing/2014/main" id="{D2627336-7748-BAEB-A4DE-5292CB46EF6C}"/>
                </a:ext>
              </a:extLst>
            </p:cNvPr>
            <p:cNvSpPr/>
            <p:nvPr/>
          </p:nvSpPr>
          <p:spPr>
            <a:xfrm>
              <a:off x="755650" y="1476368"/>
              <a:ext cx="5741403" cy="830997"/>
            </a:xfrm>
            <a:prstGeom prst="rect">
              <a:avLst/>
            </a:prstGeom>
          </p:spPr>
          <p:txBody>
            <a:bodyPr wrap="square" lIns="0" tIns="0" rIns="0" bIns="0">
              <a:spAutoFit/>
            </a:bodyPr>
            <a:lstStyle/>
            <a:p>
              <a:r>
                <a:rPr lang="en-GB" sz="1800" b="0" i="0" u="none" strike="noStrike" dirty="0">
                  <a:solidFill>
                    <a:srgbClr val="000000"/>
                  </a:solidFill>
                  <a:latin typeface="Grade 1 Font" panose="020B0603050302020204" pitchFamily="34" charset="0"/>
                  <a:sym typeface="Calibri"/>
                </a:rPr>
                <a:t>Recap: What sound does </a:t>
              </a:r>
              <a:r>
                <a:rPr lang="en-GB" sz="1800" dirty="0">
                  <a:solidFill>
                    <a:srgbClr val="000000"/>
                  </a:solidFill>
                  <a:latin typeface="Grade 1 Font" panose="020B0603050302020204" pitchFamily="34" charset="0"/>
                  <a:sym typeface="Calibri"/>
                </a:rPr>
                <a:t>an a and an </a:t>
              </a:r>
              <a:r>
                <a:rPr lang="en-GB" sz="1800" dirty="0" err="1">
                  <a:solidFill>
                    <a:srgbClr val="000000"/>
                  </a:solidFill>
                  <a:latin typeface="Grade 1 Font" panose="020B0603050302020204" pitchFamily="34" charset="0"/>
                  <a:sym typeface="Calibri"/>
                </a:rPr>
                <a:t>i</a:t>
              </a:r>
              <a:r>
                <a:rPr lang="en-GB" sz="1800" dirty="0">
                  <a:solidFill>
                    <a:srgbClr val="000000"/>
                  </a:solidFill>
                  <a:latin typeface="Grade 1 Font" panose="020B0603050302020204" pitchFamily="34" charset="0"/>
                  <a:sym typeface="Calibri"/>
                </a:rPr>
                <a:t> next to each other (ai) </a:t>
              </a:r>
              <a:r>
                <a:rPr lang="en-GB" sz="1800" b="0" i="0" u="none" strike="noStrike" dirty="0">
                  <a:solidFill>
                    <a:srgbClr val="000000"/>
                  </a:solidFill>
                  <a:latin typeface="Grade 1 Font" panose="020B0603050302020204" pitchFamily="34" charset="0"/>
                  <a:sym typeface="Calibri"/>
                </a:rPr>
                <a:t>make when they are put together? Click here to listen to the sound.</a:t>
              </a:r>
              <a:endParaRPr lang="en-GB" dirty="0">
                <a:latin typeface="Grade 1 Font" panose="020B0603050302020204" pitchFamily="34" charset="0"/>
              </a:endParaRPr>
            </a:p>
          </p:txBody>
        </p:sp>
        <p:sp>
          <p:nvSpPr>
            <p:cNvPr id="8" name="Arrow: Pentagon 7">
              <a:extLst>
                <a:ext uri="{FF2B5EF4-FFF2-40B4-BE49-F238E27FC236}">
                  <a16:creationId xmlns:a16="http://schemas.microsoft.com/office/drawing/2014/main" id="{C9732746-EF5D-14DC-1328-CD4D4234FC59}"/>
                </a:ext>
              </a:extLst>
            </p:cNvPr>
            <p:cNvSpPr/>
            <p:nvPr/>
          </p:nvSpPr>
          <p:spPr>
            <a:xfrm>
              <a:off x="0" y="1513946"/>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2" name="Group 11">
            <a:extLst>
              <a:ext uri="{FF2B5EF4-FFF2-40B4-BE49-F238E27FC236}">
                <a16:creationId xmlns:a16="http://schemas.microsoft.com/office/drawing/2014/main" id="{82D231E1-8FDB-DEB2-878A-1DE78002D1C3}"/>
              </a:ext>
            </a:extLst>
          </p:cNvPr>
          <p:cNvGrpSpPr/>
          <p:nvPr/>
        </p:nvGrpSpPr>
        <p:grpSpPr>
          <a:xfrm>
            <a:off x="0" y="2516603"/>
            <a:ext cx="8388350" cy="553998"/>
            <a:chOff x="0" y="2516603"/>
            <a:chExt cx="8388350" cy="553998"/>
          </a:xfrm>
        </p:grpSpPr>
        <p:sp>
          <p:nvSpPr>
            <p:cNvPr id="5" name="Text">
              <a:extLst>
                <a:ext uri="{FF2B5EF4-FFF2-40B4-BE49-F238E27FC236}">
                  <a16:creationId xmlns:a16="http://schemas.microsoft.com/office/drawing/2014/main" id="{04312272-2C56-E86D-B104-059A60868701}"/>
                </a:ext>
              </a:extLst>
            </p:cNvPr>
            <p:cNvSpPr/>
            <p:nvPr/>
          </p:nvSpPr>
          <p:spPr>
            <a:xfrm>
              <a:off x="755650" y="2516603"/>
              <a:ext cx="7632700" cy="553998"/>
            </a:xfrm>
            <a:prstGeom prst="rect">
              <a:avLst/>
            </a:prstGeom>
          </p:spPr>
          <p:txBody>
            <a:bodyPr wrap="square" lIns="0" tIns="0" rIns="0" bIns="0">
              <a:spAutoFit/>
            </a:bodyPr>
            <a:lstStyle/>
            <a:p>
              <a:r>
                <a:rPr lang="en-GB" sz="1800" b="0" i="0" u="none" strike="noStrike" dirty="0">
                  <a:solidFill>
                    <a:srgbClr val="000000"/>
                  </a:solidFill>
                  <a:latin typeface="Grade 1 Font" panose="020B0603050302020204" pitchFamily="34" charset="0"/>
                  <a:sym typeface="Calibri"/>
                </a:rPr>
                <a:t>That’s right, ‘</a:t>
              </a:r>
              <a:r>
                <a:rPr lang="en-GB" sz="1800" dirty="0">
                  <a:solidFill>
                    <a:srgbClr val="000000"/>
                  </a:solidFill>
                  <a:latin typeface="Grade 1 Font" panose="020B0603050302020204" pitchFamily="34" charset="0"/>
                  <a:sym typeface="Calibri"/>
                </a:rPr>
                <a:t>ai</a:t>
              </a:r>
              <a:r>
                <a:rPr lang="en-GB" sz="1800" b="0" i="0" u="none" strike="noStrike" dirty="0">
                  <a:solidFill>
                    <a:srgbClr val="000000"/>
                  </a:solidFill>
                  <a:latin typeface="Grade 1 Font" panose="020B0603050302020204" pitchFamily="34" charset="0"/>
                  <a:sym typeface="Calibri"/>
                </a:rPr>
                <a:t>’ </a:t>
              </a:r>
            </a:p>
            <a:p>
              <a:r>
                <a:rPr lang="en-GB" sz="1800" b="0" i="0" u="none" strike="noStrike" dirty="0">
                  <a:solidFill>
                    <a:srgbClr val="000000"/>
                  </a:solidFill>
                  <a:latin typeface="Grade 1 Font" panose="020B0603050302020204" pitchFamily="34" charset="0"/>
                  <a:sym typeface="Calibri"/>
                </a:rPr>
                <a:t>Repeat the sound after me: </a:t>
              </a:r>
              <a:r>
                <a:rPr lang="en-GB" sz="1800" dirty="0">
                  <a:solidFill>
                    <a:srgbClr val="000000"/>
                  </a:solidFill>
                  <a:latin typeface="Grade 1 Font" panose="020B0603050302020204" pitchFamily="34" charset="0"/>
                  <a:sym typeface="Calibri"/>
                </a:rPr>
                <a:t>ai</a:t>
              </a:r>
              <a:r>
                <a:rPr lang="en-GB" sz="1800" b="0" i="0" u="none" strike="noStrike" dirty="0">
                  <a:solidFill>
                    <a:srgbClr val="000000"/>
                  </a:solidFill>
                  <a:latin typeface="Grade 1 Font" panose="020B0603050302020204" pitchFamily="34" charset="0"/>
                  <a:sym typeface="Calibri"/>
                </a:rPr>
                <a:t>, ai, ai Click here to listen</a:t>
              </a:r>
              <a:endParaRPr lang="en-GB" dirty="0">
                <a:latin typeface="Grade 1 Font" panose="020B0603050302020204" pitchFamily="34" charset="0"/>
              </a:endParaRPr>
            </a:p>
          </p:txBody>
        </p:sp>
        <p:sp>
          <p:nvSpPr>
            <p:cNvPr id="9" name="Arrow: Pentagon 8">
              <a:extLst>
                <a:ext uri="{FF2B5EF4-FFF2-40B4-BE49-F238E27FC236}">
                  <a16:creationId xmlns:a16="http://schemas.microsoft.com/office/drawing/2014/main" id="{3017377C-7A7D-ADB5-7595-8D6D5DF2D15F}"/>
                </a:ext>
              </a:extLst>
            </p:cNvPr>
            <p:cNvSpPr/>
            <p:nvPr/>
          </p:nvSpPr>
          <p:spPr>
            <a:xfrm>
              <a:off x="0" y="253797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3" name="Group 12">
            <a:extLst>
              <a:ext uri="{FF2B5EF4-FFF2-40B4-BE49-F238E27FC236}">
                <a16:creationId xmlns:a16="http://schemas.microsoft.com/office/drawing/2014/main" id="{FC352E4F-0313-98DA-F242-ACEF14A5D5F2}"/>
              </a:ext>
            </a:extLst>
          </p:cNvPr>
          <p:cNvGrpSpPr/>
          <p:nvPr/>
        </p:nvGrpSpPr>
        <p:grpSpPr>
          <a:xfrm>
            <a:off x="0" y="3581531"/>
            <a:ext cx="8388350" cy="642039"/>
            <a:chOff x="0" y="3581531"/>
            <a:chExt cx="8388350" cy="642039"/>
          </a:xfrm>
        </p:grpSpPr>
        <p:sp>
          <p:nvSpPr>
            <p:cNvPr id="6" name="Text">
              <a:extLst>
                <a:ext uri="{FF2B5EF4-FFF2-40B4-BE49-F238E27FC236}">
                  <a16:creationId xmlns:a16="http://schemas.microsoft.com/office/drawing/2014/main" id="{5AA6834E-3FD8-E5B7-0A10-4C61AFDF71F4}"/>
                </a:ext>
              </a:extLst>
            </p:cNvPr>
            <p:cNvSpPr/>
            <p:nvPr/>
          </p:nvSpPr>
          <p:spPr>
            <a:xfrm>
              <a:off x="755650" y="3669572"/>
              <a:ext cx="7632700" cy="553998"/>
            </a:xfrm>
            <a:prstGeom prst="rect">
              <a:avLst/>
            </a:prstGeom>
          </p:spPr>
          <p:txBody>
            <a:bodyPr wrap="square" lIns="0" tIns="0" rIns="0" bIns="0">
              <a:spAutoFit/>
            </a:bodyPr>
            <a:lstStyle/>
            <a:p>
              <a:r>
                <a:rPr lang="en-GB" sz="1800" b="0" i="0" u="none" strike="noStrike" dirty="0">
                  <a:solidFill>
                    <a:srgbClr val="000000"/>
                  </a:solidFill>
                  <a:latin typeface="Grade 1 Font" panose="020B0603050302020204" pitchFamily="34" charset="0"/>
                  <a:sym typeface="Calibri"/>
                </a:rPr>
                <a:t>It’s as if you’re speaking in </a:t>
              </a:r>
            </a:p>
            <a:p>
              <a:r>
                <a:rPr lang="en-GB" sz="1800" b="0" i="0" u="none" strike="noStrike" dirty="0">
                  <a:solidFill>
                    <a:srgbClr val="000000"/>
                  </a:solidFill>
                  <a:latin typeface="Grade 1 Font" panose="020B0603050302020204" pitchFamily="34" charset="0"/>
                  <a:sym typeface="Calibri"/>
                </a:rPr>
                <a:t>capital letters A </a:t>
              </a:r>
              <a:r>
                <a:rPr lang="en-GB" sz="1800" b="0" i="0" u="none" strike="noStrike" dirty="0" err="1">
                  <a:solidFill>
                    <a:srgbClr val="000000"/>
                  </a:solidFill>
                  <a:latin typeface="Grade 1 Font" panose="020B0603050302020204" pitchFamily="34" charset="0"/>
                  <a:sym typeface="Calibri"/>
                </a:rPr>
                <a:t>A</a:t>
              </a:r>
              <a:r>
                <a:rPr lang="en-GB" sz="1800" b="0" i="0" u="none" strike="noStrike" dirty="0">
                  <a:solidFill>
                    <a:srgbClr val="000000"/>
                  </a:solidFill>
                  <a:latin typeface="Grade 1 Font" panose="020B0603050302020204" pitchFamily="34" charset="0"/>
                  <a:sym typeface="Calibri"/>
                </a:rPr>
                <a:t> </a:t>
              </a:r>
              <a:r>
                <a:rPr lang="en-GB" sz="1800" b="0" i="0" u="none" strike="noStrike" dirty="0" err="1">
                  <a:solidFill>
                    <a:srgbClr val="000000"/>
                  </a:solidFill>
                  <a:latin typeface="Grade 1 Font" panose="020B0603050302020204" pitchFamily="34" charset="0"/>
                  <a:sym typeface="Calibri"/>
                </a:rPr>
                <a:t>A</a:t>
              </a:r>
              <a:endParaRPr lang="en-US" dirty="0">
                <a:latin typeface="Grade 1 Font" panose="020B0603050302020204" pitchFamily="34" charset="0"/>
              </a:endParaRPr>
            </a:p>
          </p:txBody>
        </p:sp>
        <p:sp>
          <p:nvSpPr>
            <p:cNvPr id="10" name="Arrow: Pentagon 9">
              <a:extLst>
                <a:ext uri="{FF2B5EF4-FFF2-40B4-BE49-F238E27FC236}">
                  <a16:creationId xmlns:a16="http://schemas.microsoft.com/office/drawing/2014/main" id="{948D5EE6-DB8F-79FD-5A62-538F014947B3}"/>
                </a:ext>
              </a:extLst>
            </p:cNvPr>
            <p:cNvSpPr/>
            <p:nvPr/>
          </p:nvSpPr>
          <p:spPr>
            <a:xfrm>
              <a:off x="0" y="358153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pic>
        <p:nvPicPr>
          <p:cNvPr id="11" name="Picture 10">
            <a:extLst>
              <a:ext uri="{FF2B5EF4-FFF2-40B4-BE49-F238E27FC236}">
                <a16:creationId xmlns:a16="http://schemas.microsoft.com/office/drawing/2014/main" id="{D7D1FE27-6A7E-63E4-87BB-0E928A1F5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671" y="-195252"/>
            <a:ext cx="1223358" cy="1499045"/>
          </a:xfrm>
          <a:prstGeom prst="rect">
            <a:avLst/>
          </a:prstGeom>
        </p:spPr>
      </p:pic>
      <p:sp>
        <p:nvSpPr>
          <p:cNvPr id="18" name="Oval 17">
            <a:extLst>
              <a:ext uri="{FF2B5EF4-FFF2-40B4-BE49-F238E27FC236}">
                <a16:creationId xmlns:a16="http://schemas.microsoft.com/office/drawing/2014/main" id="{1F306913-B733-D197-AC52-2098F006EB1A}"/>
              </a:ext>
            </a:extLst>
          </p:cNvPr>
          <p:cNvSpPr/>
          <p:nvPr/>
        </p:nvSpPr>
        <p:spPr>
          <a:xfrm>
            <a:off x="6751217" y="2819002"/>
            <a:ext cx="3464765" cy="3464765"/>
          </a:xfrm>
          <a:prstGeom prst="ellipse">
            <a:avLst/>
          </a:prstGeom>
          <a:solidFill>
            <a:srgbClr val="CFE09B"/>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I, A_E, AY sound">
            <a:hlinkClick r:id="" action="ppaction://media"/>
            <a:extLst>
              <a:ext uri="{FF2B5EF4-FFF2-40B4-BE49-F238E27FC236}">
                <a16:creationId xmlns:a16="http://schemas.microsoft.com/office/drawing/2014/main" id="{1C193CDD-4097-9237-ECEF-69849B345D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92303" y="1436423"/>
            <a:ext cx="609600" cy="609600"/>
          </a:xfrm>
          <a:prstGeom prst="rect">
            <a:avLst/>
          </a:prstGeom>
        </p:spPr>
      </p:pic>
      <p:pic>
        <p:nvPicPr>
          <p:cNvPr id="14" name="AI, A_E, AY sound">
            <a:hlinkClick r:id="" action="ppaction://media"/>
            <a:extLst>
              <a:ext uri="{FF2B5EF4-FFF2-40B4-BE49-F238E27FC236}">
                <a16:creationId xmlns:a16="http://schemas.microsoft.com/office/drawing/2014/main" id="{6EA82A6C-C473-9177-4BA1-B356F2A60F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92303" y="2610004"/>
            <a:ext cx="609600" cy="609600"/>
          </a:xfrm>
          <a:prstGeom prst="rect">
            <a:avLst/>
          </a:prstGeom>
        </p:spPr>
      </p:pic>
      <p:pic>
        <p:nvPicPr>
          <p:cNvPr id="19" name="Picture 18">
            <a:extLst>
              <a:ext uri="{FF2B5EF4-FFF2-40B4-BE49-F238E27FC236}">
                <a16:creationId xmlns:a16="http://schemas.microsoft.com/office/drawing/2014/main" id="{E0E81B36-9709-685E-A6AB-14F6593533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0743" y="2992525"/>
            <a:ext cx="2533042" cy="2821915"/>
          </a:xfrm>
          <a:prstGeom prst="rect">
            <a:avLst/>
          </a:prstGeom>
        </p:spPr>
      </p:pic>
    </p:spTree>
    <p:extLst>
      <p:ext uri="{BB962C8B-B14F-4D97-AF65-F5344CB8AC3E}">
        <p14:creationId xmlns:p14="http://schemas.microsoft.com/office/powerpoint/2010/main" val="34476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7"/>
                </p:tgtEl>
              </p:cMediaNode>
            </p:audio>
            <p:audio>
              <p:cMediaNode vol="80000">
                <p:cTn id="24"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A7F4F7-28D8-6C9F-34A4-266374AB8C9C}"/>
              </a:ext>
            </a:extLst>
          </p:cNvPr>
          <p:cNvSpPr/>
          <p:nvPr/>
        </p:nvSpPr>
        <p:spPr>
          <a:xfrm>
            <a:off x="870358" y="0"/>
            <a:ext cx="1562450" cy="1040235"/>
          </a:xfrm>
          <a:prstGeom prst="roundRect">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4800" b="1" dirty="0" err="1">
                <a:solidFill>
                  <a:srgbClr val="689429"/>
                </a:solidFill>
                <a:latin typeface="Grade 1 Font" panose="020B0603050302020204" pitchFamily="34" charset="0"/>
              </a:rPr>
              <a:t>a_e</a:t>
            </a:r>
            <a:endParaRPr lang="en-GB" sz="4800" b="1" dirty="0">
              <a:solidFill>
                <a:srgbClr val="689429"/>
              </a:solidFill>
              <a:latin typeface="Grade 1 Font" panose="020B0603050302020204" pitchFamily="34" charset="0"/>
            </a:endParaRPr>
          </a:p>
        </p:txBody>
      </p:sp>
      <p:grpSp>
        <p:nvGrpSpPr>
          <p:cNvPr id="2" name="Group 1">
            <a:extLst>
              <a:ext uri="{FF2B5EF4-FFF2-40B4-BE49-F238E27FC236}">
                <a16:creationId xmlns:a16="http://schemas.microsoft.com/office/drawing/2014/main" id="{F56CDE7B-5778-0F3B-44F7-B6E87ED0FFC2}"/>
              </a:ext>
            </a:extLst>
          </p:cNvPr>
          <p:cNvGrpSpPr/>
          <p:nvPr/>
        </p:nvGrpSpPr>
        <p:grpSpPr>
          <a:xfrm>
            <a:off x="0" y="1476368"/>
            <a:ext cx="6497053" cy="750911"/>
            <a:chOff x="0" y="1476368"/>
            <a:chExt cx="6497053" cy="750911"/>
          </a:xfrm>
        </p:grpSpPr>
        <p:sp>
          <p:nvSpPr>
            <p:cNvPr id="4" name="Text">
              <a:extLst>
                <a:ext uri="{FF2B5EF4-FFF2-40B4-BE49-F238E27FC236}">
                  <a16:creationId xmlns:a16="http://schemas.microsoft.com/office/drawing/2014/main" id="{D2627336-7748-BAEB-A4DE-5292CB46EF6C}"/>
                </a:ext>
              </a:extLst>
            </p:cNvPr>
            <p:cNvSpPr/>
            <p:nvPr/>
          </p:nvSpPr>
          <p:spPr>
            <a:xfrm>
              <a:off x="755650" y="1476368"/>
              <a:ext cx="5741403" cy="750911"/>
            </a:xfrm>
            <a:prstGeom prst="rect">
              <a:avLst/>
            </a:prstGeom>
          </p:spPr>
          <p:txBody>
            <a:bodyPr wrap="square" lIns="0" tIns="0" rIns="0" bIns="0">
              <a:spAutoFit/>
            </a:bodyPr>
            <a:lstStyle/>
            <a:p>
              <a:pPr marL="0" lvl="0" indent="0" algn="l" rtl="0">
                <a:lnSpc>
                  <a:spcPct val="90000"/>
                </a:lnSpc>
                <a:spcBef>
                  <a:spcPts val="0"/>
                </a:spcBef>
                <a:spcAft>
                  <a:spcPts val="0"/>
                </a:spcAft>
                <a:buClr>
                  <a:srgbClr val="000000"/>
                </a:buClr>
                <a:buSzPct val="100000"/>
                <a:buNone/>
              </a:pPr>
              <a:r>
                <a:rPr lang="en-US" sz="1800" b="0" i="0" u="none" strike="noStrike" dirty="0">
                  <a:solidFill>
                    <a:srgbClr val="000000"/>
                  </a:solidFill>
                  <a:latin typeface="Grade 1 Font" panose="020B0603050302020204" pitchFamily="34" charset="0"/>
                  <a:sym typeface="Calibri"/>
                </a:rPr>
                <a:t>Recap: Remember the fairy ‘e’?</a:t>
              </a:r>
            </a:p>
            <a:p>
              <a:pPr marL="0" lvl="0" indent="0" algn="l" rtl="0">
                <a:lnSpc>
                  <a:spcPct val="90000"/>
                </a:lnSpc>
                <a:spcBef>
                  <a:spcPts val="0"/>
                </a:spcBef>
                <a:spcAft>
                  <a:spcPts val="0"/>
                </a:spcAft>
                <a:buClr>
                  <a:srgbClr val="000000"/>
                </a:buClr>
                <a:buSzPct val="100000"/>
                <a:buNone/>
              </a:pPr>
              <a:r>
                <a:rPr lang="en-US" sz="1800" b="0" i="0" u="none" strike="noStrike" dirty="0">
                  <a:solidFill>
                    <a:srgbClr val="000000"/>
                  </a:solidFill>
                  <a:latin typeface="Grade 1 Font" panose="020B0603050302020204" pitchFamily="34" charset="0"/>
                  <a:sym typeface="Calibri"/>
                </a:rPr>
                <a:t>When the ‘a’ is split from the ‘e’, it becomes a long a sound,  Click here to listen to the sound. </a:t>
              </a:r>
              <a:endParaRPr lang="en-US" dirty="0">
                <a:latin typeface="Grade 1 Font" panose="020B0603050302020204" pitchFamily="34" charset="0"/>
              </a:endParaRPr>
            </a:p>
          </p:txBody>
        </p:sp>
        <p:sp>
          <p:nvSpPr>
            <p:cNvPr id="8" name="Arrow: Pentagon 7">
              <a:extLst>
                <a:ext uri="{FF2B5EF4-FFF2-40B4-BE49-F238E27FC236}">
                  <a16:creationId xmlns:a16="http://schemas.microsoft.com/office/drawing/2014/main" id="{C9732746-EF5D-14DC-1328-CD4D4234FC59}"/>
                </a:ext>
              </a:extLst>
            </p:cNvPr>
            <p:cNvSpPr/>
            <p:nvPr/>
          </p:nvSpPr>
          <p:spPr>
            <a:xfrm>
              <a:off x="0" y="1513946"/>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2" name="Group 11">
            <a:extLst>
              <a:ext uri="{FF2B5EF4-FFF2-40B4-BE49-F238E27FC236}">
                <a16:creationId xmlns:a16="http://schemas.microsoft.com/office/drawing/2014/main" id="{82D231E1-8FDB-DEB2-878A-1DE78002D1C3}"/>
              </a:ext>
            </a:extLst>
          </p:cNvPr>
          <p:cNvGrpSpPr/>
          <p:nvPr/>
        </p:nvGrpSpPr>
        <p:grpSpPr>
          <a:xfrm>
            <a:off x="0" y="2614494"/>
            <a:ext cx="8388350" cy="553998"/>
            <a:chOff x="0" y="2516603"/>
            <a:chExt cx="8388350" cy="553998"/>
          </a:xfrm>
        </p:grpSpPr>
        <p:sp>
          <p:nvSpPr>
            <p:cNvPr id="5" name="Text">
              <a:extLst>
                <a:ext uri="{FF2B5EF4-FFF2-40B4-BE49-F238E27FC236}">
                  <a16:creationId xmlns:a16="http://schemas.microsoft.com/office/drawing/2014/main" id="{04312272-2C56-E86D-B104-059A60868701}"/>
                </a:ext>
              </a:extLst>
            </p:cNvPr>
            <p:cNvSpPr/>
            <p:nvPr/>
          </p:nvSpPr>
          <p:spPr>
            <a:xfrm>
              <a:off x="755650" y="2516603"/>
              <a:ext cx="7632700" cy="553998"/>
            </a:xfrm>
            <a:prstGeom prst="rect">
              <a:avLst/>
            </a:prstGeom>
          </p:spPr>
          <p:txBody>
            <a:bodyPr wrap="square" lIns="0" tIns="0" rIns="0" bIns="0">
              <a:spAutoFit/>
            </a:bodyPr>
            <a:lstStyle/>
            <a:p>
              <a:r>
                <a:rPr lang="en-GB" sz="1800" b="0" i="0" u="none" strike="noStrike" dirty="0">
                  <a:solidFill>
                    <a:srgbClr val="000000"/>
                  </a:solidFill>
                  <a:latin typeface="Grade 1 Font" panose="020B0603050302020204" pitchFamily="34" charset="0"/>
                  <a:sym typeface="Calibri"/>
                </a:rPr>
                <a:t>If there was no fairy ‘e’, what would the following </a:t>
              </a:r>
              <a:br>
                <a:rPr lang="en-GB" sz="1800" b="0" i="0" u="none" strike="noStrike" dirty="0">
                  <a:solidFill>
                    <a:srgbClr val="000000"/>
                  </a:solidFill>
                  <a:latin typeface="Grade 1 Font" panose="020B0603050302020204" pitchFamily="34" charset="0"/>
                  <a:sym typeface="Calibri"/>
                </a:rPr>
              </a:br>
              <a:r>
                <a:rPr lang="en-GB" sz="1800" b="0" i="0" u="none" strike="noStrike" dirty="0">
                  <a:solidFill>
                    <a:srgbClr val="000000"/>
                  </a:solidFill>
                  <a:latin typeface="Grade 1 Font" panose="020B0603050302020204" pitchFamily="34" charset="0"/>
                  <a:sym typeface="Calibri"/>
                </a:rPr>
                <a:t>words sound like? </a:t>
              </a:r>
              <a:r>
                <a:rPr lang="en-GB" sz="1800" dirty="0" err="1">
                  <a:solidFill>
                    <a:srgbClr val="000000"/>
                  </a:solidFill>
                  <a:latin typeface="Grade 1 Font" panose="020B0603050302020204" pitchFamily="34" charset="0"/>
                  <a:sym typeface="Calibri"/>
                </a:rPr>
                <a:t>r</a:t>
              </a:r>
              <a:r>
                <a:rPr lang="en-GB" sz="1800" b="0" i="0" u="none" strike="noStrike" dirty="0" err="1">
                  <a:solidFill>
                    <a:srgbClr val="000000"/>
                  </a:solidFill>
                  <a:latin typeface="Grade 1 Font" panose="020B0603050302020204" pitchFamily="34" charset="0"/>
                  <a:sym typeface="Calibri"/>
                </a:rPr>
                <a:t>ak</a:t>
              </a:r>
              <a:r>
                <a:rPr lang="en-GB" sz="1800" dirty="0">
                  <a:solidFill>
                    <a:srgbClr val="000000"/>
                  </a:solidFill>
                  <a:latin typeface="Grade 1 Font" panose="020B0603050302020204" pitchFamily="34" charset="0"/>
                  <a:sym typeface="Calibri"/>
                </a:rPr>
                <a:t>, </a:t>
              </a:r>
              <a:r>
                <a:rPr lang="en-GB" sz="1800" dirty="0" err="1">
                  <a:solidFill>
                    <a:srgbClr val="000000"/>
                  </a:solidFill>
                  <a:latin typeface="Grade 1 Font" panose="020B0603050302020204" pitchFamily="34" charset="0"/>
                  <a:sym typeface="Calibri"/>
                </a:rPr>
                <a:t>nam</a:t>
              </a:r>
              <a:r>
                <a:rPr lang="en-GB" sz="1800" dirty="0">
                  <a:solidFill>
                    <a:srgbClr val="000000"/>
                  </a:solidFill>
                  <a:latin typeface="Grade 1 Font" panose="020B0603050302020204" pitchFamily="34" charset="0"/>
                  <a:sym typeface="Calibri"/>
                </a:rPr>
                <a:t> and </a:t>
              </a:r>
              <a:r>
                <a:rPr lang="en-GB" sz="1800" dirty="0" err="1">
                  <a:solidFill>
                    <a:srgbClr val="000000"/>
                  </a:solidFill>
                  <a:latin typeface="Grade 1 Font" panose="020B0603050302020204" pitchFamily="34" charset="0"/>
                  <a:sym typeface="Calibri"/>
                </a:rPr>
                <a:t>cran</a:t>
              </a:r>
              <a:endParaRPr lang="en-GB" dirty="0">
                <a:latin typeface="Grade 1 Font" panose="020B0603050302020204" pitchFamily="34" charset="0"/>
              </a:endParaRPr>
            </a:p>
          </p:txBody>
        </p:sp>
        <p:sp>
          <p:nvSpPr>
            <p:cNvPr id="9" name="Arrow: Pentagon 8">
              <a:extLst>
                <a:ext uri="{FF2B5EF4-FFF2-40B4-BE49-F238E27FC236}">
                  <a16:creationId xmlns:a16="http://schemas.microsoft.com/office/drawing/2014/main" id="{3017377C-7A7D-ADB5-7595-8D6D5DF2D15F}"/>
                </a:ext>
              </a:extLst>
            </p:cNvPr>
            <p:cNvSpPr/>
            <p:nvPr/>
          </p:nvSpPr>
          <p:spPr>
            <a:xfrm>
              <a:off x="0" y="253797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3" name="Group 12">
            <a:extLst>
              <a:ext uri="{FF2B5EF4-FFF2-40B4-BE49-F238E27FC236}">
                <a16:creationId xmlns:a16="http://schemas.microsoft.com/office/drawing/2014/main" id="{FC352E4F-0313-98DA-F242-ACEF14A5D5F2}"/>
              </a:ext>
            </a:extLst>
          </p:cNvPr>
          <p:cNvGrpSpPr/>
          <p:nvPr/>
        </p:nvGrpSpPr>
        <p:grpSpPr>
          <a:xfrm>
            <a:off x="0" y="3555707"/>
            <a:ext cx="8388350" cy="454554"/>
            <a:chOff x="0" y="3581531"/>
            <a:chExt cx="8388350" cy="454554"/>
          </a:xfrm>
        </p:grpSpPr>
        <p:sp>
          <p:nvSpPr>
            <p:cNvPr id="6" name="Text">
              <a:extLst>
                <a:ext uri="{FF2B5EF4-FFF2-40B4-BE49-F238E27FC236}">
                  <a16:creationId xmlns:a16="http://schemas.microsoft.com/office/drawing/2014/main" id="{5AA6834E-3FD8-E5B7-0A10-4C61AFDF71F4}"/>
                </a:ext>
              </a:extLst>
            </p:cNvPr>
            <p:cNvSpPr/>
            <p:nvPr/>
          </p:nvSpPr>
          <p:spPr>
            <a:xfrm>
              <a:off x="755650" y="3669572"/>
              <a:ext cx="7632700" cy="276999"/>
            </a:xfrm>
            <a:prstGeom prst="rect">
              <a:avLst/>
            </a:prstGeom>
          </p:spPr>
          <p:txBody>
            <a:bodyPr wrap="square" lIns="0" tIns="0" rIns="0" bIns="0">
              <a:spAutoFit/>
            </a:bodyPr>
            <a:lstStyle/>
            <a:p>
              <a:r>
                <a:rPr lang="en-GB" sz="1800" dirty="0">
                  <a:solidFill>
                    <a:srgbClr val="000000"/>
                  </a:solidFill>
                  <a:latin typeface="Grade 1 Font" panose="020B0603050302020204" pitchFamily="34" charset="0"/>
                  <a:sym typeface="Calibri"/>
                </a:rPr>
                <a:t>Add the fairy ‘e’ and repeat the words: </a:t>
              </a:r>
              <a:r>
                <a:rPr lang="en-GB" sz="1800" b="0" i="0" u="none" strike="noStrike" dirty="0">
                  <a:solidFill>
                    <a:srgbClr val="000000"/>
                  </a:solidFill>
                  <a:latin typeface="Grade 1 Font" panose="020B0603050302020204" pitchFamily="34" charset="0"/>
                  <a:sym typeface="Calibri"/>
                </a:rPr>
                <a:t>rake, name, crane.</a:t>
              </a:r>
              <a:endParaRPr lang="en-US" dirty="0">
                <a:latin typeface="Grade 1 Font" panose="020B0603050302020204" pitchFamily="34" charset="0"/>
              </a:endParaRPr>
            </a:p>
          </p:txBody>
        </p:sp>
        <p:sp>
          <p:nvSpPr>
            <p:cNvPr id="10" name="Arrow: Pentagon 9">
              <a:extLst>
                <a:ext uri="{FF2B5EF4-FFF2-40B4-BE49-F238E27FC236}">
                  <a16:creationId xmlns:a16="http://schemas.microsoft.com/office/drawing/2014/main" id="{948D5EE6-DB8F-79FD-5A62-538F014947B3}"/>
                </a:ext>
              </a:extLst>
            </p:cNvPr>
            <p:cNvSpPr/>
            <p:nvPr/>
          </p:nvSpPr>
          <p:spPr>
            <a:xfrm>
              <a:off x="0" y="358153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pic>
        <p:nvPicPr>
          <p:cNvPr id="11" name="Picture 10">
            <a:extLst>
              <a:ext uri="{FF2B5EF4-FFF2-40B4-BE49-F238E27FC236}">
                <a16:creationId xmlns:a16="http://schemas.microsoft.com/office/drawing/2014/main" id="{D7D1FE27-6A7E-63E4-87BB-0E928A1F51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6671" y="-195252"/>
            <a:ext cx="1223358" cy="1499045"/>
          </a:xfrm>
          <a:prstGeom prst="rect">
            <a:avLst/>
          </a:prstGeom>
        </p:spPr>
      </p:pic>
      <p:sp>
        <p:nvSpPr>
          <p:cNvPr id="18" name="Oval 17">
            <a:extLst>
              <a:ext uri="{FF2B5EF4-FFF2-40B4-BE49-F238E27FC236}">
                <a16:creationId xmlns:a16="http://schemas.microsoft.com/office/drawing/2014/main" id="{62B59936-FCC2-FDF7-7CD3-92254A6FEA2B}"/>
              </a:ext>
            </a:extLst>
          </p:cNvPr>
          <p:cNvSpPr/>
          <p:nvPr/>
        </p:nvSpPr>
        <p:spPr>
          <a:xfrm>
            <a:off x="7354957" y="3678687"/>
            <a:ext cx="2698714" cy="2698714"/>
          </a:xfrm>
          <a:prstGeom prst="ellipse">
            <a:avLst/>
          </a:prstGeom>
          <a:solidFill>
            <a:srgbClr val="CFE09B"/>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FC79499-7682-86E4-E5B5-4A93BF153610}"/>
              </a:ext>
            </a:extLst>
          </p:cNvPr>
          <p:cNvGrpSpPr/>
          <p:nvPr/>
        </p:nvGrpSpPr>
        <p:grpSpPr>
          <a:xfrm>
            <a:off x="0" y="4397477"/>
            <a:ext cx="8388350" cy="742579"/>
            <a:chOff x="0" y="3581531"/>
            <a:chExt cx="8388350" cy="742579"/>
          </a:xfrm>
        </p:grpSpPr>
        <p:sp>
          <p:nvSpPr>
            <p:cNvPr id="14" name="Text">
              <a:extLst>
                <a:ext uri="{FF2B5EF4-FFF2-40B4-BE49-F238E27FC236}">
                  <a16:creationId xmlns:a16="http://schemas.microsoft.com/office/drawing/2014/main" id="{59538A23-C096-8CC5-86F8-97490FFAA863}"/>
                </a:ext>
              </a:extLst>
            </p:cNvPr>
            <p:cNvSpPr/>
            <p:nvPr/>
          </p:nvSpPr>
          <p:spPr>
            <a:xfrm>
              <a:off x="755650" y="3669572"/>
              <a:ext cx="7632700" cy="654538"/>
            </a:xfrm>
            <a:prstGeom prst="rect">
              <a:avLst/>
            </a:prstGeom>
          </p:spPr>
          <p:txBody>
            <a:bodyPr wrap="square" lIns="0" tIns="0" rIns="0" bIns="0">
              <a:spAutoFit/>
            </a:bodyPr>
            <a:lstStyle/>
            <a:p>
              <a:pPr marL="0" lvl="0" indent="0" algn="l" rtl="0">
                <a:lnSpc>
                  <a:spcPct val="90000"/>
                </a:lnSpc>
                <a:spcBef>
                  <a:spcPts val="1000"/>
                </a:spcBef>
                <a:spcAft>
                  <a:spcPts val="0"/>
                </a:spcAft>
                <a:buClr>
                  <a:srgbClr val="000000"/>
                </a:buClr>
                <a:buSzPct val="100000"/>
                <a:buNone/>
              </a:pPr>
              <a:r>
                <a:rPr lang="en-US" sz="1800" dirty="0">
                  <a:solidFill>
                    <a:srgbClr val="000000"/>
                  </a:solidFill>
                  <a:latin typeface="Grade 1 Font" panose="020B0603050302020204" pitchFamily="34" charset="0"/>
                  <a:sym typeface="Calibri"/>
                </a:rPr>
                <a:t>Can you hear the difference? </a:t>
              </a:r>
            </a:p>
            <a:p>
              <a:pPr marL="0" lvl="0" indent="0" algn="l" rtl="0">
                <a:spcBef>
                  <a:spcPts val="1000"/>
                </a:spcBef>
                <a:spcAft>
                  <a:spcPts val="0"/>
                </a:spcAft>
                <a:buClr>
                  <a:srgbClr val="000000"/>
                </a:buClr>
                <a:buSzPct val="100000"/>
                <a:buNone/>
              </a:pPr>
              <a:r>
                <a:rPr lang="en-US" sz="1800" dirty="0">
                  <a:solidFill>
                    <a:srgbClr val="000000"/>
                  </a:solidFill>
                  <a:latin typeface="Grade 1 Font" panose="020B0603050302020204" pitchFamily="34" charset="0"/>
                  <a:sym typeface="Calibri"/>
                </a:rPr>
                <a:t>It makes the ‘a’ sound like a ‘capital a’ </a:t>
              </a:r>
              <a:endParaRPr lang="en-US" dirty="0">
                <a:latin typeface="Grade 1 Font" panose="020B0603050302020204" pitchFamily="34" charset="0"/>
              </a:endParaRPr>
            </a:p>
          </p:txBody>
        </p:sp>
        <p:sp>
          <p:nvSpPr>
            <p:cNvPr id="15" name="Arrow: Pentagon 14">
              <a:extLst>
                <a:ext uri="{FF2B5EF4-FFF2-40B4-BE49-F238E27FC236}">
                  <a16:creationId xmlns:a16="http://schemas.microsoft.com/office/drawing/2014/main" id="{287358B8-999F-F0F8-3A40-CB3DA8B756BC}"/>
                </a:ext>
              </a:extLst>
            </p:cNvPr>
            <p:cNvSpPr/>
            <p:nvPr/>
          </p:nvSpPr>
          <p:spPr>
            <a:xfrm>
              <a:off x="0" y="358153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pic>
        <p:nvPicPr>
          <p:cNvPr id="19" name="AI, A_E, AY sound">
            <a:hlinkClick r:id="" action="ppaction://media"/>
            <a:extLst>
              <a:ext uri="{FF2B5EF4-FFF2-40B4-BE49-F238E27FC236}">
                <a16:creationId xmlns:a16="http://schemas.microsoft.com/office/drawing/2014/main" id="{A99A5814-3800-C991-9E18-96F6A6B861E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892167" y="1547023"/>
            <a:ext cx="609600" cy="609600"/>
          </a:xfrm>
          <a:prstGeom prst="rect">
            <a:avLst/>
          </a:prstGeom>
        </p:spPr>
      </p:pic>
      <p:pic>
        <p:nvPicPr>
          <p:cNvPr id="21" name="rak, nam, cran sound">
            <a:hlinkClick r:id="" action="ppaction://media"/>
            <a:extLst>
              <a:ext uri="{FF2B5EF4-FFF2-40B4-BE49-F238E27FC236}">
                <a16:creationId xmlns:a16="http://schemas.microsoft.com/office/drawing/2014/main" id="{6973D602-2AAD-0989-3275-A2BDE54727FE}"/>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892167" y="2469377"/>
            <a:ext cx="609600" cy="609600"/>
          </a:xfrm>
          <a:prstGeom prst="rect">
            <a:avLst/>
          </a:prstGeom>
        </p:spPr>
      </p:pic>
      <p:pic>
        <p:nvPicPr>
          <p:cNvPr id="22" name="Rake, name, crane sound">
            <a:hlinkClick r:id="" action="ppaction://media"/>
            <a:extLst>
              <a:ext uri="{FF2B5EF4-FFF2-40B4-BE49-F238E27FC236}">
                <a16:creationId xmlns:a16="http://schemas.microsoft.com/office/drawing/2014/main" id="{ADB065F5-E0E1-1557-B8C3-7C86A4131252}"/>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892167" y="3498695"/>
            <a:ext cx="609600" cy="609600"/>
          </a:xfrm>
          <a:prstGeom prst="rect">
            <a:avLst/>
          </a:prstGeom>
        </p:spPr>
      </p:pic>
      <p:pic>
        <p:nvPicPr>
          <p:cNvPr id="23" name="Picture 22">
            <a:extLst>
              <a:ext uri="{FF2B5EF4-FFF2-40B4-BE49-F238E27FC236}">
                <a16:creationId xmlns:a16="http://schemas.microsoft.com/office/drawing/2014/main" id="{F08129C7-5E8B-3B6A-5572-EA216BC333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7931" y="3819130"/>
            <a:ext cx="1912766" cy="2130902"/>
          </a:xfrm>
          <a:prstGeom prst="rect">
            <a:avLst/>
          </a:prstGeom>
        </p:spPr>
      </p:pic>
    </p:spTree>
    <p:extLst>
      <p:ext uri="{BB962C8B-B14F-4D97-AF65-F5344CB8AC3E}">
        <p14:creationId xmlns:p14="http://schemas.microsoft.com/office/powerpoint/2010/main" val="22500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9"/>
                </p:tgtEl>
              </p:cMediaNode>
            </p:audio>
            <p:audio>
              <p:cMediaNode vol="80000">
                <p:cTn id="32" fill="hold" display="0">
                  <p:stCondLst>
                    <p:cond delay="indefinite"/>
                  </p:stCondLst>
                  <p:endCondLst>
                    <p:cond evt="onStopAudio" delay="0">
                      <p:tgtEl>
                        <p:sldTgt/>
                      </p:tgtEl>
                    </p:cond>
                  </p:endCondLst>
                </p:cTn>
                <p:tgtEl>
                  <p:spTgt spid="21"/>
                </p:tgtEl>
              </p:cMediaNode>
            </p:audio>
            <p:audio>
              <p:cMediaNode vol="80000">
                <p:cTn id="33" fill="hold" display="0">
                  <p:stCondLst>
                    <p:cond delay="indefinite"/>
                  </p:stCondLst>
                  <p:endCondLst>
                    <p:cond evt="onStopAudio" delay="0">
                      <p:tgtEl>
                        <p:sldTgt/>
                      </p:tgtEl>
                    </p:cond>
                  </p:endCondLst>
                </p:cTn>
                <p:tgtEl>
                  <p:spTgt spid="2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Connector 19">
            <a:extLst>
              <a:ext uri="{FF2B5EF4-FFF2-40B4-BE49-F238E27FC236}">
                <a16:creationId xmlns:a16="http://schemas.microsoft.com/office/drawing/2014/main" id="{FD9BFDC7-E5C0-CD6D-1B2A-E79FE2C4256E}"/>
              </a:ext>
            </a:extLst>
          </p:cNvPr>
          <p:cNvSpPr/>
          <p:nvPr/>
        </p:nvSpPr>
        <p:spPr>
          <a:xfrm>
            <a:off x="5523758" y="3289545"/>
            <a:ext cx="3385213" cy="3385213"/>
          </a:xfrm>
          <a:prstGeom prst="flowChartConnector">
            <a:avLst/>
          </a:prstGeom>
          <a:solidFill>
            <a:srgbClr val="CFE09B"/>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61A7F4F7-28D8-6C9F-34A4-266374AB8C9C}"/>
              </a:ext>
            </a:extLst>
          </p:cNvPr>
          <p:cNvSpPr/>
          <p:nvPr/>
        </p:nvSpPr>
        <p:spPr>
          <a:xfrm>
            <a:off x="870358" y="0"/>
            <a:ext cx="1562450" cy="1040235"/>
          </a:xfrm>
          <a:prstGeom prst="roundRect">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4800" b="1" dirty="0">
                <a:solidFill>
                  <a:srgbClr val="689429"/>
                </a:solidFill>
                <a:latin typeface="Grade 1 Font" panose="020B0603050302020204" pitchFamily="34" charset="0"/>
              </a:rPr>
              <a:t>ay</a:t>
            </a:r>
          </a:p>
        </p:txBody>
      </p:sp>
      <p:grpSp>
        <p:nvGrpSpPr>
          <p:cNvPr id="2" name="Group 1">
            <a:extLst>
              <a:ext uri="{FF2B5EF4-FFF2-40B4-BE49-F238E27FC236}">
                <a16:creationId xmlns:a16="http://schemas.microsoft.com/office/drawing/2014/main" id="{F56CDE7B-5778-0F3B-44F7-B6E87ED0FFC2}"/>
              </a:ext>
            </a:extLst>
          </p:cNvPr>
          <p:cNvGrpSpPr/>
          <p:nvPr/>
        </p:nvGrpSpPr>
        <p:grpSpPr>
          <a:xfrm>
            <a:off x="0" y="1513946"/>
            <a:ext cx="6611761" cy="454554"/>
            <a:chOff x="0" y="1513946"/>
            <a:chExt cx="6611761" cy="454554"/>
          </a:xfrm>
        </p:grpSpPr>
        <p:sp>
          <p:nvSpPr>
            <p:cNvPr id="4" name="Text">
              <a:extLst>
                <a:ext uri="{FF2B5EF4-FFF2-40B4-BE49-F238E27FC236}">
                  <a16:creationId xmlns:a16="http://schemas.microsoft.com/office/drawing/2014/main" id="{D2627336-7748-BAEB-A4DE-5292CB46EF6C}"/>
                </a:ext>
              </a:extLst>
            </p:cNvPr>
            <p:cNvSpPr/>
            <p:nvPr/>
          </p:nvSpPr>
          <p:spPr>
            <a:xfrm>
              <a:off x="870358" y="1602723"/>
              <a:ext cx="5741403" cy="276999"/>
            </a:xfrm>
            <a:prstGeom prst="rect">
              <a:avLst/>
            </a:prstGeom>
          </p:spPr>
          <p:txBody>
            <a:bodyPr wrap="square" lIns="0" tIns="0" rIns="0" bIns="0">
              <a:spAutoFit/>
            </a:bodyPr>
            <a:lstStyle/>
            <a:p>
              <a:r>
                <a:rPr lang="en-US" dirty="0">
                  <a:latin typeface="Grade 1 Font" panose="020B0603050302020204" pitchFamily="34" charset="0"/>
                </a:rPr>
                <a:t>Recap: What sound does an ‘a’ and a ‘y’ make?</a:t>
              </a:r>
              <a:endParaRPr lang="en-GB" dirty="0">
                <a:latin typeface="Grade 1 Font" panose="020B0603050302020204" pitchFamily="34" charset="0"/>
              </a:endParaRPr>
            </a:p>
          </p:txBody>
        </p:sp>
        <p:sp>
          <p:nvSpPr>
            <p:cNvPr id="8" name="Arrow: Pentagon 7">
              <a:extLst>
                <a:ext uri="{FF2B5EF4-FFF2-40B4-BE49-F238E27FC236}">
                  <a16:creationId xmlns:a16="http://schemas.microsoft.com/office/drawing/2014/main" id="{C9732746-EF5D-14DC-1328-CD4D4234FC59}"/>
                </a:ext>
              </a:extLst>
            </p:cNvPr>
            <p:cNvSpPr/>
            <p:nvPr/>
          </p:nvSpPr>
          <p:spPr>
            <a:xfrm>
              <a:off x="0" y="1513946"/>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2" name="Group 11">
            <a:extLst>
              <a:ext uri="{FF2B5EF4-FFF2-40B4-BE49-F238E27FC236}">
                <a16:creationId xmlns:a16="http://schemas.microsoft.com/office/drawing/2014/main" id="{82D231E1-8FDB-DEB2-878A-1DE78002D1C3}"/>
              </a:ext>
            </a:extLst>
          </p:cNvPr>
          <p:cNvGrpSpPr/>
          <p:nvPr/>
        </p:nvGrpSpPr>
        <p:grpSpPr>
          <a:xfrm>
            <a:off x="0" y="2537971"/>
            <a:ext cx="8503058" cy="454554"/>
            <a:chOff x="0" y="2537971"/>
            <a:chExt cx="8503058" cy="454554"/>
          </a:xfrm>
        </p:grpSpPr>
        <p:sp>
          <p:nvSpPr>
            <p:cNvPr id="5" name="Text">
              <a:extLst>
                <a:ext uri="{FF2B5EF4-FFF2-40B4-BE49-F238E27FC236}">
                  <a16:creationId xmlns:a16="http://schemas.microsoft.com/office/drawing/2014/main" id="{04312272-2C56-E86D-B104-059A60868701}"/>
                </a:ext>
              </a:extLst>
            </p:cNvPr>
            <p:cNvSpPr/>
            <p:nvPr/>
          </p:nvSpPr>
          <p:spPr>
            <a:xfrm>
              <a:off x="870358" y="2626748"/>
              <a:ext cx="7632700" cy="276999"/>
            </a:xfrm>
            <a:prstGeom prst="rect">
              <a:avLst/>
            </a:prstGeom>
          </p:spPr>
          <p:txBody>
            <a:bodyPr wrap="square" lIns="0" tIns="0" rIns="0" bIns="0">
              <a:spAutoFit/>
            </a:bodyPr>
            <a:lstStyle/>
            <a:p>
              <a:r>
                <a:rPr lang="en-US" dirty="0">
                  <a:latin typeface="Grade 1 Font" panose="020B0603050302020204" pitchFamily="34" charset="0"/>
                </a:rPr>
                <a:t>Remember the ‘ay’ makes it a long a sound</a:t>
              </a:r>
              <a:endParaRPr lang="en-GB" dirty="0">
                <a:latin typeface="Grade 1 Font" panose="020B0603050302020204" pitchFamily="34" charset="0"/>
              </a:endParaRPr>
            </a:p>
          </p:txBody>
        </p:sp>
        <p:sp>
          <p:nvSpPr>
            <p:cNvPr id="9" name="Arrow: Pentagon 8">
              <a:extLst>
                <a:ext uri="{FF2B5EF4-FFF2-40B4-BE49-F238E27FC236}">
                  <a16:creationId xmlns:a16="http://schemas.microsoft.com/office/drawing/2014/main" id="{3017377C-7A7D-ADB5-7595-8D6D5DF2D15F}"/>
                </a:ext>
              </a:extLst>
            </p:cNvPr>
            <p:cNvSpPr/>
            <p:nvPr/>
          </p:nvSpPr>
          <p:spPr>
            <a:xfrm>
              <a:off x="0" y="253797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grpSp>
        <p:nvGrpSpPr>
          <p:cNvPr id="13" name="Group 12">
            <a:extLst>
              <a:ext uri="{FF2B5EF4-FFF2-40B4-BE49-F238E27FC236}">
                <a16:creationId xmlns:a16="http://schemas.microsoft.com/office/drawing/2014/main" id="{FC352E4F-0313-98DA-F242-ACEF14A5D5F2}"/>
              </a:ext>
            </a:extLst>
          </p:cNvPr>
          <p:cNvGrpSpPr/>
          <p:nvPr/>
        </p:nvGrpSpPr>
        <p:grpSpPr>
          <a:xfrm>
            <a:off x="0" y="3581531"/>
            <a:ext cx="8388350" cy="454554"/>
            <a:chOff x="0" y="3581531"/>
            <a:chExt cx="8388350" cy="454554"/>
          </a:xfrm>
        </p:grpSpPr>
        <p:sp>
          <p:nvSpPr>
            <p:cNvPr id="6" name="Text">
              <a:extLst>
                <a:ext uri="{FF2B5EF4-FFF2-40B4-BE49-F238E27FC236}">
                  <a16:creationId xmlns:a16="http://schemas.microsoft.com/office/drawing/2014/main" id="{5AA6834E-3FD8-E5B7-0A10-4C61AFDF71F4}"/>
                </a:ext>
              </a:extLst>
            </p:cNvPr>
            <p:cNvSpPr/>
            <p:nvPr/>
          </p:nvSpPr>
          <p:spPr>
            <a:xfrm>
              <a:off x="755650" y="3669572"/>
              <a:ext cx="7632700" cy="276999"/>
            </a:xfrm>
            <a:prstGeom prst="rect">
              <a:avLst/>
            </a:prstGeom>
          </p:spPr>
          <p:txBody>
            <a:bodyPr wrap="square" lIns="0" tIns="0" rIns="0" bIns="0">
              <a:spAutoFit/>
            </a:bodyPr>
            <a:lstStyle/>
            <a:p>
              <a:r>
                <a:rPr lang="en-US" dirty="0">
                  <a:latin typeface="Grade 1 Font" panose="020B0603050302020204" pitchFamily="34" charset="0"/>
                </a:rPr>
                <a:t>Words such as </a:t>
              </a:r>
              <a:r>
                <a:rPr lang="en-GB" sz="1800" dirty="0">
                  <a:solidFill>
                    <a:srgbClr val="000000"/>
                  </a:solidFill>
                  <a:latin typeface="Calibri"/>
                  <a:ea typeface="Calibri"/>
                  <a:cs typeface="Calibri"/>
                  <a:sym typeface="Calibri"/>
                </a:rPr>
                <a:t>say, pay and birthday</a:t>
              </a:r>
              <a:endParaRPr lang="en-US" dirty="0">
                <a:latin typeface="Grade 1 Font" panose="020B0603050302020204" pitchFamily="34" charset="0"/>
              </a:endParaRPr>
            </a:p>
          </p:txBody>
        </p:sp>
        <p:sp>
          <p:nvSpPr>
            <p:cNvPr id="10" name="Arrow: Pentagon 9">
              <a:extLst>
                <a:ext uri="{FF2B5EF4-FFF2-40B4-BE49-F238E27FC236}">
                  <a16:creationId xmlns:a16="http://schemas.microsoft.com/office/drawing/2014/main" id="{948D5EE6-DB8F-79FD-5A62-538F014947B3}"/>
                </a:ext>
              </a:extLst>
            </p:cNvPr>
            <p:cNvSpPr/>
            <p:nvPr/>
          </p:nvSpPr>
          <p:spPr>
            <a:xfrm>
              <a:off x="0" y="3581531"/>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rade 1 Font" panose="020B0603050302020204" pitchFamily="34" charset="0"/>
              </a:endParaRPr>
            </a:p>
          </p:txBody>
        </p:sp>
      </p:grpSp>
      <p:pic>
        <p:nvPicPr>
          <p:cNvPr id="11" name="Picture 10">
            <a:extLst>
              <a:ext uri="{FF2B5EF4-FFF2-40B4-BE49-F238E27FC236}">
                <a16:creationId xmlns:a16="http://schemas.microsoft.com/office/drawing/2014/main" id="{D7D1FE27-6A7E-63E4-87BB-0E928A1F5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671" y="-195252"/>
            <a:ext cx="1223358" cy="1499045"/>
          </a:xfrm>
          <a:prstGeom prst="rect">
            <a:avLst/>
          </a:prstGeom>
        </p:spPr>
      </p:pic>
      <p:pic>
        <p:nvPicPr>
          <p:cNvPr id="14" name="Picture 13">
            <a:extLst>
              <a:ext uri="{FF2B5EF4-FFF2-40B4-BE49-F238E27FC236}">
                <a16:creationId xmlns:a16="http://schemas.microsoft.com/office/drawing/2014/main" id="{B3D03D84-F9C0-080E-20CF-36745E9307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81" t="-12297" r="11418" b="169"/>
          <a:stretch/>
        </p:blipFill>
        <p:spPr>
          <a:xfrm flipH="1">
            <a:off x="5494235" y="3188428"/>
            <a:ext cx="3454252" cy="3457158"/>
          </a:xfrm>
          <a:prstGeom prst="flowChartConnector">
            <a:avLst/>
          </a:prstGeom>
        </p:spPr>
      </p:pic>
      <p:pic>
        <p:nvPicPr>
          <p:cNvPr id="15" name="AI, A_E, AY sound">
            <a:hlinkClick r:id="" action="ppaction://media"/>
            <a:extLst>
              <a:ext uri="{FF2B5EF4-FFF2-40B4-BE49-F238E27FC236}">
                <a16:creationId xmlns:a16="http://schemas.microsoft.com/office/drawing/2014/main" id="{66572B37-3980-3596-E5E2-C0FA4A3564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11564" y="2450176"/>
            <a:ext cx="609600" cy="609600"/>
          </a:xfrm>
          <a:prstGeom prst="rect">
            <a:avLst/>
          </a:prstGeom>
        </p:spPr>
      </p:pic>
    </p:spTree>
    <p:extLst>
      <p:ext uri="{BB962C8B-B14F-4D97-AF65-F5344CB8AC3E}">
        <p14:creationId xmlns:p14="http://schemas.microsoft.com/office/powerpoint/2010/main" val="13423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30CA0-8181-1B79-F4BE-529E07F478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09" y="1507188"/>
            <a:ext cx="7061982" cy="4595382"/>
          </a:xfrm>
          <a:prstGeom prst="flowChartAlternateProcess">
            <a:avLst/>
          </a:prstGeom>
        </p:spPr>
      </p:pic>
      <p:grpSp>
        <p:nvGrpSpPr>
          <p:cNvPr id="16" name="Group 15">
            <a:extLst>
              <a:ext uri="{FF2B5EF4-FFF2-40B4-BE49-F238E27FC236}">
                <a16:creationId xmlns:a16="http://schemas.microsoft.com/office/drawing/2014/main" id="{658FDB28-521B-1C81-544A-C49AF9121D37}"/>
              </a:ext>
            </a:extLst>
          </p:cNvPr>
          <p:cNvGrpSpPr/>
          <p:nvPr/>
        </p:nvGrpSpPr>
        <p:grpSpPr>
          <a:xfrm>
            <a:off x="0" y="525082"/>
            <a:ext cx="8388350" cy="504562"/>
            <a:chOff x="0" y="764309"/>
            <a:chExt cx="8388350" cy="504562"/>
          </a:xfrm>
        </p:grpSpPr>
        <p:sp>
          <p:nvSpPr>
            <p:cNvPr id="4" name="Text">
              <a:extLst>
                <a:ext uri="{FF2B5EF4-FFF2-40B4-BE49-F238E27FC236}">
                  <a16:creationId xmlns:a16="http://schemas.microsoft.com/office/drawing/2014/main" id="{36E2E39E-E035-89E1-CEE8-E4FD743BE6F8}"/>
                </a:ext>
              </a:extLst>
            </p:cNvPr>
            <p:cNvSpPr/>
            <p:nvPr/>
          </p:nvSpPr>
          <p:spPr>
            <a:xfrm>
              <a:off x="755650" y="764309"/>
              <a:ext cx="7632700" cy="504562"/>
            </a:xfrm>
            <a:prstGeom prst="rect">
              <a:avLst/>
            </a:prstGeom>
          </p:spPr>
          <p:txBody>
            <a:bodyPr wrap="square" lIns="0" tIns="0" rIns="0" bIns="0">
              <a:spAutoFit/>
            </a:bodyPr>
            <a:lstStyle/>
            <a:p>
              <a:pPr marL="0" lvl="0" indent="0" algn="l" rtl="0">
                <a:lnSpc>
                  <a:spcPct val="90000"/>
                </a:lnSpc>
                <a:spcBef>
                  <a:spcPts val="0"/>
                </a:spcBef>
                <a:spcAft>
                  <a:spcPts val="0"/>
                </a:spcAft>
                <a:buClr>
                  <a:schemeClr val="dk1"/>
                </a:buClr>
                <a:buSzPts val="2800"/>
                <a:buNone/>
              </a:pPr>
              <a:r>
                <a:rPr lang="en-US" dirty="0"/>
                <a:t>Nandi was having a bad </a:t>
              </a:r>
              <a:r>
                <a:rPr lang="en-US" b="1" dirty="0"/>
                <a:t>day</a:t>
              </a:r>
              <a:r>
                <a:rPr lang="en-US" dirty="0"/>
                <a:t>! It’s her 7</a:t>
              </a:r>
              <a:r>
                <a:rPr lang="en-US" baseline="30000" dirty="0"/>
                <a:t>th</a:t>
              </a:r>
              <a:r>
                <a:rPr lang="en-US" dirty="0"/>
                <a:t>  </a:t>
              </a:r>
              <a:r>
                <a:rPr lang="en-US" b="1" dirty="0"/>
                <a:t>birthday</a:t>
              </a:r>
              <a:r>
                <a:rPr lang="en-US" dirty="0"/>
                <a:t> on </a:t>
              </a:r>
              <a:r>
                <a:rPr lang="en-US" b="1" dirty="0"/>
                <a:t>Monday</a:t>
              </a:r>
              <a:r>
                <a:rPr lang="en-US" dirty="0"/>
                <a:t> and she wants a fairy cake, but mom is </a:t>
              </a:r>
              <a:r>
                <a:rPr lang="en-US" b="1" dirty="0"/>
                <a:t>saying</a:t>
              </a:r>
              <a:r>
                <a:rPr lang="en-US" dirty="0"/>
                <a:t> no.</a:t>
              </a:r>
            </a:p>
          </p:txBody>
        </p:sp>
        <p:sp>
          <p:nvSpPr>
            <p:cNvPr id="7" name="Arrow: Pentagon 6">
              <a:extLst>
                <a:ext uri="{FF2B5EF4-FFF2-40B4-BE49-F238E27FC236}">
                  <a16:creationId xmlns:a16="http://schemas.microsoft.com/office/drawing/2014/main" id="{B6A068FF-EC48-BF1B-EE2F-C0A2C5B4B4E4}"/>
                </a:ext>
              </a:extLst>
            </p:cNvPr>
            <p:cNvSpPr/>
            <p:nvPr/>
          </p:nvSpPr>
          <p:spPr>
            <a:xfrm>
              <a:off x="0" y="764309"/>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rade 1 Font" panose="020B0603050302020204" pitchFamily="34" charset="0"/>
              </a:endParaRPr>
            </a:p>
          </p:txBody>
        </p:sp>
      </p:grpSp>
      <p:pic>
        <p:nvPicPr>
          <p:cNvPr id="3" name="Picture 2">
            <a:extLst>
              <a:ext uri="{FF2B5EF4-FFF2-40B4-BE49-F238E27FC236}">
                <a16:creationId xmlns:a16="http://schemas.microsoft.com/office/drawing/2014/main" id="{13894D3B-65A8-1F70-9A2B-A4AF63A868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783"/>
          <a:stretch/>
        </p:blipFill>
        <p:spPr>
          <a:xfrm>
            <a:off x="3095157" y="2303930"/>
            <a:ext cx="1208191" cy="3789762"/>
          </a:xfrm>
          <a:prstGeom prst="rect">
            <a:avLst/>
          </a:prstGeom>
        </p:spPr>
      </p:pic>
      <p:sp>
        <p:nvSpPr>
          <p:cNvPr id="17" name="Rounded Rectangular Callout 16">
            <a:extLst>
              <a:ext uri="{FF2B5EF4-FFF2-40B4-BE49-F238E27FC236}">
                <a16:creationId xmlns:a16="http://schemas.microsoft.com/office/drawing/2014/main" id="{C30B5105-A7AE-4C4D-717C-B85DBD43E620}"/>
              </a:ext>
            </a:extLst>
          </p:cNvPr>
          <p:cNvSpPr/>
          <p:nvPr/>
        </p:nvSpPr>
        <p:spPr>
          <a:xfrm flipH="1">
            <a:off x="4732062" y="1588086"/>
            <a:ext cx="2629338" cy="690508"/>
          </a:xfrm>
          <a:prstGeom prst="wedgeRoundRectCallout">
            <a:avLst>
              <a:gd name="adj1" fmla="val -28449"/>
              <a:gd name="adj2" fmla="val 183517"/>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But I want a fairy </a:t>
            </a:r>
            <a:r>
              <a:rPr lang="en-US" b="1" dirty="0">
                <a:solidFill>
                  <a:sysClr val="windowText" lastClr="000000"/>
                </a:solidFill>
              </a:rPr>
              <a:t>cake</a:t>
            </a:r>
            <a:r>
              <a:rPr lang="en-US" dirty="0">
                <a:solidFill>
                  <a:sysClr val="windowText" lastClr="000000"/>
                </a:solidFill>
              </a:rPr>
              <a:t>!</a:t>
            </a:r>
          </a:p>
        </p:txBody>
      </p:sp>
      <p:pic>
        <p:nvPicPr>
          <p:cNvPr id="12" name="Picture 11" descr="A picture containing text, doll, vector graphics">
            <a:extLst>
              <a:ext uri="{FF2B5EF4-FFF2-40B4-BE49-F238E27FC236}">
                <a16:creationId xmlns:a16="http://schemas.microsoft.com/office/drawing/2014/main" id="{46B26BE8-4A16-D9A5-3659-8B142DB88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9991" y="2628184"/>
            <a:ext cx="1802296" cy="1264006"/>
          </a:xfrm>
          <a:prstGeom prst="roundRect">
            <a:avLst/>
          </a:prstGeom>
          <a:solidFill>
            <a:schemeClr val="bg1"/>
          </a:solidFill>
          <a:ln w="28575">
            <a:solidFill>
              <a:srgbClr val="92D050"/>
            </a:solidFill>
          </a:ln>
        </p:spPr>
      </p:pic>
      <p:sp>
        <p:nvSpPr>
          <p:cNvPr id="20" name="Rounded Rectangular Callout 19">
            <a:extLst>
              <a:ext uri="{FF2B5EF4-FFF2-40B4-BE49-F238E27FC236}">
                <a16:creationId xmlns:a16="http://schemas.microsoft.com/office/drawing/2014/main" id="{96947564-106C-4A86-4D69-1666746D737C}"/>
              </a:ext>
            </a:extLst>
          </p:cNvPr>
          <p:cNvSpPr/>
          <p:nvPr/>
        </p:nvSpPr>
        <p:spPr>
          <a:xfrm>
            <a:off x="544645" y="1507188"/>
            <a:ext cx="2389164" cy="1444911"/>
          </a:xfrm>
          <a:prstGeom prst="wedgeRoundRectCallout">
            <a:avLst>
              <a:gd name="adj1" fmla="val 61576"/>
              <a:gd name="adj2" fmla="val 35576"/>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 said no, Nandi. You had one last year and Gogo wants to </a:t>
            </a:r>
            <a:r>
              <a:rPr lang="en-US" b="1" dirty="0">
                <a:solidFill>
                  <a:sysClr val="windowText" lastClr="000000"/>
                </a:solidFill>
              </a:rPr>
              <a:t>bake</a:t>
            </a:r>
            <a:r>
              <a:rPr lang="en-US" dirty="0">
                <a:solidFill>
                  <a:sysClr val="windowText" lastClr="000000"/>
                </a:solidFill>
              </a:rPr>
              <a:t> you a </a:t>
            </a:r>
            <a:r>
              <a:rPr lang="en-US" b="1" dirty="0">
                <a:solidFill>
                  <a:sysClr val="windowText" lastClr="000000"/>
                </a:solidFill>
              </a:rPr>
              <a:t>snail cake</a:t>
            </a:r>
            <a:r>
              <a:rPr lang="en-US" dirty="0">
                <a:solidFill>
                  <a:sysClr val="windowText" lastClr="000000"/>
                </a:solidFill>
              </a:rPr>
              <a:t>.</a:t>
            </a:r>
          </a:p>
        </p:txBody>
      </p:sp>
      <p:pic>
        <p:nvPicPr>
          <p:cNvPr id="11" name="Picture 10">
            <a:extLst>
              <a:ext uri="{FF2B5EF4-FFF2-40B4-BE49-F238E27FC236}">
                <a16:creationId xmlns:a16="http://schemas.microsoft.com/office/drawing/2014/main" id="{55D41C46-A14B-FBAF-2C3E-F45E5203F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366"/>
          <a:stretch/>
        </p:blipFill>
        <p:spPr>
          <a:xfrm flipH="1">
            <a:off x="6031788" y="3260187"/>
            <a:ext cx="1329612" cy="2833504"/>
          </a:xfrm>
          <a:prstGeom prst="rect">
            <a:avLst/>
          </a:prstGeom>
        </p:spPr>
      </p:pic>
      <p:sp>
        <p:nvSpPr>
          <p:cNvPr id="2" name="Rounded Rectangular Callout 19">
            <a:extLst>
              <a:ext uri="{FF2B5EF4-FFF2-40B4-BE49-F238E27FC236}">
                <a16:creationId xmlns:a16="http://schemas.microsoft.com/office/drawing/2014/main" id="{81F25CBF-2481-91A6-A73D-B59593129F5F}"/>
              </a:ext>
            </a:extLst>
          </p:cNvPr>
          <p:cNvSpPr/>
          <p:nvPr/>
        </p:nvSpPr>
        <p:spPr>
          <a:xfrm>
            <a:off x="4732062" y="2530538"/>
            <a:ext cx="1471107" cy="1571988"/>
          </a:xfrm>
          <a:prstGeom prst="wedgeRoundRectCallout">
            <a:avLst>
              <a:gd name="adj1" fmla="val 61576"/>
              <a:gd name="adj2" fmla="val 35576"/>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But I have </a:t>
            </a:r>
            <a:br>
              <a:rPr lang="en-US" dirty="0">
                <a:solidFill>
                  <a:sysClr val="windowText" lastClr="000000"/>
                </a:solidFill>
              </a:rPr>
            </a:br>
            <a:r>
              <a:rPr lang="en-US" dirty="0">
                <a:solidFill>
                  <a:sysClr val="windowText" lastClr="000000"/>
                </a:solidFill>
              </a:rPr>
              <a:t>a right to have a </a:t>
            </a:r>
            <a:r>
              <a:rPr lang="en-US" b="1" dirty="0">
                <a:solidFill>
                  <a:sysClr val="windowText" lastClr="000000"/>
                </a:solidFill>
              </a:rPr>
              <a:t>birthday</a:t>
            </a:r>
            <a:r>
              <a:rPr lang="en-US" dirty="0">
                <a:solidFill>
                  <a:sysClr val="windowText" lastClr="000000"/>
                </a:solidFill>
              </a:rPr>
              <a:t> </a:t>
            </a:r>
            <a:r>
              <a:rPr lang="en-US" b="1" dirty="0">
                <a:solidFill>
                  <a:sysClr val="windowText" lastClr="000000"/>
                </a:solidFill>
              </a:rPr>
              <a:t>cake</a:t>
            </a:r>
            <a:r>
              <a:rPr lang="en-US" dirty="0">
                <a:solidFill>
                  <a:sysClr val="windowText" lastClr="000000"/>
                </a:solidFill>
              </a:rPr>
              <a:t>!</a:t>
            </a:r>
          </a:p>
        </p:txBody>
      </p:sp>
      <p:sp>
        <p:nvSpPr>
          <p:cNvPr id="6" name="Rounded Rectangular Callout 19">
            <a:extLst>
              <a:ext uri="{FF2B5EF4-FFF2-40B4-BE49-F238E27FC236}">
                <a16:creationId xmlns:a16="http://schemas.microsoft.com/office/drawing/2014/main" id="{EA1A3D50-9AA2-44FD-C0F0-210C2C383014}"/>
              </a:ext>
            </a:extLst>
          </p:cNvPr>
          <p:cNvSpPr/>
          <p:nvPr/>
        </p:nvSpPr>
        <p:spPr>
          <a:xfrm>
            <a:off x="544645" y="3121980"/>
            <a:ext cx="2389164" cy="2228832"/>
          </a:xfrm>
          <a:prstGeom prst="wedgeRoundRectCallout">
            <a:avLst>
              <a:gd name="adj1" fmla="val 61576"/>
              <a:gd name="adj2" fmla="val 35576"/>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Well, it's not </a:t>
            </a:r>
            <a:br>
              <a:rPr lang="en-US" dirty="0">
                <a:solidFill>
                  <a:sysClr val="windowText" lastClr="000000"/>
                </a:solidFill>
              </a:rPr>
            </a:br>
            <a:r>
              <a:rPr lang="en-US" dirty="0">
                <a:solidFill>
                  <a:sysClr val="windowText" lastClr="000000"/>
                </a:solidFill>
              </a:rPr>
              <a:t>a right; it’s a luxury. You have a right to healthy food, but with that right comes a big responsibility.</a:t>
            </a:r>
          </a:p>
        </p:txBody>
      </p:sp>
      <p:sp>
        <p:nvSpPr>
          <p:cNvPr id="8" name="Rounded Rectangular Callout 19">
            <a:extLst>
              <a:ext uri="{FF2B5EF4-FFF2-40B4-BE49-F238E27FC236}">
                <a16:creationId xmlns:a16="http://schemas.microsoft.com/office/drawing/2014/main" id="{6B042221-2F96-29DC-7D5C-13551E8424AD}"/>
              </a:ext>
            </a:extLst>
          </p:cNvPr>
          <p:cNvSpPr/>
          <p:nvPr/>
        </p:nvSpPr>
        <p:spPr>
          <a:xfrm>
            <a:off x="4662249" y="4236396"/>
            <a:ext cx="1648224" cy="1414751"/>
          </a:xfrm>
          <a:prstGeom prst="wedgeRoundRectCallout">
            <a:avLst>
              <a:gd name="adj1" fmla="val 63863"/>
              <a:gd name="adj2" fmla="val -46416"/>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 don’t understand, please </a:t>
            </a:r>
            <a:r>
              <a:rPr lang="en-US" b="1" dirty="0">
                <a:solidFill>
                  <a:sysClr val="windowText" lastClr="000000"/>
                </a:solidFill>
              </a:rPr>
              <a:t>explain</a:t>
            </a:r>
            <a:r>
              <a:rPr lang="en-US" dirty="0">
                <a:solidFill>
                  <a:sysClr val="windowText" lastClr="000000"/>
                </a:solidFill>
              </a:rPr>
              <a:t> it me, mom.</a:t>
            </a:r>
          </a:p>
        </p:txBody>
      </p:sp>
    </p:spTree>
    <p:extLst>
      <p:ext uri="{BB962C8B-B14F-4D97-AF65-F5344CB8AC3E}">
        <p14:creationId xmlns:p14="http://schemas.microsoft.com/office/powerpoint/2010/main" val="30142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04A5B-4CFA-9276-A812-06DBF6E77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09" y="1507188"/>
            <a:ext cx="7061982" cy="4595382"/>
          </a:xfrm>
          <a:prstGeom prst="flowChartAlternateProcess">
            <a:avLst/>
          </a:prstGeom>
        </p:spPr>
      </p:pic>
      <p:pic>
        <p:nvPicPr>
          <p:cNvPr id="3" name="Picture 2">
            <a:extLst>
              <a:ext uri="{FF2B5EF4-FFF2-40B4-BE49-F238E27FC236}">
                <a16:creationId xmlns:a16="http://schemas.microsoft.com/office/drawing/2014/main" id="{123BCC5A-EC2B-6996-8214-DE87EB4E2D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783"/>
          <a:stretch/>
        </p:blipFill>
        <p:spPr>
          <a:xfrm>
            <a:off x="2771764" y="2312808"/>
            <a:ext cx="1208191" cy="3789762"/>
          </a:xfrm>
          <a:prstGeom prst="rect">
            <a:avLst/>
          </a:prstGeom>
        </p:spPr>
      </p:pic>
      <p:pic>
        <p:nvPicPr>
          <p:cNvPr id="5" name="Picture 4">
            <a:extLst>
              <a:ext uri="{FF2B5EF4-FFF2-40B4-BE49-F238E27FC236}">
                <a16:creationId xmlns:a16="http://schemas.microsoft.com/office/drawing/2014/main" id="{5A683226-443F-4A75-0836-ECF343B193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20" t="-787" r="-438" b="32049"/>
          <a:stretch/>
        </p:blipFill>
        <p:spPr>
          <a:xfrm flipH="1">
            <a:off x="5023784" y="3296796"/>
            <a:ext cx="1897561" cy="2805774"/>
          </a:xfrm>
          <a:prstGeom prst="rect">
            <a:avLst/>
          </a:prstGeom>
        </p:spPr>
      </p:pic>
      <p:sp>
        <p:nvSpPr>
          <p:cNvPr id="9" name="Rounded Rectangular Callout 8">
            <a:extLst>
              <a:ext uri="{FF2B5EF4-FFF2-40B4-BE49-F238E27FC236}">
                <a16:creationId xmlns:a16="http://schemas.microsoft.com/office/drawing/2014/main" id="{597A0DF6-C739-1D8B-9B95-D48D5E500E14}"/>
              </a:ext>
            </a:extLst>
          </p:cNvPr>
          <p:cNvSpPr/>
          <p:nvPr/>
        </p:nvSpPr>
        <p:spPr>
          <a:xfrm>
            <a:off x="581237" y="1406369"/>
            <a:ext cx="5501511" cy="906440"/>
          </a:xfrm>
          <a:prstGeom prst="wedgeRoundRectCallout">
            <a:avLst>
              <a:gd name="adj1" fmla="val -6303"/>
              <a:gd name="adj2" fmla="val 96161"/>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We all have basic human rights, such as the right to healthy food, clean water, shelter, basic health care and to an education.</a:t>
            </a:r>
          </a:p>
        </p:txBody>
      </p:sp>
      <p:sp>
        <p:nvSpPr>
          <p:cNvPr id="11" name="Rounded Rectangular Callout 10">
            <a:extLst>
              <a:ext uri="{FF2B5EF4-FFF2-40B4-BE49-F238E27FC236}">
                <a16:creationId xmlns:a16="http://schemas.microsoft.com/office/drawing/2014/main" id="{B5B11FE4-8D0F-5800-A37D-59C56B1AAB86}"/>
              </a:ext>
            </a:extLst>
          </p:cNvPr>
          <p:cNvSpPr/>
          <p:nvPr/>
        </p:nvSpPr>
        <p:spPr>
          <a:xfrm>
            <a:off x="6542520" y="1989854"/>
            <a:ext cx="1897561" cy="1187784"/>
          </a:xfrm>
          <a:prstGeom prst="wedgeRoundRectCallout">
            <a:avLst>
              <a:gd name="adj1" fmla="val -45728"/>
              <a:gd name="adj2" fmla="val 72038"/>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We are lucky because we have all those things?</a:t>
            </a:r>
          </a:p>
        </p:txBody>
      </p:sp>
      <p:sp>
        <p:nvSpPr>
          <p:cNvPr id="14" name="Rounded Rectangular Callout 13">
            <a:extLst>
              <a:ext uri="{FF2B5EF4-FFF2-40B4-BE49-F238E27FC236}">
                <a16:creationId xmlns:a16="http://schemas.microsoft.com/office/drawing/2014/main" id="{71E6D80B-CCA2-EE06-3A4A-4B9C84D049ED}"/>
              </a:ext>
            </a:extLst>
          </p:cNvPr>
          <p:cNvSpPr/>
          <p:nvPr/>
        </p:nvSpPr>
        <p:spPr>
          <a:xfrm>
            <a:off x="573206" y="3663937"/>
            <a:ext cx="1784405" cy="2429754"/>
          </a:xfrm>
          <a:prstGeom prst="wedgeRoundRectCallout">
            <a:avLst>
              <a:gd name="adj1" fmla="val 74347"/>
              <a:gd name="adj2" fmla="val -63213"/>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Yes, but with each right comes a responsibility, which means you must look after your rights.</a:t>
            </a:r>
          </a:p>
        </p:txBody>
      </p:sp>
      <p:grpSp>
        <p:nvGrpSpPr>
          <p:cNvPr id="10" name="Group 9">
            <a:extLst>
              <a:ext uri="{FF2B5EF4-FFF2-40B4-BE49-F238E27FC236}">
                <a16:creationId xmlns:a16="http://schemas.microsoft.com/office/drawing/2014/main" id="{9C7EE852-2DF0-B506-047B-C67A865452D8}"/>
              </a:ext>
            </a:extLst>
          </p:cNvPr>
          <p:cNvGrpSpPr/>
          <p:nvPr/>
        </p:nvGrpSpPr>
        <p:grpSpPr>
          <a:xfrm>
            <a:off x="0" y="548255"/>
            <a:ext cx="8388350" cy="504562"/>
            <a:chOff x="0" y="764309"/>
            <a:chExt cx="8388350" cy="504562"/>
          </a:xfrm>
        </p:grpSpPr>
        <p:sp>
          <p:nvSpPr>
            <p:cNvPr id="12" name="Text">
              <a:extLst>
                <a:ext uri="{FF2B5EF4-FFF2-40B4-BE49-F238E27FC236}">
                  <a16:creationId xmlns:a16="http://schemas.microsoft.com/office/drawing/2014/main" id="{0AA26F40-CE23-9370-F33E-5C6AB40522DC}"/>
                </a:ext>
              </a:extLst>
            </p:cNvPr>
            <p:cNvSpPr/>
            <p:nvPr/>
          </p:nvSpPr>
          <p:spPr>
            <a:xfrm>
              <a:off x="755650" y="764309"/>
              <a:ext cx="7632700" cy="504562"/>
            </a:xfrm>
            <a:prstGeom prst="rect">
              <a:avLst/>
            </a:prstGeom>
          </p:spPr>
          <p:txBody>
            <a:bodyPr wrap="square" lIns="0" tIns="0" rIns="0" bIns="0">
              <a:spAutoFit/>
            </a:bodyPr>
            <a:lstStyle/>
            <a:p>
              <a:pPr marL="0" lvl="0" indent="0" algn="l" rtl="0">
                <a:lnSpc>
                  <a:spcPct val="90000"/>
                </a:lnSpc>
                <a:spcBef>
                  <a:spcPts val="0"/>
                </a:spcBef>
                <a:spcAft>
                  <a:spcPts val="0"/>
                </a:spcAft>
                <a:buClr>
                  <a:schemeClr val="dk1"/>
                </a:buClr>
                <a:buSzPts val="2800"/>
                <a:buNone/>
              </a:pPr>
              <a:r>
                <a:rPr lang="en-US" dirty="0"/>
                <a:t>Nandi was having a bad </a:t>
              </a:r>
              <a:r>
                <a:rPr lang="en-US" b="1" dirty="0"/>
                <a:t>day</a:t>
              </a:r>
              <a:r>
                <a:rPr lang="en-US" dirty="0"/>
                <a:t>! It’s her 7</a:t>
              </a:r>
              <a:r>
                <a:rPr lang="en-US" baseline="30000" dirty="0"/>
                <a:t>th</a:t>
              </a:r>
              <a:r>
                <a:rPr lang="en-US" dirty="0"/>
                <a:t>  </a:t>
              </a:r>
              <a:r>
                <a:rPr lang="en-US" b="1" dirty="0"/>
                <a:t>birthday</a:t>
              </a:r>
              <a:r>
                <a:rPr lang="en-US" dirty="0"/>
                <a:t> on </a:t>
              </a:r>
              <a:r>
                <a:rPr lang="en-US" b="1" dirty="0"/>
                <a:t>Monday</a:t>
              </a:r>
              <a:r>
                <a:rPr lang="en-US" dirty="0"/>
                <a:t> and she wants a fairy cake, but mom is </a:t>
              </a:r>
              <a:r>
                <a:rPr lang="en-US" b="1" dirty="0"/>
                <a:t>saying</a:t>
              </a:r>
              <a:r>
                <a:rPr lang="en-US" dirty="0"/>
                <a:t> no.</a:t>
              </a:r>
            </a:p>
          </p:txBody>
        </p:sp>
        <p:sp>
          <p:nvSpPr>
            <p:cNvPr id="13" name="Arrow: Pentagon 12">
              <a:extLst>
                <a:ext uri="{FF2B5EF4-FFF2-40B4-BE49-F238E27FC236}">
                  <a16:creationId xmlns:a16="http://schemas.microsoft.com/office/drawing/2014/main" id="{A468A9A7-94AC-A624-9152-F2314B272AD0}"/>
                </a:ext>
              </a:extLst>
            </p:cNvPr>
            <p:cNvSpPr/>
            <p:nvPr/>
          </p:nvSpPr>
          <p:spPr>
            <a:xfrm>
              <a:off x="0" y="764309"/>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rade 1 Font" panose="020B0603050302020204" pitchFamily="34" charset="0"/>
              </a:endParaRPr>
            </a:p>
          </p:txBody>
        </p:sp>
      </p:grpSp>
    </p:spTree>
    <p:extLst>
      <p:ext uri="{BB962C8B-B14F-4D97-AF65-F5344CB8AC3E}">
        <p14:creationId xmlns:p14="http://schemas.microsoft.com/office/powerpoint/2010/main" val="10527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E978B0A-2B5D-E60C-AB56-113B19822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09" y="1507188"/>
            <a:ext cx="7061982" cy="4595382"/>
          </a:xfrm>
          <a:prstGeom prst="flowChartAlternateProcess">
            <a:avLst/>
          </a:prstGeom>
        </p:spPr>
      </p:pic>
      <p:pic>
        <p:nvPicPr>
          <p:cNvPr id="17" name="Picture 16">
            <a:extLst>
              <a:ext uri="{FF2B5EF4-FFF2-40B4-BE49-F238E27FC236}">
                <a16:creationId xmlns:a16="http://schemas.microsoft.com/office/drawing/2014/main" id="{11F4CB97-0AD1-7EC0-C276-D3A2BC379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783"/>
          <a:stretch/>
        </p:blipFill>
        <p:spPr>
          <a:xfrm>
            <a:off x="1216331" y="2312808"/>
            <a:ext cx="1208191" cy="3789762"/>
          </a:xfrm>
          <a:prstGeom prst="rect">
            <a:avLst/>
          </a:prstGeom>
        </p:spPr>
      </p:pic>
      <p:sp>
        <p:nvSpPr>
          <p:cNvPr id="9" name="Rounded Rectangular Callout 8">
            <a:extLst>
              <a:ext uri="{FF2B5EF4-FFF2-40B4-BE49-F238E27FC236}">
                <a16:creationId xmlns:a16="http://schemas.microsoft.com/office/drawing/2014/main" id="{597A0DF6-C739-1D8B-9B95-D48D5E500E14}"/>
              </a:ext>
            </a:extLst>
          </p:cNvPr>
          <p:cNvSpPr/>
          <p:nvPr/>
        </p:nvSpPr>
        <p:spPr>
          <a:xfrm>
            <a:off x="4876800" y="1044212"/>
            <a:ext cx="3606799" cy="1769613"/>
          </a:xfrm>
          <a:prstGeom prst="wedgeRoundRectCallout">
            <a:avLst>
              <a:gd name="adj1" fmla="val 17015"/>
              <a:gd name="adj2" fmla="val 61017"/>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My teacher </a:t>
            </a:r>
            <a:r>
              <a:rPr lang="en-US" b="1" dirty="0">
                <a:solidFill>
                  <a:sysClr val="windowText" lastClr="000000"/>
                </a:solidFill>
              </a:rPr>
              <a:t>says</a:t>
            </a:r>
            <a:r>
              <a:rPr lang="en-US" dirty="0">
                <a:solidFill>
                  <a:sysClr val="windowText" lastClr="000000"/>
                </a:solidFill>
              </a:rPr>
              <a:t> that we have to work hard on being responsible. We need shelter from the </a:t>
            </a:r>
            <a:r>
              <a:rPr lang="en-US" b="1" dirty="0">
                <a:solidFill>
                  <a:sysClr val="windowText" lastClr="000000"/>
                </a:solidFill>
              </a:rPr>
              <a:t>rain</a:t>
            </a:r>
            <a:r>
              <a:rPr lang="en-US" dirty="0">
                <a:solidFill>
                  <a:sysClr val="windowText" lastClr="000000"/>
                </a:solidFill>
              </a:rPr>
              <a:t>, healthy food on a </a:t>
            </a:r>
            <a:r>
              <a:rPr lang="en-US" b="1" dirty="0">
                <a:solidFill>
                  <a:sysClr val="windowText" lastClr="000000"/>
                </a:solidFill>
              </a:rPr>
              <a:t>plate</a:t>
            </a:r>
            <a:r>
              <a:rPr lang="en-US" dirty="0">
                <a:solidFill>
                  <a:sysClr val="windowText" lastClr="000000"/>
                </a:solidFill>
              </a:rPr>
              <a:t>, and to </a:t>
            </a:r>
            <a:r>
              <a:rPr lang="en-US" b="1" dirty="0">
                <a:solidFill>
                  <a:sysClr val="windowText" lastClr="000000"/>
                </a:solidFill>
              </a:rPr>
              <a:t>play</a:t>
            </a:r>
            <a:r>
              <a:rPr lang="en-US" dirty="0">
                <a:solidFill>
                  <a:sysClr val="windowText" lastClr="000000"/>
                </a:solidFill>
              </a:rPr>
              <a:t> in a </a:t>
            </a:r>
            <a:r>
              <a:rPr lang="en-US" b="1" dirty="0">
                <a:solidFill>
                  <a:sysClr val="windowText" lastClr="000000"/>
                </a:solidFill>
              </a:rPr>
              <a:t>safe</a:t>
            </a:r>
            <a:r>
              <a:rPr lang="en-US" dirty="0">
                <a:solidFill>
                  <a:sysClr val="windowText" lastClr="000000"/>
                </a:solidFill>
              </a:rPr>
              <a:t> </a:t>
            </a:r>
            <a:r>
              <a:rPr lang="en-US" b="1" dirty="0">
                <a:solidFill>
                  <a:sysClr val="windowText" lastClr="000000"/>
                </a:solidFill>
              </a:rPr>
              <a:t>place</a:t>
            </a:r>
            <a:r>
              <a:rPr lang="en-US" dirty="0">
                <a:solidFill>
                  <a:sysClr val="windowText" lastClr="000000"/>
                </a:solidFill>
              </a:rPr>
              <a:t>, like at school.</a:t>
            </a:r>
          </a:p>
        </p:txBody>
      </p:sp>
      <p:sp>
        <p:nvSpPr>
          <p:cNvPr id="11" name="Rounded Rectangular Callout 10">
            <a:extLst>
              <a:ext uri="{FF2B5EF4-FFF2-40B4-BE49-F238E27FC236}">
                <a16:creationId xmlns:a16="http://schemas.microsoft.com/office/drawing/2014/main" id="{B5B11FE4-8D0F-5800-A37D-59C56B1AAB86}"/>
              </a:ext>
            </a:extLst>
          </p:cNvPr>
          <p:cNvSpPr/>
          <p:nvPr/>
        </p:nvSpPr>
        <p:spPr>
          <a:xfrm>
            <a:off x="3580343" y="4689771"/>
            <a:ext cx="2462648" cy="1412799"/>
          </a:xfrm>
          <a:prstGeom prst="wedgeRoundRectCallout">
            <a:avLst>
              <a:gd name="adj1" fmla="val -59760"/>
              <a:gd name="adj2" fmla="val -82237"/>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Okay</a:t>
            </a:r>
            <a:r>
              <a:rPr lang="en-US" dirty="0">
                <a:solidFill>
                  <a:sysClr val="windowText" lastClr="000000"/>
                </a:solidFill>
              </a:rPr>
              <a:t>, that’s all fine, but I still want my </a:t>
            </a:r>
            <a:r>
              <a:rPr lang="en-US" b="1" dirty="0">
                <a:solidFill>
                  <a:sysClr val="windowText" lastClr="000000"/>
                </a:solidFill>
              </a:rPr>
              <a:t>birthday cake</a:t>
            </a:r>
            <a:r>
              <a:rPr lang="en-US" dirty="0">
                <a:solidFill>
                  <a:sysClr val="windowText" lastClr="000000"/>
                </a:solidFill>
              </a:rPr>
              <a:t>. I’ll let Gogo </a:t>
            </a:r>
            <a:r>
              <a:rPr lang="en-US" b="1" dirty="0">
                <a:solidFill>
                  <a:sysClr val="windowText" lastClr="000000"/>
                </a:solidFill>
              </a:rPr>
              <a:t>bake</a:t>
            </a:r>
            <a:r>
              <a:rPr lang="en-US" dirty="0">
                <a:solidFill>
                  <a:sysClr val="windowText" lastClr="000000"/>
                </a:solidFill>
              </a:rPr>
              <a:t> me </a:t>
            </a:r>
            <a:br>
              <a:rPr lang="en-US" dirty="0">
                <a:solidFill>
                  <a:sysClr val="windowText" lastClr="000000"/>
                </a:solidFill>
              </a:rPr>
            </a:br>
            <a:r>
              <a:rPr lang="en-US" dirty="0">
                <a:solidFill>
                  <a:sysClr val="windowText" lastClr="000000"/>
                </a:solidFill>
              </a:rPr>
              <a:t>a </a:t>
            </a:r>
            <a:r>
              <a:rPr lang="en-US" b="1" dirty="0">
                <a:solidFill>
                  <a:sysClr val="windowText" lastClr="000000"/>
                </a:solidFill>
              </a:rPr>
              <a:t>snail cake</a:t>
            </a:r>
            <a:r>
              <a:rPr lang="en-US" dirty="0">
                <a:solidFill>
                  <a:sysClr val="windowText" lastClr="000000"/>
                </a:solidFill>
              </a:rPr>
              <a:t>.</a:t>
            </a:r>
          </a:p>
        </p:txBody>
      </p:sp>
      <p:grpSp>
        <p:nvGrpSpPr>
          <p:cNvPr id="8" name="Group 7">
            <a:extLst>
              <a:ext uri="{FF2B5EF4-FFF2-40B4-BE49-F238E27FC236}">
                <a16:creationId xmlns:a16="http://schemas.microsoft.com/office/drawing/2014/main" id="{D870D95F-BB30-5B69-C313-5E8C4D4642C8}"/>
              </a:ext>
            </a:extLst>
          </p:cNvPr>
          <p:cNvGrpSpPr/>
          <p:nvPr/>
        </p:nvGrpSpPr>
        <p:grpSpPr>
          <a:xfrm>
            <a:off x="0" y="539650"/>
            <a:ext cx="8388350" cy="504562"/>
            <a:chOff x="0" y="764309"/>
            <a:chExt cx="8388350" cy="504562"/>
          </a:xfrm>
        </p:grpSpPr>
        <p:sp>
          <p:nvSpPr>
            <p:cNvPr id="10" name="Text">
              <a:extLst>
                <a:ext uri="{FF2B5EF4-FFF2-40B4-BE49-F238E27FC236}">
                  <a16:creationId xmlns:a16="http://schemas.microsoft.com/office/drawing/2014/main" id="{45B8DED7-7454-0C64-8E07-83B57BD26A2C}"/>
                </a:ext>
              </a:extLst>
            </p:cNvPr>
            <p:cNvSpPr/>
            <p:nvPr/>
          </p:nvSpPr>
          <p:spPr>
            <a:xfrm>
              <a:off x="755650" y="764309"/>
              <a:ext cx="7632700" cy="504562"/>
            </a:xfrm>
            <a:prstGeom prst="rect">
              <a:avLst/>
            </a:prstGeom>
          </p:spPr>
          <p:txBody>
            <a:bodyPr wrap="square" lIns="0" tIns="0" rIns="0" bIns="0">
              <a:spAutoFit/>
            </a:bodyPr>
            <a:lstStyle/>
            <a:p>
              <a:pPr marL="0" lvl="0" indent="0" algn="l" rtl="0">
                <a:lnSpc>
                  <a:spcPct val="90000"/>
                </a:lnSpc>
                <a:spcBef>
                  <a:spcPts val="0"/>
                </a:spcBef>
                <a:spcAft>
                  <a:spcPts val="0"/>
                </a:spcAft>
                <a:buClr>
                  <a:schemeClr val="dk1"/>
                </a:buClr>
                <a:buSzPts val="2800"/>
                <a:buNone/>
              </a:pPr>
              <a:r>
                <a:rPr lang="en-US" dirty="0"/>
                <a:t>Nandi was having a bad </a:t>
              </a:r>
              <a:r>
                <a:rPr lang="en-US" b="1" dirty="0"/>
                <a:t>day</a:t>
              </a:r>
              <a:r>
                <a:rPr lang="en-US" dirty="0"/>
                <a:t>! It’s her 7</a:t>
              </a:r>
              <a:r>
                <a:rPr lang="en-US" baseline="30000" dirty="0"/>
                <a:t>th</a:t>
              </a:r>
              <a:r>
                <a:rPr lang="en-US" dirty="0"/>
                <a:t>  </a:t>
              </a:r>
              <a:r>
                <a:rPr lang="en-US" b="1" dirty="0"/>
                <a:t>birthday</a:t>
              </a:r>
              <a:r>
                <a:rPr lang="en-US" dirty="0"/>
                <a:t> on </a:t>
              </a:r>
              <a:r>
                <a:rPr lang="en-US" b="1" dirty="0"/>
                <a:t>Monday</a:t>
              </a:r>
              <a:r>
                <a:rPr lang="en-US" dirty="0"/>
                <a:t> and she wants a fairy cake, but mom is </a:t>
              </a:r>
              <a:r>
                <a:rPr lang="en-US" b="1" dirty="0"/>
                <a:t>saying</a:t>
              </a:r>
              <a:r>
                <a:rPr lang="en-US" dirty="0"/>
                <a:t> no.</a:t>
              </a:r>
            </a:p>
          </p:txBody>
        </p:sp>
        <p:sp>
          <p:nvSpPr>
            <p:cNvPr id="12" name="Arrow: Pentagon 11">
              <a:extLst>
                <a:ext uri="{FF2B5EF4-FFF2-40B4-BE49-F238E27FC236}">
                  <a16:creationId xmlns:a16="http://schemas.microsoft.com/office/drawing/2014/main" id="{F83A8EB2-4298-C3DB-BC58-C5C668D36667}"/>
                </a:ext>
              </a:extLst>
            </p:cNvPr>
            <p:cNvSpPr/>
            <p:nvPr/>
          </p:nvSpPr>
          <p:spPr>
            <a:xfrm>
              <a:off x="0" y="764309"/>
              <a:ext cx="660400" cy="454554"/>
            </a:xfrm>
            <a:prstGeom prst="homePlate">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rade 1 Font" panose="020B0603050302020204" pitchFamily="34" charset="0"/>
              </a:endParaRPr>
            </a:p>
          </p:txBody>
        </p:sp>
      </p:grpSp>
      <p:pic>
        <p:nvPicPr>
          <p:cNvPr id="19" name="Picture 18">
            <a:extLst>
              <a:ext uri="{FF2B5EF4-FFF2-40B4-BE49-F238E27FC236}">
                <a16:creationId xmlns:a16="http://schemas.microsoft.com/office/drawing/2014/main" id="{A14FCD30-AF1C-F2EE-3008-5DF6FE570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4" b="37573"/>
          <a:stretch/>
        </p:blipFill>
        <p:spPr>
          <a:xfrm>
            <a:off x="2362335" y="3631096"/>
            <a:ext cx="1066391" cy="2471474"/>
          </a:xfrm>
          <a:prstGeom prst="rect">
            <a:avLst/>
          </a:prstGeom>
        </p:spPr>
      </p:pic>
      <p:pic>
        <p:nvPicPr>
          <p:cNvPr id="21" name="Picture 20" descr="A cartoon of a child&#10;&#10;Description automatically generated with low confidence">
            <a:extLst>
              <a:ext uri="{FF2B5EF4-FFF2-40B4-BE49-F238E27FC236}">
                <a16:creationId xmlns:a16="http://schemas.microsoft.com/office/drawing/2014/main" id="{7A078DD9-A34A-C2FF-8ADD-27FAA56329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611"/>
          <a:stretch/>
        </p:blipFill>
        <p:spPr>
          <a:xfrm>
            <a:off x="5746746" y="3005850"/>
            <a:ext cx="1655844" cy="3096720"/>
          </a:xfrm>
          <a:prstGeom prst="rect">
            <a:avLst/>
          </a:prstGeom>
        </p:spPr>
      </p:pic>
      <p:sp>
        <p:nvSpPr>
          <p:cNvPr id="22" name="Rounded Rectangular Callout 10">
            <a:extLst>
              <a:ext uri="{FF2B5EF4-FFF2-40B4-BE49-F238E27FC236}">
                <a16:creationId xmlns:a16="http://schemas.microsoft.com/office/drawing/2014/main" id="{97A26247-61A7-C280-DBA1-9143BC344F47}"/>
              </a:ext>
            </a:extLst>
          </p:cNvPr>
          <p:cNvSpPr/>
          <p:nvPr/>
        </p:nvSpPr>
        <p:spPr>
          <a:xfrm>
            <a:off x="889392" y="1255451"/>
            <a:ext cx="3606799" cy="1136822"/>
          </a:xfrm>
          <a:prstGeom prst="wedgeRoundRectCallout">
            <a:avLst>
              <a:gd name="adj1" fmla="val 545"/>
              <a:gd name="adj2" fmla="val 71214"/>
              <a:gd name="adj3" fmla="val 16667"/>
            </a:avLst>
          </a:prstGeom>
          <a:solidFill>
            <a:schemeClr val="bg1"/>
          </a:solidFill>
          <a:ln>
            <a:solidFill>
              <a:srgbClr val="0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I’m sure you’ll be the only one with a </a:t>
            </a:r>
            <a:r>
              <a:rPr lang="en-US" b="1" dirty="0">
                <a:solidFill>
                  <a:sysClr val="windowText" lastClr="000000"/>
                </a:solidFill>
              </a:rPr>
              <a:t>cake</a:t>
            </a:r>
            <a:r>
              <a:rPr lang="en-US" dirty="0">
                <a:solidFill>
                  <a:sysClr val="windowText" lastClr="000000"/>
                </a:solidFill>
              </a:rPr>
              <a:t> like that! And you’ll make Gogo so happy.</a:t>
            </a:r>
          </a:p>
        </p:txBody>
      </p:sp>
      <p:grpSp>
        <p:nvGrpSpPr>
          <p:cNvPr id="30" name="Group 29">
            <a:extLst>
              <a:ext uri="{FF2B5EF4-FFF2-40B4-BE49-F238E27FC236}">
                <a16:creationId xmlns:a16="http://schemas.microsoft.com/office/drawing/2014/main" id="{5047BBB0-5BA8-C674-472E-E296A970E3E6}"/>
              </a:ext>
            </a:extLst>
          </p:cNvPr>
          <p:cNvGrpSpPr/>
          <p:nvPr/>
        </p:nvGrpSpPr>
        <p:grpSpPr>
          <a:xfrm>
            <a:off x="3580343" y="2880650"/>
            <a:ext cx="2008169" cy="1380379"/>
            <a:chOff x="3580343" y="2880650"/>
            <a:chExt cx="2008169" cy="1380379"/>
          </a:xfrm>
        </p:grpSpPr>
        <p:sp>
          <p:nvSpPr>
            <p:cNvPr id="24" name="Rectangle: Rounded Corners 23">
              <a:extLst>
                <a:ext uri="{FF2B5EF4-FFF2-40B4-BE49-F238E27FC236}">
                  <a16:creationId xmlns:a16="http://schemas.microsoft.com/office/drawing/2014/main" id="{D94D7E51-FB46-B202-646D-6D03E20E8B7A}"/>
                </a:ext>
              </a:extLst>
            </p:cNvPr>
            <p:cNvSpPr/>
            <p:nvPr/>
          </p:nvSpPr>
          <p:spPr>
            <a:xfrm>
              <a:off x="3701260" y="2880650"/>
              <a:ext cx="1818196" cy="137154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5" name="Picture 24">
              <a:extLst>
                <a:ext uri="{FF2B5EF4-FFF2-40B4-BE49-F238E27FC236}">
                  <a16:creationId xmlns:a16="http://schemas.microsoft.com/office/drawing/2014/main" id="{52CDC7B1-9E3A-79A2-F68F-9C29CD1CDD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7745"/>
            <a:stretch/>
          </p:blipFill>
          <p:spPr>
            <a:xfrm>
              <a:off x="3580343" y="2911448"/>
              <a:ext cx="632366" cy="1336881"/>
            </a:xfrm>
            <a:prstGeom prst="roundRect">
              <a:avLst/>
            </a:prstGeom>
          </p:spPr>
        </p:pic>
        <p:pic>
          <p:nvPicPr>
            <p:cNvPr id="26" name="Picture 25" descr="A cartoon of a child&#10;&#10;Description automatically generated with low confidence">
              <a:extLst>
                <a:ext uri="{FF2B5EF4-FFF2-40B4-BE49-F238E27FC236}">
                  <a16:creationId xmlns:a16="http://schemas.microsoft.com/office/drawing/2014/main" id="{83F6917E-07FD-3C4D-882D-9D4687051E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4856"/>
            <a:stretch/>
          </p:blipFill>
          <p:spPr>
            <a:xfrm>
              <a:off x="4833076" y="2927708"/>
              <a:ext cx="755436" cy="1320622"/>
            </a:xfrm>
            <a:prstGeom prst="rect">
              <a:avLst/>
            </a:prstGeom>
          </p:spPr>
        </p:pic>
        <p:pic>
          <p:nvPicPr>
            <p:cNvPr id="28" name="Picture 27" descr="A picture containing text, doll&#10;&#10;Description automatically generated">
              <a:extLst>
                <a:ext uri="{FF2B5EF4-FFF2-40B4-BE49-F238E27FC236}">
                  <a16:creationId xmlns:a16="http://schemas.microsoft.com/office/drawing/2014/main" id="{2A6A75A0-4691-CFC5-A096-B48CC7B8C3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6641" y="3011681"/>
              <a:ext cx="1812815" cy="1249348"/>
            </a:xfrm>
            <a:prstGeom prst="roundRect">
              <a:avLst/>
            </a:prstGeom>
          </p:spPr>
        </p:pic>
      </p:grpSp>
    </p:spTree>
    <p:extLst>
      <p:ext uri="{BB962C8B-B14F-4D97-AF65-F5344CB8AC3E}">
        <p14:creationId xmlns:p14="http://schemas.microsoft.com/office/powerpoint/2010/main" val="33832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2"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1412</TotalTime>
  <Words>634</Words>
  <Application>Microsoft Office PowerPoint</Application>
  <PresentationFormat>On-screen Show (4:3)</PresentationFormat>
  <Paragraphs>78</Paragraphs>
  <Slides>11</Slides>
  <Notes>1</Notes>
  <HiddenSlides>1</HiddenSlides>
  <MMClips>7</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Calibri</vt:lpstr>
      <vt:lpstr>Grade 1 Font</vt:lpstr>
      <vt:lpstr>Twinkl</vt:lpstr>
      <vt:lpstr>Arial</vt:lpstr>
      <vt:lpstr>Roboto</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Ines Klepic</dc:creator>
  <cp:lastModifiedBy>3</cp:lastModifiedBy>
  <cp:revision>79</cp:revision>
  <dcterms:created xsi:type="dcterms:W3CDTF">2022-06-13T16:49:32Z</dcterms:created>
  <dcterms:modified xsi:type="dcterms:W3CDTF">2022-12-22T07:38:16Z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2022-12-09T12:11:05Z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9b77a486-e58d-4acd-9b47-f38cf1036387</vt:lpwstr>
  </property>
  <property fmtid="{D5CDD505-2E9C-101B-9397-08002B2CF9AE}" pid="7" name="MSIP_Label_defa4170-0d19-0005-0004-bc88714345d2_ActionId">
    <vt:lpwstr>0dd9255e-ccb7-4b2f-8ab1-276d103d8b8d</vt:lpwstr>
  </property>
  <property fmtid="{D5CDD505-2E9C-101B-9397-08002B2CF9AE}" pid="8" name="MSIP_Label_defa4170-0d19-0005-0004-bc88714345d2_ContentBits">
    <vt:lpwstr>0</vt:lpwstr>
  </property>
</Properties>
</file>