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handoutMasterIdLst>
    <p:handoutMasterId r:id="rId11"/>
  </p:handoutMasterIdLst>
  <p:sldIdLst>
    <p:sldId id="277" r:id="rId2"/>
    <p:sldId id="278" r:id="rId3"/>
    <p:sldId id="281" r:id="rId4"/>
    <p:sldId id="282" r:id="rId5"/>
    <p:sldId id="283" r:id="rId6"/>
    <p:sldId id="280" r:id="rId7"/>
    <p:sldId id="284" r:id="rId8"/>
    <p:sldId id="279" r:id="rId9"/>
  </p:sldIdLst>
  <p:sldSz cx="9144000" cy="6858000" type="screen4x3"/>
  <p:notesSz cx="6858000" cy="9144000"/>
  <p:embeddedFontLst>
    <p:embeddedFont>
      <p:font typeface="Calibri" panose="020F0502020204030204" pitchFamily="34" charset="0"/>
      <p:regular r:id="rId12"/>
      <p:bold r:id="rId13"/>
      <p:italic r:id="rId14"/>
      <p:boldItalic r:id="rId15"/>
    </p:embeddedFont>
    <p:embeddedFont>
      <p:font typeface="Roboto" panose="02000000000000000000" pitchFamily="2" charset="0"/>
      <p:regular r:id="rId16"/>
      <p:bold r:id="rId17"/>
      <p:italic r:id="rId18"/>
      <p:boldItalic r:id="rId19"/>
    </p:embeddedFont>
    <p:embeddedFont>
      <p:font typeface="Twinkl" pitchFamily="2" charset="77"/>
      <p:regular r:id="rId2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BE33"/>
    <a:srgbClr val="699229"/>
    <a:srgbClr val="CFE09A"/>
    <a:srgbClr val="18A0DB"/>
    <a:srgbClr val="DE1E5A"/>
    <a:srgbClr val="BC0105"/>
    <a:srgbClr val="4DB1E3"/>
    <a:srgbClr val="80C1EB"/>
    <a:srgbClr val="ACDDF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56" autoAdjust="0"/>
    <p:restoredTop sz="94660"/>
  </p:normalViewPr>
  <p:slideViewPr>
    <p:cSldViewPr snapToGrid="0" showGuides="1">
      <p:cViewPr varScale="1">
        <p:scale>
          <a:sx n="127" d="100"/>
          <a:sy n="127" d="100"/>
        </p:scale>
        <p:origin x="960" y="184"/>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08/03/2022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08/03/2022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GB"/>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GB"/>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www.twinkl.co.za/"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www.twinkl.co.za/"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8442"/>
            <a:ext cx="8220075" cy="652318"/>
          </a:xfrm>
        </p:spPr>
        <p:txBody>
          <a:bodyPr/>
          <a:lstStyle/>
          <a:p>
            <a:pPr algn="ctr"/>
            <a:r>
              <a:rPr lang="en-GB" altLang="en-US" sz="2800" dirty="0">
                <a:solidFill>
                  <a:srgbClr val="699229"/>
                </a:solidFill>
                <a:latin typeface="Roboto" panose="02000000000000000000" pitchFamily="2" charset="0"/>
                <a:ea typeface="Roboto" panose="02000000000000000000" pitchFamily="2" charset="0"/>
                <a:cs typeface="Arial" panose="020B0604020202020204" pitchFamily="34" charset="0"/>
              </a:rPr>
              <a:t>Disclaimer/s</a:t>
            </a:r>
          </a:p>
        </p:txBody>
      </p:sp>
      <p:sp>
        <p:nvSpPr>
          <p:cNvPr id="14" name="Title 2"/>
          <p:cNvSpPr>
            <a:spLocks/>
          </p:cNvSpPr>
          <p:nvPr/>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10" name="Group 9"/>
          <p:cNvGrpSpPr/>
          <p:nvPr/>
        </p:nvGrpSpPr>
        <p:grpSpPr>
          <a:xfrm>
            <a:off x="743837" y="1471737"/>
            <a:ext cx="7644513" cy="2295228"/>
            <a:chOff x="743837" y="1344834"/>
            <a:chExt cx="7644513" cy="2295228"/>
          </a:xfrm>
        </p:grpSpPr>
        <p:sp>
          <p:nvSpPr>
            <p:cNvPr id="6" name="Rectangle 5"/>
            <p:cNvSpPr/>
            <p:nvPr/>
          </p:nvSpPr>
          <p:spPr>
            <a:xfrm>
              <a:off x="743837" y="1344834"/>
              <a:ext cx="1266195" cy="273960"/>
            </a:xfrm>
            <a:prstGeom prst="rect">
              <a:avLst/>
            </a:prstGeom>
            <a:solidFill>
              <a:srgbClr val="88BE33"/>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8" name="Rectangle 7"/>
            <p:cNvSpPr/>
            <p:nvPr/>
          </p:nvSpPr>
          <p:spPr>
            <a:xfrm>
              <a:off x="755650" y="1618794"/>
              <a:ext cx="7632700" cy="2021268"/>
            </a:xfrm>
            <a:prstGeom prst="rect">
              <a:avLst/>
            </a:prstGeom>
            <a:noFill/>
            <a:ln w="19050">
              <a:solidFill>
                <a:srgbClr val="CFE09A"/>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2" name="Rectangle 1"/>
          <p:cNvSpPr/>
          <p:nvPr/>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Tree>
    <p:extLst>
      <p:ext uri="{BB962C8B-B14F-4D97-AF65-F5344CB8AC3E}">
        <p14:creationId xmlns:p14="http://schemas.microsoft.com/office/powerpoint/2010/main" val="2862974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hlinkClick r:id="rId2"/>
            <a:extLst>
              <a:ext uri="{FF2B5EF4-FFF2-40B4-BE49-F238E27FC236}">
                <a16:creationId xmlns:a16="http://schemas.microsoft.com/office/drawing/2014/main" id="{1B9DB7E9-978B-1248-A3E6-943348432BD1}"/>
              </a:ext>
            </a:extLst>
          </p:cNvPr>
          <p:cNvSpPr/>
          <p:nvPr/>
        </p:nvSpPr>
        <p:spPr>
          <a:xfrm>
            <a:off x="212942" y="5849655"/>
            <a:ext cx="1377863" cy="13528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8781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1D4BB-7192-0D43-BBC6-456977CA7378}"/>
              </a:ext>
            </a:extLst>
          </p:cNvPr>
          <p:cNvSpPr txBox="1">
            <a:spLocks/>
          </p:cNvSpPr>
          <p:nvPr/>
        </p:nvSpPr>
        <p:spPr>
          <a:xfrm>
            <a:off x="457198" y="478895"/>
            <a:ext cx="8220075" cy="994306"/>
          </a:xfrm>
          <a:prstGeom prst="roundRect">
            <a:avLst>
              <a:gd name="adj" fmla="val 9641"/>
            </a:avLst>
          </a:prstGeom>
        </p:spPr>
        <p:txBody>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algn="ctr"/>
            <a:r>
              <a:rPr lang="en-US" dirty="0">
                <a:solidFill>
                  <a:schemeClr val="bg1"/>
                </a:solidFill>
              </a:rPr>
              <a:t>Prefixes</a:t>
            </a:r>
          </a:p>
        </p:txBody>
      </p:sp>
      <p:grpSp>
        <p:nvGrpSpPr>
          <p:cNvPr id="14" name="Group 13">
            <a:extLst>
              <a:ext uri="{FF2B5EF4-FFF2-40B4-BE49-F238E27FC236}">
                <a16:creationId xmlns:a16="http://schemas.microsoft.com/office/drawing/2014/main" id="{BB5D2FEF-0534-2A4E-93C7-6EB399CE15A6}"/>
              </a:ext>
            </a:extLst>
          </p:cNvPr>
          <p:cNvGrpSpPr/>
          <p:nvPr/>
        </p:nvGrpSpPr>
        <p:grpSpPr>
          <a:xfrm>
            <a:off x="676866" y="995023"/>
            <a:ext cx="3348891" cy="2869966"/>
            <a:chOff x="676866" y="995023"/>
            <a:chExt cx="3348891" cy="2869966"/>
          </a:xfrm>
        </p:grpSpPr>
        <p:pic>
          <p:nvPicPr>
            <p:cNvPr id="3" name="Picture 2" descr="A picture containing text, wheel&#10;&#10;Description automatically generated">
              <a:extLst>
                <a:ext uri="{FF2B5EF4-FFF2-40B4-BE49-F238E27FC236}">
                  <a16:creationId xmlns:a16="http://schemas.microsoft.com/office/drawing/2014/main" id="{DE41815C-6273-DB4F-BD4C-410285ACA42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6866" y="995023"/>
              <a:ext cx="3348891" cy="2869966"/>
            </a:xfrm>
            <a:prstGeom prst="rect">
              <a:avLst/>
            </a:prstGeom>
          </p:spPr>
        </p:pic>
        <p:sp>
          <p:nvSpPr>
            <p:cNvPr id="4" name="TextBox 3">
              <a:extLst>
                <a:ext uri="{FF2B5EF4-FFF2-40B4-BE49-F238E27FC236}">
                  <a16:creationId xmlns:a16="http://schemas.microsoft.com/office/drawing/2014/main" id="{C34F617F-32E6-734C-9E89-D2196F933793}"/>
                </a:ext>
              </a:extLst>
            </p:cNvPr>
            <p:cNvSpPr txBox="1"/>
            <p:nvPr/>
          </p:nvSpPr>
          <p:spPr>
            <a:xfrm>
              <a:off x="1039327" y="1677185"/>
              <a:ext cx="2491991" cy="954107"/>
            </a:xfrm>
            <a:prstGeom prst="rect">
              <a:avLst/>
            </a:prstGeom>
            <a:noFill/>
          </p:spPr>
          <p:txBody>
            <a:bodyPr wrap="square" rtlCol="0">
              <a:spAutoFit/>
            </a:bodyPr>
            <a:lstStyle/>
            <a:p>
              <a:pPr algn="ctr"/>
              <a:r>
                <a:rPr lang="en-ZA" sz="2800" b="1" dirty="0">
                  <a:solidFill>
                    <a:srgbClr val="699229"/>
                  </a:solidFill>
                  <a:latin typeface="Twinkl" pitchFamily="2" charset="77"/>
                </a:rPr>
                <a:t>What is a prefix?</a:t>
              </a:r>
              <a:endParaRPr lang="en-US" sz="2800" b="1" dirty="0">
                <a:solidFill>
                  <a:srgbClr val="699229"/>
                </a:solidFill>
                <a:latin typeface="Twinkl" pitchFamily="2" charset="77"/>
              </a:endParaRPr>
            </a:p>
          </p:txBody>
        </p:sp>
      </p:grpSp>
      <p:grpSp>
        <p:nvGrpSpPr>
          <p:cNvPr id="15" name="Group 14">
            <a:extLst>
              <a:ext uri="{FF2B5EF4-FFF2-40B4-BE49-F238E27FC236}">
                <a16:creationId xmlns:a16="http://schemas.microsoft.com/office/drawing/2014/main" id="{86CE227D-5FC3-4A48-A263-5C7BA2AFD307}"/>
              </a:ext>
            </a:extLst>
          </p:cNvPr>
          <p:cNvGrpSpPr/>
          <p:nvPr/>
        </p:nvGrpSpPr>
        <p:grpSpPr>
          <a:xfrm>
            <a:off x="3637525" y="3586982"/>
            <a:ext cx="4829609" cy="2083323"/>
            <a:chOff x="3637525" y="3586982"/>
            <a:chExt cx="4829609" cy="2083323"/>
          </a:xfrm>
        </p:grpSpPr>
        <p:pic>
          <p:nvPicPr>
            <p:cNvPr id="5" name="Picture 4" descr="Shape, rectangle&#10;&#10;Description automatically generated">
              <a:extLst>
                <a:ext uri="{FF2B5EF4-FFF2-40B4-BE49-F238E27FC236}">
                  <a16:creationId xmlns:a16="http://schemas.microsoft.com/office/drawing/2014/main" id="{E7F775D4-9DF5-7343-B2A0-BBBAB51513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37525" y="3586982"/>
              <a:ext cx="4829609" cy="2083323"/>
            </a:xfrm>
            <a:prstGeom prst="rect">
              <a:avLst/>
            </a:prstGeom>
          </p:spPr>
        </p:pic>
        <p:sp>
          <p:nvSpPr>
            <p:cNvPr id="6" name="TextBox 5">
              <a:extLst>
                <a:ext uri="{FF2B5EF4-FFF2-40B4-BE49-F238E27FC236}">
                  <a16:creationId xmlns:a16="http://schemas.microsoft.com/office/drawing/2014/main" id="{2E571F75-D51A-AA43-ACB3-C4EC8AC62BC9}"/>
                </a:ext>
              </a:extLst>
            </p:cNvPr>
            <p:cNvSpPr txBox="1"/>
            <p:nvPr/>
          </p:nvSpPr>
          <p:spPr>
            <a:xfrm>
              <a:off x="3966272" y="3800167"/>
              <a:ext cx="4172114" cy="1015663"/>
            </a:xfrm>
            <a:prstGeom prst="rect">
              <a:avLst/>
            </a:prstGeom>
            <a:noFill/>
          </p:spPr>
          <p:txBody>
            <a:bodyPr wrap="square" rtlCol="0">
              <a:spAutoFit/>
            </a:bodyPr>
            <a:lstStyle/>
            <a:p>
              <a:r>
                <a:rPr lang="en-ZA" sz="2000" dirty="0">
                  <a:latin typeface="Twinkl" pitchFamily="2" charset="77"/>
                </a:rPr>
                <a:t>A prefix is a sound or group of letters that attach to the front of a root word, for example, ‘un’ or ‘re’ </a:t>
              </a:r>
              <a:endParaRPr lang="en-US" sz="2000" dirty="0">
                <a:latin typeface="Twinkl" pitchFamily="2" charset="77"/>
              </a:endParaRPr>
            </a:p>
          </p:txBody>
        </p:sp>
      </p:grpSp>
      <p:pic>
        <p:nvPicPr>
          <p:cNvPr id="7" name="Picture 6" descr="A cartoon of a child&#10;&#10;Description automatically generated with low confidence">
            <a:extLst>
              <a:ext uri="{FF2B5EF4-FFF2-40B4-BE49-F238E27FC236}">
                <a16:creationId xmlns:a16="http://schemas.microsoft.com/office/drawing/2014/main" id="{CEF434D5-310B-4949-9EF5-68CA78320F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102" y="3429000"/>
            <a:ext cx="2104358" cy="6129944"/>
          </a:xfrm>
          <a:prstGeom prst="rect">
            <a:avLst/>
          </a:prstGeom>
        </p:spPr>
      </p:pic>
    </p:spTree>
    <p:extLst>
      <p:ext uri="{BB962C8B-B14F-4D97-AF65-F5344CB8AC3E}">
        <p14:creationId xmlns:p14="http://schemas.microsoft.com/office/powerpoint/2010/main" val="63727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1D4BB-7192-0D43-BBC6-456977CA7378}"/>
              </a:ext>
            </a:extLst>
          </p:cNvPr>
          <p:cNvSpPr txBox="1">
            <a:spLocks/>
          </p:cNvSpPr>
          <p:nvPr/>
        </p:nvSpPr>
        <p:spPr>
          <a:xfrm>
            <a:off x="457198" y="478895"/>
            <a:ext cx="8220075" cy="994306"/>
          </a:xfrm>
          <a:prstGeom prst="roundRect">
            <a:avLst>
              <a:gd name="adj" fmla="val 9641"/>
            </a:avLst>
          </a:prstGeom>
        </p:spPr>
        <p:txBody>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algn="ctr"/>
            <a:r>
              <a:rPr lang="en-US" dirty="0">
                <a:solidFill>
                  <a:schemeClr val="bg1"/>
                </a:solidFill>
              </a:rPr>
              <a:t>Prefixes</a:t>
            </a:r>
          </a:p>
        </p:txBody>
      </p:sp>
      <p:grpSp>
        <p:nvGrpSpPr>
          <p:cNvPr id="8" name="Group 7">
            <a:extLst>
              <a:ext uri="{FF2B5EF4-FFF2-40B4-BE49-F238E27FC236}">
                <a16:creationId xmlns:a16="http://schemas.microsoft.com/office/drawing/2014/main" id="{BD4D9BC1-3CEF-1641-AFA1-B61961A11E20}"/>
              </a:ext>
            </a:extLst>
          </p:cNvPr>
          <p:cNvGrpSpPr/>
          <p:nvPr/>
        </p:nvGrpSpPr>
        <p:grpSpPr>
          <a:xfrm>
            <a:off x="3787711" y="1227001"/>
            <a:ext cx="3348891" cy="2869966"/>
            <a:chOff x="3787711" y="1227001"/>
            <a:chExt cx="3348891" cy="2869966"/>
          </a:xfrm>
        </p:grpSpPr>
        <p:pic>
          <p:nvPicPr>
            <p:cNvPr id="3" name="Picture 2" descr="A picture containing text, wheel&#10;&#10;Description automatically generated">
              <a:extLst>
                <a:ext uri="{FF2B5EF4-FFF2-40B4-BE49-F238E27FC236}">
                  <a16:creationId xmlns:a16="http://schemas.microsoft.com/office/drawing/2014/main" id="{DE41815C-6273-DB4F-BD4C-410285ACA42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3787711" y="1227001"/>
              <a:ext cx="3348891" cy="2869966"/>
            </a:xfrm>
            <a:prstGeom prst="rect">
              <a:avLst/>
            </a:prstGeom>
          </p:spPr>
        </p:pic>
        <p:sp>
          <p:nvSpPr>
            <p:cNvPr id="4" name="TextBox 3">
              <a:extLst>
                <a:ext uri="{FF2B5EF4-FFF2-40B4-BE49-F238E27FC236}">
                  <a16:creationId xmlns:a16="http://schemas.microsoft.com/office/drawing/2014/main" id="{C34F617F-32E6-734C-9E89-D2196F933793}"/>
                </a:ext>
              </a:extLst>
            </p:cNvPr>
            <p:cNvSpPr txBox="1"/>
            <p:nvPr/>
          </p:nvSpPr>
          <p:spPr>
            <a:xfrm>
              <a:off x="4150172" y="1909163"/>
              <a:ext cx="2491991" cy="954107"/>
            </a:xfrm>
            <a:prstGeom prst="rect">
              <a:avLst/>
            </a:prstGeom>
            <a:noFill/>
          </p:spPr>
          <p:txBody>
            <a:bodyPr wrap="square" rtlCol="0">
              <a:spAutoFit/>
            </a:bodyPr>
            <a:lstStyle/>
            <a:p>
              <a:pPr algn="ctr"/>
              <a:r>
                <a:rPr lang="en-ZA" sz="2800" b="1" dirty="0">
                  <a:solidFill>
                    <a:srgbClr val="699229"/>
                  </a:solidFill>
                  <a:latin typeface="Twinkl" pitchFamily="2" charset="77"/>
                </a:rPr>
                <a:t>What is a root word?</a:t>
              </a:r>
              <a:endParaRPr lang="en-US" sz="2800" b="1" dirty="0">
                <a:solidFill>
                  <a:srgbClr val="699229"/>
                </a:solidFill>
                <a:latin typeface="Twinkl" pitchFamily="2" charset="77"/>
              </a:endParaRPr>
            </a:p>
          </p:txBody>
        </p:sp>
      </p:grpSp>
      <p:grpSp>
        <p:nvGrpSpPr>
          <p:cNvPr id="9" name="Group 8">
            <a:extLst>
              <a:ext uri="{FF2B5EF4-FFF2-40B4-BE49-F238E27FC236}">
                <a16:creationId xmlns:a16="http://schemas.microsoft.com/office/drawing/2014/main" id="{7021B96A-81D6-6747-B6ED-511685D5378F}"/>
              </a:ext>
            </a:extLst>
          </p:cNvPr>
          <p:cNvGrpSpPr/>
          <p:nvPr/>
        </p:nvGrpSpPr>
        <p:grpSpPr>
          <a:xfrm>
            <a:off x="269409" y="4295782"/>
            <a:ext cx="4829609" cy="2083323"/>
            <a:chOff x="269409" y="4295782"/>
            <a:chExt cx="4829609" cy="2083323"/>
          </a:xfrm>
        </p:grpSpPr>
        <p:pic>
          <p:nvPicPr>
            <p:cNvPr id="5" name="Picture 4" descr="Shape, rectangle&#10;&#10;Description automatically generated">
              <a:extLst>
                <a:ext uri="{FF2B5EF4-FFF2-40B4-BE49-F238E27FC236}">
                  <a16:creationId xmlns:a16="http://schemas.microsoft.com/office/drawing/2014/main" id="{E7F775D4-9DF5-7343-B2A0-BBBAB51513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269409" y="4295782"/>
              <a:ext cx="4829609" cy="2083323"/>
            </a:xfrm>
            <a:prstGeom prst="rect">
              <a:avLst/>
            </a:prstGeom>
          </p:spPr>
        </p:pic>
        <p:sp>
          <p:nvSpPr>
            <p:cNvPr id="6" name="TextBox 5">
              <a:extLst>
                <a:ext uri="{FF2B5EF4-FFF2-40B4-BE49-F238E27FC236}">
                  <a16:creationId xmlns:a16="http://schemas.microsoft.com/office/drawing/2014/main" id="{2E571F75-D51A-AA43-ACB3-C4EC8AC62BC9}"/>
                </a:ext>
              </a:extLst>
            </p:cNvPr>
            <p:cNvSpPr txBox="1"/>
            <p:nvPr/>
          </p:nvSpPr>
          <p:spPr>
            <a:xfrm>
              <a:off x="598156" y="4508967"/>
              <a:ext cx="4172114" cy="1015663"/>
            </a:xfrm>
            <a:prstGeom prst="rect">
              <a:avLst/>
            </a:prstGeom>
            <a:noFill/>
          </p:spPr>
          <p:txBody>
            <a:bodyPr wrap="square" rtlCol="0">
              <a:spAutoFit/>
            </a:bodyPr>
            <a:lstStyle/>
            <a:p>
              <a:r>
                <a:rPr lang="en-ZA" sz="2000" dirty="0"/>
                <a:t>A root word is a basic word, from which other words are made, by adding prefixes and suffixes.</a:t>
              </a:r>
              <a:endParaRPr lang="en-US" sz="2000" dirty="0">
                <a:latin typeface="Twinkl" pitchFamily="2" charset="77"/>
              </a:endParaRPr>
            </a:p>
          </p:txBody>
        </p:sp>
      </p:grpSp>
      <p:pic>
        <p:nvPicPr>
          <p:cNvPr id="7" name="Picture 6">
            <a:extLst>
              <a:ext uri="{FF2B5EF4-FFF2-40B4-BE49-F238E27FC236}">
                <a16:creationId xmlns:a16="http://schemas.microsoft.com/office/drawing/2014/main" id="{CEF434D5-310B-4949-9EF5-68CA78320F9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709221" y="2615729"/>
            <a:ext cx="2968052" cy="6929812"/>
          </a:xfrm>
          <a:prstGeom prst="rect">
            <a:avLst/>
          </a:prstGeom>
        </p:spPr>
      </p:pic>
    </p:spTree>
    <p:extLst>
      <p:ext uri="{BB962C8B-B14F-4D97-AF65-F5344CB8AC3E}">
        <p14:creationId xmlns:p14="http://schemas.microsoft.com/office/powerpoint/2010/main" val="108814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1D4BB-7192-0D43-BBC6-456977CA7378}"/>
              </a:ext>
            </a:extLst>
          </p:cNvPr>
          <p:cNvSpPr txBox="1">
            <a:spLocks/>
          </p:cNvSpPr>
          <p:nvPr/>
        </p:nvSpPr>
        <p:spPr>
          <a:xfrm>
            <a:off x="457198" y="478895"/>
            <a:ext cx="8220075" cy="994306"/>
          </a:xfrm>
          <a:prstGeom prst="roundRect">
            <a:avLst>
              <a:gd name="adj" fmla="val 9641"/>
            </a:avLst>
          </a:prstGeom>
        </p:spPr>
        <p:txBody>
          <a:bodyPr/>
          <a:lst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a:lstStyle>
          <a:p>
            <a:pPr algn="ctr"/>
            <a:r>
              <a:rPr lang="en-US" dirty="0">
                <a:solidFill>
                  <a:schemeClr val="bg1"/>
                </a:solidFill>
              </a:rPr>
              <a:t>Prefixes</a:t>
            </a:r>
          </a:p>
        </p:txBody>
      </p:sp>
      <p:grpSp>
        <p:nvGrpSpPr>
          <p:cNvPr id="8" name="Group 7">
            <a:extLst>
              <a:ext uri="{FF2B5EF4-FFF2-40B4-BE49-F238E27FC236}">
                <a16:creationId xmlns:a16="http://schemas.microsoft.com/office/drawing/2014/main" id="{5B808FC8-679A-234D-A083-ABFFF707D7A5}"/>
              </a:ext>
            </a:extLst>
          </p:cNvPr>
          <p:cNvGrpSpPr/>
          <p:nvPr/>
        </p:nvGrpSpPr>
        <p:grpSpPr>
          <a:xfrm>
            <a:off x="676866" y="995023"/>
            <a:ext cx="3348891" cy="2869966"/>
            <a:chOff x="676866" y="995023"/>
            <a:chExt cx="3348891" cy="2869966"/>
          </a:xfrm>
        </p:grpSpPr>
        <p:pic>
          <p:nvPicPr>
            <p:cNvPr id="3" name="Picture 2" descr="A picture containing text, wheel&#10;&#10;Description automatically generated">
              <a:extLst>
                <a:ext uri="{FF2B5EF4-FFF2-40B4-BE49-F238E27FC236}">
                  <a16:creationId xmlns:a16="http://schemas.microsoft.com/office/drawing/2014/main" id="{DE41815C-6273-DB4F-BD4C-410285ACA42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6866" y="995023"/>
              <a:ext cx="3348891" cy="2869966"/>
            </a:xfrm>
            <a:prstGeom prst="rect">
              <a:avLst/>
            </a:prstGeom>
          </p:spPr>
        </p:pic>
        <p:sp>
          <p:nvSpPr>
            <p:cNvPr id="4" name="TextBox 3">
              <a:extLst>
                <a:ext uri="{FF2B5EF4-FFF2-40B4-BE49-F238E27FC236}">
                  <a16:creationId xmlns:a16="http://schemas.microsoft.com/office/drawing/2014/main" id="{C34F617F-32E6-734C-9E89-D2196F933793}"/>
                </a:ext>
              </a:extLst>
            </p:cNvPr>
            <p:cNvSpPr txBox="1"/>
            <p:nvPr/>
          </p:nvSpPr>
          <p:spPr>
            <a:xfrm>
              <a:off x="1039327" y="1677185"/>
              <a:ext cx="2491991" cy="954107"/>
            </a:xfrm>
            <a:prstGeom prst="rect">
              <a:avLst/>
            </a:prstGeom>
            <a:noFill/>
          </p:spPr>
          <p:txBody>
            <a:bodyPr wrap="square" rtlCol="0">
              <a:spAutoFit/>
            </a:bodyPr>
            <a:lstStyle/>
            <a:p>
              <a:pPr algn="ctr"/>
              <a:r>
                <a:rPr lang="en-ZA" sz="2800" b="1" dirty="0">
                  <a:solidFill>
                    <a:srgbClr val="699229"/>
                  </a:solidFill>
                  <a:latin typeface="Twinkl" pitchFamily="2" charset="77"/>
                </a:rPr>
                <a:t>What does a prefix do?</a:t>
              </a:r>
              <a:endParaRPr lang="en-US" sz="2800" b="1" dirty="0">
                <a:solidFill>
                  <a:srgbClr val="699229"/>
                </a:solidFill>
                <a:latin typeface="Twinkl" pitchFamily="2" charset="77"/>
              </a:endParaRPr>
            </a:p>
          </p:txBody>
        </p:sp>
      </p:grpSp>
      <p:grpSp>
        <p:nvGrpSpPr>
          <p:cNvPr id="9" name="Group 8">
            <a:extLst>
              <a:ext uri="{FF2B5EF4-FFF2-40B4-BE49-F238E27FC236}">
                <a16:creationId xmlns:a16="http://schemas.microsoft.com/office/drawing/2014/main" id="{081B64AA-610B-1F4E-AF3C-A8574C0455AC}"/>
              </a:ext>
            </a:extLst>
          </p:cNvPr>
          <p:cNvGrpSpPr/>
          <p:nvPr/>
        </p:nvGrpSpPr>
        <p:grpSpPr>
          <a:xfrm>
            <a:off x="3637525" y="3586982"/>
            <a:ext cx="4829609" cy="2083323"/>
            <a:chOff x="3637525" y="3586982"/>
            <a:chExt cx="4829609" cy="2083323"/>
          </a:xfrm>
        </p:grpSpPr>
        <p:pic>
          <p:nvPicPr>
            <p:cNvPr id="5" name="Picture 4" descr="Shape, rectangle&#10;&#10;Description automatically generated">
              <a:extLst>
                <a:ext uri="{FF2B5EF4-FFF2-40B4-BE49-F238E27FC236}">
                  <a16:creationId xmlns:a16="http://schemas.microsoft.com/office/drawing/2014/main" id="{E7F775D4-9DF5-7343-B2A0-BBBAB51513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37525" y="3586982"/>
              <a:ext cx="4829609" cy="2083323"/>
            </a:xfrm>
            <a:prstGeom prst="rect">
              <a:avLst/>
            </a:prstGeom>
          </p:spPr>
        </p:pic>
        <p:sp>
          <p:nvSpPr>
            <p:cNvPr id="6" name="TextBox 5">
              <a:extLst>
                <a:ext uri="{FF2B5EF4-FFF2-40B4-BE49-F238E27FC236}">
                  <a16:creationId xmlns:a16="http://schemas.microsoft.com/office/drawing/2014/main" id="{2E571F75-D51A-AA43-ACB3-C4EC8AC62BC9}"/>
                </a:ext>
              </a:extLst>
            </p:cNvPr>
            <p:cNvSpPr txBox="1"/>
            <p:nvPr/>
          </p:nvSpPr>
          <p:spPr>
            <a:xfrm>
              <a:off x="3966272" y="3864989"/>
              <a:ext cx="4172114" cy="830997"/>
            </a:xfrm>
            <a:prstGeom prst="rect">
              <a:avLst/>
            </a:prstGeom>
            <a:noFill/>
          </p:spPr>
          <p:txBody>
            <a:bodyPr wrap="square" rtlCol="0">
              <a:spAutoFit/>
            </a:bodyPr>
            <a:lstStyle/>
            <a:p>
              <a:r>
                <a:rPr lang="en-ZA" sz="2400" dirty="0"/>
                <a:t>A prefix changes the meaning of the root word.</a:t>
              </a:r>
              <a:r>
                <a:rPr lang="en-ZA" sz="2400" dirty="0">
                  <a:latin typeface="Twinkl" pitchFamily="2" charset="77"/>
                </a:rPr>
                <a:t> </a:t>
              </a:r>
              <a:endParaRPr lang="en-US" sz="2400" dirty="0">
                <a:latin typeface="Twinkl" pitchFamily="2" charset="77"/>
              </a:endParaRPr>
            </a:p>
          </p:txBody>
        </p:sp>
      </p:grpSp>
      <p:pic>
        <p:nvPicPr>
          <p:cNvPr id="7" name="Picture 6">
            <a:extLst>
              <a:ext uri="{FF2B5EF4-FFF2-40B4-BE49-F238E27FC236}">
                <a16:creationId xmlns:a16="http://schemas.microsoft.com/office/drawing/2014/main" id="{CEF434D5-310B-4949-9EF5-68CA78320F9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2852" y="3475639"/>
            <a:ext cx="2104358" cy="6086450"/>
          </a:xfrm>
          <a:prstGeom prst="rect">
            <a:avLst/>
          </a:prstGeom>
        </p:spPr>
      </p:pic>
    </p:spTree>
    <p:extLst>
      <p:ext uri="{BB962C8B-B14F-4D97-AF65-F5344CB8AC3E}">
        <p14:creationId xmlns:p14="http://schemas.microsoft.com/office/powerpoint/2010/main" val="397664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262C5-B04A-3D44-9AB3-9E88A50C5A0D}"/>
              </a:ext>
            </a:extLst>
          </p:cNvPr>
          <p:cNvSpPr>
            <a:spLocks noGrp="1"/>
          </p:cNvSpPr>
          <p:nvPr>
            <p:ph type="title"/>
          </p:nvPr>
        </p:nvSpPr>
        <p:spPr/>
        <p:txBody>
          <a:bodyPr/>
          <a:lstStyle/>
          <a:p>
            <a:r>
              <a:rPr lang="en-US" dirty="0">
                <a:solidFill>
                  <a:srgbClr val="88BE33"/>
                </a:solidFill>
              </a:rPr>
              <a:t>Prefixes</a:t>
            </a:r>
          </a:p>
        </p:txBody>
      </p:sp>
      <p:sp>
        <p:nvSpPr>
          <p:cNvPr id="12" name="TextBox 11">
            <a:extLst>
              <a:ext uri="{FF2B5EF4-FFF2-40B4-BE49-F238E27FC236}">
                <a16:creationId xmlns:a16="http://schemas.microsoft.com/office/drawing/2014/main" id="{656C1BC5-E226-9043-B654-62205DD95B6C}"/>
              </a:ext>
            </a:extLst>
          </p:cNvPr>
          <p:cNvSpPr txBox="1"/>
          <p:nvPr/>
        </p:nvSpPr>
        <p:spPr>
          <a:xfrm>
            <a:off x="1230146" y="1473201"/>
            <a:ext cx="6674177" cy="400110"/>
          </a:xfrm>
          <a:prstGeom prst="rect">
            <a:avLst/>
          </a:prstGeom>
          <a:noFill/>
        </p:spPr>
        <p:txBody>
          <a:bodyPr wrap="square" rtlCol="0">
            <a:spAutoFit/>
          </a:bodyPr>
          <a:lstStyle/>
          <a:p>
            <a:pPr algn="ctr"/>
            <a:r>
              <a:rPr lang="en-ZA" sz="2000" b="1" dirty="0">
                <a:latin typeface="Twinkl" pitchFamily="2" charset="77"/>
              </a:rPr>
              <a:t>Here are some questions to think about.</a:t>
            </a:r>
            <a:endParaRPr lang="en-US" sz="2000" b="1" dirty="0">
              <a:latin typeface="Twinkl" pitchFamily="2" charset="77"/>
            </a:endParaRPr>
          </a:p>
        </p:txBody>
      </p:sp>
      <p:grpSp>
        <p:nvGrpSpPr>
          <p:cNvPr id="20" name="Group 19">
            <a:extLst>
              <a:ext uri="{FF2B5EF4-FFF2-40B4-BE49-F238E27FC236}">
                <a16:creationId xmlns:a16="http://schemas.microsoft.com/office/drawing/2014/main" id="{7AB4514E-B23D-9A46-9635-6D80BE0CB1D6}"/>
              </a:ext>
            </a:extLst>
          </p:cNvPr>
          <p:cNvGrpSpPr/>
          <p:nvPr/>
        </p:nvGrpSpPr>
        <p:grpSpPr>
          <a:xfrm>
            <a:off x="1013330" y="2139884"/>
            <a:ext cx="7107810" cy="1046376"/>
            <a:chOff x="1013330" y="2139884"/>
            <a:chExt cx="7107810" cy="1046376"/>
          </a:xfrm>
        </p:grpSpPr>
        <p:sp>
          <p:nvSpPr>
            <p:cNvPr id="11" name="Rounded Rectangle 10">
              <a:extLst>
                <a:ext uri="{FF2B5EF4-FFF2-40B4-BE49-F238E27FC236}">
                  <a16:creationId xmlns:a16="http://schemas.microsoft.com/office/drawing/2014/main" id="{C03B3CA1-2E75-C84A-9E8B-8D99170F1926}"/>
                </a:ext>
              </a:extLst>
            </p:cNvPr>
            <p:cNvSpPr/>
            <p:nvPr/>
          </p:nvSpPr>
          <p:spPr>
            <a:xfrm>
              <a:off x="1013330" y="2139884"/>
              <a:ext cx="7107810" cy="1046376"/>
            </a:xfrm>
            <a:prstGeom prst="roundRect">
              <a:avLst/>
            </a:prstGeom>
            <a:solidFill>
              <a:srgbClr val="CFE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A05ECB3-4D15-4E44-B7E0-665CECA65177}"/>
                </a:ext>
              </a:extLst>
            </p:cNvPr>
            <p:cNvSpPr txBox="1"/>
            <p:nvPr/>
          </p:nvSpPr>
          <p:spPr>
            <a:xfrm>
              <a:off x="1230145" y="2432239"/>
              <a:ext cx="6674177" cy="461665"/>
            </a:xfrm>
            <a:prstGeom prst="rect">
              <a:avLst/>
            </a:prstGeom>
            <a:noFill/>
          </p:spPr>
          <p:txBody>
            <a:bodyPr wrap="square" rtlCol="0">
              <a:spAutoFit/>
            </a:bodyPr>
            <a:lstStyle/>
            <a:p>
              <a:r>
                <a:rPr lang="en-ZA" sz="2400" dirty="0"/>
                <a:t>Think of words that start with un- or re-?</a:t>
              </a:r>
            </a:p>
          </p:txBody>
        </p:sp>
      </p:grpSp>
      <p:grpSp>
        <p:nvGrpSpPr>
          <p:cNvPr id="21" name="Group 20">
            <a:extLst>
              <a:ext uri="{FF2B5EF4-FFF2-40B4-BE49-F238E27FC236}">
                <a16:creationId xmlns:a16="http://schemas.microsoft.com/office/drawing/2014/main" id="{E0657940-5D60-6740-813F-1C342E7121C3}"/>
              </a:ext>
            </a:extLst>
          </p:cNvPr>
          <p:cNvGrpSpPr/>
          <p:nvPr/>
        </p:nvGrpSpPr>
        <p:grpSpPr>
          <a:xfrm>
            <a:off x="1013330" y="3429000"/>
            <a:ext cx="7107810" cy="1046376"/>
            <a:chOff x="1013330" y="3429000"/>
            <a:chExt cx="7107810" cy="1046376"/>
          </a:xfrm>
        </p:grpSpPr>
        <p:sp>
          <p:nvSpPr>
            <p:cNvPr id="14" name="Rounded Rectangle 13">
              <a:extLst>
                <a:ext uri="{FF2B5EF4-FFF2-40B4-BE49-F238E27FC236}">
                  <a16:creationId xmlns:a16="http://schemas.microsoft.com/office/drawing/2014/main" id="{E5F72DD6-4633-AC44-9F37-F43912CA88F0}"/>
                </a:ext>
              </a:extLst>
            </p:cNvPr>
            <p:cNvSpPr/>
            <p:nvPr/>
          </p:nvSpPr>
          <p:spPr>
            <a:xfrm>
              <a:off x="1013330" y="3429000"/>
              <a:ext cx="7107810" cy="1046376"/>
            </a:xfrm>
            <a:prstGeom prst="roundRect">
              <a:avLst/>
            </a:prstGeom>
            <a:solidFill>
              <a:srgbClr val="CFE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36F25E5-BC14-C84C-B897-53DD33AB9B15}"/>
                </a:ext>
              </a:extLst>
            </p:cNvPr>
            <p:cNvSpPr txBox="1"/>
            <p:nvPr/>
          </p:nvSpPr>
          <p:spPr>
            <a:xfrm>
              <a:off x="1230145" y="3721355"/>
              <a:ext cx="6674177" cy="461665"/>
            </a:xfrm>
            <a:prstGeom prst="rect">
              <a:avLst/>
            </a:prstGeom>
            <a:noFill/>
          </p:spPr>
          <p:txBody>
            <a:bodyPr wrap="square" rtlCol="0">
              <a:spAutoFit/>
            </a:bodyPr>
            <a:lstStyle/>
            <a:p>
              <a:r>
                <a:rPr lang="en-ZA" sz="2400" dirty="0"/>
                <a:t>Are you able to identify the root word?</a:t>
              </a:r>
            </a:p>
          </p:txBody>
        </p:sp>
      </p:grpSp>
      <p:grpSp>
        <p:nvGrpSpPr>
          <p:cNvPr id="22" name="Group 21">
            <a:extLst>
              <a:ext uri="{FF2B5EF4-FFF2-40B4-BE49-F238E27FC236}">
                <a16:creationId xmlns:a16="http://schemas.microsoft.com/office/drawing/2014/main" id="{5C888338-5E3E-E24F-AA3E-CF4D97CA158E}"/>
              </a:ext>
            </a:extLst>
          </p:cNvPr>
          <p:cNvGrpSpPr/>
          <p:nvPr/>
        </p:nvGrpSpPr>
        <p:grpSpPr>
          <a:xfrm>
            <a:off x="1013330" y="4767731"/>
            <a:ext cx="7107810" cy="1046376"/>
            <a:chOff x="1013330" y="4767731"/>
            <a:chExt cx="7107810" cy="1046376"/>
          </a:xfrm>
        </p:grpSpPr>
        <p:sp>
          <p:nvSpPr>
            <p:cNvPr id="17" name="Rounded Rectangle 16">
              <a:extLst>
                <a:ext uri="{FF2B5EF4-FFF2-40B4-BE49-F238E27FC236}">
                  <a16:creationId xmlns:a16="http://schemas.microsoft.com/office/drawing/2014/main" id="{A143996C-9453-634F-890F-B11CAE4C580B}"/>
                </a:ext>
              </a:extLst>
            </p:cNvPr>
            <p:cNvSpPr/>
            <p:nvPr/>
          </p:nvSpPr>
          <p:spPr>
            <a:xfrm>
              <a:off x="1013330" y="4767731"/>
              <a:ext cx="7107810" cy="1046376"/>
            </a:xfrm>
            <a:prstGeom prst="roundRect">
              <a:avLst/>
            </a:prstGeom>
            <a:solidFill>
              <a:srgbClr val="CFE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A3B25EF-167B-3541-A0BF-149BAF5A7532}"/>
                </a:ext>
              </a:extLst>
            </p:cNvPr>
            <p:cNvSpPr txBox="1"/>
            <p:nvPr/>
          </p:nvSpPr>
          <p:spPr>
            <a:xfrm>
              <a:off x="1230145" y="4884847"/>
              <a:ext cx="6674177" cy="830997"/>
            </a:xfrm>
            <a:prstGeom prst="rect">
              <a:avLst/>
            </a:prstGeom>
            <a:noFill/>
          </p:spPr>
          <p:txBody>
            <a:bodyPr wrap="square" rtlCol="0">
              <a:spAutoFit/>
            </a:bodyPr>
            <a:lstStyle/>
            <a:p>
              <a:r>
                <a:rPr lang="en-ZA" sz="2400" dirty="0"/>
                <a:t>How does the un- or re- change the meaning of the word?</a:t>
              </a:r>
            </a:p>
          </p:txBody>
        </p:sp>
      </p:grpSp>
      <p:pic>
        <p:nvPicPr>
          <p:cNvPr id="19" name="Picture 18">
            <a:extLst>
              <a:ext uri="{FF2B5EF4-FFF2-40B4-BE49-F238E27FC236}">
                <a16:creationId xmlns:a16="http://schemas.microsoft.com/office/drawing/2014/main" id="{6702A12E-6AAC-E241-9BD9-F880762A911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7265283" y="938342"/>
            <a:ext cx="1730773" cy="5726410"/>
          </a:xfrm>
          <a:prstGeom prst="rect">
            <a:avLst/>
          </a:prstGeom>
        </p:spPr>
      </p:pic>
    </p:spTree>
    <p:extLst>
      <p:ext uri="{BB962C8B-B14F-4D97-AF65-F5344CB8AC3E}">
        <p14:creationId xmlns:p14="http://schemas.microsoft.com/office/powerpoint/2010/main" val="583239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17B56-D0EF-F94A-B757-2934627CA195}"/>
              </a:ext>
            </a:extLst>
          </p:cNvPr>
          <p:cNvSpPr>
            <a:spLocks noGrp="1"/>
          </p:cNvSpPr>
          <p:nvPr>
            <p:ph type="title"/>
          </p:nvPr>
        </p:nvSpPr>
        <p:spPr/>
        <p:txBody>
          <a:bodyPr/>
          <a:lstStyle/>
          <a:p>
            <a:r>
              <a:rPr lang="en-US" dirty="0">
                <a:solidFill>
                  <a:srgbClr val="88BE33"/>
                </a:solidFill>
              </a:rPr>
              <a:t>Examples</a:t>
            </a:r>
          </a:p>
        </p:txBody>
      </p:sp>
      <p:graphicFrame>
        <p:nvGraphicFramePr>
          <p:cNvPr id="3" name="Table 3">
            <a:extLst>
              <a:ext uri="{FF2B5EF4-FFF2-40B4-BE49-F238E27FC236}">
                <a16:creationId xmlns:a16="http://schemas.microsoft.com/office/drawing/2014/main" id="{020F2E20-B52A-1B42-B65B-08E2B16B47CC}"/>
              </a:ext>
            </a:extLst>
          </p:cNvPr>
          <p:cNvGraphicFramePr>
            <a:graphicFrameLocks noGrp="1"/>
          </p:cNvGraphicFramePr>
          <p:nvPr>
            <p:extLst>
              <p:ext uri="{D42A27DB-BD31-4B8C-83A1-F6EECF244321}">
                <p14:modId xmlns:p14="http://schemas.microsoft.com/office/powerpoint/2010/main" val="3627497805"/>
              </p:ext>
            </p:extLst>
          </p:nvPr>
        </p:nvGraphicFramePr>
        <p:xfrm>
          <a:off x="1519235" y="1788885"/>
          <a:ext cx="6096000" cy="3094614"/>
        </p:xfrm>
        <a:graphic>
          <a:graphicData uri="http://schemas.openxmlformats.org/drawingml/2006/table">
            <a:tbl>
              <a:tblPr firstRow="1" bandRow="1">
                <a:tableStyleId>{00A15C55-8517-42AA-B614-E9B94910E393}</a:tableStyleId>
              </a:tblPr>
              <a:tblGrid>
                <a:gridCol w="3048000">
                  <a:extLst>
                    <a:ext uri="{9D8B030D-6E8A-4147-A177-3AD203B41FA5}">
                      <a16:colId xmlns:a16="http://schemas.microsoft.com/office/drawing/2014/main" val="292175257"/>
                    </a:ext>
                  </a:extLst>
                </a:gridCol>
                <a:gridCol w="3048000">
                  <a:extLst>
                    <a:ext uri="{9D8B030D-6E8A-4147-A177-3AD203B41FA5}">
                      <a16:colId xmlns:a16="http://schemas.microsoft.com/office/drawing/2014/main" val="2924378757"/>
                    </a:ext>
                  </a:extLst>
                </a:gridCol>
              </a:tblGrid>
              <a:tr h="515769">
                <a:tc>
                  <a:txBody>
                    <a:bodyPr/>
                    <a:lstStyle/>
                    <a:p>
                      <a:pPr algn="ctr"/>
                      <a:r>
                        <a:rPr lang="en-US" dirty="0">
                          <a:solidFill>
                            <a:srgbClr val="699229"/>
                          </a:solidFill>
                        </a:rPr>
                        <a:t>un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09A"/>
                    </a:solidFill>
                  </a:tcPr>
                </a:tc>
                <a:tc>
                  <a:txBody>
                    <a:bodyPr/>
                    <a:lstStyle/>
                    <a:p>
                      <a:pPr algn="ctr"/>
                      <a:r>
                        <a:rPr lang="en-US" dirty="0">
                          <a:solidFill>
                            <a:srgbClr val="699229"/>
                          </a:solidFill>
                        </a:rPr>
                        <a:t>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09A"/>
                    </a:solidFill>
                  </a:tcPr>
                </a:tc>
                <a:extLst>
                  <a:ext uri="{0D108BD9-81ED-4DB2-BD59-A6C34878D82A}">
                    <a16:rowId xmlns:a16="http://schemas.microsoft.com/office/drawing/2014/main" val="2873606393"/>
                  </a:ext>
                </a:extLst>
              </a:tr>
              <a:tr h="515769">
                <a:tc>
                  <a:txBody>
                    <a:bodyPr/>
                    <a:lstStyle/>
                    <a:p>
                      <a:r>
                        <a:rPr lang="en-US" b="1" dirty="0">
                          <a:solidFill>
                            <a:srgbClr val="699229"/>
                          </a:solidFill>
                        </a:rPr>
                        <a:t>un</a:t>
                      </a:r>
                      <a:r>
                        <a:rPr lang="en-US" dirty="0"/>
                        <a:t>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a:solidFill>
                            <a:srgbClr val="88BE33"/>
                          </a:solidFill>
                        </a:rPr>
                        <a:t>re</a:t>
                      </a:r>
                      <a:r>
                        <a:rPr lang="en-US" dirty="0"/>
                        <a:t>make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9296561"/>
                  </a:ext>
                </a:extLst>
              </a:tr>
              <a:tr h="515769">
                <a:tc>
                  <a:txBody>
                    <a:bodyPr/>
                    <a:lstStyle/>
                    <a:p>
                      <a:r>
                        <a:rPr lang="en-US" b="1" dirty="0">
                          <a:solidFill>
                            <a:srgbClr val="699229"/>
                          </a:solidFill>
                        </a:rPr>
                        <a:t>un</a:t>
                      </a:r>
                      <a:r>
                        <a:rPr lang="en-US" dirty="0"/>
                        <a:t>comfortable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a:solidFill>
                            <a:srgbClr val="88BE33"/>
                          </a:solidFill>
                        </a:rPr>
                        <a:t>re</a:t>
                      </a:r>
                      <a:r>
                        <a:rPr lang="en-US" dirty="0"/>
                        <a:t>mix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6751173"/>
                  </a:ext>
                </a:extLst>
              </a:tr>
              <a:tr h="515769">
                <a:tc>
                  <a:txBody>
                    <a:bodyPr/>
                    <a:lstStyle/>
                    <a:p>
                      <a:r>
                        <a:rPr lang="en-US" b="1" dirty="0">
                          <a:solidFill>
                            <a:srgbClr val="699229"/>
                          </a:solidFill>
                        </a:rPr>
                        <a:t>un</a:t>
                      </a:r>
                      <a:r>
                        <a:rPr lang="en-US" dirty="0"/>
                        <a:t>safe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a:solidFill>
                            <a:srgbClr val="88BE33"/>
                          </a:solidFill>
                        </a:rPr>
                        <a:t>re</a:t>
                      </a:r>
                      <a:r>
                        <a:rPr lang="en-US" dirty="0"/>
                        <a:t>paint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290985"/>
                  </a:ext>
                </a:extLst>
              </a:tr>
              <a:tr h="515769">
                <a:tc>
                  <a:txBody>
                    <a:bodyPr/>
                    <a:lstStyle/>
                    <a:p>
                      <a:r>
                        <a:rPr lang="en-US" b="1" dirty="0">
                          <a:solidFill>
                            <a:srgbClr val="699229"/>
                          </a:solidFill>
                        </a:rPr>
                        <a:t>un</a:t>
                      </a:r>
                      <a:r>
                        <a:rPr lang="en-US" dirty="0"/>
                        <a:t>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a:solidFill>
                            <a:srgbClr val="88BE33"/>
                          </a:solidFill>
                        </a:rPr>
                        <a:t>re</a:t>
                      </a:r>
                      <a:r>
                        <a:rPr lang="en-US" dirty="0"/>
                        <a:t>do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9801187"/>
                  </a:ext>
                </a:extLst>
              </a:tr>
              <a:tr h="515769">
                <a:tc>
                  <a:txBody>
                    <a:bodyPr/>
                    <a:lstStyle/>
                    <a:p>
                      <a:r>
                        <a:rPr lang="en-US" b="1" dirty="0">
                          <a:solidFill>
                            <a:srgbClr val="699229"/>
                          </a:solidFill>
                        </a:rPr>
                        <a:t>un</a:t>
                      </a:r>
                      <a:r>
                        <a:rPr lang="en-US" dirty="0"/>
                        <a:t>tie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b="1" dirty="0">
                          <a:solidFill>
                            <a:srgbClr val="88BE33"/>
                          </a:solidFill>
                        </a:rPr>
                        <a:t>re</a:t>
                      </a:r>
                      <a:r>
                        <a:rPr lang="en-US" dirty="0"/>
                        <a:t>tie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9945022"/>
                  </a:ext>
                </a:extLst>
              </a:tr>
            </a:tbl>
          </a:graphicData>
        </a:graphic>
      </p:graphicFrame>
      <p:pic>
        <p:nvPicPr>
          <p:cNvPr id="5" name="Picture 4" descr="A picture containing text&#10;&#10;Description automatically generated">
            <a:extLst>
              <a:ext uri="{FF2B5EF4-FFF2-40B4-BE49-F238E27FC236}">
                <a16:creationId xmlns:a16="http://schemas.microsoft.com/office/drawing/2014/main" id="{9A423285-E1E8-F74F-A473-D34F5D19DF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82672" y="2069960"/>
            <a:ext cx="1720899" cy="4707652"/>
          </a:xfrm>
          <a:prstGeom prst="rect">
            <a:avLst/>
          </a:prstGeom>
        </p:spPr>
      </p:pic>
    </p:spTree>
    <p:extLst>
      <p:ext uri="{BB962C8B-B14F-4D97-AF65-F5344CB8AC3E}">
        <p14:creationId xmlns:p14="http://schemas.microsoft.com/office/powerpoint/2010/main" val="273029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hlinkClick r:id="rId2"/>
            <a:extLst>
              <a:ext uri="{FF2B5EF4-FFF2-40B4-BE49-F238E27FC236}">
                <a16:creationId xmlns:a16="http://schemas.microsoft.com/office/drawing/2014/main" id="{DD0CE693-8386-CC41-9D55-05BE3408BDF1}"/>
              </a:ext>
            </a:extLst>
          </p:cNvPr>
          <p:cNvSpPr/>
          <p:nvPr/>
        </p:nvSpPr>
        <p:spPr>
          <a:xfrm>
            <a:off x="212942" y="5849655"/>
            <a:ext cx="1377863" cy="135281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194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8C058020-CE1A-4275-96FF-3E9B179AFEF1}" vid="{BE2BE99D-79A1-4F73-BB89-E052F53DA9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TotalTime>
  <Words>264</Words>
  <Application>Microsoft Macintosh PowerPoint</Application>
  <PresentationFormat>On-screen Show (4:3)</PresentationFormat>
  <Paragraphs>33</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Roboto</vt:lpstr>
      <vt:lpstr>Twinkl</vt:lpstr>
      <vt:lpstr>Calibri</vt:lpstr>
      <vt:lpstr>Arial</vt:lpstr>
      <vt:lpstr>Office Theme</vt:lpstr>
      <vt:lpstr>Disclaimer/s</vt:lpstr>
      <vt:lpstr>PowerPoint Presentation</vt:lpstr>
      <vt:lpstr>PowerPoint Presentation</vt:lpstr>
      <vt:lpstr>PowerPoint Presentation</vt:lpstr>
      <vt:lpstr>PowerPoint Presentation</vt:lpstr>
      <vt:lpstr>Prefixes</vt:lpstr>
      <vt:lpstr>Examples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Disclaimer/s</dc:title>
  <dc:creator>Twinkl Twinkl</dc:creator>
  <cp:lastModifiedBy>Twinkl Twinkl</cp:lastModifiedBy>
  <cp:revision>11</cp:revision>
  <dcterms:created xsi:type="dcterms:W3CDTF">2022-03-07T15:38:31Z</dcterms:created>
  <dcterms:modified xsi:type="dcterms:W3CDTF">2022-03-08T15:06:27Z</dcterms:modified>
</cp:coreProperties>
</file>