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7" r:id="rId2"/>
    <p:sldId id="258" r:id="rId3"/>
    <p:sldId id="259" r:id="rId4"/>
    <p:sldId id="260" r:id="rId5"/>
    <p:sldId id="278" r:id="rId6"/>
    <p:sldId id="271" r:id="rId7"/>
    <p:sldId id="272" r:id="rId8"/>
    <p:sldId id="279" r:id="rId9"/>
    <p:sldId id="280" r:id="rId10"/>
    <p:sldId id="275" r:id="rId11"/>
    <p:sldId id="281"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Report Rg" panose="020F0503030200020004" pitchFamily="34" charset="0"/>
      <p:regular r:id="rId20"/>
      <p:bold r:id="rId21"/>
    </p:embeddedFont>
    <p:embeddedFont>
      <p:font typeface="Roboto" panose="02000000000000000000" pitchFamily="2" charset="0"/>
      <p:regular r:id="rId22"/>
      <p:bold r:id="rId23"/>
      <p:italic r:id="rId24"/>
      <p:boldItalic r:id="rId25"/>
    </p:embeddedFont>
    <p:embeddedFont>
      <p:font typeface="Twinkl" panose="02000000000000000000"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CA08"/>
    <a:srgbClr val="FBEF8A"/>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83" d="100"/>
          <a:sy n="83" d="100"/>
        </p:scale>
        <p:origin x="509"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29/07/2021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29/07/2021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m/resources/early-childhood-usa/themes-early-childhood-usa/clothes-themes-early-childhood-usa-resources"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twinkl.com/resources/early-childhood-usa/themes-early-childhood-usa/clothes-themes-early-childhood-usa-resources"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4F04488D-01A6-4C86-9EFD-92EC886F6E78}"/>
              </a:ext>
            </a:extLst>
          </p:cNvPr>
          <p:cNvSpPr/>
          <p:nvPr userDrawn="1"/>
        </p:nvSpPr>
        <p:spPr>
          <a:xfrm>
            <a:off x="90737" y="5988045"/>
            <a:ext cx="988291" cy="67425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Report Rg" panose="020F05030302000200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83EFDD7-8D0E-4AAF-83E0-BD39C62BD1D5}"/>
              </a:ext>
            </a:extLst>
          </p:cNvPr>
          <p:cNvSpPr>
            <a:spLocks noGrp="1"/>
          </p:cNvSpPr>
          <p:nvPr>
            <p:ph type="dt" sz="half" idx="10"/>
          </p:nvPr>
        </p:nvSpPr>
        <p:spPr/>
        <p:txBody>
          <a:bodyPr/>
          <a:lstStyle>
            <a:lvl1pPr>
              <a:defRPr/>
            </a:lvl1pPr>
          </a:lstStyle>
          <a:p>
            <a:pPr>
              <a:defRPr/>
            </a:pPr>
            <a:fld id="{0BDE2071-35A3-4E36-A6EF-B001953B06FB}" type="datetimeFigureOut">
              <a:rPr lang="en-GB"/>
              <a:pPr>
                <a:defRPr/>
              </a:pPr>
              <a:t>29/07/2021</a:t>
            </a:fld>
            <a:endParaRPr lang="en-GB"/>
          </a:p>
        </p:txBody>
      </p:sp>
      <p:sp>
        <p:nvSpPr>
          <p:cNvPr id="5" name="Footer Placeholder 4">
            <a:extLst>
              <a:ext uri="{FF2B5EF4-FFF2-40B4-BE49-F238E27FC236}">
                <a16:creationId xmlns:a16="http://schemas.microsoft.com/office/drawing/2014/main" id="{EB7D3180-3ABC-4B21-9FCD-94661F4A2E0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7E251F5-1509-4C6C-A8AE-825CDED73663}"/>
              </a:ext>
            </a:extLst>
          </p:cNvPr>
          <p:cNvSpPr>
            <a:spLocks noGrp="1"/>
          </p:cNvSpPr>
          <p:nvPr>
            <p:ph type="sldNum" sz="quarter" idx="12"/>
          </p:nvPr>
        </p:nvSpPr>
        <p:spPr/>
        <p:txBody>
          <a:bodyPr/>
          <a:lstStyle>
            <a:lvl1pPr>
              <a:defRPr/>
            </a:lvl1pPr>
          </a:lstStyle>
          <a:p>
            <a:fld id="{B20EA606-1AA9-43C1-83A2-05846C9310F9}" type="slidenum">
              <a:rPr lang="en-GB" altLang="en-US"/>
              <a:pPr/>
              <a:t>‹#›</a:t>
            </a:fld>
            <a:endParaRPr lang="en-GB" altLang="en-US"/>
          </a:p>
        </p:txBody>
      </p:sp>
      <p:sp>
        <p:nvSpPr>
          <p:cNvPr id="7" name="Rectangle 6">
            <a:hlinkClick r:id="rId3"/>
            <a:extLst>
              <a:ext uri="{FF2B5EF4-FFF2-40B4-BE49-F238E27FC236}">
                <a16:creationId xmlns:a16="http://schemas.microsoft.com/office/drawing/2014/main" id="{C257BEC8-05B1-41F7-85C4-6B819402E260}"/>
              </a:ext>
            </a:extLst>
          </p:cNvPr>
          <p:cNvSpPr/>
          <p:nvPr userDrawn="1"/>
        </p:nvSpPr>
        <p:spPr>
          <a:xfrm>
            <a:off x="90737" y="5988045"/>
            <a:ext cx="988291" cy="67425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9892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8" r:id="rId6"/>
  </p:sldLayoutIdLst>
  <p:txStyles>
    <p:titleStyle>
      <a:lvl1pPr algn="l" defTabSz="914400" rtl="0" eaLnBrk="1" latinLnBrk="0" hangingPunct="1">
        <a:lnSpc>
          <a:spcPct val="90000"/>
        </a:lnSpc>
        <a:spcBef>
          <a:spcPct val="0"/>
        </a:spcBef>
        <a:buNone/>
        <a:defRPr sz="4000" b="1" kern="1200">
          <a:solidFill>
            <a:srgbClr val="1C1C1C"/>
          </a:solidFill>
          <a:latin typeface="Report Rg" panose="020F05030302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Report Rg" panose="020F0503030200020004" pitchFamily="34" charset="0"/>
          <a:ea typeface="Report Rg" panose="020F05030302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Report Rg" panose="020F0503030200020004" pitchFamily="34" charset="0"/>
          <a:ea typeface="Report Rg" panose="020F05030302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eport Rg" panose="020F0503030200020004" pitchFamily="34" charset="0"/>
          <a:ea typeface="Report Rg" panose="020F05030302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eport Rg" panose="020F0503030200020004" pitchFamily="34" charset="0"/>
          <a:ea typeface="Report Rg" panose="020F05030302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eport Rg" panose="020F0503030200020004" pitchFamily="34" charset="0"/>
          <a:ea typeface="Report Rg" panose="020F05030302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creativecommons.org/licenses/by/2.0/uk/" TargetMode="Externa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s://www.flickr.com/people/54115831@N07" TargetMode="External"/><Relationship Id="rId5" Type="http://schemas.openxmlformats.org/officeDocument/2006/relationships/hyperlink" Target="https://commons.wikimedia.org/wiki/File:Christmas_Sweater.jpg"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s://creativecommons.org/licenses/by/2.0/uk/" TargetMode="External"/><Relationship Id="rId5" Type="http://schemas.openxmlformats.org/officeDocument/2006/relationships/hyperlink" Target="https://commons.wikimedia.org/wiki/User:MB-one" TargetMode="External"/><Relationship Id="rId4" Type="http://schemas.openxmlformats.org/officeDocument/2006/relationships/hyperlink" Target="https://commons.wikimedia.org/wiki/File:Jack_Wolfskin,_OutDoor_2018,_Friedrichshafen_(1X7A0418).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creativecommons.org/licenses/by/2.0/uk/" TargetMode="Externa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s://www.wikidata.org/wiki/Q51794104" TargetMode="External"/><Relationship Id="rId5" Type="http://schemas.openxmlformats.org/officeDocument/2006/relationships/hyperlink" Target="https://commons.wikimedia.org/wiki/File:Stickm%C3%B6ssa_-_Nordiska_museet_-_NM.0076803_(2).jpg"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creativecommons.org/licenses/by/2.0/uk/" TargetMode="Externa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hyperlink" Target="https://www.wikidata.org/wiki/Q51794104" TargetMode="External"/><Relationship Id="rId5" Type="http://schemas.openxmlformats.org/officeDocument/2006/relationships/hyperlink" Target="https://commons.wikimedia.org/wiki/File:Vid_kjol_rynkad_mot_en_bred_linning_-_Nordiska_museet_-_NM.0329262.jpg"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B48B1E0-7A70-4851-9698-7EAF31E11334}"/>
              </a:ext>
            </a:extLst>
          </p:cNvPr>
          <p:cNvSpPr txBox="1">
            <a:spLocks/>
          </p:cNvSpPr>
          <p:nvPr/>
        </p:nvSpPr>
        <p:spPr>
          <a:xfrm>
            <a:off x="457200" y="608442"/>
            <a:ext cx="8220075" cy="652318"/>
          </a:xfrm>
          <a:prstGeom prst="roundRect">
            <a:avLst>
              <a:gd name="adj" fmla="val 9641"/>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ltLang="en-US" sz="2800" b="1" dirty="0">
                <a:solidFill>
                  <a:schemeClr val="accent1"/>
                </a:solidFill>
                <a:latin typeface="Roboto" panose="02000000000000000000" pitchFamily="2" charset="0"/>
                <a:ea typeface="Roboto" panose="02000000000000000000" pitchFamily="2" charset="0"/>
                <a:cs typeface="Arial" panose="020B0604020202020204" pitchFamily="34" charset="0"/>
              </a:rPr>
              <a:t>Animations Disclaimer</a:t>
            </a:r>
          </a:p>
        </p:txBody>
      </p:sp>
      <p:sp>
        <p:nvSpPr>
          <p:cNvPr id="13" name="Title 2">
            <a:extLst>
              <a:ext uri="{FF2B5EF4-FFF2-40B4-BE49-F238E27FC236}">
                <a16:creationId xmlns:a16="http://schemas.microsoft.com/office/drawing/2014/main" id="{EBD8EEE9-B1BB-4CAC-82E8-5B4D11B35E3C}"/>
              </a:ext>
            </a:extLst>
          </p:cNvPr>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4" name="Group 13">
            <a:extLst>
              <a:ext uri="{FF2B5EF4-FFF2-40B4-BE49-F238E27FC236}">
                <a16:creationId xmlns:a16="http://schemas.microsoft.com/office/drawing/2014/main" id="{A5DB2290-24FB-4D6B-9E2F-1DE4BFA3CC4D}"/>
              </a:ext>
            </a:extLst>
          </p:cNvPr>
          <p:cNvGrpSpPr/>
          <p:nvPr/>
        </p:nvGrpSpPr>
        <p:grpSpPr>
          <a:xfrm>
            <a:off x="787029" y="1573365"/>
            <a:ext cx="7656578" cy="2262122"/>
            <a:chOff x="787029" y="1314073"/>
            <a:chExt cx="7656578" cy="2262122"/>
          </a:xfrm>
        </p:grpSpPr>
        <p:sp>
          <p:nvSpPr>
            <p:cNvPr id="15" name="Rectangle 14">
              <a:extLst>
                <a:ext uri="{FF2B5EF4-FFF2-40B4-BE49-F238E27FC236}">
                  <a16:creationId xmlns:a16="http://schemas.microsoft.com/office/drawing/2014/main" id="{DAE58615-5BC3-4ACA-BC93-99AF0357DC65}"/>
                </a:ext>
              </a:extLst>
            </p:cNvPr>
            <p:cNvSpPr/>
            <p:nvPr/>
          </p:nvSpPr>
          <p:spPr>
            <a:xfrm>
              <a:off x="787029" y="1314073"/>
              <a:ext cx="1288163" cy="380319"/>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ts val="600"/>
                </a:spcBef>
                <a:spcAft>
                  <a:spcPts val="600"/>
                </a:spcAft>
              </a:pPr>
              <a:r>
                <a:rPr lang="en-GB" sz="1600" b="1" dirty="0">
                  <a:latin typeface="Roboto" panose="02000000000000000000" pitchFamily="2" charset="0"/>
                  <a:ea typeface="Roboto" panose="02000000000000000000" pitchFamily="2" charset="0"/>
                </a:rPr>
                <a:t>PowerPoint</a:t>
              </a:r>
            </a:p>
          </p:txBody>
        </p:sp>
        <p:sp>
          <p:nvSpPr>
            <p:cNvPr id="16" name="Rectangle 15">
              <a:extLst>
                <a:ext uri="{FF2B5EF4-FFF2-40B4-BE49-F238E27FC236}">
                  <a16:creationId xmlns:a16="http://schemas.microsoft.com/office/drawing/2014/main" id="{9ECE4BF5-1564-4B3A-A7D1-C477364E4A66}"/>
                </a:ext>
              </a:extLst>
            </p:cNvPr>
            <p:cNvSpPr/>
            <p:nvPr/>
          </p:nvSpPr>
          <p:spPr>
            <a:xfrm>
              <a:off x="799094" y="1696092"/>
              <a:ext cx="7644513" cy="1880103"/>
            </a:xfrm>
            <a:prstGeom prst="rect">
              <a:avLst/>
            </a:prstGeom>
            <a:solidFill>
              <a:schemeClr val="bg1"/>
            </a:solidFill>
            <a:ln w="28575">
              <a:solidFill>
                <a:srgbClr val="18A0DB"/>
              </a:solidFill>
            </a:ln>
          </p:spPr>
          <p:txBody>
            <a:bodyPr wrap="square" lIns="108000" tIns="108000" rIns="108000" bIns="108000">
              <a:spAutoFit/>
            </a:bodyPr>
            <a:lstStyle/>
            <a:p>
              <a:pPr>
                <a:spcBef>
                  <a:spcPts val="600"/>
                </a:spcBef>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Bef>
                  <a:spcPts val="600"/>
                </a:spcBef>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17" name="Rectangle 16">
            <a:extLst>
              <a:ext uri="{FF2B5EF4-FFF2-40B4-BE49-F238E27FC236}">
                <a16:creationId xmlns:a16="http://schemas.microsoft.com/office/drawing/2014/main" id="{4B27C79F-1547-4C8B-8F75-6ED0E56CA029}"/>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1740057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2160BC-5A6D-407C-A505-0BB0B33E810F}"/>
              </a:ext>
            </a:extLst>
          </p:cNvPr>
          <p:cNvSpPr txBox="1">
            <a:spLocks noChangeArrowheads="1"/>
          </p:cNvSpPr>
          <p:nvPr/>
        </p:nvSpPr>
        <p:spPr bwMode="auto">
          <a:xfrm>
            <a:off x="3747751" y="5518150"/>
            <a:ext cx="15532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sweater</a:t>
            </a:r>
          </a:p>
        </p:txBody>
      </p:sp>
      <p:pic>
        <p:nvPicPr>
          <p:cNvPr id="9221" name="Picture 3">
            <a:extLst>
              <a:ext uri="{FF2B5EF4-FFF2-40B4-BE49-F238E27FC236}">
                <a16:creationId xmlns:a16="http://schemas.microsoft.com/office/drawing/2014/main" id="{D47F4F22-CBC2-4491-9598-2D1952C9EB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5438" y="2335213"/>
            <a:ext cx="3413125"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CF772DA-6844-4639-91D1-3F4C9CA66BCE}"/>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pic>
        <p:nvPicPr>
          <p:cNvPr id="4" name="Picture 3">
            <a:extLst>
              <a:ext uri="{FF2B5EF4-FFF2-40B4-BE49-F238E27FC236}">
                <a16:creationId xmlns:a16="http://schemas.microsoft.com/office/drawing/2014/main" id="{4080D0DC-4CFE-43C3-AAAA-C90DD8938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195" y="1601737"/>
            <a:ext cx="6015610" cy="3916413"/>
          </a:xfrm>
          <a:prstGeom prst="rect">
            <a:avLst/>
          </a:prstGeom>
        </p:spPr>
      </p:pic>
      <p:sp>
        <p:nvSpPr>
          <p:cNvPr id="10" name="TextBox 21">
            <a:extLst>
              <a:ext uri="{FF2B5EF4-FFF2-40B4-BE49-F238E27FC236}">
                <a16:creationId xmlns:a16="http://schemas.microsoft.com/office/drawing/2014/main" id="{13E51DBA-3D52-49B9-87FD-10ADB1264B91}"/>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Christmas Sweater</a:t>
            </a:r>
            <a:r>
              <a:rPr lang="en-GB" altLang="en-US" sz="500" b="1" dirty="0">
                <a:latin typeface="Roboto" panose="02000000000000000000" pitchFamily="2" charset="0"/>
                <a:ea typeface="Roboto" panose="02000000000000000000" pitchFamily="2" charset="0"/>
                <a:cs typeface="Arial" panose="020B0604020202020204" pitchFamily="34"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by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TheUglySweaterShop.com</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7"/>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9221"/>
                                        </p:tgtEl>
                                      </p:cBhvr>
                                    </p:animEffect>
                                    <p:set>
                                      <p:cBhvr>
                                        <p:cTn id="10" dur="1" fill="hold">
                                          <p:stCondLst>
                                            <p:cond delay="499"/>
                                          </p:stCondLst>
                                        </p:cTn>
                                        <p:tgtEl>
                                          <p:spTgt spid="922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D659503-6D44-4EEF-8288-F368C9B4D8B9}"/>
              </a:ext>
            </a:extLst>
          </p:cNvPr>
          <p:cNvSpPr txBox="1">
            <a:spLocks noChangeArrowheads="1"/>
          </p:cNvSpPr>
          <p:nvPr/>
        </p:nvSpPr>
        <p:spPr bwMode="auto">
          <a:xfrm>
            <a:off x="3966305" y="5518150"/>
            <a:ext cx="11161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socks</a:t>
            </a:r>
          </a:p>
        </p:txBody>
      </p:sp>
      <p:pic>
        <p:nvPicPr>
          <p:cNvPr id="10245" name="Picture 1">
            <a:extLst>
              <a:ext uri="{FF2B5EF4-FFF2-40B4-BE49-F238E27FC236}">
                <a16:creationId xmlns:a16="http://schemas.microsoft.com/office/drawing/2014/main" id="{4DC68E45-17A3-41A3-B055-BCBCB1C780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8638" y="2332038"/>
            <a:ext cx="30067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842049D-6023-46A2-BF08-69C837EF5EE6}"/>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pic>
        <p:nvPicPr>
          <p:cNvPr id="6" name="Picture 5">
            <a:extLst>
              <a:ext uri="{FF2B5EF4-FFF2-40B4-BE49-F238E27FC236}">
                <a16:creationId xmlns:a16="http://schemas.microsoft.com/office/drawing/2014/main" id="{9005BF9E-7417-44F2-BE91-361CE9633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328926" y="1947713"/>
            <a:ext cx="3640950" cy="3552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0245"/>
                                        </p:tgtEl>
                                      </p:cBhvr>
                                    </p:animEffect>
                                    <p:set>
                                      <p:cBhvr>
                                        <p:cTn id="10" dur="1" fill="hold">
                                          <p:stCondLst>
                                            <p:cond delay="499"/>
                                          </p:stCondLst>
                                        </p:cTn>
                                        <p:tgtEl>
                                          <p:spTgt spid="1024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E695C8-015F-485D-8A5F-1645A2ACA0EC}"/>
              </a:ext>
            </a:extLst>
          </p:cNvPr>
          <p:cNvSpPr txBox="1"/>
          <p:nvPr/>
        </p:nvSpPr>
        <p:spPr>
          <a:xfrm>
            <a:off x="160337" y="753428"/>
            <a:ext cx="8823325" cy="708025"/>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000" b="1" dirty="0">
                <a:latin typeface="Report Rg" panose="020F0503030200020004" pitchFamily="34" charset="0"/>
              </a:rPr>
              <a:t>What Is a Shadow?</a:t>
            </a:r>
          </a:p>
        </p:txBody>
      </p:sp>
      <p:sp>
        <p:nvSpPr>
          <p:cNvPr id="2052" name="TextBox 3">
            <a:extLst>
              <a:ext uri="{FF2B5EF4-FFF2-40B4-BE49-F238E27FC236}">
                <a16:creationId xmlns:a16="http://schemas.microsoft.com/office/drawing/2014/main" id="{6AE9B252-FC7E-4E6A-96EF-FC439763AA3E}"/>
              </a:ext>
            </a:extLst>
          </p:cNvPr>
          <p:cNvSpPr txBox="1">
            <a:spLocks noChangeArrowheads="1"/>
          </p:cNvSpPr>
          <p:nvPr/>
        </p:nvSpPr>
        <p:spPr bwMode="auto">
          <a:xfrm>
            <a:off x="2192914" y="1684338"/>
            <a:ext cx="47581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GB" altLang="en-US" sz="2000" dirty="0">
              <a:latin typeface="Report Rg" panose="020F0503030200020004" pitchFamily="34" charset="0"/>
            </a:endParaRPr>
          </a:p>
          <a:p>
            <a:pPr algn="ctr">
              <a:lnSpc>
                <a:spcPct val="100000"/>
              </a:lnSpc>
              <a:spcBef>
                <a:spcPct val="0"/>
              </a:spcBef>
              <a:buFontTx/>
              <a:buNone/>
            </a:pPr>
            <a:r>
              <a:rPr lang="en-GB" altLang="en-US" sz="2000" dirty="0">
                <a:latin typeface="Report Rg" panose="020F0503030200020004" pitchFamily="34" charset="0"/>
              </a:rPr>
              <a:t>When light shines on an object, it creates a silhouette called a </a:t>
            </a:r>
            <a:r>
              <a:rPr lang="en-GB" altLang="en-US" sz="2000" b="1" dirty="0">
                <a:latin typeface="Report Rg" panose="020F0503030200020004" pitchFamily="34" charset="0"/>
              </a:rPr>
              <a:t>shadow</a:t>
            </a:r>
            <a:r>
              <a:rPr lang="en-GB" altLang="en-US" sz="2000" dirty="0">
                <a:latin typeface="Report Rg" panose="020F0503030200020004" pitchFamily="34" charset="0"/>
              </a:rPr>
              <a:t>.</a:t>
            </a:r>
          </a:p>
          <a:p>
            <a:pPr algn="ctr">
              <a:lnSpc>
                <a:spcPct val="100000"/>
              </a:lnSpc>
              <a:spcBef>
                <a:spcPct val="0"/>
              </a:spcBef>
              <a:buFontTx/>
              <a:buNone/>
            </a:pPr>
            <a:endParaRPr lang="en-GB" altLang="en-US" sz="2000" dirty="0">
              <a:latin typeface="Report Rg" panose="020F0503030200020004" pitchFamily="34" charset="0"/>
            </a:endParaRPr>
          </a:p>
          <a:p>
            <a:pPr algn="ctr">
              <a:lnSpc>
                <a:spcPct val="100000"/>
              </a:lnSpc>
              <a:spcBef>
                <a:spcPct val="0"/>
              </a:spcBef>
              <a:buFontTx/>
              <a:buNone/>
            </a:pPr>
            <a:r>
              <a:rPr lang="en-GB" altLang="en-US" sz="2000" dirty="0">
                <a:latin typeface="Report Rg" panose="020F0503030200020004" pitchFamily="34" charset="0"/>
              </a:rPr>
              <a:t>Now see if you can guess what could be making each of the following shadows.</a:t>
            </a:r>
          </a:p>
          <a:p>
            <a:pPr algn="ctr">
              <a:lnSpc>
                <a:spcPct val="100000"/>
              </a:lnSpc>
              <a:spcBef>
                <a:spcPct val="0"/>
              </a:spcBef>
              <a:buFontTx/>
              <a:buNone/>
            </a:pPr>
            <a:endParaRPr lang="en-GB" altLang="en-US" sz="2000" dirty="0">
              <a:latin typeface="Report Rg" panose="020F05030302000200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495628E-F7D3-48E0-8C4B-9311702E4EA8}"/>
              </a:ext>
            </a:extLst>
          </p:cNvPr>
          <p:cNvSpPr txBox="1">
            <a:spLocks noChangeArrowheads="1"/>
          </p:cNvSpPr>
          <p:nvPr/>
        </p:nvSpPr>
        <p:spPr bwMode="auto">
          <a:xfrm>
            <a:off x="3913471" y="5518150"/>
            <a:ext cx="12218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t-shirt</a:t>
            </a:r>
          </a:p>
        </p:txBody>
      </p:sp>
      <p:pic>
        <p:nvPicPr>
          <p:cNvPr id="3077" name="Picture 3">
            <a:extLst>
              <a:ext uri="{FF2B5EF4-FFF2-40B4-BE49-F238E27FC236}">
                <a16:creationId xmlns:a16="http://schemas.microsoft.com/office/drawing/2014/main" id="{48627E62-8816-4837-9D2E-4CBE4E3B8E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2638" y="2184400"/>
            <a:ext cx="24987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BBDDDBD-62E8-4296-8D43-275B78CA137F}"/>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pic>
        <p:nvPicPr>
          <p:cNvPr id="3" name="Picture 2">
            <a:extLst>
              <a:ext uri="{FF2B5EF4-FFF2-40B4-BE49-F238E27FC236}">
                <a16:creationId xmlns:a16="http://schemas.microsoft.com/office/drawing/2014/main" id="{27E7AB48-6C1F-4E12-BB38-DDF6B22EE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1841" y="1406354"/>
            <a:ext cx="4325761" cy="43460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CB9D2C-3BCA-4DE3-B7CF-A8A906B7850F}"/>
              </a:ext>
            </a:extLst>
          </p:cNvPr>
          <p:cNvSpPr txBox="1">
            <a:spLocks noChangeArrowheads="1"/>
          </p:cNvSpPr>
          <p:nvPr/>
        </p:nvSpPr>
        <p:spPr bwMode="auto">
          <a:xfrm>
            <a:off x="3660728" y="5518150"/>
            <a:ext cx="1697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sneakers</a:t>
            </a:r>
          </a:p>
        </p:txBody>
      </p:sp>
      <p:pic>
        <p:nvPicPr>
          <p:cNvPr id="4101" name="Picture 2">
            <a:extLst>
              <a:ext uri="{FF2B5EF4-FFF2-40B4-BE49-F238E27FC236}">
                <a16:creationId xmlns:a16="http://schemas.microsoft.com/office/drawing/2014/main" id="{8D7A120B-ACEC-4917-9234-6B6F823D42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2505075"/>
            <a:ext cx="2474912"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1">
            <a:extLst>
              <a:ext uri="{FF2B5EF4-FFF2-40B4-BE49-F238E27FC236}">
                <a16:creationId xmlns:a16="http://schemas.microsoft.com/office/drawing/2014/main" id="{9C511813-36CA-4240-AEA6-72EEB9737C21}"/>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Jack Wolfskin sneakers at </a:t>
            </a:r>
            <a:r>
              <a:rPr lang="en-GB" altLang="en-US" sz="500" b="1" dirty="0" err="1">
                <a:latin typeface="Roboto" panose="02000000000000000000" pitchFamily="2" charset="0"/>
                <a:ea typeface="Roboto" panose="02000000000000000000" pitchFamily="2" charset="0"/>
                <a:cs typeface="Arial" panose="020B0604020202020204" pitchFamily="34" charset="0"/>
                <a:hlinkClick r:id="rId4"/>
              </a:rPr>
              <a:t>OutDoor</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 2018 </a:t>
            </a:r>
            <a:r>
              <a:rPr lang="en-GB" altLang="en-US" sz="500" dirty="0">
                <a:latin typeface="Roboto" panose="02000000000000000000" pitchFamily="2" charset="0"/>
                <a:ea typeface="Roboto" panose="02000000000000000000" pitchFamily="2" charset="0"/>
                <a:cs typeface="Arial" panose="020B0604020202020204" pitchFamily="34" charset="0"/>
              </a:rPr>
              <a:t>by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Matti Blume</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10" name="Picture 9">
            <a:extLst>
              <a:ext uri="{FF2B5EF4-FFF2-40B4-BE49-F238E27FC236}">
                <a16:creationId xmlns:a16="http://schemas.microsoft.com/office/drawing/2014/main" id="{1517CC11-C748-4877-A253-D0D9EC4F33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5142" y="1426527"/>
            <a:ext cx="6880860" cy="4587240"/>
          </a:xfrm>
          <a:prstGeom prst="rect">
            <a:avLst/>
          </a:prstGeom>
        </p:spPr>
      </p:pic>
      <p:sp>
        <p:nvSpPr>
          <p:cNvPr id="13" name="TextBox 12">
            <a:extLst>
              <a:ext uri="{FF2B5EF4-FFF2-40B4-BE49-F238E27FC236}">
                <a16:creationId xmlns:a16="http://schemas.microsoft.com/office/drawing/2014/main" id="{B42553FC-D1DD-4679-B7B5-EC4967E3634A}"/>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5EE57AA-C75D-4488-9629-7307DDFE36CA}"/>
              </a:ext>
            </a:extLst>
          </p:cNvPr>
          <p:cNvSpPr txBox="1">
            <a:spLocks noChangeArrowheads="1"/>
          </p:cNvSpPr>
          <p:nvPr/>
        </p:nvSpPr>
        <p:spPr bwMode="auto">
          <a:xfrm>
            <a:off x="3337992" y="5518150"/>
            <a:ext cx="23727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baseball cap</a:t>
            </a:r>
          </a:p>
        </p:txBody>
      </p:sp>
      <p:pic>
        <p:nvPicPr>
          <p:cNvPr id="5125" name="Picture 3">
            <a:extLst>
              <a:ext uri="{FF2B5EF4-FFF2-40B4-BE49-F238E27FC236}">
                <a16:creationId xmlns:a16="http://schemas.microsoft.com/office/drawing/2014/main" id="{039A7C03-6566-4088-8215-FE2911F612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6388" y="2503488"/>
            <a:ext cx="3281362"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71F41D9-8622-4968-9E7E-B59068995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5671" y="1877568"/>
            <a:ext cx="4202796" cy="3522591"/>
          </a:xfrm>
          <a:prstGeom prst="rect">
            <a:avLst/>
          </a:prstGeom>
        </p:spPr>
      </p:pic>
      <p:sp>
        <p:nvSpPr>
          <p:cNvPr id="9" name="TextBox 8">
            <a:extLst>
              <a:ext uri="{FF2B5EF4-FFF2-40B4-BE49-F238E27FC236}">
                <a16:creationId xmlns:a16="http://schemas.microsoft.com/office/drawing/2014/main" id="{BEA687C4-083F-4472-9DF8-A54CEFAC7CD4}"/>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8B002D-12CF-490D-8CE9-541F25067DFF}"/>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sp>
        <p:nvSpPr>
          <p:cNvPr id="11" name="TextBox 10">
            <a:extLst>
              <a:ext uri="{FF2B5EF4-FFF2-40B4-BE49-F238E27FC236}">
                <a16:creationId xmlns:a16="http://schemas.microsoft.com/office/drawing/2014/main" id="{91E717B6-4BA8-43A7-9EB4-B0D3EB99715D}"/>
              </a:ext>
            </a:extLst>
          </p:cNvPr>
          <p:cNvSpPr txBox="1">
            <a:spLocks noChangeArrowheads="1"/>
          </p:cNvSpPr>
          <p:nvPr/>
        </p:nvSpPr>
        <p:spPr bwMode="auto">
          <a:xfrm>
            <a:off x="4156325" y="5518150"/>
            <a:ext cx="7360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hat</a:t>
            </a:r>
          </a:p>
        </p:txBody>
      </p:sp>
      <p:pic>
        <p:nvPicPr>
          <p:cNvPr id="6149" name="Picture 2">
            <a:extLst>
              <a:ext uri="{FF2B5EF4-FFF2-40B4-BE49-F238E27FC236}">
                <a16:creationId xmlns:a16="http://schemas.microsoft.com/office/drawing/2014/main" id="{AA2EE20B-BC69-46CD-8667-6A0C038EE2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2172335"/>
            <a:ext cx="24765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5B0E5D-CF27-45D6-97AB-23C59FD4C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121" y="1135126"/>
            <a:ext cx="5721964" cy="4383024"/>
          </a:xfrm>
          <a:prstGeom prst="rect">
            <a:avLst/>
          </a:prstGeom>
        </p:spPr>
      </p:pic>
      <p:sp>
        <p:nvSpPr>
          <p:cNvPr id="10" name="TextBox 21">
            <a:extLst>
              <a:ext uri="{FF2B5EF4-FFF2-40B4-BE49-F238E27FC236}">
                <a16:creationId xmlns:a16="http://schemas.microsoft.com/office/drawing/2014/main" id="{010371CC-3C2E-4659-B9A1-3B902774F903}"/>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err="1">
                <a:latin typeface="Roboto" panose="02000000000000000000" pitchFamily="2" charset="0"/>
                <a:ea typeface="Roboto" panose="02000000000000000000" pitchFamily="2" charset="0"/>
                <a:cs typeface="Arial" panose="020B0604020202020204" pitchFamily="34" charset="0"/>
                <a:hlinkClick r:id="rId5"/>
              </a:rPr>
              <a:t>Stickmössa</a:t>
            </a:r>
            <a:r>
              <a:rPr lang="en-GB" altLang="en-US" sz="500" b="1" dirty="0">
                <a:latin typeface="Roboto" panose="02000000000000000000" pitchFamily="2" charset="0"/>
                <a:ea typeface="Roboto" panose="02000000000000000000" pitchFamily="2" charset="0"/>
                <a:cs typeface="Arial" panose="020B0604020202020204" pitchFamily="34"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by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Elisabeth Eriksson</a:t>
            </a:r>
            <a:r>
              <a:rPr lang="en-GB" altLang="en-US" sz="500" dirty="0">
                <a:latin typeface="Roboto" panose="02000000000000000000" pitchFamily="2" charset="0"/>
                <a:ea typeface="Roboto" panose="02000000000000000000" pitchFamily="2" charset="0"/>
                <a:cs typeface="Arial" panose="020B0604020202020204" pitchFamily="34" charset="0"/>
                <a:hlinkClick r:id="rId6"/>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7"/>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EA18F09-F458-43F2-95C4-C64CD0739D9F}"/>
              </a:ext>
            </a:extLst>
          </p:cNvPr>
          <p:cNvSpPr txBox="1">
            <a:spLocks noChangeArrowheads="1"/>
          </p:cNvSpPr>
          <p:nvPr/>
        </p:nvSpPr>
        <p:spPr bwMode="auto">
          <a:xfrm>
            <a:off x="3965825" y="5518150"/>
            <a:ext cx="1117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pants</a:t>
            </a:r>
          </a:p>
        </p:txBody>
      </p:sp>
      <p:pic>
        <p:nvPicPr>
          <p:cNvPr id="7173" name="Picture 3">
            <a:extLst>
              <a:ext uri="{FF2B5EF4-FFF2-40B4-BE49-F238E27FC236}">
                <a16:creationId xmlns:a16="http://schemas.microsoft.com/office/drawing/2014/main" id="{FD1BA73D-1129-4B79-9C3A-119156215D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5063" y="1997075"/>
            <a:ext cx="17938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3DDA1F3-5ABD-489B-82DB-C104EF3CCB05}"/>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pic>
        <p:nvPicPr>
          <p:cNvPr id="6" name="Picture 5">
            <a:extLst>
              <a:ext uri="{FF2B5EF4-FFF2-40B4-BE49-F238E27FC236}">
                <a16:creationId xmlns:a16="http://schemas.microsoft.com/office/drawing/2014/main" id="{4172B43F-D82D-49EB-A8FA-36B5EB74E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0427" y="1461770"/>
            <a:ext cx="2883146" cy="4212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110968-A6CA-4C26-A7AA-3648355C6D36}"/>
              </a:ext>
            </a:extLst>
          </p:cNvPr>
          <p:cNvSpPr txBox="1">
            <a:spLocks noChangeArrowheads="1"/>
          </p:cNvSpPr>
          <p:nvPr/>
        </p:nvSpPr>
        <p:spPr bwMode="auto">
          <a:xfrm>
            <a:off x="4068962" y="5518150"/>
            <a:ext cx="910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3200" b="1" dirty="0">
                <a:latin typeface="Report Rg" panose="020F0503030200020004" pitchFamily="34" charset="0"/>
              </a:rPr>
              <a:t>skirt</a:t>
            </a:r>
          </a:p>
        </p:txBody>
      </p:sp>
      <p:pic>
        <p:nvPicPr>
          <p:cNvPr id="8197" name="Picture 2">
            <a:extLst>
              <a:ext uri="{FF2B5EF4-FFF2-40B4-BE49-F238E27FC236}">
                <a16:creationId xmlns:a16="http://schemas.microsoft.com/office/drawing/2014/main" id="{2557A5F5-FDE9-4896-A594-F153885D2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2200275"/>
            <a:ext cx="26098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6D6E27E-A84B-4CA7-B64A-9F845B7428A6}"/>
              </a:ext>
            </a:extLst>
          </p:cNvPr>
          <p:cNvSpPr txBox="1"/>
          <p:nvPr/>
        </p:nvSpPr>
        <p:spPr>
          <a:xfrm>
            <a:off x="159544" y="691833"/>
            <a:ext cx="8824912" cy="769937"/>
          </a:xfrm>
          <a:prstGeom prst="rect">
            <a:avLst/>
          </a:prstGeom>
          <a:noFill/>
          <a:effectLst>
            <a:outerShdw blurRad="76200" dir="18900000" sy="23000" kx="-1200000" algn="bl" rotWithShape="0">
              <a:prstClr val="black">
                <a:alpha val="20000"/>
              </a:prstClr>
            </a:outerShdw>
          </a:effectLst>
        </p:spPr>
        <p:txBody>
          <a:bodyPr>
            <a:spAutoFit/>
          </a:bodyPr>
          <a:lstStyle/>
          <a:p>
            <a:pPr algn="ctr">
              <a:defRPr/>
            </a:pPr>
            <a:r>
              <a:rPr lang="en-GB" sz="4400" b="1" dirty="0">
                <a:latin typeface="Report Rg" panose="020F0503030200020004" pitchFamily="34" charset="0"/>
              </a:rPr>
              <a:t>What Could It Be?</a:t>
            </a:r>
          </a:p>
        </p:txBody>
      </p:sp>
      <p:pic>
        <p:nvPicPr>
          <p:cNvPr id="4" name="Picture 3">
            <a:extLst>
              <a:ext uri="{FF2B5EF4-FFF2-40B4-BE49-F238E27FC236}">
                <a16:creationId xmlns:a16="http://schemas.microsoft.com/office/drawing/2014/main" id="{C204F6FA-6F61-44C4-AC83-DC5BB8805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534" y="1461770"/>
            <a:ext cx="5109661" cy="4177148"/>
          </a:xfrm>
          <a:prstGeom prst="rect">
            <a:avLst/>
          </a:prstGeom>
        </p:spPr>
      </p:pic>
      <p:sp>
        <p:nvSpPr>
          <p:cNvPr id="10" name="TextBox 21">
            <a:extLst>
              <a:ext uri="{FF2B5EF4-FFF2-40B4-BE49-F238E27FC236}">
                <a16:creationId xmlns:a16="http://schemas.microsoft.com/office/drawing/2014/main" id="{95284E08-B2D8-4A60-98F2-A91BDA92CB13}"/>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Svenska</a:t>
            </a:r>
            <a:r>
              <a:rPr lang="en-GB" altLang="en-US" sz="500" b="1" dirty="0">
                <a:latin typeface="Roboto" panose="02000000000000000000" pitchFamily="2" charset="0"/>
                <a:ea typeface="Roboto" panose="02000000000000000000" pitchFamily="2" charset="0"/>
                <a:cs typeface="Arial" panose="020B0604020202020204" pitchFamily="34" charset="0"/>
              </a:rPr>
              <a:t> </a:t>
            </a:r>
            <a:r>
              <a:rPr lang="en-GB" altLang="en-US" sz="500" dirty="0">
                <a:latin typeface="Roboto" panose="02000000000000000000" pitchFamily="2" charset="0"/>
                <a:ea typeface="Roboto" panose="02000000000000000000" pitchFamily="2" charset="0"/>
                <a:cs typeface="Arial" panose="020B0604020202020204" pitchFamily="34" charset="0"/>
              </a:rPr>
              <a:t>by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Elisabeth Eriksson</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7"/>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2 Standard PowerPoint.potx" id="{C7D2A66B-C347-4576-8752-321FE099FEDF}" vid="{2FF8CD65-1787-441D-9940-DF0D8E936B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K-2 Standard PowerPoint</Template>
  <TotalTime>70</TotalTime>
  <Words>261</Words>
  <Application>Microsoft Office PowerPoint</Application>
  <PresentationFormat>On-screen Show (4:3)</PresentationFormat>
  <Paragraphs>31</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Report Rg</vt:lpstr>
      <vt:lpstr>Calibri</vt:lpstr>
      <vt:lpstr>Roboto</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Thomas Becker</dc:creator>
  <cp:lastModifiedBy>Thomas Becker</cp:lastModifiedBy>
  <cp:revision>28</cp:revision>
  <dcterms:created xsi:type="dcterms:W3CDTF">2021-07-29T12:55:21Z</dcterms:created>
  <dcterms:modified xsi:type="dcterms:W3CDTF">2021-07-29T18:42:59Z</dcterms:modified>
</cp:coreProperties>
</file>