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itchFamily="2" charset="0"/>
      <p:regular r:id="rId29"/>
      <p:bold r:id="rId30"/>
    </p:embeddedFont>
    <p:embeddedFont>
      <p:font typeface="Sassoon Infant Rg" panose="02000503030000020003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4628" autoAdjust="0"/>
  </p:normalViewPr>
  <p:slideViewPr>
    <p:cSldViewPr snapToGrid="0" showGuides="1">
      <p:cViewPr varScale="1">
        <p:scale>
          <a:sx n="100" d="100"/>
          <a:sy n="100" d="100"/>
        </p:scale>
        <p:origin x="1308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english-language-arts-second-grade-usa/language-english-language-arts-second-grade-usa/punctuation-language-english-language-arts-second-grade-u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english-language-arts-second-grade-usa/language-english-language-arts-second-grade-usa/punctuation-language-english-language-arts-second-grade-usa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90975" y="5429250"/>
            <a:ext cx="1190625" cy="87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650" y="1276540"/>
            <a:ext cx="7632700" cy="1079491"/>
            <a:chOff x="755650" y="1473202"/>
            <a:chExt cx="7632700" cy="62401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7647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Each of the following sentences are missing one piece of popping punctuation.</a:t>
              </a:r>
              <a:endParaRPr lang="en-GB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52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5650" y="2532063"/>
            <a:ext cx="7632700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on the correct balloon to show which piece of punctuation is missing.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70" y="3015102"/>
            <a:ext cx="1992367" cy="38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47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887538" y="2614613"/>
            <a:ext cx="535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</a:rPr>
              <a:t>I do not like chocolate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72300" y="2614613"/>
            <a:ext cx="319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2" y="4962166"/>
            <a:ext cx="674742" cy="878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77" y="4954362"/>
            <a:ext cx="677626" cy="8820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44" y="4922198"/>
            <a:ext cx="702335" cy="914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49" y="4940490"/>
            <a:ext cx="680945" cy="8863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64" y="4922198"/>
            <a:ext cx="676190" cy="8801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471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293938" y="2614613"/>
            <a:ext cx="454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What is your name</a:t>
            </a:r>
            <a:endParaRPr lang="en-GB" alt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99250" y="2614613"/>
            <a:ext cx="436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4961577"/>
            <a:ext cx="674742" cy="878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20" y="4953773"/>
            <a:ext cx="677626" cy="8820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87" y="4921609"/>
            <a:ext cx="702335" cy="914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92" y="4939901"/>
            <a:ext cx="680945" cy="8863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07" y="4921609"/>
            <a:ext cx="676190" cy="880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495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23624" y="2614613"/>
            <a:ext cx="36872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chemeClr val="tx1"/>
                </a:solidFill>
              </a:rPr>
              <a:t>Whattime</a:t>
            </a:r>
            <a:r>
              <a:rPr lang="en-GB" altLang="en-US" sz="4000" dirty="0">
                <a:solidFill>
                  <a:schemeClr val="tx1"/>
                </a:solidFill>
              </a:rPr>
              <a:t> is it?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7" y="4961577"/>
            <a:ext cx="674742" cy="878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72" y="4953773"/>
            <a:ext cx="677626" cy="8820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21609"/>
            <a:ext cx="702335" cy="9142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39901"/>
            <a:ext cx="680945" cy="886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45" y="4921609"/>
            <a:ext cx="676190" cy="880198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23624" y="2624138"/>
            <a:ext cx="3845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</a:rPr>
              <a:t>What time is it?</a:t>
            </a:r>
            <a:endParaRPr lang="en-GB" altLang="en-US" sz="4000" dirty="0"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1519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238250" y="2614613"/>
            <a:ext cx="6657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</a:rPr>
              <a:t>We wear our hats</a:t>
            </a:r>
            <a:r>
              <a:rPr lang="en-GB" altLang="en-US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chemeClr val="tx1"/>
                </a:solidFill>
              </a:rPr>
              <a:t>coat and </a:t>
            </a:r>
            <a:br>
              <a:rPr lang="en-GB" altLang="en-US" sz="4000" dirty="0">
                <a:solidFill>
                  <a:schemeClr val="tx1"/>
                </a:solidFill>
              </a:rPr>
            </a:br>
            <a:r>
              <a:rPr lang="en-GB" altLang="en-US" sz="4000" dirty="0">
                <a:solidFill>
                  <a:schemeClr val="tx1"/>
                </a:solidFill>
              </a:rPr>
              <a:t>scarves when it is cold.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29238" y="2597150"/>
            <a:ext cx="322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B050"/>
                </a:solidFill>
              </a:rPr>
              <a:t>,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38106" y="2597150"/>
            <a:ext cx="322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B050"/>
                </a:solidFill>
              </a:rPr>
              <a:t>,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7" y="4961577"/>
            <a:ext cx="674742" cy="878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7" y="4944248"/>
            <a:ext cx="677626" cy="8820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14" y="4912084"/>
            <a:ext cx="702335" cy="914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19" y="4930376"/>
            <a:ext cx="680945" cy="8863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20" y="4912084"/>
            <a:ext cx="676190" cy="88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770063" y="2614613"/>
            <a:ext cx="5594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</a:rPr>
              <a:t>What a sunny day it is</a:t>
            </a:r>
            <a:endParaRPr lang="en-GB" alt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78663" y="2609850"/>
            <a:ext cx="35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7" y="4982495"/>
            <a:ext cx="674742" cy="878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72" y="4974691"/>
            <a:ext cx="677626" cy="8820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14" y="4942527"/>
            <a:ext cx="702335" cy="9142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19" y="4960819"/>
            <a:ext cx="680945" cy="886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20" y="4942527"/>
            <a:ext cx="676190" cy="88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23556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567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78013" y="2608263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Is that Jens pencil case?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943100" y="2624138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Is that Jen</a:t>
            </a:r>
            <a:r>
              <a:rPr lang="en-GB" altLang="en-US" sz="3600" dirty="0">
                <a:solidFill>
                  <a:srgbClr val="00B050"/>
                </a:solidFill>
              </a:rPr>
              <a:t>’</a:t>
            </a:r>
            <a:r>
              <a:rPr lang="en-GB" altLang="en-US" sz="3600" dirty="0">
                <a:solidFill>
                  <a:schemeClr val="tx1"/>
                </a:solidFill>
              </a:rPr>
              <a:t>s pencil case?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4" y="4999206"/>
            <a:ext cx="674742" cy="8783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29" y="4991402"/>
            <a:ext cx="677626" cy="8820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66" y="4963288"/>
            <a:ext cx="702335" cy="9142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71" y="4981580"/>
            <a:ext cx="680945" cy="886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72" y="4963288"/>
            <a:ext cx="676190" cy="88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24580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4591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0088" y="2614613"/>
            <a:ext cx="773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I’m going to </a:t>
            </a:r>
            <a:r>
              <a:rPr lang="en-GB" altLang="en-US" sz="3600" dirty="0" err="1">
                <a:solidFill>
                  <a:schemeClr val="tx1"/>
                </a:solidFill>
              </a:rPr>
              <a:t>harold’s</a:t>
            </a:r>
            <a:r>
              <a:rPr lang="en-GB" altLang="en-US" sz="3600" dirty="0">
                <a:solidFill>
                  <a:schemeClr val="tx1"/>
                </a:solidFill>
              </a:rPr>
              <a:t> birthday party.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5650" y="2613025"/>
            <a:ext cx="7734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I’m going to </a:t>
            </a:r>
            <a:r>
              <a:rPr lang="en-GB" altLang="en-US" sz="3600" dirty="0">
                <a:solidFill>
                  <a:srgbClr val="00B050"/>
                </a:solidFill>
              </a:rPr>
              <a:t>H</a:t>
            </a:r>
            <a:r>
              <a:rPr lang="en-GB" altLang="en-US" sz="3600" dirty="0">
                <a:solidFill>
                  <a:schemeClr val="tx1"/>
                </a:solidFill>
              </a:rPr>
              <a:t>arold’s birthday party.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7" y="4964878"/>
            <a:ext cx="674742" cy="878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72" y="4957074"/>
            <a:ext cx="677626" cy="8820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24910"/>
            <a:ext cx="702335" cy="914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43202"/>
            <a:ext cx="680945" cy="8863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59" y="4924910"/>
            <a:ext cx="676190" cy="88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5615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993775" y="2754313"/>
            <a:ext cx="704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tx1"/>
                </a:solidFill>
              </a:rPr>
              <a:t>How cruel the wind was that day</a:t>
            </a:r>
            <a:endParaRPr lang="en-GB" alt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04150" y="2724150"/>
            <a:ext cx="357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8" y="4999206"/>
            <a:ext cx="674742" cy="878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3" y="4991402"/>
            <a:ext cx="677626" cy="8820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66" y="4979215"/>
            <a:ext cx="702335" cy="9142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71" y="4997507"/>
            <a:ext cx="680945" cy="886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86" y="4979215"/>
            <a:ext cx="676190" cy="88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Missing Punctuation</a:t>
            </a:r>
            <a:endParaRPr lang="en-GB" altLang="en-US" sz="3600"/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6639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31975" y="2608263"/>
            <a:ext cx="5349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We </a:t>
            </a:r>
            <a:r>
              <a:rPr lang="en-GB" altLang="en-US" sz="3600" dirty="0" err="1">
                <a:solidFill>
                  <a:schemeClr val="tx1"/>
                </a:solidFill>
              </a:rPr>
              <a:t>dont</a:t>
            </a:r>
            <a:r>
              <a:rPr lang="en-GB" altLang="en-US" sz="3600" dirty="0">
                <a:solidFill>
                  <a:schemeClr val="tx1"/>
                </a:solidFill>
              </a:rPr>
              <a:t> want to be late.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92299" y="2607468"/>
            <a:ext cx="5349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We don</a:t>
            </a:r>
            <a:r>
              <a:rPr lang="en-GB" altLang="en-US" sz="3600" dirty="0">
                <a:solidFill>
                  <a:srgbClr val="00B050"/>
                </a:solidFill>
              </a:rPr>
              <a:t>’</a:t>
            </a:r>
            <a:r>
              <a:rPr lang="en-GB" altLang="en-US" sz="3600" dirty="0">
                <a:solidFill>
                  <a:schemeClr val="tx1"/>
                </a:solidFill>
              </a:rPr>
              <a:t>t want to be late.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9" y="5005311"/>
            <a:ext cx="674742" cy="8783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74" y="4997507"/>
            <a:ext cx="677626" cy="8820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87504"/>
            <a:ext cx="702335" cy="9142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5005796"/>
            <a:ext cx="680945" cy="886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59" y="4987504"/>
            <a:ext cx="676190" cy="88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Popping Punctuation</a:t>
            </a:r>
            <a:endParaRPr lang="en-GB" altLang="en-US" sz="360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different pieces of punctuation can you think of?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58" y="2206758"/>
            <a:ext cx="1374089" cy="1788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09" y="2199156"/>
            <a:ext cx="1376880" cy="1792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27" y="4034631"/>
            <a:ext cx="1376880" cy="17922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69" y="4034631"/>
            <a:ext cx="1378062" cy="17938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13" y="3989981"/>
            <a:ext cx="1346113" cy="1752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02" y="2146760"/>
            <a:ext cx="1430190" cy="1861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00" y="2165220"/>
            <a:ext cx="1401827" cy="18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Twinkl" pitchFamily="2" charset="0"/>
              </a:rPr>
              <a:t>Missing Punctuation</a:t>
            </a:r>
            <a:endParaRPr lang="en-GB" altLang="en-US" sz="3600" dirty="0"/>
          </a:p>
        </p:txBody>
      </p:sp>
      <p:grpSp>
        <p:nvGrpSpPr>
          <p:cNvPr id="27652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7663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missing?</a:t>
              </a:r>
            </a:p>
          </p:txBody>
        </p:sp>
      </p:grp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755650" y="2592388"/>
            <a:ext cx="7308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tx1"/>
                </a:solidFill>
              </a:rPr>
              <a:t>Does the train stop at this station</a:t>
            </a:r>
            <a:endParaRPr lang="en-GB" alt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42238" y="2566988"/>
            <a:ext cx="4365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7" y="4961577"/>
            <a:ext cx="674742" cy="878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72" y="4953773"/>
            <a:ext cx="677626" cy="8820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21609"/>
            <a:ext cx="702335" cy="9142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39901"/>
            <a:ext cx="680945" cy="886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59" y="4921609"/>
            <a:ext cx="676190" cy="88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76687" y="2989262"/>
            <a:ext cx="1190625" cy="87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Why Use Popping Punctuation?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005FA71-F5E6-4DB0-8156-B780366DDD6C}"/>
              </a:ext>
            </a:extLst>
          </p:cNvPr>
          <p:cNvSpPr/>
          <p:nvPr/>
        </p:nvSpPr>
        <p:spPr bwMode="auto">
          <a:xfrm>
            <a:off x="755650" y="1473200"/>
            <a:ext cx="7632700" cy="79533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Why do we need to make sure that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we use the correct punctuation in our writing?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5650" y="2532063"/>
            <a:ext cx="76327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If we do not use the correct punctuation,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our writing may be </a:t>
            </a:r>
            <a:r>
              <a:rPr lang="en-GB" altLang="en-US" b="1" dirty="0">
                <a:solidFill>
                  <a:schemeClr val="tx1"/>
                </a:solidFill>
              </a:rPr>
              <a:t>unclear</a:t>
            </a:r>
            <a:r>
              <a:rPr lang="en-GB" altLang="en-US" dirty="0">
                <a:solidFill>
                  <a:schemeClr val="tx1"/>
                </a:solidFill>
              </a:rPr>
              <a:t> and it </a:t>
            </a:r>
            <a:r>
              <a:rPr lang="en-GB" altLang="en-US" b="1" dirty="0">
                <a:solidFill>
                  <a:schemeClr val="tx1"/>
                </a:solidFill>
              </a:rPr>
              <a:t>may not make sense </a:t>
            </a:r>
            <a:r>
              <a:rPr lang="en-GB" altLang="en-US" dirty="0">
                <a:solidFill>
                  <a:schemeClr val="tx1"/>
                </a:solidFill>
              </a:rPr>
              <a:t>to the reader.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55650" y="3262313"/>
            <a:ext cx="7696075" cy="2747961"/>
            <a:chOff x="755650" y="3261647"/>
            <a:chExt cx="7696075" cy="2748344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A150A5C-E9BB-4FBF-B47E-A1AB38F802FD}"/>
                </a:ext>
              </a:extLst>
            </p:cNvPr>
            <p:cNvSpPr/>
            <p:nvPr/>
          </p:nvSpPr>
          <p:spPr bwMode="auto">
            <a:xfrm>
              <a:off x="755650" y="3426770"/>
              <a:ext cx="7632700" cy="936488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4400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Punctuation shows the reader </a:t>
              </a:r>
              <a:r>
                <a:rPr lang="en-GB" altLang="en-US" b="1" dirty="0">
                  <a:solidFill>
                    <a:schemeClr val="tx1"/>
                  </a:solidFill>
                </a:rPr>
                <a:t>where our sentences start and</a:t>
              </a:r>
              <a:br>
                <a:rPr lang="en-GB" altLang="en-US" b="1" dirty="0">
                  <a:solidFill>
                    <a:schemeClr val="tx1"/>
                  </a:solidFill>
                </a:rPr>
              </a:br>
              <a:r>
                <a:rPr lang="en-GB" altLang="en-US" b="1" dirty="0">
                  <a:solidFill>
                    <a:schemeClr val="tx1"/>
                  </a:solidFill>
                </a:rPr>
                <a:t> finish</a:t>
              </a:r>
              <a:r>
                <a:rPr lang="en-GB" altLang="en-US" dirty="0">
                  <a:solidFill>
                    <a:schemeClr val="tx1"/>
                  </a:solidFill>
                </a:rPr>
                <a:t> and makes what we are saying </a:t>
              </a:r>
              <a:r>
                <a:rPr lang="en-GB" altLang="en-US" b="1" dirty="0">
                  <a:solidFill>
                    <a:schemeClr val="tx1"/>
                  </a:solidFill>
                </a:rPr>
                <a:t>easy to understand</a:t>
              </a:r>
              <a:r>
                <a:rPr lang="en-GB" altLang="en-US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10247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1" r="68732"/>
            <a:stretch>
              <a:fillRect/>
            </a:stretch>
          </p:blipFill>
          <p:spPr bwMode="auto">
            <a:xfrm>
              <a:off x="7227475" y="3261647"/>
              <a:ext cx="1224250" cy="274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87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Twinkl" pitchFamily="2" charset="0"/>
              </a:rPr>
              <a:t>Hidden Punctuation</a:t>
            </a:r>
            <a:endParaRPr lang="en-GB" altLang="en-US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650" y="1473200"/>
            <a:ext cx="7632700" cy="795338"/>
            <a:chOff x="755650" y="1473201"/>
            <a:chExt cx="7632700" cy="7954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1"/>
              <a:ext cx="7632700" cy="795487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3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6130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There is a sneaky balloon covering up one piece of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punctuation in each of these sentences.</a:t>
              </a:r>
            </a:p>
          </p:txBody>
        </p:sp>
      </p:grp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755650" y="3070225"/>
            <a:ext cx="7632700" cy="796925"/>
            <a:chOff x="755649" y="3071012"/>
            <a:chExt cx="7632701" cy="7954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50A5C-E9BB-4FBF-B47E-A1AB38F802FD}"/>
                </a:ext>
              </a:extLst>
            </p:cNvPr>
            <p:cNvSpPr/>
            <p:nvPr/>
          </p:nvSpPr>
          <p:spPr>
            <a:xfrm>
              <a:off x="755649" y="3071012"/>
              <a:ext cx="7632701" cy="795487"/>
            </a:xfrm>
            <a:prstGeom prst="round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1" name="Rectangle 13"/>
            <p:cNvSpPr>
              <a:spLocks noChangeArrowheads="1"/>
            </p:cNvSpPr>
            <p:nvPr/>
          </p:nvSpPr>
          <p:spPr bwMode="auto">
            <a:xfrm>
              <a:off x="755649" y="3319528"/>
              <a:ext cx="7632699" cy="36709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Click on the balloon to pop it and check if you are correct.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0887" y="251750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Decide what that piece of punctuation should be.</a:t>
            </a:r>
          </a:p>
        </p:txBody>
      </p:sp>
    </p:spTree>
    <p:extLst>
      <p:ext uri="{BB962C8B-B14F-4D97-AF65-F5344CB8AC3E}">
        <p14:creationId xmlns:p14="http://schemas.microsoft.com/office/powerpoint/2010/main" val="31856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7FC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Hidden Punctuation</a:t>
            </a:r>
            <a:endParaRPr lang="en-GB" altLang="en-US" sz="3600"/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03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hidden?</a:t>
              </a:r>
            </a:p>
          </p:txBody>
        </p:sp>
      </p:grp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665288" y="2614613"/>
            <a:ext cx="5592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solidFill>
                  <a:schemeClr val="tx1"/>
                </a:solidFill>
              </a:rPr>
              <a:t>How old are you</a:t>
            </a:r>
            <a:r>
              <a:rPr lang="en-GB" altLang="en-US" sz="54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82" y="2733203"/>
            <a:ext cx="565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8" y="4999206"/>
            <a:ext cx="674742" cy="878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98" y="4997507"/>
            <a:ext cx="677626" cy="88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55641"/>
            <a:ext cx="702335" cy="91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23477"/>
            <a:ext cx="680945" cy="886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6" y="4919301"/>
            <a:ext cx="676190" cy="880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Hidden Punctuation</a:t>
            </a:r>
            <a:endParaRPr lang="en-GB" altLang="en-US" sz="3600"/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7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hidden?</a:t>
              </a:r>
            </a:p>
          </p:txBody>
        </p:sp>
      </p:grp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976313" y="2614613"/>
            <a:ext cx="6970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tx1"/>
                </a:solidFill>
              </a:rPr>
              <a:t>What a clever girl she is</a:t>
            </a:r>
            <a:r>
              <a:rPr lang="en-GB" altLang="en-US" sz="4800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784">
            <a:off x="7580887" y="2691943"/>
            <a:ext cx="565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7FC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8" y="4999206"/>
            <a:ext cx="674742" cy="878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98" y="4997507"/>
            <a:ext cx="677626" cy="882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55641"/>
            <a:ext cx="702335" cy="914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23477"/>
            <a:ext cx="680945" cy="886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6" y="4919301"/>
            <a:ext cx="676190" cy="8801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Hidden Punctuation</a:t>
            </a:r>
            <a:endParaRPr lang="en-GB" altLang="en-US" sz="3600"/>
          </a:p>
        </p:txBody>
      </p: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51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hidden?</a:t>
              </a:r>
            </a:p>
          </p:txBody>
        </p:sp>
      </p:grp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654050" y="2614613"/>
            <a:ext cx="782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tx1"/>
                </a:solidFill>
              </a:rPr>
              <a:t>Abdul and </a:t>
            </a:r>
            <a:r>
              <a:rPr lang="en-GB" altLang="en-US" sz="4800" dirty="0">
                <a:solidFill>
                  <a:srgbClr val="00B050"/>
                </a:solidFill>
              </a:rPr>
              <a:t>T</a:t>
            </a:r>
            <a:r>
              <a:rPr lang="en-GB" altLang="en-US" sz="4800" dirty="0">
                <a:solidFill>
                  <a:schemeClr val="tx1"/>
                </a:solidFill>
              </a:rPr>
              <a:t>ina sit together.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44" y="2616101"/>
            <a:ext cx="5667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7FC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8" y="4999206"/>
            <a:ext cx="674742" cy="878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98" y="4997507"/>
            <a:ext cx="677626" cy="882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55641"/>
            <a:ext cx="702335" cy="914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23477"/>
            <a:ext cx="680945" cy="886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6" y="4919301"/>
            <a:ext cx="676190" cy="8801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Hidden Punctuation</a:t>
            </a:r>
            <a:endParaRPr lang="en-GB" altLang="en-US" sz="3600"/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375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hidden?</a:t>
              </a:r>
            </a:p>
          </p:txBody>
        </p:sp>
      </p:grp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822325" y="2614613"/>
            <a:ext cx="748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</a:rPr>
              <a:t>I can</a:t>
            </a:r>
            <a:r>
              <a:rPr lang="en-GB" altLang="en-US" sz="4000" dirty="0">
                <a:solidFill>
                  <a:srgbClr val="00B050"/>
                </a:solidFill>
              </a:rPr>
              <a:t>’</a:t>
            </a:r>
            <a:r>
              <a:rPr lang="en-GB" altLang="en-US" sz="4000" dirty="0">
                <a:solidFill>
                  <a:schemeClr val="tx1"/>
                </a:solidFill>
              </a:rPr>
              <a:t>t believe what I have seen.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2178050"/>
            <a:ext cx="5667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7FC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8" y="4999206"/>
            <a:ext cx="674742" cy="878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98" y="4997507"/>
            <a:ext cx="677626" cy="882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55641"/>
            <a:ext cx="702335" cy="914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23477"/>
            <a:ext cx="680945" cy="886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6" y="4919301"/>
            <a:ext cx="676190" cy="8801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Hidden Punctuation</a:t>
            </a:r>
            <a:endParaRPr lang="en-GB" altLang="en-US" sz="360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755650" y="1328738"/>
            <a:ext cx="7632700" cy="500062"/>
            <a:chOff x="755650" y="1473202"/>
            <a:chExt cx="7632700" cy="5007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005FA71-F5E6-4DB0-8156-B780366DDD6C}"/>
                </a:ext>
              </a:extLst>
            </p:cNvPr>
            <p:cNvSpPr/>
            <p:nvPr/>
          </p:nvSpPr>
          <p:spPr>
            <a:xfrm>
              <a:off x="755650" y="1473202"/>
              <a:ext cx="7632700" cy="5007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6399" name="Rectangle 4"/>
            <p:cNvSpPr>
              <a:spLocks noChangeArrowheads="1"/>
            </p:cNvSpPr>
            <p:nvPr/>
          </p:nvSpPr>
          <p:spPr bwMode="auto">
            <a:xfrm>
              <a:off x="755650" y="1572002"/>
              <a:ext cx="763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piece of punctuation is hidden?</a:t>
              </a:r>
            </a:p>
          </p:txBody>
        </p:sp>
      </p:grp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069975" y="2614613"/>
            <a:ext cx="699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</a:rPr>
              <a:t>I like to play with my friends</a:t>
            </a:r>
            <a:r>
              <a:rPr lang="en-GB" altLang="en-US" sz="40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2742573"/>
            <a:ext cx="5667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BC7CBDBC-0A01-4CD8-883D-A8A19C2CAF82}"/>
              </a:ext>
            </a:extLst>
          </p:cNvPr>
          <p:cNvSpPr/>
          <p:nvPr/>
        </p:nvSpPr>
        <p:spPr>
          <a:xfrm>
            <a:off x="755650" y="4711700"/>
            <a:ext cx="7632700" cy="1333500"/>
          </a:xfrm>
          <a:prstGeom prst="roundRect">
            <a:avLst/>
          </a:prstGeom>
          <a:solidFill>
            <a:srgbClr val="F7FCFF"/>
          </a:solidFill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8" y="4999206"/>
            <a:ext cx="674742" cy="878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98" y="4997507"/>
            <a:ext cx="677626" cy="8820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39" y="4955641"/>
            <a:ext cx="702335" cy="9142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4" y="4923477"/>
            <a:ext cx="680945" cy="8863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6" y="4919301"/>
            <a:ext cx="676190" cy="8801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7" y="4987504"/>
            <a:ext cx="683732" cy="8900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94" y="4997507"/>
            <a:ext cx="670173" cy="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175</TotalTime>
  <Words>375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Twinkl</vt:lpstr>
      <vt:lpstr>Sassoon Infant Rg</vt:lpstr>
      <vt:lpstr>Office Theme</vt:lpstr>
      <vt:lpstr>PowerPoint Presentation</vt:lpstr>
      <vt:lpstr>Popping Punctuation</vt:lpstr>
      <vt:lpstr>Why Use Popping Punctuation?</vt:lpstr>
      <vt:lpstr>Hidden Punctuation</vt:lpstr>
      <vt:lpstr>Hidden Punctuation</vt:lpstr>
      <vt:lpstr>Hidden Punctuation</vt:lpstr>
      <vt:lpstr>Hidden Punctuation</vt:lpstr>
      <vt:lpstr>Hidden Punctuation</vt:lpstr>
      <vt:lpstr>Hidden Punctuation</vt:lpstr>
      <vt:lpstr>Missing Punctuation</vt:lpstr>
      <vt:lpstr>Missing Punctuation</vt:lpstr>
      <vt:lpstr>Missing Punctuation</vt:lpstr>
      <vt:lpstr>Missing Punctuation</vt:lpstr>
      <vt:lpstr>Missing Punctuation</vt:lpstr>
      <vt:lpstr>Missing Punctuation</vt:lpstr>
      <vt:lpstr>Missing Punctuation</vt:lpstr>
      <vt:lpstr>Missing Punctuation</vt:lpstr>
      <vt:lpstr>Missing Punctuation</vt:lpstr>
      <vt:lpstr>Missing Punctuation</vt:lpstr>
      <vt:lpstr>Missing Punctuation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Simone Wouters</cp:lastModifiedBy>
  <cp:revision>19</cp:revision>
  <dcterms:created xsi:type="dcterms:W3CDTF">2019-12-06T12:10:13Z</dcterms:created>
  <dcterms:modified xsi:type="dcterms:W3CDTF">2019-12-10T09:44:48Z</dcterms:modified>
</cp:coreProperties>
</file>