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8" r:id="rId2"/>
    <p:sldId id="264" r:id="rId3"/>
    <p:sldId id="268" r:id="rId4"/>
    <p:sldId id="267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eport Rg" panose="020F0503030200020004" pitchFamily="34" charset="0"/>
      <p:regular r:id="rId12"/>
      <p:bold r:id="rId13"/>
    </p:embeddedFont>
    <p:embeddedFont>
      <p:font typeface="Twinkl" pitchFamily="2" charset="0"/>
      <p:regular r:id="rId14"/>
      <p:bold r:id="rId1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4DB"/>
    <a:srgbClr val="873A89"/>
    <a:srgbClr val="00494F"/>
    <a:srgbClr val="32617B"/>
    <a:srgbClr val="6BD0DA"/>
    <a:srgbClr val="DE883F"/>
    <a:srgbClr val="36B4BF"/>
    <a:srgbClr val="00963D"/>
    <a:srgbClr val="D8222F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6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8F848C-04E1-4A15-8FD9-EF25794837EF}" type="datetimeFigureOut">
              <a:rPr lang="en-GB"/>
              <a:pPr>
                <a:defRPr/>
              </a:pPr>
              <a:t>22/03/2021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FA538DF-EBF3-43D0-9CCF-536E86B2BD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55AE13-E587-40DE-8A4F-7F52D2838832}" type="datetimeFigureOut">
              <a:rPr lang="en-GB"/>
              <a:pPr>
                <a:defRPr/>
              </a:pPr>
              <a:t>22/03/2021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4D59B5D-8438-45E8-AF90-12C9520157A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grammar-browse-by-skill-esl-efl-resources/beginner-level-grammar-grammar-browse-by-skill-esl-efl-resources/past-simple-beginner-level-grammar-grammar-browse-by-skill-esl-efl-resourc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grammar-browse-by-skill-esl-efl-resources/beginner-level-grammar-grammar-browse-by-skill-esl-efl-resources/past-simple-beginner-level-grammar-grammar-browse-by-skill-esl-efl-resourc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C97D6782-4A48-4A23-9AEA-613E291B3D22}"/>
              </a:ext>
            </a:extLst>
          </p:cNvPr>
          <p:cNvSpPr/>
          <p:nvPr userDrawn="1"/>
        </p:nvSpPr>
        <p:spPr>
          <a:xfrm>
            <a:off x="7573818" y="5865091"/>
            <a:ext cx="1394691" cy="992909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53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B2027B44-B2C9-45EE-AB11-92EAE630CFE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38100" cap="rnd">
            <a:solidFill>
              <a:srgbClr val="119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414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38100" cap="rnd">
            <a:solidFill>
              <a:srgbClr val="119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50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92A29ACD-59CF-4F20-B0B1-FED83DDBE147}"/>
              </a:ext>
            </a:extLst>
          </p:cNvPr>
          <p:cNvSpPr/>
          <p:nvPr userDrawn="1"/>
        </p:nvSpPr>
        <p:spPr>
          <a:xfrm>
            <a:off x="7573818" y="5865091"/>
            <a:ext cx="1394691" cy="992909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9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7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397165"/>
            <a:ext cx="8220075" cy="1076036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1194DB"/>
                </a:solidFill>
                <a:latin typeface="Report Rg" panose="020F0503030200020004" pitchFamily="34" charset="0"/>
              </a:rPr>
              <a:t>How to Play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481112-DB3F-4799-9E19-0184B54F02B6}"/>
              </a:ext>
            </a:extLst>
          </p:cNvPr>
          <p:cNvGrpSpPr/>
          <p:nvPr/>
        </p:nvGrpSpPr>
        <p:grpSpPr>
          <a:xfrm>
            <a:off x="619068" y="1514475"/>
            <a:ext cx="7905863" cy="3883353"/>
            <a:chOff x="619068" y="1514475"/>
            <a:chExt cx="7905863" cy="3883353"/>
          </a:xfrm>
        </p:grpSpPr>
        <p:sp>
          <p:nvSpPr>
            <p:cNvPr id="9219" name="Rectangle 4"/>
            <p:cNvSpPr>
              <a:spLocks noChangeArrowheads="1"/>
            </p:cNvSpPr>
            <p:nvPr/>
          </p:nvSpPr>
          <p:spPr bwMode="auto">
            <a:xfrm>
              <a:off x="619068" y="1514475"/>
              <a:ext cx="7905863" cy="388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GB" altLang="en-US" dirty="0">
                  <a:latin typeface="Report Rg" panose="020F0503030200020004" pitchFamily="34" charset="0"/>
                </a:rPr>
                <a:t>Read the phrases that say “Just now, I am</a:t>
              </a:r>
              <a:r>
                <a:rPr lang="en-GB" altLang="en-US" u="sng" dirty="0">
                  <a:latin typeface="Report Rg" panose="020F0503030200020004" pitchFamily="34" charset="0"/>
                </a:rPr>
                <a:t>                        </a:t>
              </a:r>
              <a:r>
                <a:rPr lang="en-GB" altLang="en-US" dirty="0">
                  <a:latin typeface="Report Rg" panose="020F0503030200020004" pitchFamily="34" charset="0"/>
                </a:rPr>
                <a:t>.” </a:t>
              </a:r>
              <a:br>
                <a:rPr lang="en-GB" altLang="en-US" dirty="0">
                  <a:latin typeface="Report Rg" panose="020F0503030200020004" pitchFamily="34" charset="0"/>
                </a:rPr>
              </a:br>
              <a:r>
                <a:rPr lang="en-GB" altLang="en-US" dirty="0">
                  <a:latin typeface="Report Rg" panose="020F0503030200020004" pitchFamily="34" charset="0"/>
                </a:rPr>
                <a:t>Then change the phrases to “Yesterday, I </a:t>
              </a:r>
              <a:r>
                <a:rPr lang="en-GB" altLang="en-US" u="sng" dirty="0">
                  <a:latin typeface="Report Rg" panose="020F0503030200020004" pitchFamily="34" charset="0"/>
                </a:rPr>
                <a:t>                        </a:t>
              </a:r>
              <a:r>
                <a:rPr lang="en-GB" altLang="en-US" dirty="0">
                  <a:latin typeface="Report Rg" panose="020F0503030200020004" pitchFamily="34" charset="0"/>
                </a:rPr>
                <a:t>” to make them past tense. </a:t>
              </a: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en-GB" altLang="en-US" dirty="0">
                <a:latin typeface="Report Rg" panose="020F0503030200020004" pitchFamily="34" charset="0"/>
              </a:endParaRP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GB" altLang="en-US" dirty="0">
                  <a:latin typeface="Report Rg" panose="020F0503030200020004" pitchFamily="34" charset="0"/>
                </a:rPr>
                <a:t>Example, “Just now, I am </a:t>
              </a:r>
              <a:r>
                <a:rPr lang="en-GB" altLang="en-US" b="1" dirty="0">
                  <a:latin typeface="Report Rg" panose="020F0503030200020004" pitchFamily="34" charset="0"/>
                </a:rPr>
                <a:t>sinking</a:t>
              </a:r>
              <a:r>
                <a:rPr lang="en-GB" altLang="en-US" dirty="0">
                  <a:latin typeface="Report Rg" panose="020F0503030200020004" pitchFamily="34" charset="0"/>
                </a:rPr>
                <a:t>.”              “Yesterday, I </a:t>
              </a:r>
              <a:r>
                <a:rPr lang="en-GB" altLang="en-US" b="1" dirty="0">
                  <a:latin typeface="Report Rg" panose="020F0503030200020004" pitchFamily="34" charset="0"/>
                </a:rPr>
                <a:t>sank</a:t>
              </a:r>
              <a:r>
                <a:rPr lang="en-GB" altLang="en-US" dirty="0">
                  <a:latin typeface="Report Rg" panose="020F0503030200020004" pitchFamily="34" charset="0"/>
                </a:rPr>
                <a:t>.”</a:t>
              </a: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en-GB" altLang="en-US" dirty="0">
                <a:latin typeface="Report Rg" panose="020F0503030200020004" pitchFamily="34" charset="0"/>
              </a:endParaRP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GB" altLang="en-US" dirty="0">
                  <a:latin typeface="Report Rg" panose="020F0503030200020004" pitchFamily="34" charset="0"/>
                </a:rPr>
                <a:t>Say the “Yesterday, I…” phrase out loud, then click once to check your answer. </a:t>
              </a:r>
              <a:br>
                <a:rPr lang="en-GB" altLang="en-US" dirty="0">
                  <a:latin typeface="Report Rg" panose="020F0503030200020004" pitchFamily="34" charset="0"/>
                </a:rPr>
              </a:br>
              <a:r>
                <a:rPr lang="en-GB" altLang="en-US" dirty="0">
                  <a:latin typeface="Report Rg" panose="020F0503030200020004" pitchFamily="34" charset="0"/>
                </a:rPr>
                <a:t>If you get it correct, click it again to reveal a part of the picture!</a:t>
              </a: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en-GB" altLang="en-US" dirty="0">
                <a:latin typeface="Report Rg" panose="020F0503030200020004" pitchFamily="34" charset="0"/>
              </a:endParaRP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GB" altLang="en-US" dirty="0">
                  <a:latin typeface="Report Rg" panose="020F0503030200020004" pitchFamily="34" charset="0"/>
                </a:rPr>
                <a:t>The more past tense verbs you get correct, the more of the picture you will reveal!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A2DA3D-C442-4AB9-BE72-B1E9FC477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432" y="2825632"/>
              <a:ext cx="512458" cy="3609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8F4F9-E3FB-495F-863F-8DF503B1C7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" b="3929"/>
          <a:stretch/>
        </p:blipFill>
        <p:spPr>
          <a:xfrm>
            <a:off x="757573" y="771066"/>
            <a:ext cx="7632700" cy="5329106"/>
          </a:xfrm>
          <a:prstGeom prst="roundRect">
            <a:avLst>
              <a:gd name="adj" fmla="val 0"/>
            </a:avLst>
          </a:prstGeom>
          <a:ln w="57150">
            <a:noFill/>
          </a:ln>
        </p:spPr>
      </p:pic>
      <p:sp>
        <p:nvSpPr>
          <p:cNvPr id="60" name="20"/>
          <p:cNvSpPr/>
          <p:nvPr/>
        </p:nvSpPr>
        <p:spPr>
          <a:xfrm>
            <a:off x="6859923" y="4758734"/>
            <a:ext cx="1530350" cy="1341438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</a:rPr>
              <a:t>winning.</a:t>
            </a:r>
          </a:p>
        </p:txBody>
      </p:sp>
      <p:sp>
        <p:nvSpPr>
          <p:cNvPr id="61" name="20a"/>
          <p:cNvSpPr/>
          <p:nvPr/>
        </p:nvSpPr>
        <p:spPr>
          <a:xfrm>
            <a:off x="6859923" y="4758734"/>
            <a:ext cx="1530350" cy="1341438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</a:rPr>
              <a:t>won.</a:t>
            </a:r>
          </a:p>
        </p:txBody>
      </p:sp>
      <p:sp>
        <p:nvSpPr>
          <p:cNvPr id="62" name="19"/>
          <p:cNvSpPr/>
          <p:nvPr/>
        </p:nvSpPr>
        <p:spPr>
          <a:xfrm>
            <a:off x="5332748" y="4758734"/>
            <a:ext cx="1530350" cy="1341438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spending.</a:t>
            </a:r>
          </a:p>
        </p:txBody>
      </p:sp>
      <p:sp>
        <p:nvSpPr>
          <p:cNvPr id="63" name="19a"/>
          <p:cNvSpPr/>
          <p:nvPr/>
        </p:nvSpPr>
        <p:spPr>
          <a:xfrm>
            <a:off x="5337510" y="4758734"/>
            <a:ext cx="1530350" cy="1341437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spent.</a:t>
            </a:r>
          </a:p>
        </p:txBody>
      </p:sp>
      <p:sp>
        <p:nvSpPr>
          <p:cNvPr id="64" name="18"/>
          <p:cNvSpPr/>
          <p:nvPr/>
        </p:nvSpPr>
        <p:spPr>
          <a:xfrm>
            <a:off x="3824623" y="4758734"/>
            <a:ext cx="1530350" cy="1341438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singing.</a:t>
            </a:r>
          </a:p>
        </p:txBody>
      </p:sp>
      <p:sp>
        <p:nvSpPr>
          <p:cNvPr id="65" name="18a"/>
          <p:cNvSpPr/>
          <p:nvPr/>
        </p:nvSpPr>
        <p:spPr>
          <a:xfrm>
            <a:off x="3816685" y="4758734"/>
            <a:ext cx="1530350" cy="1341438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sang.</a:t>
            </a:r>
          </a:p>
        </p:txBody>
      </p:sp>
      <p:sp>
        <p:nvSpPr>
          <p:cNvPr id="66" name="17"/>
          <p:cNvSpPr/>
          <p:nvPr/>
        </p:nvSpPr>
        <p:spPr>
          <a:xfrm>
            <a:off x="2283160" y="4758734"/>
            <a:ext cx="1530350" cy="1341438"/>
          </a:xfrm>
          <a:prstGeom prst="rect">
            <a:avLst/>
          </a:prstGeom>
          <a:solidFill>
            <a:srgbClr val="00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</a:rPr>
              <a:t>sitting.</a:t>
            </a:r>
            <a:endParaRPr lang="en-GB" sz="2000" b="1" dirty="0">
              <a:solidFill>
                <a:prstClr val="white"/>
              </a:solidFill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67" name="17a"/>
          <p:cNvSpPr/>
          <p:nvPr/>
        </p:nvSpPr>
        <p:spPr>
          <a:xfrm>
            <a:off x="2286335" y="4758734"/>
            <a:ext cx="1530350" cy="1341438"/>
          </a:xfrm>
          <a:prstGeom prst="rect">
            <a:avLst/>
          </a:prstGeom>
          <a:solidFill>
            <a:srgbClr val="00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</a:rPr>
              <a:t>sat.</a:t>
            </a:r>
            <a:endParaRPr lang="en-GB" sz="2000" b="1" dirty="0">
              <a:solidFill>
                <a:schemeClr val="bg1"/>
              </a:solidFill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68" name="16"/>
          <p:cNvSpPr/>
          <p:nvPr/>
        </p:nvSpPr>
        <p:spPr>
          <a:xfrm>
            <a:off x="757573" y="4758734"/>
            <a:ext cx="1530350" cy="1341438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saying.</a:t>
            </a:r>
          </a:p>
        </p:txBody>
      </p:sp>
      <p:sp>
        <p:nvSpPr>
          <p:cNvPr id="69" name="16a"/>
          <p:cNvSpPr/>
          <p:nvPr/>
        </p:nvSpPr>
        <p:spPr>
          <a:xfrm>
            <a:off x="749635" y="4758734"/>
            <a:ext cx="1530350" cy="1341438"/>
          </a:xfrm>
          <a:prstGeom prst="roundRect">
            <a:avLst/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said.</a:t>
            </a:r>
          </a:p>
        </p:txBody>
      </p:sp>
      <p:sp>
        <p:nvSpPr>
          <p:cNvPr id="70" name="15"/>
          <p:cNvSpPr/>
          <p:nvPr/>
        </p:nvSpPr>
        <p:spPr>
          <a:xfrm>
            <a:off x="6859923" y="3425234"/>
            <a:ext cx="1530350" cy="1341438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</a:rPr>
              <a:t>paying.</a:t>
            </a:r>
            <a:endParaRPr lang="en-GB" sz="2000" b="1" dirty="0">
              <a:solidFill>
                <a:prstClr val="white"/>
              </a:solidFill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71" name="15a"/>
          <p:cNvSpPr/>
          <p:nvPr/>
        </p:nvSpPr>
        <p:spPr>
          <a:xfrm>
            <a:off x="6859923" y="3425234"/>
            <a:ext cx="1530350" cy="1341437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Report Rg" panose="020F0503030200020004" pitchFamily="34" charset="0"/>
              </a:rPr>
              <a:t>Yesterday, </a:t>
            </a:r>
            <a:br>
              <a:rPr lang="en-GB" sz="2000" dirty="0">
                <a:latin typeface="Report Rg" panose="020F0503030200020004" pitchFamily="34" charset="0"/>
              </a:rPr>
            </a:br>
            <a:r>
              <a:rPr lang="en-GB" sz="2000" dirty="0">
                <a:latin typeface="Report Rg" panose="020F0503030200020004" pitchFamily="34" charset="0"/>
              </a:rPr>
              <a:t>I </a:t>
            </a:r>
            <a:r>
              <a:rPr lang="en-GB" sz="2000" b="1" dirty="0">
                <a:latin typeface="Report Rg" panose="020F0503030200020004" pitchFamily="34" charset="0"/>
              </a:rPr>
              <a:t>paid.</a:t>
            </a:r>
            <a:endParaRPr lang="en-GB" sz="2000" b="1" dirty="0"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72" name="14"/>
          <p:cNvSpPr/>
          <p:nvPr/>
        </p:nvSpPr>
        <p:spPr>
          <a:xfrm>
            <a:off x="5332748" y="3425234"/>
            <a:ext cx="1530350" cy="1341438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hearing.</a:t>
            </a:r>
          </a:p>
        </p:txBody>
      </p:sp>
      <p:sp>
        <p:nvSpPr>
          <p:cNvPr id="73" name="14a"/>
          <p:cNvSpPr/>
          <p:nvPr/>
        </p:nvSpPr>
        <p:spPr>
          <a:xfrm>
            <a:off x="5321635" y="3425234"/>
            <a:ext cx="1530350" cy="1341438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heard.</a:t>
            </a:r>
          </a:p>
        </p:txBody>
      </p:sp>
      <p:sp>
        <p:nvSpPr>
          <p:cNvPr id="74" name="13"/>
          <p:cNvSpPr/>
          <p:nvPr/>
        </p:nvSpPr>
        <p:spPr>
          <a:xfrm>
            <a:off x="3802398" y="3425234"/>
            <a:ext cx="1530350" cy="134143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growing.</a:t>
            </a:r>
          </a:p>
        </p:txBody>
      </p:sp>
      <p:sp>
        <p:nvSpPr>
          <p:cNvPr id="75" name="13a"/>
          <p:cNvSpPr/>
          <p:nvPr/>
        </p:nvSpPr>
        <p:spPr>
          <a:xfrm>
            <a:off x="3805573" y="3425234"/>
            <a:ext cx="1530350" cy="1341437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grew.</a:t>
            </a:r>
          </a:p>
        </p:txBody>
      </p:sp>
      <p:sp>
        <p:nvSpPr>
          <p:cNvPr id="76" name="12"/>
          <p:cNvSpPr/>
          <p:nvPr/>
        </p:nvSpPr>
        <p:spPr>
          <a:xfrm>
            <a:off x="2272048" y="3417297"/>
            <a:ext cx="1530350" cy="1341437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digging.</a:t>
            </a:r>
          </a:p>
        </p:txBody>
      </p:sp>
      <p:sp>
        <p:nvSpPr>
          <p:cNvPr id="77" name="12a"/>
          <p:cNvSpPr/>
          <p:nvPr/>
        </p:nvSpPr>
        <p:spPr>
          <a:xfrm>
            <a:off x="2272048" y="3417297"/>
            <a:ext cx="1530350" cy="1341437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dug.</a:t>
            </a:r>
          </a:p>
        </p:txBody>
      </p:sp>
      <p:sp>
        <p:nvSpPr>
          <p:cNvPr id="78" name="11"/>
          <p:cNvSpPr/>
          <p:nvPr/>
        </p:nvSpPr>
        <p:spPr>
          <a:xfrm>
            <a:off x="757573" y="3425234"/>
            <a:ext cx="1530350" cy="1341438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catching.</a:t>
            </a:r>
          </a:p>
        </p:txBody>
      </p:sp>
      <p:sp>
        <p:nvSpPr>
          <p:cNvPr id="79" name="11a"/>
          <p:cNvSpPr/>
          <p:nvPr/>
        </p:nvSpPr>
        <p:spPr>
          <a:xfrm>
            <a:off x="757573" y="3425234"/>
            <a:ext cx="1530350" cy="1341438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caught.</a:t>
            </a:r>
          </a:p>
        </p:txBody>
      </p:sp>
      <p:sp>
        <p:nvSpPr>
          <p:cNvPr id="80" name="10"/>
          <p:cNvSpPr/>
          <p:nvPr/>
        </p:nvSpPr>
        <p:spPr>
          <a:xfrm>
            <a:off x="6859923" y="2091734"/>
            <a:ext cx="1530350" cy="1341438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buying.</a:t>
            </a:r>
          </a:p>
        </p:txBody>
      </p:sp>
      <p:sp>
        <p:nvSpPr>
          <p:cNvPr id="81" name="10a"/>
          <p:cNvSpPr/>
          <p:nvPr/>
        </p:nvSpPr>
        <p:spPr>
          <a:xfrm>
            <a:off x="6869448" y="2091734"/>
            <a:ext cx="1530350" cy="1341437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bought.</a:t>
            </a:r>
          </a:p>
        </p:txBody>
      </p:sp>
      <p:sp>
        <p:nvSpPr>
          <p:cNvPr id="82" name="9"/>
          <p:cNvSpPr/>
          <p:nvPr/>
        </p:nvSpPr>
        <p:spPr>
          <a:xfrm>
            <a:off x="5332748" y="2091734"/>
            <a:ext cx="1530350" cy="1341438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</a:rPr>
              <a:t>creeping.</a:t>
            </a:r>
            <a:endParaRPr lang="en-GB" sz="2000" b="1" dirty="0">
              <a:solidFill>
                <a:prstClr val="white"/>
              </a:solidFill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83" name="9a"/>
          <p:cNvSpPr/>
          <p:nvPr/>
        </p:nvSpPr>
        <p:spPr>
          <a:xfrm>
            <a:off x="5343860" y="2091734"/>
            <a:ext cx="1530350" cy="1341437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</a:rPr>
              <a:t>crept.</a:t>
            </a:r>
            <a:endParaRPr lang="en-GB" sz="2000" b="1" dirty="0">
              <a:solidFill>
                <a:schemeClr val="bg1"/>
              </a:solidFill>
              <a:latin typeface="Report Rg" panose="020F0503030200020004" pitchFamily="34" charset="0"/>
              <a:cs typeface="Arial" charset="0"/>
            </a:endParaRPr>
          </a:p>
        </p:txBody>
      </p:sp>
      <p:sp>
        <p:nvSpPr>
          <p:cNvPr id="84" name="8"/>
          <p:cNvSpPr/>
          <p:nvPr/>
        </p:nvSpPr>
        <p:spPr>
          <a:xfrm>
            <a:off x="3808748" y="2091734"/>
            <a:ext cx="1530350" cy="134143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writing.</a:t>
            </a:r>
          </a:p>
        </p:txBody>
      </p:sp>
      <p:sp>
        <p:nvSpPr>
          <p:cNvPr id="85" name="8a"/>
          <p:cNvSpPr/>
          <p:nvPr/>
        </p:nvSpPr>
        <p:spPr>
          <a:xfrm>
            <a:off x="3811923" y="2091734"/>
            <a:ext cx="1530350" cy="134143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wrote.</a:t>
            </a:r>
          </a:p>
        </p:txBody>
      </p:sp>
      <p:sp>
        <p:nvSpPr>
          <p:cNvPr id="86" name="7"/>
          <p:cNvSpPr/>
          <p:nvPr/>
        </p:nvSpPr>
        <p:spPr>
          <a:xfrm>
            <a:off x="2283160" y="2091734"/>
            <a:ext cx="1530350" cy="1341438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eating.</a:t>
            </a:r>
          </a:p>
        </p:txBody>
      </p:sp>
      <p:sp>
        <p:nvSpPr>
          <p:cNvPr id="147" name="1"/>
          <p:cNvSpPr/>
          <p:nvPr/>
        </p:nvSpPr>
        <p:spPr>
          <a:xfrm>
            <a:off x="755985" y="758234"/>
            <a:ext cx="1530350" cy="1341437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latin typeface="Report Rg" panose="020F0503030200020004" pitchFamily="34" charset="0"/>
                <a:cs typeface="Arial" charset="0"/>
              </a:rPr>
              <a:t>sleeping.</a:t>
            </a:r>
          </a:p>
        </p:txBody>
      </p:sp>
      <p:sp>
        <p:nvSpPr>
          <p:cNvPr id="87" name="7a"/>
          <p:cNvSpPr/>
          <p:nvPr/>
        </p:nvSpPr>
        <p:spPr>
          <a:xfrm>
            <a:off x="2275223" y="2091734"/>
            <a:ext cx="1530350" cy="1341437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ate.</a:t>
            </a:r>
          </a:p>
        </p:txBody>
      </p:sp>
      <p:sp>
        <p:nvSpPr>
          <p:cNvPr id="88" name="6"/>
          <p:cNvSpPr/>
          <p:nvPr/>
        </p:nvSpPr>
        <p:spPr>
          <a:xfrm>
            <a:off x="757573" y="2091734"/>
            <a:ext cx="1530350" cy="1341438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drinking.</a:t>
            </a:r>
          </a:p>
        </p:txBody>
      </p:sp>
      <p:sp>
        <p:nvSpPr>
          <p:cNvPr id="89" name="6a"/>
          <p:cNvSpPr/>
          <p:nvPr/>
        </p:nvSpPr>
        <p:spPr>
          <a:xfrm>
            <a:off x="757573" y="2091734"/>
            <a:ext cx="1530350" cy="1341437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drank.</a:t>
            </a:r>
          </a:p>
        </p:txBody>
      </p:sp>
      <p:sp>
        <p:nvSpPr>
          <p:cNvPr id="90" name="5"/>
          <p:cNvSpPr/>
          <p:nvPr/>
        </p:nvSpPr>
        <p:spPr>
          <a:xfrm>
            <a:off x="6859923" y="758234"/>
            <a:ext cx="1530350" cy="1341438"/>
          </a:xfrm>
          <a:prstGeom prst="rect">
            <a:avLst/>
          </a:prstGeom>
          <a:solidFill>
            <a:srgbClr val="00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swimming.</a:t>
            </a:r>
          </a:p>
        </p:txBody>
      </p:sp>
      <p:sp>
        <p:nvSpPr>
          <p:cNvPr id="91" name="5a"/>
          <p:cNvSpPr/>
          <p:nvPr/>
        </p:nvSpPr>
        <p:spPr>
          <a:xfrm>
            <a:off x="6863098" y="758234"/>
            <a:ext cx="1543050" cy="1341437"/>
          </a:xfrm>
          <a:prstGeom prst="rect">
            <a:avLst/>
          </a:prstGeom>
          <a:solidFill>
            <a:srgbClr val="00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swam.</a:t>
            </a:r>
          </a:p>
        </p:txBody>
      </p:sp>
      <p:sp>
        <p:nvSpPr>
          <p:cNvPr id="92" name="4"/>
          <p:cNvSpPr/>
          <p:nvPr/>
        </p:nvSpPr>
        <p:spPr>
          <a:xfrm>
            <a:off x="5332748" y="758234"/>
            <a:ext cx="1530350" cy="1341438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solidFill>
                  <a:prstClr val="white"/>
                </a:solidFill>
                <a:latin typeface="Report Rg" panose="020F0503030200020004" pitchFamily="34" charset="0"/>
                <a:cs typeface="Arial" charset="0"/>
              </a:rPr>
              <a:t>flying.</a:t>
            </a:r>
          </a:p>
        </p:txBody>
      </p:sp>
      <p:sp>
        <p:nvSpPr>
          <p:cNvPr id="93" name="4a"/>
          <p:cNvSpPr/>
          <p:nvPr/>
        </p:nvSpPr>
        <p:spPr>
          <a:xfrm>
            <a:off x="5334335" y="758234"/>
            <a:ext cx="1530350" cy="1341437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flew.</a:t>
            </a:r>
          </a:p>
        </p:txBody>
      </p:sp>
      <p:sp>
        <p:nvSpPr>
          <p:cNvPr id="94" name="3"/>
          <p:cNvSpPr/>
          <p:nvPr/>
        </p:nvSpPr>
        <p:spPr>
          <a:xfrm>
            <a:off x="3808748" y="758234"/>
            <a:ext cx="1530350" cy="1341438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latin typeface="Report Rg" panose="020F0503030200020004" pitchFamily="34" charset="0"/>
                <a:cs typeface="Arial" charset="0"/>
              </a:rPr>
              <a:t>driving.</a:t>
            </a:r>
          </a:p>
        </p:txBody>
      </p:sp>
      <p:sp>
        <p:nvSpPr>
          <p:cNvPr id="95" name="3a"/>
          <p:cNvSpPr/>
          <p:nvPr/>
        </p:nvSpPr>
        <p:spPr>
          <a:xfrm>
            <a:off x="3808748" y="758234"/>
            <a:ext cx="1530350" cy="1341437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drove.</a:t>
            </a:r>
          </a:p>
        </p:txBody>
      </p:sp>
      <p:sp>
        <p:nvSpPr>
          <p:cNvPr id="96" name="2"/>
          <p:cNvSpPr/>
          <p:nvPr/>
        </p:nvSpPr>
        <p:spPr>
          <a:xfrm>
            <a:off x="2283160" y="758234"/>
            <a:ext cx="1530350" cy="134143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Report Rg" panose="020F0503030200020004" pitchFamily="34" charset="0"/>
                <a:cs typeface="Arial" charset="0"/>
              </a:rPr>
              <a:t>Just now, </a:t>
            </a:r>
            <a:br>
              <a:rPr lang="en-GB" sz="2000" dirty="0"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latin typeface="Report Rg" panose="020F0503030200020004" pitchFamily="34" charset="0"/>
                <a:cs typeface="Arial" charset="0"/>
              </a:rPr>
              <a:t>I am </a:t>
            </a:r>
            <a:r>
              <a:rPr lang="en-GB" sz="2000" b="1" dirty="0">
                <a:latin typeface="Report Rg" panose="020F0503030200020004" pitchFamily="34" charset="0"/>
                <a:cs typeface="Arial" charset="0"/>
              </a:rPr>
              <a:t>teaching.</a:t>
            </a:r>
          </a:p>
        </p:txBody>
      </p:sp>
      <p:sp>
        <p:nvSpPr>
          <p:cNvPr id="97" name="2a"/>
          <p:cNvSpPr/>
          <p:nvPr/>
        </p:nvSpPr>
        <p:spPr>
          <a:xfrm>
            <a:off x="2283160" y="758234"/>
            <a:ext cx="1530350" cy="134143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taught.</a:t>
            </a:r>
          </a:p>
        </p:txBody>
      </p:sp>
      <p:sp>
        <p:nvSpPr>
          <p:cNvPr id="148" name="1a"/>
          <p:cNvSpPr/>
          <p:nvPr/>
        </p:nvSpPr>
        <p:spPr>
          <a:xfrm>
            <a:off x="762336" y="758234"/>
            <a:ext cx="1530350" cy="134143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Yesterday, </a:t>
            </a:r>
            <a:b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I </a:t>
            </a:r>
            <a:r>
              <a:rPr lang="en-GB" sz="2000" b="1" dirty="0">
                <a:solidFill>
                  <a:schemeClr val="bg1"/>
                </a:solidFill>
                <a:latin typeface="Report Rg" panose="020F0503030200020004" pitchFamily="34" charset="0"/>
                <a:cs typeface="Arial" charset="0"/>
              </a:rPr>
              <a:t>slept.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 nodeType="clickPar">
                      <p:stCondLst>
                        <p:cond delay="0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 nodeType="clickPar">
                      <p:stCondLst>
                        <p:cond delay="0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 nodeType="clickPar">
                      <p:stCondLst>
                        <p:cond delay="0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 nodeType="clickPar">
                      <p:stCondLst>
                        <p:cond delay="0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 nodeType="clickPar">
                      <p:stCondLst>
                        <p:cond delay="0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 nodeType="clickPar">
                      <p:stCondLst>
                        <p:cond delay="0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 nodeType="clickPar">
                      <p:stCondLst>
                        <p:cond delay="0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 nodeType="clickPar">
                      <p:stCondLst>
                        <p:cond delay="0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1" grpId="1" animBg="1"/>
      <p:bldP spid="62" grpId="0" animBg="1"/>
      <p:bldP spid="63" grpId="0" animBg="1"/>
      <p:bldP spid="63" grpId="1" animBg="1"/>
      <p:bldP spid="64" grpId="0" animBg="1"/>
      <p:bldP spid="65" grpId="0" animBg="1"/>
      <p:bldP spid="65" grpId="1" animBg="1"/>
      <p:bldP spid="66" grpId="0" animBg="1"/>
      <p:bldP spid="67" grpId="0" animBg="1"/>
      <p:bldP spid="67" grpId="1" animBg="1"/>
      <p:bldP spid="68" grpId="0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 animBg="1"/>
      <p:bldP spid="73" grpId="0" animBg="1"/>
      <p:bldP spid="73" grpId="1" animBg="1"/>
      <p:bldP spid="74" grpId="0" animBg="1"/>
      <p:bldP spid="75" grpId="0" animBg="1"/>
      <p:bldP spid="75" grpId="1" animBg="1"/>
      <p:bldP spid="76" grpId="0" animBg="1"/>
      <p:bldP spid="77" grpId="0" animBg="1"/>
      <p:bldP spid="77" grpId="1" animBg="1"/>
      <p:bldP spid="78" grpId="0" animBg="1"/>
      <p:bldP spid="79" grpId="0" animBg="1"/>
      <p:bldP spid="79" grpId="1" animBg="1"/>
      <p:bldP spid="80" grpId="0" animBg="1"/>
      <p:bldP spid="81" grpId="0" animBg="1"/>
      <p:bldP spid="81" grpId="1" animBg="1"/>
      <p:bldP spid="82" grpId="0" animBg="1"/>
      <p:bldP spid="83" grpId="0" animBg="1"/>
      <p:bldP spid="83" grpId="1" animBg="1"/>
      <p:bldP spid="84" grpId="0" animBg="1"/>
      <p:bldP spid="85" grpId="0" animBg="1"/>
      <p:bldP spid="85" grpId="1" animBg="1"/>
      <p:bldP spid="86" grpId="0" animBg="1"/>
      <p:bldP spid="147" grpId="0" animBg="1"/>
      <p:bldP spid="87" grpId="0" animBg="1"/>
      <p:bldP spid="87" grpId="1" animBg="1"/>
      <p:bldP spid="88" grpId="0" animBg="1"/>
      <p:bldP spid="89" grpId="0" animBg="1"/>
      <p:bldP spid="89" grpId="1" animBg="1"/>
      <p:bldP spid="90" grpId="0" animBg="1"/>
      <p:bldP spid="91" grpId="0" animBg="1"/>
      <p:bldP spid="91" grpId="1" animBg="1"/>
      <p:bldP spid="92" grpId="0" animBg="1"/>
      <p:bldP spid="93" grpId="0" animBg="1"/>
      <p:bldP spid="93" grpId="1" animBg="1"/>
      <p:bldP spid="94" grpId="0" animBg="1"/>
      <p:bldP spid="95" grpId="0" animBg="1"/>
      <p:bldP spid="95" grpId="1" animBg="1"/>
      <p:bldP spid="96" grpId="0" animBg="1"/>
      <p:bldP spid="97" grpId="0" animBg="1"/>
      <p:bldP spid="97" grpId="1" animBg="1"/>
      <p:bldP spid="148" grpId="0" animBg="1"/>
      <p:bldP spid="14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</TotalTime>
  <Words>382</Words>
  <Application>Microsoft Office PowerPoint</Application>
  <PresentationFormat>On-screen Show (4:3)</PresentationFormat>
  <Paragraphs>48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Arial</vt:lpstr>
      <vt:lpstr>Twinkl</vt:lpstr>
      <vt:lpstr>Report Rg</vt:lpstr>
      <vt:lpstr>Office Theme</vt:lpstr>
      <vt:lpstr>PowerPoint Presentation</vt:lpstr>
      <vt:lpstr>How to Play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Jessica Clark</dc:creator>
  <cp:lastModifiedBy>Thomas Becker</cp:lastModifiedBy>
  <cp:revision>53</cp:revision>
  <dcterms:created xsi:type="dcterms:W3CDTF">2017-05-09T14:48:08Z</dcterms:created>
  <dcterms:modified xsi:type="dcterms:W3CDTF">2021-03-22T15:59:06Z</dcterms:modified>
</cp:coreProperties>
</file>