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7"/>
  </p:notesMasterIdLst>
  <p:handoutMasterIdLst>
    <p:handoutMasterId r:id="rId8"/>
  </p:handoutMasterIdLst>
  <p:sldIdLst>
    <p:sldId id="282" r:id="rId3"/>
    <p:sldId id="313" r:id="rId4"/>
    <p:sldId id="312" r:id="rId5"/>
    <p:sldId id="299" r:id="rId6"/>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Roboto" panose="02000000000000000000" pitchFamily="2" charset="0"/>
      <p:regular r:id="rId13"/>
      <p:bold r:id="rId14"/>
      <p:italic r:id="rId15"/>
      <p:boldItalic r:id="rId16"/>
    </p:embeddedFont>
    <p:embeddedFont>
      <p:font typeface="Sarabun" pitchFamily="2" charset="-34"/>
      <p:regular r:id="rId17"/>
      <p:bold r:id="rId18"/>
      <p:italic r:id="rId19"/>
      <p:boldItalic r:id="rId20"/>
    </p:embeddedFont>
    <p:embeddedFont>
      <p:font typeface="Twinkl"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B67"/>
    <a:srgbClr val="34B4AF"/>
    <a:srgbClr val="E34192"/>
    <a:srgbClr val="EFA92C"/>
    <a:srgbClr val="7669AD"/>
    <a:srgbClr val="86BD34"/>
    <a:srgbClr val="F18215"/>
    <a:srgbClr val="89CAC0"/>
    <a:srgbClr val="039386"/>
    <a:srgbClr val="FFC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43" autoAdjust="0"/>
    <p:restoredTop sz="94703"/>
  </p:normalViewPr>
  <p:slideViewPr>
    <p:cSldViewPr snapToGrid="0" showGuides="1">
      <p:cViewPr varScale="1">
        <p:scale>
          <a:sx n="101" d="100"/>
          <a:sy n="101" d="100"/>
        </p:scale>
        <p:origin x="1168" y="20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1" d="100"/>
          <a:sy n="81" d="100"/>
        </p:scale>
        <p:origin x="244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winkl.co.th/resources/thailand-resources"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hlinkClick r:id="rId3"/>
            <a:extLst>
              <a:ext uri="{FF2B5EF4-FFF2-40B4-BE49-F238E27FC236}">
                <a16:creationId xmlns:a16="http://schemas.microsoft.com/office/drawing/2014/main" id="{754B6E2A-C69C-2546-AF26-A6B014A4C3F6}"/>
              </a:ext>
            </a:extLst>
          </p:cNvPr>
          <p:cNvSpPr/>
          <p:nvPr userDrawn="1"/>
        </p:nvSpPr>
        <p:spPr>
          <a:xfrm>
            <a:off x="8333508" y="6068291"/>
            <a:ext cx="703201" cy="6925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
            <a:extLst>
              <a:ext uri="{FF2B5EF4-FFF2-40B4-BE49-F238E27FC236}">
                <a16:creationId xmlns:a16="http://schemas.microsoft.com/office/drawing/2014/main" id="{7F6EC3FD-403C-EA4F-81EE-9F17D697D049}"/>
              </a:ext>
            </a:extLst>
          </p:cNvPr>
          <p:cNvSpPr/>
          <p:nvPr userDrawn="1"/>
        </p:nvSpPr>
        <p:spPr>
          <a:xfrm>
            <a:off x="107291" y="-110835"/>
            <a:ext cx="1569109" cy="112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3"/>
            <a:extLst>
              <a:ext uri="{FF2B5EF4-FFF2-40B4-BE49-F238E27FC236}">
                <a16:creationId xmlns:a16="http://schemas.microsoft.com/office/drawing/2014/main" id="{10CBABE4-B75F-2E45-ABDF-08E94A39D5F5}"/>
              </a:ext>
            </a:extLst>
          </p:cNvPr>
          <p:cNvSpPr/>
          <p:nvPr userDrawn="1"/>
        </p:nvSpPr>
        <p:spPr>
          <a:xfrm>
            <a:off x="107291" y="6068291"/>
            <a:ext cx="682419" cy="62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3"/>
            <a:extLst>
              <a:ext uri="{FF2B5EF4-FFF2-40B4-BE49-F238E27FC236}">
                <a16:creationId xmlns:a16="http://schemas.microsoft.com/office/drawing/2014/main" id="{45EDC945-94F7-9347-B46B-3BC9B260B782}"/>
              </a:ext>
            </a:extLst>
          </p:cNvPr>
          <p:cNvSpPr/>
          <p:nvPr userDrawn="1"/>
        </p:nvSpPr>
        <p:spPr>
          <a:xfrm>
            <a:off x="107291" y="5906530"/>
            <a:ext cx="1103671" cy="854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D03AC8DE-ED79-C647-B63C-D2EC1C6D75B1}"/>
              </a:ext>
            </a:extLst>
          </p:cNvPr>
          <p:cNvSpPr/>
          <p:nvPr userDrawn="1"/>
        </p:nvSpPr>
        <p:spPr>
          <a:xfrm>
            <a:off x="8379015" y="6068291"/>
            <a:ext cx="703201" cy="667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3693939-A3A8-964E-97A2-6A12809530DC}"/>
              </a:ext>
            </a:extLst>
          </p:cNvPr>
          <p:cNvSpPr/>
          <p:nvPr userDrawn="1"/>
        </p:nvSpPr>
        <p:spPr bwMode="auto">
          <a:xfrm>
            <a:off x="244570" y="333393"/>
            <a:ext cx="8654860" cy="6191213"/>
          </a:xfrm>
          <a:prstGeom prst="roundRect">
            <a:avLst>
              <a:gd name="adj" fmla="val 2937"/>
            </a:avLst>
          </a:prstGeom>
          <a:solidFill>
            <a:schemeClr val="bg1"/>
          </a:solidFill>
          <a:ln w="57150" cap="rnd">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5" name="Rectangle 4">
            <a:hlinkClick r:id="rId3"/>
            <a:extLst>
              <a:ext uri="{FF2B5EF4-FFF2-40B4-BE49-F238E27FC236}">
                <a16:creationId xmlns:a16="http://schemas.microsoft.com/office/drawing/2014/main" id="{82F1AED6-E088-334C-A857-14B3C9C0DF81}"/>
              </a:ext>
            </a:extLst>
          </p:cNvPr>
          <p:cNvSpPr/>
          <p:nvPr userDrawn="1"/>
        </p:nvSpPr>
        <p:spPr>
          <a:xfrm>
            <a:off x="8520545" y="6636326"/>
            <a:ext cx="623455" cy="22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DB154E2B-BF49-A746-9AF2-84931B47934A}"/>
              </a:ext>
            </a:extLst>
          </p:cNvPr>
          <p:cNvSpPr/>
          <p:nvPr userDrawn="1"/>
        </p:nvSpPr>
        <p:spPr>
          <a:xfrm>
            <a:off x="8414951" y="6636325"/>
            <a:ext cx="729049" cy="22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42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3693939-A3A8-964E-97A2-6A12809530DC}"/>
              </a:ext>
            </a:extLst>
          </p:cNvPr>
          <p:cNvSpPr/>
          <p:nvPr userDrawn="1"/>
        </p:nvSpPr>
        <p:spPr bwMode="auto">
          <a:xfrm>
            <a:off x="244570" y="333393"/>
            <a:ext cx="8654860" cy="6191213"/>
          </a:xfrm>
          <a:prstGeom prst="roundRect">
            <a:avLst>
              <a:gd name="adj" fmla="val 2937"/>
            </a:avLst>
          </a:prstGeom>
          <a:solidFill>
            <a:schemeClr val="bg1"/>
          </a:solidFill>
          <a:ln w="57150" cap="rnd">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5" name="Rectangle 4">
            <a:hlinkClick r:id="rId3"/>
            <a:extLst>
              <a:ext uri="{FF2B5EF4-FFF2-40B4-BE49-F238E27FC236}">
                <a16:creationId xmlns:a16="http://schemas.microsoft.com/office/drawing/2014/main" id="{82F1AED6-E088-334C-A857-14B3C9C0DF81}"/>
              </a:ext>
            </a:extLst>
          </p:cNvPr>
          <p:cNvSpPr/>
          <p:nvPr userDrawn="1"/>
        </p:nvSpPr>
        <p:spPr>
          <a:xfrm>
            <a:off x="8520545" y="6636326"/>
            <a:ext cx="623455" cy="22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DB154E2B-BF49-A746-9AF2-84931B47934A}"/>
              </a:ext>
            </a:extLst>
          </p:cNvPr>
          <p:cNvSpPr/>
          <p:nvPr userDrawn="1"/>
        </p:nvSpPr>
        <p:spPr>
          <a:xfrm>
            <a:off x="8414951" y="6636325"/>
            <a:ext cx="729049" cy="22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1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3693939-A3A8-964E-97A2-6A12809530DC}"/>
              </a:ext>
            </a:extLst>
          </p:cNvPr>
          <p:cNvSpPr/>
          <p:nvPr userDrawn="1"/>
        </p:nvSpPr>
        <p:spPr bwMode="auto">
          <a:xfrm>
            <a:off x="244570" y="333393"/>
            <a:ext cx="8654860" cy="6191213"/>
          </a:xfrm>
          <a:prstGeom prst="roundRect">
            <a:avLst>
              <a:gd name="adj" fmla="val 2937"/>
            </a:avLst>
          </a:prstGeom>
          <a:solidFill>
            <a:schemeClr val="bg1"/>
          </a:solidFill>
          <a:ln w="57150" cap="rnd">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5" name="Rectangle 4">
            <a:hlinkClick r:id="rId3"/>
            <a:extLst>
              <a:ext uri="{FF2B5EF4-FFF2-40B4-BE49-F238E27FC236}">
                <a16:creationId xmlns:a16="http://schemas.microsoft.com/office/drawing/2014/main" id="{82F1AED6-E088-334C-A857-14B3C9C0DF81}"/>
              </a:ext>
            </a:extLst>
          </p:cNvPr>
          <p:cNvSpPr/>
          <p:nvPr userDrawn="1"/>
        </p:nvSpPr>
        <p:spPr>
          <a:xfrm>
            <a:off x="8520545" y="6636326"/>
            <a:ext cx="623455" cy="22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DB154E2B-BF49-A746-9AF2-84931B47934A}"/>
              </a:ext>
            </a:extLst>
          </p:cNvPr>
          <p:cNvSpPr/>
          <p:nvPr userDrawn="1"/>
        </p:nvSpPr>
        <p:spPr>
          <a:xfrm>
            <a:off x="8414951" y="6636325"/>
            <a:ext cx="729049" cy="22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3693939-A3A8-964E-97A2-6A12809530DC}"/>
              </a:ext>
            </a:extLst>
          </p:cNvPr>
          <p:cNvSpPr/>
          <p:nvPr userDrawn="1"/>
        </p:nvSpPr>
        <p:spPr bwMode="auto">
          <a:xfrm>
            <a:off x="244570" y="333393"/>
            <a:ext cx="8654860" cy="6191213"/>
          </a:xfrm>
          <a:prstGeom prst="roundRect">
            <a:avLst>
              <a:gd name="adj" fmla="val 2937"/>
            </a:avLst>
          </a:prstGeom>
          <a:solidFill>
            <a:schemeClr val="bg1"/>
          </a:solidFill>
          <a:ln w="57150" cap="rnd">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5" name="Rectangle 4">
            <a:hlinkClick r:id="rId3"/>
            <a:extLst>
              <a:ext uri="{FF2B5EF4-FFF2-40B4-BE49-F238E27FC236}">
                <a16:creationId xmlns:a16="http://schemas.microsoft.com/office/drawing/2014/main" id="{82F1AED6-E088-334C-A857-14B3C9C0DF81}"/>
              </a:ext>
            </a:extLst>
          </p:cNvPr>
          <p:cNvSpPr/>
          <p:nvPr userDrawn="1"/>
        </p:nvSpPr>
        <p:spPr>
          <a:xfrm>
            <a:off x="8520545" y="6636326"/>
            <a:ext cx="623455" cy="22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DB154E2B-BF49-A746-9AF2-84931B47934A}"/>
              </a:ext>
            </a:extLst>
          </p:cNvPr>
          <p:cNvSpPr/>
          <p:nvPr userDrawn="1"/>
        </p:nvSpPr>
        <p:spPr>
          <a:xfrm>
            <a:off x="8414951" y="6636325"/>
            <a:ext cx="729049" cy="22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64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3693939-A3A8-964E-97A2-6A12809530DC}"/>
              </a:ext>
            </a:extLst>
          </p:cNvPr>
          <p:cNvSpPr/>
          <p:nvPr userDrawn="1"/>
        </p:nvSpPr>
        <p:spPr bwMode="auto">
          <a:xfrm>
            <a:off x="244570" y="333393"/>
            <a:ext cx="8654860" cy="6191213"/>
          </a:xfrm>
          <a:prstGeom prst="roundRect">
            <a:avLst>
              <a:gd name="adj" fmla="val 2937"/>
            </a:avLst>
          </a:prstGeom>
          <a:solidFill>
            <a:schemeClr val="bg1"/>
          </a:solidFill>
          <a:ln w="57150" cap="rnd">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5" name="Rectangle 4">
            <a:hlinkClick r:id="rId3"/>
            <a:extLst>
              <a:ext uri="{FF2B5EF4-FFF2-40B4-BE49-F238E27FC236}">
                <a16:creationId xmlns:a16="http://schemas.microsoft.com/office/drawing/2014/main" id="{82F1AED6-E088-334C-A857-14B3C9C0DF81}"/>
              </a:ext>
            </a:extLst>
          </p:cNvPr>
          <p:cNvSpPr/>
          <p:nvPr userDrawn="1"/>
        </p:nvSpPr>
        <p:spPr>
          <a:xfrm>
            <a:off x="8520545" y="6636326"/>
            <a:ext cx="623455" cy="22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DB154E2B-BF49-A746-9AF2-84931B47934A}"/>
              </a:ext>
            </a:extLst>
          </p:cNvPr>
          <p:cNvSpPr/>
          <p:nvPr userDrawn="1"/>
        </p:nvSpPr>
        <p:spPr>
          <a:xfrm>
            <a:off x="8414951" y="6636325"/>
            <a:ext cx="729049" cy="22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1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a:hlinkClick r:id="rId3"/>
            <a:extLst>
              <a:ext uri="{FF2B5EF4-FFF2-40B4-BE49-F238E27FC236}">
                <a16:creationId xmlns:a16="http://schemas.microsoft.com/office/drawing/2014/main" id="{75D53923-7B43-464E-B6A5-C6E927D58EC8}"/>
              </a:ext>
            </a:extLst>
          </p:cNvPr>
          <p:cNvSpPr/>
          <p:nvPr userDrawn="1"/>
        </p:nvSpPr>
        <p:spPr>
          <a:xfrm>
            <a:off x="8333508" y="6068291"/>
            <a:ext cx="703201" cy="6925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
            <a:extLst>
              <a:ext uri="{FF2B5EF4-FFF2-40B4-BE49-F238E27FC236}">
                <a16:creationId xmlns:a16="http://schemas.microsoft.com/office/drawing/2014/main" id="{FBDEED43-9981-A94D-AD34-9ED35EE5E771}"/>
              </a:ext>
            </a:extLst>
          </p:cNvPr>
          <p:cNvSpPr/>
          <p:nvPr userDrawn="1"/>
        </p:nvSpPr>
        <p:spPr>
          <a:xfrm>
            <a:off x="107291" y="-69274"/>
            <a:ext cx="1569109" cy="1122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3"/>
            <a:extLst>
              <a:ext uri="{FF2B5EF4-FFF2-40B4-BE49-F238E27FC236}">
                <a16:creationId xmlns:a16="http://schemas.microsoft.com/office/drawing/2014/main" id="{3A850C1F-6060-C348-AF77-953FAC49383B}"/>
              </a:ext>
            </a:extLst>
          </p:cNvPr>
          <p:cNvSpPr/>
          <p:nvPr userDrawn="1"/>
        </p:nvSpPr>
        <p:spPr>
          <a:xfrm>
            <a:off x="107291" y="6137402"/>
            <a:ext cx="682419" cy="623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extLst>
              <a:ext uri="{FF2B5EF4-FFF2-40B4-BE49-F238E27FC236}">
                <a16:creationId xmlns:a16="http://schemas.microsoft.com/office/drawing/2014/main" id="{60EB71D6-B191-4D47-AE7E-F08FBB5A0052}"/>
              </a:ext>
            </a:extLst>
          </p:cNvPr>
          <p:cNvSpPr/>
          <p:nvPr userDrawn="1"/>
        </p:nvSpPr>
        <p:spPr>
          <a:xfrm>
            <a:off x="107291" y="5906530"/>
            <a:ext cx="1103671" cy="854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3"/>
            <a:extLst>
              <a:ext uri="{FF2B5EF4-FFF2-40B4-BE49-F238E27FC236}">
                <a16:creationId xmlns:a16="http://schemas.microsoft.com/office/drawing/2014/main" id="{96CB43B1-45E6-1C4F-A465-1F89408638EF}"/>
              </a:ext>
            </a:extLst>
          </p:cNvPr>
          <p:cNvSpPr/>
          <p:nvPr userDrawn="1"/>
        </p:nvSpPr>
        <p:spPr>
          <a:xfrm>
            <a:off x="8379015" y="6068291"/>
            <a:ext cx="703201" cy="667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4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9" r:id="rId3"/>
    <p:sldLayoutId id="2147483678" r:id="rId4"/>
    <p:sldLayoutId id="2147483677" r:id="rId5"/>
    <p:sldLayoutId id="2147483676" r:id="rId6"/>
    <p:sldLayoutId id="2147483675" r:id="rId7"/>
    <p:sldLayoutId id="2147483662" r:id="rId8"/>
    <p:sldLayoutId id="2147483663" r:id="rId9"/>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tags" Target="../tags/tag3.xml"/><Relationship Id="rId7" Type="http://schemas.openxmlformats.org/officeDocument/2006/relationships/image" Target="../media/image11.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tiff"/><Relationship Id="rId11"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4.tiff"/><Relationship Id="rId4" Type="http://schemas.openxmlformats.org/officeDocument/2006/relationships/tags" Target="../tags/tag4.xml"/><Relationship Id="rId9" Type="http://schemas.openxmlformats.org/officeDocument/2006/relationships/image" Target="../media/image1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88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AAEE757-5C23-7E46-B950-B8339E26F920}"/>
              </a:ext>
            </a:extLst>
          </p:cNvPr>
          <p:cNvSpPr/>
          <p:nvPr/>
        </p:nvSpPr>
        <p:spPr>
          <a:xfrm>
            <a:off x="603218" y="1191343"/>
            <a:ext cx="7937563" cy="4713152"/>
          </a:xfrm>
          <a:prstGeom prst="roundRect">
            <a:avLst>
              <a:gd name="adj" fmla="val 4360"/>
            </a:avLst>
          </a:prstGeom>
          <a:solidFill>
            <a:schemeClr val="bg1"/>
          </a:solidFill>
          <a:ln w="76200">
            <a:solidFill>
              <a:srgbClr val="34B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A10E7D-57B4-454D-AA36-E32FF99FDDFF}"/>
              </a:ext>
            </a:extLst>
          </p:cNvPr>
          <p:cNvSpPr txBox="1"/>
          <p:nvPr/>
        </p:nvSpPr>
        <p:spPr>
          <a:xfrm>
            <a:off x="680631" y="1332560"/>
            <a:ext cx="7937563" cy="4192879"/>
          </a:xfrm>
          <a:prstGeom prst="rect">
            <a:avLst/>
          </a:prstGeom>
          <a:noFill/>
        </p:spPr>
        <p:txBody>
          <a:bodyPr wrap="square">
            <a:spAutoFit/>
          </a:bodyPr>
          <a:lstStyle/>
          <a:p>
            <a:pPr marL="342900" indent="-342900" rtl="0" fontAlgn="base">
              <a:lnSpc>
                <a:spcPct val="150000"/>
              </a:lnSpc>
              <a:spcBef>
                <a:spcPts val="0"/>
              </a:spcBef>
              <a:spcAft>
                <a:spcPts val="0"/>
              </a:spcAft>
              <a:buFont typeface="+mj-lt"/>
              <a:buAutoNum type="arabicPeriod"/>
            </a:pPr>
            <a:r>
              <a:rPr lang="th-TH" sz="1800" b="0" i="0" u="none" strike="noStrike" dirty="0">
                <a:solidFill>
                  <a:srgbClr val="000000"/>
                </a:solidFill>
                <a:effectLst/>
                <a:latin typeface="Sarabun" pitchFamily="2" charset="-34"/>
                <a:cs typeface="Sarabun" pitchFamily="2" charset="-34"/>
              </a:rPr>
              <a:t>ผู้เล่นแต่ละคนเลือกตัวเดินคนละ 1 ตัว </a:t>
            </a:r>
          </a:p>
          <a:p>
            <a:pPr marL="342900" indent="-342900" rtl="0" fontAlgn="base">
              <a:lnSpc>
                <a:spcPct val="150000"/>
              </a:lnSpc>
              <a:spcBef>
                <a:spcPts val="0"/>
              </a:spcBef>
              <a:spcAft>
                <a:spcPts val="0"/>
              </a:spcAft>
              <a:buFont typeface="+mj-lt"/>
              <a:buAutoNum type="arabicPeriod"/>
            </a:pPr>
            <a:r>
              <a:rPr lang="th-TH" sz="1800" b="0" i="0" u="none" strike="noStrike" dirty="0">
                <a:solidFill>
                  <a:srgbClr val="000000"/>
                </a:solidFill>
                <a:effectLst/>
                <a:latin typeface="Sarabun" pitchFamily="2" charset="-34"/>
                <a:cs typeface="Sarabun" pitchFamily="2" charset="-34"/>
              </a:rPr>
              <a:t>ผู้เล่นคนแรกกดปุ่มหมุนวงล้อ จากนั้นกดปุ่มอีกครั้งเพื่อให้วงล้อหยุดหมุน </a:t>
            </a:r>
          </a:p>
          <a:p>
            <a:pPr rtl="0" fontAlgn="base">
              <a:lnSpc>
                <a:spcPct val="150000"/>
              </a:lnSpc>
              <a:spcBef>
                <a:spcPts val="0"/>
              </a:spcBef>
              <a:spcAft>
                <a:spcPts val="0"/>
              </a:spcAft>
            </a:pPr>
            <a:r>
              <a:rPr lang="th-TH" dirty="0">
                <a:solidFill>
                  <a:srgbClr val="1F6B67"/>
                </a:solidFill>
                <a:latin typeface="Sarabun" pitchFamily="2" charset="-34"/>
                <a:cs typeface="Sarabun" pitchFamily="2" charset="-34"/>
              </a:rPr>
              <a:t>      </a:t>
            </a:r>
            <a:r>
              <a:rPr lang="th-TH" b="1" dirty="0">
                <a:latin typeface="Sarabun" pitchFamily="2" charset="-34"/>
                <a:cs typeface="Sarabun" pitchFamily="2" charset="-34"/>
              </a:rPr>
              <a:t>จากนั้นให้ผู้เล่นคลิกที่รูปมือ </a:t>
            </a:r>
            <a:r>
              <a:rPr lang="th-TH" b="1" dirty="0">
                <a:latin typeface="Twinkl" pitchFamily="2" charset="77"/>
                <a:cs typeface="Sarabun" pitchFamily="2" charset="-34"/>
              </a:rPr>
              <a:t>(</a:t>
            </a:r>
            <a:r>
              <a:rPr lang="en-GB" b="1" dirty="0">
                <a:latin typeface="Twinkl" pitchFamily="2" charset="77"/>
                <a:cs typeface="Sarabun" pitchFamily="2" charset="-34"/>
              </a:rPr>
              <a:t>Draggable Objects Icon</a:t>
            </a:r>
            <a:r>
              <a:rPr lang="th-TH" b="1" dirty="0">
                <a:latin typeface="Twinkl" pitchFamily="2" charset="77"/>
                <a:cs typeface="Sarabun" pitchFamily="2" charset="-34"/>
              </a:rPr>
              <a:t>)</a:t>
            </a:r>
            <a:r>
              <a:rPr lang="en-GB" b="1" dirty="0">
                <a:latin typeface="Twinkl" pitchFamily="2" charset="77"/>
                <a:cs typeface="Sarabun" pitchFamily="2" charset="-34"/>
              </a:rPr>
              <a:t> </a:t>
            </a:r>
            <a:r>
              <a:rPr lang="th-TH" b="1" dirty="0">
                <a:latin typeface="Sarabun" pitchFamily="2" charset="-34"/>
                <a:cs typeface="Sarabun" pitchFamily="2" charset="-34"/>
              </a:rPr>
              <a:t>ที่อยู่ในแถบ </a:t>
            </a:r>
            <a:r>
              <a:rPr lang="en-GB" b="1" dirty="0">
                <a:cs typeface="Sarabun" pitchFamily="2" charset="-34"/>
              </a:rPr>
              <a:t>Toolbar </a:t>
            </a:r>
            <a:r>
              <a:rPr lang="th-TH" b="1" dirty="0">
                <a:latin typeface="Sarabun" pitchFamily="2" charset="-34"/>
                <a:cs typeface="Sarabun" pitchFamily="2" charset="-34"/>
              </a:rPr>
              <a:t>      </a:t>
            </a:r>
          </a:p>
          <a:p>
            <a:pPr rtl="0" fontAlgn="base">
              <a:lnSpc>
                <a:spcPct val="150000"/>
              </a:lnSpc>
              <a:spcBef>
                <a:spcPts val="0"/>
              </a:spcBef>
              <a:spcAft>
                <a:spcPts val="0"/>
              </a:spcAft>
            </a:pPr>
            <a:r>
              <a:rPr lang="th-TH" b="1" dirty="0">
                <a:latin typeface="Sarabun" pitchFamily="2" charset="-34"/>
                <a:cs typeface="Sarabun" pitchFamily="2" charset="-34"/>
              </a:rPr>
              <a:t>      เพื่อลากตัวเดินบนกระดานเกมบันไดงู</a:t>
            </a:r>
          </a:p>
          <a:p>
            <a:pPr marL="342900" indent="-342900" rtl="0" fontAlgn="base">
              <a:lnSpc>
                <a:spcPct val="150000"/>
              </a:lnSpc>
              <a:spcBef>
                <a:spcPts val="0"/>
              </a:spcBef>
              <a:spcAft>
                <a:spcPts val="0"/>
              </a:spcAft>
              <a:buAutoNum type="arabicPeriod" startAt="3"/>
            </a:pPr>
            <a:r>
              <a:rPr lang="th-TH" dirty="0">
                <a:solidFill>
                  <a:srgbClr val="000000"/>
                </a:solidFill>
                <a:latin typeface="Sarabun" pitchFamily="2" charset="-34"/>
                <a:cs typeface="Sarabun" pitchFamily="2" charset="-34"/>
              </a:rPr>
              <a:t>ผู้เล่นกดปุ่มหมุน</a:t>
            </a:r>
            <a:r>
              <a:rPr lang="th-TH" sz="1800" b="0" i="0" u="none" strike="noStrike" dirty="0">
                <a:solidFill>
                  <a:srgbClr val="000000"/>
                </a:solidFill>
                <a:effectLst/>
                <a:latin typeface="Sarabun" pitchFamily="2" charset="-34"/>
                <a:cs typeface="Sarabun" pitchFamily="2" charset="-34"/>
              </a:rPr>
              <a:t>วงล้อหยุดที่ตัวเลขใด ให้ผู้เล่นเดินไปบนช่องตามจำนวนที่หมุนวง</a:t>
            </a:r>
          </a:p>
          <a:p>
            <a:pPr rtl="0" fontAlgn="base">
              <a:lnSpc>
                <a:spcPct val="150000"/>
              </a:lnSpc>
              <a:spcBef>
                <a:spcPts val="0"/>
              </a:spcBef>
              <a:spcAft>
                <a:spcPts val="0"/>
              </a:spcAft>
            </a:pPr>
            <a:r>
              <a:rPr lang="th-TH" dirty="0">
                <a:solidFill>
                  <a:srgbClr val="000000"/>
                </a:solidFill>
                <a:latin typeface="Sarabun" pitchFamily="2" charset="-34"/>
                <a:cs typeface="Sarabun" pitchFamily="2" charset="-34"/>
              </a:rPr>
              <a:t>      </a:t>
            </a:r>
            <a:r>
              <a:rPr lang="th-TH" sz="1800" b="0" i="0" u="none" strike="noStrike" dirty="0">
                <a:solidFill>
                  <a:srgbClr val="000000"/>
                </a:solidFill>
                <a:effectLst/>
                <a:latin typeface="Sarabun" pitchFamily="2" charset="-34"/>
                <a:cs typeface="Sarabun" pitchFamily="2" charset="-34"/>
              </a:rPr>
              <a:t>ล้อได้ เช่น ถ้าวงล้อหยุดที่เลข 2 ให้เดิน 2 ช่อง เป็นต้น </a:t>
            </a:r>
          </a:p>
          <a:p>
            <a:pPr rtl="0" fontAlgn="base">
              <a:lnSpc>
                <a:spcPct val="150000"/>
              </a:lnSpc>
              <a:spcBef>
                <a:spcPts val="0"/>
              </a:spcBef>
              <a:spcAft>
                <a:spcPts val="0"/>
              </a:spcAft>
            </a:pPr>
            <a:r>
              <a:rPr lang="th-TH" sz="1800" b="0" i="0" u="none" strike="noStrike" dirty="0">
                <a:solidFill>
                  <a:srgbClr val="000000"/>
                </a:solidFill>
                <a:effectLst/>
                <a:latin typeface="Sarabun" pitchFamily="2" charset="-34"/>
                <a:cs typeface="Sarabun" pitchFamily="2" charset="-34"/>
              </a:rPr>
              <a:t>4.   หากตกที่ช่องบันไดให้ขึ้นไปสุดบันได</a:t>
            </a:r>
          </a:p>
          <a:p>
            <a:pPr rtl="0" fontAlgn="base">
              <a:lnSpc>
                <a:spcPct val="150000"/>
              </a:lnSpc>
              <a:spcBef>
                <a:spcPts val="0"/>
              </a:spcBef>
              <a:spcAft>
                <a:spcPts val="0"/>
              </a:spcAft>
            </a:pPr>
            <a:r>
              <a:rPr lang="th-TH" sz="1800" b="0" i="0" u="none" strike="noStrike" dirty="0">
                <a:solidFill>
                  <a:srgbClr val="000000"/>
                </a:solidFill>
                <a:effectLst/>
                <a:latin typeface="Sarabun" pitchFamily="2" charset="-34"/>
                <a:cs typeface="Sarabun" pitchFamily="2" charset="-34"/>
              </a:rPr>
              <a:t>5.   หากตกที่ช่องที่มีงูให้ลงมาจากปากงูไปยังหางงู </a:t>
            </a:r>
          </a:p>
          <a:p>
            <a:pPr rtl="0" fontAlgn="base">
              <a:lnSpc>
                <a:spcPct val="150000"/>
              </a:lnSpc>
              <a:spcBef>
                <a:spcPts val="0"/>
              </a:spcBef>
              <a:spcAft>
                <a:spcPts val="0"/>
              </a:spcAft>
            </a:pPr>
            <a:r>
              <a:rPr lang="th-TH" sz="1800" b="0" i="0" u="none" strike="noStrike" dirty="0">
                <a:solidFill>
                  <a:srgbClr val="000000"/>
                </a:solidFill>
                <a:effectLst/>
                <a:latin typeface="Sarabun" pitchFamily="2" charset="-34"/>
                <a:cs typeface="Sarabun" pitchFamily="2" charset="-34"/>
              </a:rPr>
              <a:t>6.   ผลัดกันเล่นเช่นนี้จนกว่าจะไปถึงเส้นชัย </a:t>
            </a:r>
          </a:p>
          <a:p>
            <a:pPr rtl="0" fontAlgn="base">
              <a:lnSpc>
                <a:spcPct val="150000"/>
              </a:lnSpc>
              <a:spcBef>
                <a:spcPts val="0"/>
              </a:spcBef>
              <a:spcAft>
                <a:spcPts val="0"/>
              </a:spcAft>
            </a:pPr>
            <a:r>
              <a:rPr lang="th-TH" sz="1800" b="0" i="0" u="none" strike="noStrike" dirty="0">
                <a:solidFill>
                  <a:srgbClr val="000000"/>
                </a:solidFill>
                <a:effectLst/>
                <a:latin typeface="Sarabun" pitchFamily="2" charset="-34"/>
                <a:cs typeface="Sarabun" pitchFamily="2" charset="-34"/>
              </a:rPr>
              <a:t>7.   ผู้เล่นที่ถึงเส้นชัยก่อนเป็นผู้ชนะ</a:t>
            </a:r>
          </a:p>
        </p:txBody>
      </p:sp>
      <p:sp>
        <p:nvSpPr>
          <p:cNvPr id="8" name="Round Same-side Corner of Rectangle 7">
            <a:extLst>
              <a:ext uri="{FF2B5EF4-FFF2-40B4-BE49-F238E27FC236}">
                <a16:creationId xmlns:a16="http://schemas.microsoft.com/office/drawing/2014/main" id="{4634DD64-0716-7249-AEB7-7F9DCE055E99}"/>
              </a:ext>
            </a:extLst>
          </p:cNvPr>
          <p:cNvSpPr/>
          <p:nvPr/>
        </p:nvSpPr>
        <p:spPr>
          <a:xfrm flipV="1">
            <a:off x="3733799" y="324365"/>
            <a:ext cx="1638301" cy="760940"/>
          </a:xfrm>
          <a:prstGeom prst="round2SameRect">
            <a:avLst>
              <a:gd name="adj1" fmla="val 29889"/>
              <a:gd name="adj2" fmla="val 0"/>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A0B868-ADB1-C34D-8134-18A02F4A8086}"/>
              </a:ext>
            </a:extLst>
          </p:cNvPr>
          <p:cNvSpPr txBox="1"/>
          <p:nvPr/>
        </p:nvSpPr>
        <p:spPr>
          <a:xfrm>
            <a:off x="756831" y="496244"/>
            <a:ext cx="7557247" cy="523220"/>
          </a:xfrm>
          <a:prstGeom prst="rect">
            <a:avLst/>
          </a:prstGeom>
          <a:noFill/>
        </p:spPr>
        <p:txBody>
          <a:bodyPr wrap="square" rtlCol="0">
            <a:spAutoFit/>
          </a:bodyPr>
          <a:lstStyle/>
          <a:p>
            <a:pPr algn="ctr" rtl="0">
              <a:spcBef>
                <a:spcPts val="0"/>
              </a:spcBef>
              <a:spcAft>
                <a:spcPts val="0"/>
              </a:spcAft>
            </a:pPr>
            <a:r>
              <a:rPr lang="th-TH" sz="2000" b="1" i="0" u="none" strike="noStrike" dirty="0">
                <a:solidFill>
                  <a:schemeClr val="bg1"/>
                </a:solidFill>
                <a:effectLst/>
                <a:latin typeface="Sarabun" pitchFamily="2" charset="-34"/>
                <a:cs typeface="Sarabun" pitchFamily="2" charset="-34"/>
              </a:rPr>
              <a:t>วิธีเล่นเกม</a:t>
            </a:r>
            <a:endParaRPr lang="th-TH" sz="2000" b="0" dirty="0">
              <a:solidFill>
                <a:schemeClr val="bg1"/>
              </a:solidFill>
              <a:effectLst/>
              <a:latin typeface="Sarabun" pitchFamily="2" charset="-34"/>
              <a:cs typeface="Sarabun" pitchFamily="2" charset="-34"/>
            </a:endParaRPr>
          </a:p>
        </p:txBody>
      </p:sp>
      <p:sp>
        <p:nvSpPr>
          <p:cNvPr id="13" name="Rounded Rectangle 12">
            <a:hlinkClick r:id="" action="ppaction://hlinkshowjump?jump=nextslide"/>
            <a:extLst>
              <a:ext uri="{FF2B5EF4-FFF2-40B4-BE49-F238E27FC236}">
                <a16:creationId xmlns:a16="http://schemas.microsoft.com/office/drawing/2014/main" id="{73C9267B-F61D-EB44-822E-2D1CFD52BDC6}"/>
              </a:ext>
            </a:extLst>
          </p:cNvPr>
          <p:cNvSpPr/>
          <p:nvPr/>
        </p:nvSpPr>
        <p:spPr>
          <a:xfrm>
            <a:off x="6307339" y="5412716"/>
            <a:ext cx="1993346" cy="804504"/>
          </a:xfrm>
          <a:prstGeom prst="roundRect">
            <a:avLst/>
          </a:prstGeom>
          <a:solidFill>
            <a:srgbClr val="34B4AF"/>
          </a:solidFill>
          <a:ln w="38100">
            <a:solidFill>
              <a:srgbClr val="E341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144000" rtlCol="0" anchor="ctr"/>
          <a:lstStyle/>
          <a:p>
            <a:pPr algn="ctr">
              <a:lnSpc>
                <a:spcPct val="150000"/>
              </a:lnSpc>
            </a:pPr>
            <a:r>
              <a:rPr lang="th-TH" sz="2800" b="1" dirty="0">
                <a:solidFill>
                  <a:schemeClr val="bg1"/>
                </a:solidFill>
                <a:latin typeface="Sarabun" pitchFamily="2" charset="-34"/>
                <a:cs typeface="Sarabun" pitchFamily="2" charset="-34"/>
              </a:rPr>
              <a:t>เล่นเลย</a:t>
            </a:r>
            <a:r>
              <a:rPr lang="en-GB" sz="2800" b="1" dirty="0">
                <a:solidFill>
                  <a:schemeClr val="bg1"/>
                </a:solidFill>
                <a:latin typeface="Sarabun" pitchFamily="2" charset="-34"/>
                <a:cs typeface="Sarabun" pitchFamily="2" charset="-34"/>
              </a:rPr>
              <a:t>!</a:t>
            </a:r>
            <a:endParaRPr lang="en-US" sz="2800" b="1" dirty="0">
              <a:solidFill>
                <a:schemeClr val="bg1"/>
              </a:solidFill>
              <a:latin typeface="Sarabun" pitchFamily="2" charset="-34"/>
              <a:cs typeface="Sarabun" pitchFamily="2" charset="-34"/>
            </a:endParaRPr>
          </a:p>
        </p:txBody>
      </p:sp>
    </p:spTree>
    <p:extLst>
      <p:ext uri="{BB962C8B-B14F-4D97-AF65-F5344CB8AC3E}">
        <p14:creationId xmlns:p14="http://schemas.microsoft.com/office/powerpoint/2010/main" val="2642705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ame-side Corner of Rectangle 26">
            <a:extLst>
              <a:ext uri="{FF2B5EF4-FFF2-40B4-BE49-F238E27FC236}">
                <a16:creationId xmlns:a16="http://schemas.microsoft.com/office/drawing/2014/main" id="{7CBC6373-D72D-2143-A2D4-137264739DF1}"/>
              </a:ext>
            </a:extLst>
          </p:cNvPr>
          <p:cNvSpPr/>
          <p:nvPr/>
        </p:nvSpPr>
        <p:spPr>
          <a:xfrm flipV="1">
            <a:off x="1998352" y="324365"/>
            <a:ext cx="5024747" cy="760940"/>
          </a:xfrm>
          <a:prstGeom prst="round2SameRect">
            <a:avLst>
              <a:gd name="adj1" fmla="val 29889"/>
              <a:gd name="adj2" fmla="val 0"/>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F1AC21A9-9BD7-1E47-9C45-DBA5A0928D30}"/>
              </a:ext>
            </a:extLst>
          </p:cNvPr>
          <p:cNvSpPr/>
          <p:nvPr/>
        </p:nvSpPr>
        <p:spPr>
          <a:xfrm>
            <a:off x="2345747" y="1567194"/>
            <a:ext cx="6096124" cy="4229449"/>
          </a:xfrm>
          <a:prstGeom prst="roundRect">
            <a:avLst>
              <a:gd name="adj" fmla="val 4360"/>
            </a:avLst>
          </a:prstGeom>
          <a:solidFill>
            <a:schemeClr val="bg1"/>
          </a:solidFill>
          <a:ln w="76200">
            <a:solidFill>
              <a:srgbClr val="34B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side Corner of Rectangle 23">
            <a:extLst>
              <a:ext uri="{FF2B5EF4-FFF2-40B4-BE49-F238E27FC236}">
                <a16:creationId xmlns:a16="http://schemas.microsoft.com/office/drawing/2014/main" id="{8486FF88-7B1D-8D40-B575-2B59E4951B0D}"/>
              </a:ext>
            </a:extLst>
          </p:cNvPr>
          <p:cNvSpPr/>
          <p:nvPr/>
        </p:nvSpPr>
        <p:spPr>
          <a:xfrm rot="16200000" flipV="1">
            <a:off x="422729" y="4045830"/>
            <a:ext cx="1461165" cy="1791683"/>
          </a:xfrm>
          <a:prstGeom prst="round2SameRect">
            <a:avLst>
              <a:gd name="adj1" fmla="val 9644"/>
              <a:gd name="adj2" fmla="val 0"/>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2D6DB97A-3159-744B-9044-B7A93CD5FD11}"/>
              </a:ext>
            </a:extLst>
          </p:cNvPr>
          <p:cNvGraphicFramePr>
            <a:graphicFrameLocks noGrp="1"/>
          </p:cNvGraphicFramePr>
          <p:nvPr>
            <p:extLst>
              <p:ext uri="{D42A27DB-BD31-4B8C-83A1-F6EECF244321}">
                <p14:modId xmlns:p14="http://schemas.microsoft.com/office/powerpoint/2010/main" val="2432325721"/>
              </p:ext>
            </p:extLst>
          </p:nvPr>
        </p:nvGraphicFramePr>
        <p:xfrm>
          <a:off x="2467551" y="1692080"/>
          <a:ext cx="5865250" cy="3966032"/>
        </p:xfrm>
        <a:graphic>
          <a:graphicData uri="http://schemas.openxmlformats.org/drawingml/2006/table">
            <a:tbl>
              <a:tblPr firstRow="1" bandRow="1">
                <a:tableStyleId>{5C22544A-7EE6-4342-B048-85BDC9FD1C3A}</a:tableStyleId>
              </a:tblPr>
              <a:tblGrid>
                <a:gridCol w="1121298">
                  <a:extLst>
                    <a:ext uri="{9D8B030D-6E8A-4147-A177-3AD203B41FA5}">
                      <a16:colId xmlns:a16="http://schemas.microsoft.com/office/drawing/2014/main" val="1104980067"/>
                    </a:ext>
                  </a:extLst>
                </a:gridCol>
                <a:gridCol w="1224802">
                  <a:extLst>
                    <a:ext uri="{9D8B030D-6E8A-4147-A177-3AD203B41FA5}">
                      <a16:colId xmlns:a16="http://schemas.microsoft.com/office/drawing/2014/main" val="3761596536"/>
                    </a:ext>
                  </a:extLst>
                </a:gridCol>
                <a:gridCol w="1173050">
                  <a:extLst>
                    <a:ext uri="{9D8B030D-6E8A-4147-A177-3AD203B41FA5}">
                      <a16:colId xmlns:a16="http://schemas.microsoft.com/office/drawing/2014/main" val="511237268"/>
                    </a:ext>
                  </a:extLst>
                </a:gridCol>
                <a:gridCol w="1173050">
                  <a:extLst>
                    <a:ext uri="{9D8B030D-6E8A-4147-A177-3AD203B41FA5}">
                      <a16:colId xmlns:a16="http://schemas.microsoft.com/office/drawing/2014/main" val="685642954"/>
                    </a:ext>
                  </a:extLst>
                </a:gridCol>
                <a:gridCol w="1173050">
                  <a:extLst>
                    <a:ext uri="{9D8B030D-6E8A-4147-A177-3AD203B41FA5}">
                      <a16:colId xmlns:a16="http://schemas.microsoft.com/office/drawing/2014/main" val="1998178975"/>
                    </a:ext>
                  </a:extLst>
                </a:gridCol>
              </a:tblGrid>
              <a:tr h="991508">
                <a:tc>
                  <a:txBody>
                    <a:bodyPr/>
                    <a:lstStyle/>
                    <a:p>
                      <a:pPr algn="r"/>
                      <a:r>
                        <a:rPr lang="en-US" sz="2300" b="1" dirty="0">
                          <a:solidFill>
                            <a:sysClr val="windowText" lastClr="000000"/>
                          </a:solidFill>
                        </a:rPr>
                        <a:t>16</a:t>
                      </a:r>
                    </a:p>
                  </a:txBody>
                  <a:tcPr marL="87979" marR="87979" marT="43989" marB="43989">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17</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18</a:t>
                      </a:r>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19</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20</a:t>
                      </a:r>
                    </a:p>
                  </a:txBody>
                  <a:tcPr marL="87979" marR="87979" marT="43989" marB="43989">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extLst>
                  <a:ext uri="{0D108BD9-81ED-4DB2-BD59-A6C34878D82A}">
                    <a16:rowId xmlns:a16="http://schemas.microsoft.com/office/drawing/2014/main" val="3777122401"/>
                  </a:ext>
                </a:extLst>
              </a:tr>
              <a:tr h="991508">
                <a:tc>
                  <a:txBody>
                    <a:bodyPr/>
                    <a:lstStyle/>
                    <a:p>
                      <a:pPr algn="r"/>
                      <a:r>
                        <a:rPr lang="en-US" sz="2300" b="1" dirty="0">
                          <a:solidFill>
                            <a:sysClr val="windowText" lastClr="000000"/>
                          </a:solidFill>
                        </a:rPr>
                        <a:t>15</a:t>
                      </a:r>
                    </a:p>
                  </a:txBody>
                  <a:tcPr marL="87979" marR="87979" marT="43989" marB="43989">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14</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13</a:t>
                      </a:r>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12</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11</a:t>
                      </a:r>
                    </a:p>
                  </a:txBody>
                  <a:tcPr marL="87979" marR="87979" marT="43989" marB="43989">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extLst>
                  <a:ext uri="{0D108BD9-81ED-4DB2-BD59-A6C34878D82A}">
                    <a16:rowId xmlns:a16="http://schemas.microsoft.com/office/drawing/2014/main" val="116101900"/>
                  </a:ext>
                </a:extLst>
              </a:tr>
              <a:tr h="991508">
                <a:tc>
                  <a:txBody>
                    <a:bodyPr/>
                    <a:lstStyle/>
                    <a:p>
                      <a:pPr algn="r"/>
                      <a:r>
                        <a:rPr lang="en-US" sz="2300" b="1" dirty="0">
                          <a:solidFill>
                            <a:sysClr val="windowText" lastClr="000000"/>
                          </a:solidFill>
                        </a:rPr>
                        <a:t>6</a:t>
                      </a:r>
                    </a:p>
                  </a:txBody>
                  <a:tcPr marL="87979" marR="87979" marT="43989" marB="43989">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7</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8</a:t>
                      </a:r>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9</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10</a:t>
                      </a:r>
                    </a:p>
                  </a:txBody>
                  <a:tcPr marL="87979" marR="87979" marT="43989" marB="43989">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9CCC"/>
                    </a:solidFill>
                  </a:tcPr>
                </a:tc>
                <a:extLst>
                  <a:ext uri="{0D108BD9-81ED-4DB2-BD59-A6C34878D82A}">
                    <a16:rowId xmlns:a16="http://schemas.microsoft.com/office/drawing/2014/main" val="1257528244"/>
                  </a:ext>
                </a:extLst>
              </a:tr>
              <a:tr h="991508">
                <a:tc>
                  <a:txBody>
                    <a:bodyPr/>
                    <a:lstStyle/>
                    <a:p>
                      <a:pPr algn="r"/>
                      <a:r>
                        <a:rPr lang="en-US" sz="2300" b="1" dirty="0">
                          <a:solidFill>
                            <a:sysClr val="windowText" lastClr="000000"/>
                          </a:solidFill>
                        </a:rPr>
                        <a:t>5</a:t>
                      </a:r>
                    </a:p>
                  </a:txBody>
                  <a:tcPr marL="87979" marR="87979" marT="43989" marB="43989">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4</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3</a:t>
                      </a:r>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FE19B"/>
                    </a:solidFill>
                  </a:tcPr>
                </a:tc>
                <a:tc>
                  <a:txBody>
                    <a:bodyPr/>
                    <a:lstStyle/>
                    <a:p>
                      <a:pPr algn="r"/>
                      <a:r>
                        <a:rPr lang="en-US" sz="2300" b="1" dirty="0">
                          <a:solidFill>
                            <a:sysClr val="windowText" lastClr="000000"/>
                          </a:solidFill>
                        </a:rPr>
                        <a:t>2</a:t>
                      </a:r>
                      <a:endParaRPr lang="en-US" sz="2300" b="1" dirty="0"/>
                    </a:p>
                  </a:txBody>
                  <a:tcPr marL="87979" marR="87979" marT="43989" marB="4398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E9CCC"/>
                    </a:solidFill>
                  </a:tcPr>
                </a:tc>
                <a:tc>
                  <a:txBody>
                    <a:bodyPr/>
                    <a:lstStyle/>
                    <a:p>
                      <a:pPr algn="r"/>
                      <a:r>
                        <a:rPr lang="en-US" sz="2300" b="1" dirty="0">
                          <a:solidFill>
                            <a:sysClr val="windowText" lastClr="000000"/>
                          </a:solidFill>
                        </a:rPr>
                        <a:t>1</a:t>
                      </a:r>
                    </a:p>
                  </a:txBody>
                  <a:tcPr marL="87979" marR="87979" marT="43989" marB="43989">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FE19B"/>
                    </a:solidFill>
                  </a:tcPr>
                </a:tc>
                <a:extLst>
                  <a:ext uri="{0D108BD9-81ED-4DB2-BD59-A6C34878D82A}">
                    <a16:rowId xmlns:a16="http://schemas.microsoft.com/office/drawing/2014/main" val="1314350706"/>
                  </a:ext>
                </a:extLst>
              </a:tr>
            </a:tbl>
          </a:graphicData>
        </a:graphic>
      </p:graphicFrame>
      <p:pic>
        <p:nvPicPr>
          <p:cNvPr id="5" name="Picture 4" descr="A picture containing text, close, dark&#10;&#10;Description automatically generated">
            <a:extLst>
              <a:ext uri="{FF2B5EF4-FFF2-40B4-BE49-F238E27FC236}">
                <a16:creationId xmlns:a16="http://schemas.microsoft.com/office/drawing/2014/main" id="{97B32D35-CCFE-2D43-B327-1DB91B93C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374851" y="1845041"/>
            <a:ext cx="2232976" cy="483144"/>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C64E6BB8-FFB1-024E-902C-CA4639D4E9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886213" y="4096475"/>
            <a:ext cx="2138852" cy="282019"/>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EDA42D36-446F-2643-A773-7EA28E59A8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752803">
            <a:off x="6475859" y="3584036"/>
            <a:ext cx="1707652" cy="367516"/>
          </a:xfrm>
          <a:prstGeom prst="rect">
            <a:avLst/>
          </a:prstGeom>
        </p:spPr>
      </p:pic>
      <p:pic>
        <p:nvPicPr>
          <p:cNvPr id="14" name="Picture 13" descr="A picture containing player, projectile, pitcher, close&#10;&#10;Description automatically generated">
            <a:extLst>
              <a:ext uri="{FF2B5EF4-FFF2-40B4-BE49-F238E27FC236}">
                <a16:creationId xmlns:a16="http://schemas.microsoft.com/office/drawing/2014/main" id="{79496BA9-E6AB-E547-88AB-C3CBDE1941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260924" flipV="1">
            <a:off x="6106698" y="4531371"/>
            <a:ext cx="1938998" cy="500784"/>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78B9FC11-37E2-664A-82CF-5EC60D5F59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4307116" y="3144771"/>
            <a:ext cx="1911325" cy="411351"/>
          </a:xfrm>
          <a:prstGeom prst="rect">
            <a:avLst/>
          </a:prstGeom>
        </p:spPr>
      </p:pic>
      <p:sp>
        <p:nvSpPr>
          <p:cNvPr id="16" name="Oval 15">
            <a:extLst>
              <a:ext uri="{FF2B5EF4-FFF2-40B4-BE49-F238E27FC236}">
                <a16:creationId xmlns:a16="http://schemas.microsoft.com/office/drawing/2014/main" id="{DF2C40BD-4A17-BB4B-B259-7B8F3996C252}"/>
              </a:ext>
            </a:extLst>
          </p:cNvPr>
          <p:cNvSpPr/>
          <p:nvPr>
            <p:custDataLst>
              <p:tags r:id="rId1"/>
            </p:custDataLst>
          </p:nvPr>
        </p:nvSpPr>
        <p:spPr>
          <a:xfrm>
            <a:off x="1346839" y="4406432"/>
            <a:ext cx="430277" cy="430277"/>
          </a:xfrm>
          <a:prstGeom prst="ellipse">
            <a:avLst/>
          </a:prstGeom>
          <a:solidFill>
            <a:srgbClr val="89CA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7274A4-8CBC-B04C-8496-969FEEDB2510}"/>
              </a:ext>
            </a:extLst>
          </p:cNvPr>
          <p:cNvSpPr/>
          <p:nvPr>
            <p:custDataLst>
              <p:tags r:id="rId2"/>
            </p:custDataLst>
          </p:nvPr>
        </p:nvSpPr>
        <p:spPr>
          <a:xfrm>
            <a:off x="1346839" y="5031172"/>
            <a:ext cx="430277" cy="430277"/>
          </a:xfrm>
          <a:prstGeom prst="ellipse">
            <a:avLst/>
          </a:prstGeom>
          <a:solidFill>
            <a:srgbClr val="F1821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2F3E6B-A0CB-8145-8467-5C0B28A58C85}"/>
              </a:ext>
            </a:extLst>
          </p:cNvPr>
          <p:cNvSpPr/>
          <p:nvPr>
            <p:custDataLst>
              <p:tags r:id="rId3"/>
            </p:custDataLst>
          </p:nvPr>
        </p:nvSpPr>
        <p:spPr>
          <a:xfrm>
            <a:off x="737110" y="4406432"/>
            <a:ext cx="430277" cy="430277"/>
          </a:xfrm>
          <a:prstGeom prst="ellipse">
            <a:avLst/>
          </a:prstGeom>
          <a:solidFill>
            <a:srgbClr val="013F7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325EADC-9DC8-BE42-9F35-677798CB0504}"/>
              </a:ext>
            </a:extLst>
          </p:cNvPr>
          <p:cNvSpPr/>
          <p:nvPr>
            <p:custDataLst>
              <p:tags r:id="rId4"/>
            </p:custDataLst>
          </p:nvPr>
        </p:nvSpPr>
        <p:spPr>
          <a:xfrm>
            <a:off x="737110" y="5031172"/>
            <a:ext cx="430277" cy="430277"/>
          </a:xfrm>
          <a:prstGeom prst="ellipse">
            <a:avLst/>
          </a:prstGeom>
          <a:solidFill>
            <a:srgbClr val="69942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side Corner of Rectangle 20" hidden="1">
            <a:extLst>
              <a:ext uri="{FF2B5EF4-FFF2-40B4-BE49-F238E27FC236}">
                <a16:creationId xmlns:a16="http://schemas.microsoft.com/office/drawing/2014/main" id="{1FF737E7-170C-CB43-9D2C-FFA56AD5DB4E}"/>
              </a:ext>
            </a:extLst>
          </p:cNvPr>
          <p:cNvSpPr/>
          <p:nvPr/>
        </p:nvSpPr>
        <p:spPr>
          <a:xfrm flipV="1">
            <a:off x="2274013" y="357767"/>
            <a:ext cx="4261258" cy="650701"/>
          </a:xfrm>
          <a:prstGeom prst="round2SameRect">
            <a:avLst>
              <a:gd name="adj1" fmla="val 24627"/>
              <a:gd name="adj2" fmla="val 0"/>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DDCBE82-8275-B141-A294-3829A8804210}"/>
              </a:ext>
            </a:extLst>
          </p:cNvPr>
          <p:cNvSpPr txBox="1"/>
          <p:nvPr/>
        </p:nvSpPr>
        <p:spPr>
          <a:xfrm>
            <a:off x="738902" y="496244"/>
            <a:ext cx="7557247" cy="400110"/>
          </a:xfrm>
          <a:prstGeom prst="rect">
            <a:avLst/>
          </a:prstGeom>
          <a:noFill/>
        </p:spPr>
        <p:txBody>
          <a:bodyPr wrap="square" rtlCol="0">
            <a:spAutoFit/>
          </a:bodyPr>
          <a:lstStyle/>
          <a:p>
            <a:pPr algn="ctr" rtl="0">
              <a:spcBef>
                <a:spcPts val="0"/>
              </a:spcBef>
              <a:spcAft>
                <a:spcPts val="0"/>
              </a:spcAft>
            </a:pPr>
            <a:r>
              <a:rPr lang="en-GB" sz="2000" b="1" i="0" u="none" strike="noStrike" dirty="0">
                <a:solidFill>
                  <a:schemeClr val="bg1"/>
                </a:solidFill>
                <a:effectLst/>
                <a:latin typeface="Twinkl" pitchFamily="2" charset="77"/>
              </a:rPr>
              <a:t>Snakes and Ladders Game </a:t>
            </a:r>
            <a:r>
              <a:rPr lang="th-TH" sz="2000" b="1" i="0" u="none" strike="noStrike" dirty="0">
                <a:solidFill>
                  <a:schemeClr val="bg1"/>
                </a:solidFill>
                <a:effectLst/>
                <a:latin typeface="Sarabun" pitchFamily="2" charset="-34"/>
                <a:cs typeface="Sarabun" pitchFamily="2" charset="-34"/>
              </a:rPr>
              <a:t>เกมบันไดงู</a:t>
            </a:r>
            <a:endParaRPr lang="th-TH" sz="2000" b="1" dirty="0">
              <a:solidFill>
                <a:schemeClr val="bg1"/>
              </a:solidFill>
              <a:effectLst/>
              <a:latin typeface="Sarabun" pitchFamily="2" charset="-34"/>
              <a:cs typeface="Sarabun" pitchFamily="2" charset="-34"/>
            </a:endParaRPr>
          </a:p>
        </p:txBody>
      </p:sp>
      <p:sp>
        <p:nvSpPr>
          <p:cNvPr id="22" name="Rounded Rectangle 21">
            <a:extLst>
              <a:ext uri="{FF2B5EF4-FFF2-40B4-BE49-F238E27FC236}">
                <a16:creationId xmlns:a16="http://schemas.microsoft.com/office/drawing/2014/main" id="{FA4FB8BF-4EC2-3D44-819A-56925E72F8F9}"/>
              </a:ext>
            </a:extLst>
          </p:cNvPr>
          <p:cNvSpPr/>
          <p:nvPr/>
        </p:nvSpPr>
        <p:spPr>
          <a:xfrm rot="498120">
            <a:off x="7850432" y="5586563"/>
            <a:ext cx="930861" cy="441147"/>
          </a:xfrm>
          <a:prstGeom prst="roundRect">
            <a:avLst/>
          </a:prstGeom>
          <a:solidFill>
            <a:srgbClr val="E34192"/>
          </a:solidFill>
          <a:ln w="57150">
            <a:solidFill>
              <a:srgbClr val="FFC5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th-TH" sz="1800" b="1" i="0" u="none" strike="noStrike" dirty="0">
                <a:solidFill>
                  <a:schemeClr val="bg1"/>
                </a:solidFill>
                <a:effectLst/>
                <a:latin typeface="Sarabun" pitchFamily="2" charset="-34"/>
                <a:cs typeface="Sarabun" pitchFamily="2" charset="-34"/>
              </a:rPr>
              <a:t>เริ่ม</a:t>
            </a:r>
            <a:endParaRPr lang="en-US" b="1" dirty="0">
              <a:solidFill>
                <a:schemeClr val="bg1"/>
              </a:solidFill>
            </a:endParaRPr>
          </a:p>
        </p:txBody>
      </p:sp>
      <p:sp>
        <p:nvSpPr>
          <p:cNvPr id="23" name="Rounded Rectangle 22">
            <a:extLst>
              <a:ext uri="{FF2B5EF4-FFF2-40B4-BE49-F238E27FC236}">
                <a16:creationId xmlns:a16="http://schemas.microsoft.com/office/drawing/2014/main" id="{06EA729C-15C5-2044-806C-FF0AF42B6F9A}"/>
              </a:ext>
            </a:extLst>
          </p:cNvPr>
          <p:cNvSpPr/>
          <p:nvPr/>
        </p:nvSpPr>
        <p:spPr>
          <a:xfrm rot="21028892">
            <a:off x="1892225" y="1285799"/>
            <a:ext cx="950989" cy="439238"/>
          </a:xfrm>
          <a:prstGeom prst="roundRect">
            <a:avLst/>
          </a:prstGeom>
          <a:solidFill>
            <a:srgbClr val="E34192"/>
          </a:solidFill>
          <a:ln w="57150">
            <a:solidFill>
              <a:srgbClr val="FFC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i="0" u="none" strike="noStrike" dirty="0">
                <a:solidFill>
                  <a:schemeClr val="bg1"/>
                </a:solidFill>
                <a:effectLst/>
                <a:latin typeface="Sarabun" pitchFamily="2" charset="-34"/>
                <a:cs typeface="Sarabun" pitchFamily="2" charset="-34"/>
              </a:rPr>
              <a:t>เส้นชัย</a:t>
            </a:r>
            <a:endParaRPr lang="en-US" b="1" dirty="0">
              <a:solidFill>
                <a:schemeClr val="bg1"/>
              </a:solidFill>
            </a:endParaRPr>
          </a:p>
        </p:txBody>
      </p:sp>
      <p:pic>
        <p:nvPicPr>
          <p:cNvPr id="7" name="Picture 6">
            <a:extLst>
              <a:ext uri="{FF2B5EF4-FFF2-40B4-BE49-F238E27FC236}">
                <a16:creationId xmlns:a16="http://schemas.microsoft.com/office/drawing/2014/main" id="{32E89DA5-9EBB-1C4B-B27B-9FAE5EFA5C3F}"/>
              </a:ext>
            </a:extLst>
          </p:cNvPr>
          <p:cNvPicPr>
            <a:picLocks noChangeAspect="1"/>
          </p:cNvPicPr>
          <p:nvPr/>
        </p:nvPicPr>
        <p:blipFill rotWithShape="1">
          <a:blip r:embed="rId11"/>
          <a:srcRect l="23119" t="10459" r="23380" b="10634"/>
          <a:stretch/>
        </p:blipFill>
        <p:spPr>
          <a:xfrm>
            <a:off x="706814" y="1801436"/>
            <a:ext cx="1272540" cy="1280160"/>
          </a:xfrm>
          <a:prstGeom prst="ellipse">
            <a:avLst/>
          </a:prstGeom>
        </p:spPr>
      </p:pic>
      <p:sp>
        <p:nvSpPr>
          <p:cNvPr id="10" name="Rounded Rectangle 9">
            <a:extLst>
              <a:ext uri="{FF2B5EF4-FFF2-40B4-BE49-F238E27FC236}">
                <a16:creationId xmlns:a16="http://schemas.microsoft.com/office/drawing/2014/main" id="{FAFE10A8-EB64-3F49-973D-3C9CB22C7652}"/>
              </a:ext>
            </a:extLst>
          </p:cNvPr>
          <p:cNvSpPr/>
          <p:nvPr/>
        </p:nvSpPr>
        <p:spPr>
          <a:xfrm>
            <a:off x="679755" y="3350447"/>
            <a:ext cx="1297263" cy="606141"/>
          </a:xfrm>
          <a:prstGeom prst="roundRect">
            <a:avLst/>
          </a:prstGeom>
          <a:solidFill>
            <a:srgbClr val="34B4AF"/>
          </a:solidFill>
          <a:ln w="38100">
            <a:solidFill>
              <a:srgbClr val="E341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lnSpc>
                <a:spcPct val="150000"/>
              </a:lnSpc>
            </a:pPr>
            <a:r>
              <a:rPr lang="en-US" sz="1200" b="1" dirty="0">
                <a:solidFill>
                  <a:schemeClr val="bg1"/>
                </a:solidFill>
              </a:rPr>
              <a:t>Spin the wheel </a:t>
            </a:r>
          </a:p>
          <a:p>
            <a:pPr algn="ctr">
              <a:lnSpc>
                <a:spcPct val="150000"/>
              </a:lnSpc>
            </a:pPr>
            <a:r>
              <a:rPr lang="th-TH" sz="1200" b="1" i="0" u="none" strike="noStrike" dirty="0">
                <a:solidFill>
                  <a:schemeClr val="bg1"/>
                </a:solidFill>
                <a:effectLst/>
                <a:latin typeface="Sarabun" pitchFamily="2" charset="-34"/>
                <a:cs typeface="Sarabun" pitchFamily="2" charset="-34"/>
              </a:rPr>
              <a:t>กดตรงนี้</a:t>
            </a:r>
            <a:endParaRPr lang="en-US" sz="1200" b="1" dirty="0">
              <a:solidFill>
                <a:schemeClr val="bg1"/>
              </a:solidFill>
              <a:latin typeface="Sarabun" pitchFamily="2" charset="-34"/>
              <a:cs typeface="Sarabun" pitchFamily="2" charset="-34"/>
            </a:endParaRPr>
          </a:p>
        </p:txBody>
      </p:sp>
      <p:sp>
        <p:nvSpPr>
          <p:cNvPr id="13" name="Pentagon 12">
            <a:extLst>
              <a:ext uri="{FF2B5EF4-FFF2-40B4-BE49-F238E27FC236}">
                <a16:creationId xmlns:a16="http://schemas.microsoft.com/office/drawing/2014/main" id="{B3EDBD7D-A24B-5146-8D42-B1F20AE9A640}"/>
              </a:ext>
            </a:extLst>
          </p:cNvPr>
          <p:cNvSpPr/>
          <p:nvPr/>
        </p:nvSpPr>
        <p:spPr>
          <a:xfrm>
            <a:off x="257471" y="2412408"/>
            <a:ext cx="463203" cy="188847"/>
          </a:xfrm>
          <a:prstGeom prst="homePlate">
            <a:avLst>
              <a:gd name="adj" fmla="val 97529"/>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logo&#10;&#10;Description automatically generated">
            <a:extLst>
              <a:ext uri="{FF2B5EF4-FFF2-40B4-BE49-F238E27FC236}">
                <a16:creationId xmlns:a16="http://schemas.microsoft.com/office/drawing/2014/main" id="{4380F686-CE36-C747-A75F-3A556AD2BB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3373009" y="4515615"/>
            <a:ext cx="1600032" cy="344355"/>
          </a:xfrm>
          <a:prstGeom prst="rect">
            <a:avLst/>
          </a:prstGeom>
        </p:spPr>
      </p:pic>
    </p:spTree>
    <p:extLst>
      <p:ext uri="{BB962C8B-B14F-4D97-AF65-F5344CB8AC3E}">
        <p14:creationId xmlns:p14="http://schemas.microsoft.com/office/powerpoint/2010/main" val="4164641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43200000">
                                      <p:cBhvr>
                                        <p:cTn id="6" dur="5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357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PMOVABLEASSETSTAG" val="{&quot;version&quot;:&quot;v1.0&quot;,&quot;cPMovableAssetsMeta&quot;:&quot;CPMovableAssetsMeta&quot;,&quot;id&quot;:&quot;3fd33f70-2623-4fe6-b390-d11d08d7b1f8&quot;,&quot;location&quot;:{&quot;IsEmpty&quot;:false,&quot;X&quot;:106.345909,&quot;Y&quot;:345.7227}}"/>
</p:tagLst>
</file>

<file path=ppt/tags/tag2.xml><?xml version="1.0" encoding="utf-8"?>
<p:tagLst xmlns:a="http://schemas.openxmlformats.org/drawingml/2006/main" xmlns:r="http://schemas.openxmlformats.org/officeDocument/2006/relationships" xmlns:p="http://schemas.openxmlformats.org/presentationml/2006/main">
  <p:tag name="CPMOVABLEASSETSTAG" val="{&quot;version&quot;:&quot;v1.0&quot;,&quot;cPMovableAssetsMeta&quot;:&quot;CPMovableAssetsMeta&quot;,&quot;id&quot;:&quot;a8264657-161f-4b95-9ded-abbc4638d242&quot;,&quot;location&quot;:{&quot;IsEmpty&quot;:false,&quot;X&quot;:105.754646,&quot;Y&quot;:398.564178}}"/>
</p:tagLst>
</file>

<file path=ppt/tags/tag3.xml><?xml version="1.0" encoding="utf-8"?>
<p:tagLst xmlns:a="http://schemas.openxmlformats.org/drawingml/2006/main" xmlns:r="http://schemas.openxmlformats.org/officeDocument/2006/relationships" xmlns:p="http://schemas.openxmlformats.org/presentationml/2006/main">
  <p:tag name="CPMOVABLEASSETSTAG" val="{&quot;version&quot;:&quot;v1.0&quot;,&quot;cPMovableAssetsMeta&quot;:&quot;CPMovableAssetsMeta&quot;,&quot;id&quot;:&quot;6d442115-3141-4137-8ef0-2ba9f56aeb94&quot;,&quot;location&quot;:{&quot;IsEmpty&quot;:false,&quot;X&quot;:57.8990555,&quot;Y&quot;:346.203552}}"/>
</p:tagLst>
</file>

<file path=ppt/tags/tag4.xml><?xml version="1.0" encoding="utf-8"?>
<p:tagLst xmlns:a="http://schemas.openxmlformats.org/drawingml/2006/main" xmlns:r="http://schemas.openxmlformats.org/officeDocument/2006/relationships" xmlns:p="http://schemas.openxmlformats.org/presentationml/2006/main">
  <p:tag name="CPMOVABLEASSETSTAG" val="{&quot;version&quot;:&quot;v1.0&quot;,&quot;cPMovableAssetsMeta&quot;:&quot;CPMovableAssetsMeta&quot;,&quot;id&quot;:&quot;fd71e6d6-46a5-46f0-92e9-a09de71e6478&quot;,&quot;location&quot;:{&quot;IsEmpty&quot;:false,&quot;X&quot;:58.18126,&quot;Y&quot;:397.7463}}"/>
</p:tagLst>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1383</TotalTime>
  <Words>197</Words>
  <Application>Microsoft Macintosh PowerPoint</Application>
  <PresentationFormat>On-screen Show (4:3)</PresentationFormat>
  <Paragraphs>37</Paragraphs>
  <Slides>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Twinkl</vt:lpstr>
      <vt:lpstr>Roboto</vt:lpstr>
      <vt:lpstr>Sarabun</vt:lpstr>
      <vt:lpstr>Calibri</vt:lpstr>
      <vt:lpstr>Arial</vt:lpstr>
      <vt:lpstr>Slide Layouts</vt:lpstr>
      <vt:lpstr>Disclaimers/Guidance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90</cp:revision>
  <dcterms:created xsi:type="dcterms:W3CDTF">2022-06-30T08:59:20Z</dcterms:created>
  <dcterms:modified xsi:type="dcterms:W3CDTF">2023-01-27T08:51:59Z</dcterms:modified>
</cp:coreProperties>
</file>