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3"/>
  </p:notesMasterIdLst>
  <p:handoutMasterIdLst>
    <p:handoutMasterId r:id="rId14"/>
  </p:handoutMasterIdLst>
  <p:sldIdLst>
    <p:sldId id="258" r:id="rId2"/>
    <p:sldId id="264" r:id="rId3"/>
    <p:sldId id="273" r:id="rId4"/>
    <p:sldId id="274" r:id="rId5"/>
    <p:sldId id="275" r:id="rId6"/>
    <p:sldId id="276" r:id="rId7"/>
    <p:sldId id="277" r:id="rId8"/>
    <p:sldId id="278" r:id="rId9"/>
    <p:sldId id="279" r:id="rId10"/>
    <p:sldId id="280" r:id="rId11"/>
    <p:sldId id="267" r:id="rId12"/>
  </p:sldIdLst>
  <p:sldSz cx="9144000" cy="6858000" type="screen4x3"/>
  <p:notesSz cx="6858000" cy="9144000"/>
  <p:embeddedFontLst>
    <p:embeddedFont>
      <p:font typeface="Twinkl" pitchFamily="2" charset="0"/>
      <p:regular r:id="rId15"/>
      <p:bold r:id="rId16"/>
    </p:embeddedFont>
    <p:embeddedFont>
      <p:font typeface="Calibri" panose="020F0502020204030204" pitchFamily="34" charset="0"/>
      <p:regular r:id="rId17"/>
      <p:bold r:id="rId18"/>
      <p:italic r:id="rId19"/>
      <p:boldItalic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8743A"/>
    <a:srgbClr val="FAB001"/>
    <a:srgbClr val="009541"/>
    <a:srgbClr val="18A0DB"/>
    <a:srgbClr val="DE1E5A"/>
    <a:srgbClr val="BC0105"/>
    <a:srgbClr val="4DB1E3"/>
    <a:srgbClr val="80C1EB"/>
    <a:srgbClr val="ACDDF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61" autoAdjust="0"/>
    <p:restoredTop sz="94660"/>
  </p:normalViewPr>
  <p:slideViewPr>
    <p:cSldViewPr snapToGrid="0" showGuides="1">
      <p:cViewPr varScale="1">
        <p:scale>
          <a:sx n="114" d="100"/>
          <a:sy n="114" d="100"/>
        </p:scale>
        <p:origin x="1278" y="102"/>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01/01/2020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01/01/2020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3.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55650" y="3429000"/>
            <a:ext cx="3975376" cy="1993790"/>
          </a:xfrm>
          <a:prstGeom prst="rect">
            <a:avLst/>
          </a:prstGeom>
          <a:solidFill>
            <a:schemeClr val="bg1"/>
          </a:solidFill>
          <a:ln w="38100">
            <a:solidFill>
              <a:srgbClr val="08743A"/>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pPr>
              <a:spcBef>
                <a:spcPct val="0"/>
              </a:spcBef>
            </a:pPr>
            <a:r>
              <a:rPr lang="en-GB" altLang="en-US" dirty="0">
                <a:solidFill>
                  <a:schemeClr val="tx1"/>
                </a:solidFill>
              </a:rPr>
              <a:t>Why not share these ideas with the people you live with or your </a:t>
            </a:r>
            <a:r>
              <a:rPr lang="en-GB" altLang="en-US" dirty="0" err="1">
                <a:solidFill>
                  <a:schemeClr val="tx1"/>
                </a:solidFill>
              </a:rPr>
              <a:t>headteacher</a:t>
            </a:r>
            <a:r>
              <a:rPr lang="en-GB" altLang="en-US" dirty="0">
                <a:solidFill>
                  <a:schemeClr val="tx1"/>
                </a:solidFill>
              </a:rPr>
              <a:t>?</a:t>
            </a:r>
          </a:p>
          <a:p>
            <a:pPr>
              <a:spcBef>
                <a:spcPct val="0"/>
              </a:spcBef>
            </a:pPr>
            <a:endParaRPr lang="en-GB" altLang="en-US" dirty="0">
              <a:solidFill>
                <a:schemeClr val="tx1"/>
              </a:solidFill>
            </a:endParaRPr>
          </a:p>
          <a:p>
            <a:pPr>
              <a:spcBef>
                <a:spcPct val="0"/>
              </a:spcBef>
            </a:pPr>
            <a:r>
              <a:rPr lang="en-GB" altLang="en-US" dirty="0">
                <a:solidFill>
                  <a:schemeClr val="tx1"/>
                </a:solidFill>
              </a:rPr>
              <a:t>If each person takes small steps, food waste can be stopped.</a:t>
            </a:r>
          </a:p>
        </p:txBody>
      </p:sp>
      <p:sp>
        <p:nvSpPr>
          <p:cNvPr id="5" name="Rectangle 4"/>
          <p:cNvSpPr/>
          <p:nvPr/>
        </p:nvSpPr>
        <p:spPr>
          <a:xfrm>
            <a:off x="755651" y="1705302"/>
            <a:ext cx="3816349" cy="1384995"/>
          </a:xfrm>
          <a:prstGeom prst="rect">
            <a:avLst/>
          </a:prstGeom>
        </p:spPr>
        <p:txBody>
          <a:bodyPr wrap="square" lIns="108000" tIns="0" rIns="0" bIns="0">
            <a:spAutoFit/>
          </a:bodyPr>
          <a:lstStyle/>
          <a:p>
            <a:pPr>
              <a:spcBef>
                <a:spcPct val="0"/>
              </a:spcBef>
            </a:pPr>
            <a:r>
              <a:rPr lang="en-GB" altLang="en-US" dirty="0"/>
              <a:t>Which of these ideas do you think would work best? </a:t>
            </a:r>
            <a:br>
              <a:rPr lang="en-GB" altLang="en-US" dirty="0"/>
            </a:br>
            <a:endParaRPr lang="en-GB" altLang="en-US" dirty="0"/>
          </a:p>
          <a:p>
            <a:pPr>
              <a:spcBef>
                <a:spcPct val="0"/>
              </a:spcBef>
            </a:pPr>
            <a:r>
              <a:rPr lang="en-GB" altLang="en-US" dirty="0"/>
              <a:t>Could you use any of them in your own home or in your school?</a:t>
            </a:r>
            <a:endParaRPr lang="en-GB" altLang="en-US" dirty="0">
              <a:solidFill>
                <a:srgbClr val="FF0000"/>
              </a:solidFill>
            </a:endParaRPr>
          </a:p>
        </p:txBody>
      </p:sp>
      <p:sp>
        <p:nvSpPr>
          <p:cNvPr id="9" name="Rectangle 8"/>
          <p:cNvSpPr/>
          <p:nvPr/>
        </p:nvSpPr>
        <p:spPr>
          <a:xfrm>
            <a:off x="755650" y="5690507"/>
            <a:ext cx="7632699" cy="402318"/>
          </a:xfrm>
          <a:prstGeom prst="rect">
            <a:avLst/>
          </a:prstGeom>
          <a:solidFill>
            <a:srgbClr val="08743A"/>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pPr algn="ctr"/>
            <a:r>
              <a:rPr lang="en-GB" dirty="0"/>
              <a:t>Talk About It</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7526" r="30607"/>
          <a:stretch/>
        </p:blipFill>
        <p:spPr>
          <a:xfrm>
            <a:off x="4572000" y="1574357"/>
            <a:ext cx="3816350" cy="4116149"/>
          </a:xfrm>
          <a:prstGeom prst="rect">
            <a:avLst/>
          </a:prstGeom>
        </p:spPr>
      </p:pic>
      <p:sp>
        <p:nvSpPr>
          <p:cNvPr id="21" name="Title 20"/>
          <p:cNvSpPr>
            <a:spLocks noGrp="1"/>
          </p:cNvSpPr>
          <p:nvPr>
            <p:ph type="title"/>
          </p:nvPr>
        </p:nvSpPr>
        <p:spPr>
          <a:xfrm>
            <a:off x="447155" y="765175"/>
            <a:ext cx="8249690" cy="809183"/>
          </a:xfrm>
          <a:prstGeom prst="roundRect">
            <a:avLst>
              <a:gd name="adj" fmla="val 0"/>
            </a:avLst>
          </a:prstGeom>
          <a:solidFill>
            <a:srgbClr val="FAB001"/>
          </a:solidFill>
        </p:spPr>
        <p:txBody>
          <a:bodyPr/>
          <a:lstStyle/>
          <a:p>
            <a:r>
              <a:rPr lang="en-GB" sz="3600" dirty="0">
                <a:solidFill>
                  <a:schemeClr val="bg1"/>
                </a:solidFill>
                <a:latin typeface="+mn-lt"/>
              </a:rPr>
              <a:t>What Next?</a:t>
            </a:r>
          </a:p>
        </p:txBody>
      </p:sp>
    </p:spTree>
    <p:extLst>
      <p:ext uri="{BB962C8B-B14F-4D97-AF65-F5344CB8AC3E}">
        <p14:creationId xmlns:p14="http://schemas.microsoft.com/office/powerpoint/2010/main" val="3656899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751674" y="2112600"/>
            <a:ext cx="7636676" cy="3590243"/>
          </a:xfrm>
          <a:prstGeom prst="rect">
            <a:avLst/>
          </a:prstGeom>
          <a:solidFill>
            <a:srgbClr val="FAB00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755650" y="5690507"/>
            <a:ext cx="7632699" cy="402318"/>
          </a:xfrm>
          <a:prstGeom prst="rect">
            <a:avLst/>
          </a:prstGeom>
          <a:solidFill>
            <a:srgbClr val="08743A"/>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pPr algn="ctr"/>
            <a:r>
              <a:rPr lang="en-GB" dirty="0"/>
              <a:t>Talk About It</a:t>
            </a:r>
          </a:p>
        </p:txBody>
      </p:sp>
      <p:sp>
        <p:nvSpPr>
          <p:cNvPr id="21" name="Title 20"/>
          <p:cNvSpPr>
            <a:spLocks noGrp="1"/>
          </p:cNvSpPr>
          <p:nvPr>
            <p:ph type="title"/>
          </p:nvPr>
        </p:nvSpPr>
        <p:spPr>
          <a:xfrm>
            <a:off x="445274" y="765175"/>
            <a:ext cx="8249690" cy="809183"/>
          </a:xfrm>
          <a:prstGeom prst="roundRect">
            <a:avLst>
              <a:gd name="adj" fmla="val 0"/>
            </a:avLst>
          </a:prstGeom>
          <a:solidFill>
            <a:srgbClr val="FAB001"/>
          </a:solidFill>
        </p:spPr>
        <p:txBody>
          <a:bodyPr/>
          <a:lstStyle/>
          <a:p>
            <a:r>
              <a:rPr lang="en-GB" sz="3600" dirty="0">
                <a:solidFill>
                  <a:schemeClr val="bg1"/>
                </a:solidFill>
                <a:latin typeface="+mn-lt"/>
              </a:rPr>
              <a:t>Food</a:t>
            </a:r>
          </a:p>
        </p:txBody>
      </p:sp>
      <p:sp>
        <p:nvSpPr>
          <p:cNvPr id="5" name="Rectangle 4"/>
          <p:cNvSpPr/>
          <p:nvPr/>
        </p:nvSpPr>
        <p:spPr>
          <a:xfrm>
            <a:off x="755651" y="1705302"/>
            <a:ext cx="7632700" cy="276999"/>
          </a:xfrm>
          <a:prstGeom prst="rect">
            <a:avLst/>
          </a:prstGeom>
        </p:spPr>
        <p:txBody>
          <a:bodyPr wrap="square" lIns="0" tIns="0" rIns="0" bIns="0">
            <a:spAutoFit/>
          </a:bodyPr>
          <a:lstStyle/>
          <a:p>
            <a:pPr algn="ctr">
              <a:spcBef>
                <a:spcPct val="0"/>
              </a:spcBef>
            </a:pPr>
            <a:r>
              <a:rPr lang="en-GB" altLang="en-US" dirty="0"/>
              <a:t>What is your favourite food?</a:t>
            </a:r>
            <a:endParaRPr lang="en-GB" altLang="en-US" dirty="0">
              <a:solidFill>
                <a:srgbClr val="FF0000"/>
              </a:solidFill>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75856"/>
          <a:stretch/>
        </p:blipFill>
        <p:spPr>
          <a:xfrm>
            <a:off x="755650" y="2112604"/>
            <a:ext cx="1295787" cy="3577903"/>
          </a:xfrm>
          <a:prstGeom prst="rect">
            <a:avLst/>
          </a:prstGeom>
        </p:spPr>
      </p:pic>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r="75856"/>
          <a:stretch/>
        </p:blipFill>
        <p:spPr>
          <a:xfrm>
            <a:off x="5504359" y="2112603"/>
            <a:ext cx="1295787" cy="3577903"/>
          </a:xfrm>
          <a:prstGeom prst="rect">
            <a:avLst/>
          </a:prstGeom>
        </p:spPr>
      </p:pic>
      <p:pic>
        <p:nvPicPr>
          <p:cNvPr id="16" name="Picture 15"/>
          <p:cNvPicPr>
            <a:picLocks noChangeAspect="1"/>
          </p:cNvPicPr>
          <p:nvPr/>
        </p:nvPicPr>
        <p:blipFill rotWithShape="1">
          <a:blip r:embed="rId2">
            <a:extLst>
              <a:ext uri="{28A0092B-C50C-407E-A947-70E740481C1C}">
                <a14:useLocalDpi xmlns:a14="http://schemas.microsoft.com/office/drawing/2010/main" val="0"/>
              </a:ext>
            </a:extLst>
          </a:blip>
          <a:srcRect r="75856"/>
          <a:stretch/>
        </p:blipFill>
        <p:spPr>
          <a:xfrm>
            <a:off x="7092563" y="2112603"/>
            <a:ext cx="1295787" cy="3577903"/>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22965" r="52891"/>
          <a:stretch/>
        </p:blipFill>
        <p:spPr>
          <a:xfrm>
            <a:off x="2308914" y="2112602"/>
            <a:ext cx="1295788" cy="3577904"/>
          </a:xfrm>
          <a:prstGeom prst="rect">
            <a:avLst/>
          </a:prstGeom>
        </p:spPr>
      </p:pic>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33256" r="41111"/>
          <a:stretch/>
        </p:blipFill>
        <p:spPr>
          <a:xfrm>
            <a:off x="3862179" y="2112602"/>
            <a:ext cx="1375721" cy="3577905"/>
          </a:xfrm>
          <a:prstGeom prst="rect">
            <a:avLst/>
          </a:prstGeom>
        </p:spPr>
      </p:pic>
      <p:pic>
        <p:nvPicPr>
          <p:cNvPr id="18" name="Picture 17"/>
          <p:cNvPicPr>
            <a:picLocks noChangeAspect="1"/>
          </p:cNvPicPr>
          <p:nvPr/>
        </p:nvPicPr>
        <p:blipFill rotWithShape="1">
          <a:blip r:embed="rId5">
            <a:extLst>
              <a:ext uri="{28A0092B-C50C-407E-A947-70E740481C1C}">
                <a14:useLocalDpi xmlns:a14="http://schemas.microsoft.com/office/drawing/2010/main" val="0"/>
              </a:ext>
            </a:extLst>
          </a:blip>
          <a:srcRect l="28441" r="43388"/>
          <a:stretch/>
        </p:blipFill>
        <p:spPr>
          <a:xfrm>
            <a:off x="5495377" y="2112601"/>
            <a:ext cx="1339710" cy="3577905"/>
          </a:xfrm>
          <a:prstGeom prst="rect">
            <a:avLst/>
          </a:prstGeom>
        </p:spPr>
      </p:pic>
      <p:pic>
        <p:nvPicPr>
          <p:cNvPr id="19" name="Picture 18"/>
          <p:cNvPicPr>
            <a:picLocks noChangeAspect="1"/>
          </p:cNvPicPr>
          <p:nvPr/>
        </p:nvPicPr>
        <p:blipFill rotWithShape="1">
          <a:blip r:embed="rId6">
            <a:extLst>
              <a:ext uri="{28A0092B-C50C-407E-A947-70E740481C1C}">
                <a14:useLocalDpi xmlns:a14="http://schemas.microsoft.com/office/drawing/2010/main" val="0"/>
              </a:ext>
            </a:extLst>
          </a:blip>
          <a:srcRect l="61908" t="172" r="14031" b="-172"/>
          <a:stretch/>
        </p:blipFill>
        <p:spPr>
          <a:xfrm>
            <a:off x="7092564" y="2112600"/>
            <a:ext cx="1295786" cy="3590243"/>
          </a:xfrm>
          <a:prstGeom prst="rect">
            <a:avLst/>
          </a:prstGeom>
        </p:spPr>
      </p:pic>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5651" y="2795102"/>
            <a:ext cx="3816350" cy="402318"/>
          </a:xfrm>
          <a:prstGeom prst="rect">
            <a:avLst/>
          </a:prstGeom>
          <a:solidFill>
            <a:srgbClr val="08743A"/>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pPr marL="342900" indent="-342900">
              <a:lnSpc>
                <a:spcPct val="100000"/>
              </a:lnSpc>
              <a:spcBef>
                <a:spcPct val="0"/>
              </a:spcBef>
              <a:buFontTx/>
              <a:buAutoNum type="alphaUcPeriod"/>
              <a:defRPr/>
            </a:pPr>
            <a:r>
              <a:rPr lang="en-GB" altLang="en-US" dirty="0">
                <a:solidFill>
                  <a:schemeClr val="bg1"/>
                </a:solidFill>
              </a:rPr>
              <a:t>10 million wheelie bins</a:t>
            </a:r>
          </a:p>
        </p:txBody>
      </p:sp>
      <p:sp>
        <p:nvSpPr>
          <p:cNvPr id="5" name="Rectangle 4"/>
          <p:cNvSpPr/>
          <p:nvPr/>
        </p:nvSpPr>
        <p:spPr>
          <a:xfrm>
            <a:off x="755651" y="1705302"/>
            <a:ext cx="3619171" cy="830997"/>
          </a:xfrm>
          <a:prstGeom prst="rect">
            <a:avLst/>
          </a:prstGeom>
        </p:spPr>
        <p:txBody>
          <a:bodyPr wrap="square" lIns="0" tIns="0" rIns="0" bIns="0">
            <a:spAutoFit/>
          </a:bodyPr>
          <a:lstStyle/>
          <a:p>
            <a:pPr>
              <a:lnSpc>
                <a:spcPct val="100000"/>
              </a:lnSpc>
              <a:spcBef>
                <a:spcPct val="0"/>
              </a:spcBef>
              <a:buFontTx/>
              <a:buNone/>
              <a:defRPr/>
            </a:pPr>
            <a:r>
              <a:rPr lang="en-GB" altLang="en-US" dirty="0"/>
              <a:t>We all love eating food yet each year there is a huge amount of edible food thrown away in the UK.</a:t>
            </a:r>
          </a:p>
        </p:txBody>
      </p:sp>
      <p:sp>
        <p:nvSpPr>
          <p:cNvPr id="13" name="Rectangle 12"/>
          <p:cNvSpPr/>
          <p:nvPr/>
        </p:nvSpPr>
        <p:spPr>
          <a:xfrm>
            <a:off x="755651" y="3456224"/>
            <a:ext cx="3816350" cy="402318"/>
          </a:xfrm>
          <a:prstGeom prst="rect">
            <a:avLst/>
          </a:prstGeom>
          <a:solidFill>
            <a:srgbClr val="08743A"/>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pPr marL="342900" indent="-342900">
              <a:lnSpc>
                <a:spcPct val="100000"/>
              </a:lnSpc>
              <a:spcBef>
                <a:spcPct val="0"/>
              </a:spcBef>
              <a:buFont typeface="+mj-lt"/>
              <a:buAutoNum type="alphaUcPeriod" startAt="2"/>
              <a:defRPr/>
            </a:pPr>
            <a:r>
              <a:rPr lang="en-GB" altLang="en-US" dirty="0">
                <a:solidFill>
                  <a:schemeClr val="bg1"/>
                </a:solidFill>
              </a:rPr>
              <a:t>20 million wheelie bins</a:t>
            </a:r>
          </a:p>
        </p:txBody>
      </p:sp>
      <p:sp>
        <p:nvSpPr>
          <p:cNvPr id="14" name="Rectangle 13"/>
          <p:cNvSpPr/>
          <p:nvPr/>
        </p:nvSpPr>
        <p:spPr>
          <a:xfrm>
            <a:off x="755650" y="4117346"/>
            <a:ext cx="3816350" cy="402318"/>
          </a:xfrm>
          <a:prstGeom prst="rect">
            <a:avLst/>
          </a:prstGeom>
          <a:solidFill>
            <a:srgbClr val="08743A"/>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pPr marL="342900" indent="-342900">
              <a:lnSpc>
                <a:spcPct val="100000"/>
              </a:lnSpc>
              <a:spcBef>
                <a:spcPct val="0"/>
              </a:spcBef>
              <a:buFont typeface="+mj-lt"/>
              <a:buAutoNum type="alphaUcPeriod" startAt="3"/>
              <a:defRPr/>
            </a:pPr>
            <a:r>
              <a:rPr lang="en-GB" altLang="en-US" dirty="0">
                <a:solidFill>
                  <a:schemeClr val="bg1"/>
                </a:solidFill>
              </a:rPr>
              <a:t>40 million wheelie bins</a:t>
            </a:r>
          </a:p>
        </p:txBody>
      </p:sp>
      <p:sp>
        <p:nvSpPr>
          <p:cNvPr id="22" name="Rectangle 21"/>
          <p:cNvSpPr/>
          <p:nvPr/>
        </p:nvSpPr>
        <p:spPr>
          <a:xfrm>
            <a:off x="755651" y="4778467"/>
            <a:ext cx="3697079" cy="1384995"/>
          </a:xfrm>
          <a:prstGeom prst="rect">
            <a:avLst/>
          </a:prstGeom>
        </p:spPr>
        <p:txBody>
          <a:bodyPr wrap="square" lIns="0" tIns="0" rIns="0" bIns="0">
            <a:spAutoFit/>
          </a:bodyPr>
          <a:lstStyle/>
          <a:p>
            <a:pPr>
              <a:lnSpc>
                <a:spcPct val="100000"/>
              </a:lnSpc>
              <a:spcBef>
                <a:spcPct val="0"/>
              </a:spcBef>
              <a:buFont typeface="Arial" panose="020B0604020202020204" pitchFamily="34" charset="0"/>
              <a:buNone/>
              <a:defRPr/>
            </a:pPr>
            <a:r>
              <a:rPr lang="en-GB" altLang="en-US" dirty="0"/>
              <a:t>Every year, the equivalent of 40 million wheelie bins full of food that could still be eaten are thrown away. That’s the same as nearly 100 concert stadiums full! </a:t>
            </a:r>
          </a:p>
        </p:txBody>
      </p:sp>
      <p:pic>
        <p:nvPicPr>
          <p:cNvPr id="2050" name="Picture 2" descr="Image result for food wast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2608"/>
          <a:stretch/>
        </p:blipFill>
        <p:spPr bwMode="auto">
          <a:xfrm>
            <a:off x="4572000" y="1563990"/>
            <a:ext cx="3816349" cy="4528835"/>
          </a:xfrm>
          <a:prstGeom prst="rect">
            <a:avLst/>
          </a:prstGeom>
          <a:noFill/>
          <a:extLst>
            <a:ext uri="{909E8E84-426E-40DD-AFC4-6F175D3DCCD1}">
              <a14:hiddenFill xmlns:a14="http://schemas.microsoft.com/office/drawing/2010/main">
                <a:solidFill>
                  <a:srgbClr val="FFFFFF"/>
                </a:solidFill>
              </a14:hiddenFill>
            </a:ext>
          </a:extLst>
        </p:spPr>
      </p:pic>
      <p:sp>
        <p:nvSpPr>
          <p:cNvPr id="21" name="Title 20"/>
          <p:cNvSpPr>
            <a:spLocks noGrp="1"/>
          </p:cNvSpPr>
          <p:nvPr>
            <p:ph type="title"/>
          </p:nvPr>
        </p:nvSpPr>
        <p:spPr>
          <a:xfrm>
            <a:off x="447155" y="765175"/>
            <a:ext cx="8249690" cy="809183"/>
          </a:xfrm>
          <a:prstGeom prst="roundRect">
            <a:avLst>
              <a:gd name="adj" fmla="val 0"/>
            </a:avLst>
          </a:prstGeom>
          <a:solidFill>
            <a:srgbClr val="FAB001"/>
          </a:solidFill>
        </p:spPr>
        <p:txBody>
          <a:bodyPr/>
          <a:lstStyle/>
          <a:p>
            <a:r>
              <a:rPr lang="en-GB" sz="3600" dirty="0">
                <a:solidFill>
                  <a:schemeClr val="bg1"/>
                </a:solidFill>
                <a:latin typeface="+mn-lt"/>
              </a:rPr>
              <a:t>Food Waste</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7257" y="4024249"/>
            <a:ext cx="557565" cy="580625"/>
          </a:xfrm>
          <a:prstGeom prst="rect">
            <a:avLst/>
          </a:prstGeom>
        </p:spPr>
      </p:pic>
    </p:spTree>
    <p:extLst>
      <p:ext uri="{BB962C8B-B14F-4D97-AF65-F5344CB8AC3E}">
        <p14:creationId xmlns:p14="http://schemas.microsoft.com/office/powerpoint/2010/main" val="2679764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right)">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righ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13" grpId="0" animBg="1"/>
      <p:bldP spid="14" grpId="0" animBg="1"/>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55651" y="2276477"/>
            <a:ext cx="5724525" cy="1287120"/>
          </a:xfrm>
          <a:prstGeom prst="rect">
            <a:avLst/>
          </a:prstGeom>
          <a:solidFill>
            <a:schemeClr val="bg1"/>
          </a:solidFill>
          <a:ln w="38100">
            <a:solidFill>
              <a:srgbClr val="08743A"/>
            </a:solidFill>
          </a:ln>
        </p:spPr>
        <p:style>
          <a:lnRef idx="2">
            <a:schemeClr val="accent1">
              <a:shade val="50000"/>
            </a:schemeClr>
          </a:lnRef>
          <a:fillRef idx="1">
            <a:schemeClr val="accent1"/>
          </a:fillRef>
          <a:effectRef idx="0">
            <a:schemeClr val="accent1"/>
          </a:effectRef>
          <a:fontRef idx="minor">
            <a:schemeClr val="lt1"/>
          </a:fontRef>
        </p:style>
        <p:txBody>
          <a:bodyPr lIns="108000" rIns="1872000" rtlCol="0" anchor="ctr"/>
          <a:lstStyle/>
          <a:p>
            <a:r>
              <a:rPr lang="en-GB" altLang="en-US" dirty="0">
                <a:solidFill>
                  <a:schemeClr val="tx1"/>
                </a:solidFill>
              </a:rPr>
              <a:t>Wasting food wastes money. Wasted food costs an average family £70 per month.</a:t>
            </a:r>
          </a:p>
        </p:txBody>
      </p:sp>
      <p:sp>
        <p:nvSpPr>
          <p:cNvPr id="18" name="Rectangle 17"/>
          <p:cNvSpPr/>
          <p:nvPr/>
        </p:nvSpPr>
        <p:spPr>
          <a:xfrm>
            <a:off x="755651" y="2276476"/>
            <a:ext cx="5724525" cy="3327369"/>
          </a:xfrm>
          <a:prstGeom prst="rect">
            <a:avLst/>
          </a:prstGeom>
          <a:solidFill>
            <a:schemeClr val="bg1"/>
          </a:solidFill>
          <a:ln w="38100">
            <a:solidFill>
              <a:srgbClr val="08743A"/>
            </a:solidFill>
          </a:ln>
        </p:spPr>
        <p:style>
          <a:lnRef idx="2">
            <a:schemeClr val="accent1">
              <a:shade val="50000"/>
            </a:schemeClr>
          </a:lnRef>
          <a:fillRef idx="1">
            <a:schemeClr val="accent1"/>
          </a:fillRef>
          <a:effectRef idx="0">
            <a:schemeClr val="accent1"/>
          </a:effectRef>
          <a:fontRef idx="minor">
            <a:schemeClr val="lt1"/>
          </a:fontRef>
        </p:style>
        <p:txBody>
          <a:bodyPr lIns="108000" rIns="1872000" rtlCol="0" anchor="ctr"/>
          <a:lstStyle/>
          <a:p>
            <a:r>
              <a:rPr lang="en-GB" altLang="en-US" dirty="0">
                <a:solidFill>
                  <a:schemeClr val="tx1"/>
                </a:solidFill>
              </a:rPr>
              <a:t>The production of food uses a great deal of water. Food requires a lot of water to grow and produce it. By wasting food, we are wasting water supplies. It takes 100 buckets of water to grow the crops used to make one loaf of bread and 54 buckets of water to produce one chicken. When food is wasted, this means water has been used unnecessarily.</a:t>
            </a:r>
            <a:r>
              <a:rPr lang="en-GB" altLang="en-US" dirty="0"/>
              <a:t> </a:t>
            </a:r>
          </a:p>
        </p:txBody>
      </p:sp>
      <p:sp>
        <p:nvSpPr>
          <p:cNvPr id="5" name="Rectangle 4"/>
          <p:cNvSpPr/>
          <p:nvPr/>
        </p:nvSpPr>
        <p:spPr>
          <a:xfrm>
            <a:off x="755651" y="1760961"/>
            <a:ext cx="7632699" cy="276999"/>
          </a:xfrm>
          <a:prstGeom prst="rect">
            <a:avLst/>
          </a:prstGeom>
        </p:spPr>
        <p:txBody>
          <a:bodyPr wrap="square" lIns="0" tIns="0" rIns="0" bIns="0">
            <a:spAutoFit/>
          </a:bodyPr>
          <a:lstStyle/>
          <a:p>
            <a:pPr algn="ctr">
              <a:spcBef>
                <a:spcPct val="0"/>
              </a:spcBef>
              <a:defRPr/>
            </a:pPr>
            <a:r>
              <a:rPr lang="en-GB" altLang="en-US" dirty="0"/>
              <a:t>There are many reasons why food waste is a problem:</a:t>
            </a:r>
          </a:p>
        </p:txBody>
      </p:sp>
      <p:sp>
        <p:nvSpPr>
          <p:cNvPr id="21" name="Title 20"/>
          <p:cNvSpPr>
            <a:spLocks noGrp="1"/>
          </p:cNvSpPr>
          <p:nvPr>
            <p:ph type="title"/>
          </p:nvPr>
        </p:nvSpPr>
        <p:spPr>
          <a:xfrm>
            <a:off x="447155" y="765175"/>
            <a:ext cx="8249690" cy="809183"/>
          </a:xfrm>
          <a:prstGeom prst="roundRect">
            <a:avLst>
              <a:gd name="adj" fmla="val 0"/>
            </a:avLst>
          </a:prstGeom>
          <a:solidFill>
            <a:srgbClr val="FAB001"/>
          </a:solidFill>
        </p:spPr>
        <p:txBody>
          <a:bodyPr/>
          <a:lstStyle/>
          <a:p>
            <a:r>
              <a:rPr lang="en-GB" sz="3600" dirty="0">
                <a:solidFill>
                  <a:schemeClr val="bg1"/>
                </a:solidFill>
                <a:latin typeface="+mn-lt"/>
              </a:rPr>
              <a:t>Why Is Food Waste a Problem?</a:t>
            </a:r>
          </a:p>
        </p:txBody>
      </p:sp>
      <p:grpSp>
        <p:nvGrpSpPr>
          <p:cNvPr id="16" name="Group 15"/>
          <p:cNvGrpSpPr/>
          <p:nvPr/>
        </p:nvGrpSpPr>
        <p:grpSpPr>
          <a:xfrm>
            <a:off x="4572001" y="2276476"/>
            <a:ext cx="3816350" cy="3816350"/>
            <a:chOff x="4572001" y="2276476"/>
            <a:chExt cx="3816350" cy="3816350"/>
          </a:xfrm>
        </p:grpSpPr>
        <p:sp>
          <p:nvSpPr>
            <p:cNvPr id="12" name="Oval 11"/>
            <p:cNvSpPr/>
            <p:nvPr/>
          </p:nvSpPr>
          <p:spPr>
            <a:xfrm>
              <a:off x="4572001" y="2276476"/>
              <a:ext cx="3816350" cy="3816350"/>
            </a:xfrm>
            <a:prstGeom prst="ellipse">
              <a:avLst/>
            </a:prstGeom>
            <a:solidFill>
              <a:schemeClr val="bg1"/>
            </a:solidFill>
            <a:ln w="38100">
              <a:solidFill>
                <a:srgbClr val="0874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5035382" y="2778384"/>
              <a:ext cx="2889588" cy="2541039"/>
            </a:xfrm>
            <a:prstGeom prst="rect">
              <a:avLst/>
            </a:prstGeom>
          </p:spPr>
        </p:pic>
      </p:grpSp>
      <p:grpSp>
        <p:nvGrpSpPr>
          <p:cNvPr id="19" name="Group 18"/>
          <p:cNvGrpSpPr/>
          <p:nvPr/>
        </p:nvGrpSpPr>
        <p:grpSpPr>
          <a:xfrm>
            <a:off x="4572000" y="2257442"/>
            <a:ext cx="3850709" cy="3854418"/>
            <a:chOff x="2852567" y="2255587"/>
            <a:chExt cx="3850709" cy="3854418"/>
          </a:xfrm>
        </p:grpSpPr>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14644" r="14644"/>
            <a:stretch/>
          </p:blipFill>
          <p:spPr>
            <a:xfrm>
              <a:off x="2869746" y="2255587"/>
              <a:ext cx="3816350" cy="3854417"/>
            </a:xfrm>
            <a:prstGeom prst="flowChartConnector">
              <a:avLst/>
            </a:prstGeom>
          </p:spPr>
        </p:pic>
        <p:sp>
          <p:nvSpPr>
            <p:cNvPr id="17" name="Oval 16"/>
            <p:cNvSpPr/>
            <p:nvPr/>
          </p:nvSpPr>
          <p:spPr>
            <a:xfrm>
              <a:off x="2852567" y="2259296"/>
              <a:ext cx="3850709" cy="3850709"/>
            </a:xfrm>
            <a:prstGeom prst="ellipse">
              <a:avLst/>
            </a:prstGeom>
            <a:noFill/>
            <a:ln w="38100">
              <a:solidFill>
                <a:srgbClr val="0874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023726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55651" y="2113245"/>
            <a:ext cx="3816350" cy="1186546"/>
          </a:xfrm>
          <a:prstGeom prst="rect">
            <a:avLst/>
          </a:prstGeom>
          <a:solidFill>
            <a:srgbClr val="08743A"/>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pPr>
              <a:lnSpc>
                <a:spcPct val="100000"/>
              </a:lnSpc>
              <a:spcBef>
                <a:spcPct val="0"/>
              </a:spcBef>
              <a:buFontTx/>
              <a:buNone/>
            </a:pPr>
            <a:r>
              <a:rPr lang="en-GB" altLang="en-US" dirty="0">
                <a:solidFill>
                  <a:schemeClr val="bg1"/>
                </a:solidFill>
              </a:rPr>
              <a:t>Large amounts of land are needed to produce food. Wasted food means wasted land.</a:t>
            </a:r>
          </a:p>
        </p:txBody>
      </p:sp>
      <p:sp>
        <p:nvSpPr>
          <p:cNvPr id="15" name="Rectangle 14"/>
          <p:cNvSpPr/>
          <p:nvPr/>
        </p:nvSpPr>
        <p:spPr>
          <a:xfrm>
            <a:off x="755650" y="2113245"/>
            <a:ext cx="3816350" cy="2681392"/>
          </a:xfrm>
          <a:prstGeom prst="rect">
            <a:avLst/>
          </a:prstGeom>
          <a:solidFill>
            <a:srgbClr val="08743A"/>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pPr>
              <a:lnSpc>
                <a:spcPct val="100000"/>
              </a:lnSpc>
              <a:spcBef>
                <a:spcPct val="0"/>
              </a:spcBef>
              <a:buFontTx/>
              <a:buNone/>
            </a:pPr>
            <a:r>
              <a:rPr lang="en-GB" altLang="en-US" dirty="0">
                <a:solidFill>
                  <a:schemeClr val="bg1"/>
                </a:solidFill>
              </a:rPr>
              <a:t>Producing, transporting and cooking food uses fuel. Burning fuel releases greenhouse gases, such as carbon dioxide, which contribute to climate change. When food is wasted, these greenhouse gases are unnecessarily released into the atmosphere. </a:t>
            </a:r>
          </a:p>
        </p:txBody>
      </p:sp>
      <p:sp>
        <p:nvSpPr>
          <p:cNvPr id="19" name="Rectangle 18"/>
          <p:cNvSpPr/>
          <p:nvPr/>
        </p:nvSpPr>
        <p:spPr>
          <a:xfrm>
            <a:off x="755650" y="2113245"/>
            <a:ext cx="3816350" cy="1528452"/>
          </a:xfrm>
          <a:prstGeom prst="rect">
            <a:avLst/>
          </a:prstGeom>
          <a:solidFill>
            <a:srgbClr val="08743A"/>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pPr>
              <a:buFont typeface="Arial" panose="020B0604020202020204" pitchFamily="34" charset="0"/>
              <a:buNone/>
            </a:pPr>
            <a:r>
              <a:rPr lang="en-GB" altLang="en-US" dirty="0">
                <a:solidFill>
                  <a:schemeClr val="bg1"/>
                </a:solidFill>
              </a:rPr>
              <a:t>Wasted food is often sent to landfill, where it rots and releases methane into the environment. Methane is a greenhouse gas.</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40375"/>
          <a:stretch/>
        </p:blipFill>
        <p:spPr>
          <a:xfrm flipH="1">
            <a:off x="4572000" y="1574357"/>
            <a:ext cx="3816350" cy="4525909"/>
          </a:xfrm>
          <a:prstGeom prst="rect">
            <a:avLst/>
          </a:prstGeom>
        </p:spPr>
      </p:pic>
      <p:sp>
        <p:nvSpPr>
          <p:cNvPr id="5" name="Rectangle 4"/>
          <p:cNvSpPr/>
          <p:nvPr/>
        </p:nvSpPr>
        <p:spPr>
          <a:xfrm>
            <a:off x="755651" y="1705302"/>
            <a:ext cx="3816349" cy="276999"/>
          </a:xfrm>
          <a:prstGeom prst="rect">
            <a:avLst/>
          </a:prstGeom>
        </p:spPr>
        <p:txBody>
          <a:bodyPr wrap="square" lIns="108000" tIns="0" rIns="0" bIns="0">
            <a:spAutoFit/>
          </a:bodyPr>
          <a:lstStyle/>
          <a:p>
            <a:pPr>
              <a:lnSpc>
                <a:spcPct val="100000"/>
              </a:lnSpc>
              <a:spcBef>
                <a:spcPct val="0"/>
              </a:spcBef>
              <a:buFontTx/>
              <a:buNone/>
            </a:pPr>
            <a:r>
              <a:rPr lang="en-GB" altLang="en-US" dirty="0"/>
              <a:t>Food waste is bad for the planet. </a:t>
            </a:r>
          </a:p>
        </p:txBody>
      </p:sp>
      <p:sp>
        <p:nvSpPr>
          <p:cNvPr id="21" name="Title 20"/>
          <p:cNvSpPr>
            <a:spLocks noGrp="1"/>
          </p:cNvSpPr>
          <p:nvPr>
            <p:ph type="title"/>
          </p:nvPr>
        </p:nvSpPr>
        <p:spPr>
          <a:xfrm>
            <a:off x="447155" y="765175"/>
            <a:ext cx="8249690" cy="809183"/>
          </a:xfrm>
          <a:prstGeom prst="roundRect">
            <a:avLst>
              <a:gd name="adj" fmla="val 0"/>
            </a:avLst>
          </a:prstGeom>
          <a:solidFill>
            <a:srgbClr val="FAB001"/>
          </a:solidFill>
        </p:spPr>
        <p:txBody>
          <a:bodyPr/>
          <a:lstStyle/>
          <a:p>
            <a:r>
              <a:rPr lang="en-GB" sz="3600" dirty="0">
                <a:solidFill>
                  <a:schemeClr val="bg1"/>
                </a:solidFill>
                <a:latin typeface="+mn-lt"/>
              </a:rPr>
              <a:t>Food Waste and the Environment</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9878" r="904" b="1884"/>
          <a:stretch/>
        </p:blipFill>
        <p:spPr>
          <a:xfrm>
            <a:off x="4571999" y="1574355"/>
            <a:ext cx="3816352" cy="4525911"/>
          </a:xfrm>
          <a:prstGeom prst="rect">
            <a:avLst/>
          </a:prstGeom>
        </p:spPr>
      </p:pic>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l="19972" t="119" r="19702" b="-119"/>
          <a:stretch/>
        </p:blipFill>
        <p:spPr>
          <a:xfrm>
            <a:off x="4572001" y="1573552"/>
            <a:ext cx="3833530" cy="4538308"/>
          </a:xfrm>
          <a:prstGeom prst="rect">
            <a:avLst/>
          </a:prstGeom>
        </p:spPr>
      </p:pic>
      <p:sp>
        <p:nvSpPr>
          <p:cNvPr id="20" name="Rectangle 19"/>
          <p:cNvSpPr/>
          <p:nvPr/>
        </p:nvSpPr>
        <p:spPr>
          <a:xfrm>
            <a:off x="755650" y="4180584"/>
            <a:ext cx="3717760" cy="1938992"/>
          </a:xfrm>
          <a:prstGeom prst="rect">
            <a:avLst/>
          </a:prstGeom>
        </p:spPr>
        <p:txBody>
          <a:bodyPr wrap="square" lIns="108000" tIns="0" rIns="0" bIns="0">
            <a:spAutoFit/>
          </a:bodyPr>
          <a:lstStyle/>
          <a:p>
            <a:pPr>
              <a:lnSpc>
                <a:spcPct val="100000"/>
              </a:lnSpc>
              <a:spcBef>
                <a:spcPct val="0"/>
              </a:spcBef>
              <a:buFontTx/>
              <a:buNone/>
            </a:pPr>
            <a:r>
              <a:rPr lang="en-GB" altLang="en-US" b="1" dirty="0"/>
              <a:t>Did You Know…?</a:t>
            </a:r>
          </a:p>
          <a:p>
            <a:pPr>
              <a:lnSpc>
                <a:spcPct val="100000"/>
              </a:lnSpc>
              <a:spcBef>
                <a:spcPct val="0"/>
              </a:spcBef>
              <a:buFontTx/>
              <a:buNone/>
            </a:pPr>
            <a:r>
              <a:rPr lang="en-GB" altLang="en-US" dirty="0"/>
              <a:t>If the UK stopped wasting food, 17 million less tonnes of carbon dioxide would be released into the atmosphere. This is the equivalent of there being a fifth less cars in the UK.</a:t>
            </a:r>
          </a:p>
        </p:txBody>
      </p:sp>
    </p:spTree>
    <p:extLst>
      <p:ext uri="{BB962C8B-B14F-4D97-AF65-F5344CB8AC3E}">
        <p14:creationId xmlns:p14="http://schemas.microsoft.com/office/powerpoint/2010/main" val="3936372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15"/>
                                        </p:tgtEl>
                                      </p:cBhvr>
                                    </p:animEffect>
                                    <p:set>
                                      <p:cBhvr>
                                        <p:cTn id="15" dur="1" fill="hold">
                                          <p:stCondLst>
                                            <p:cond delay="499"/>
                                          </p:stCondLst>
                                        </p:cTn>
                                        <p:tgtEl>
                                          <p:spTgt spid="15"/>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9" grpId="0" animBg="1"/>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55647" y="5815826"/>
            <a:ext cx="7632700" cy="276999"/>
          </a:xfrm>
          <a:prstGeom prst="rect">
            <a:avLst/>
          </a:prstGeom>
        </p:spPr>
        <p:txBody>
          <a:bodyPr wrap="square" lIns="108000" tIns="0" rIns="0" bIns="0">
            <a:spAutoFit/>
          </a:bodyPr>
          <a:lstStyle/>
          <a:p>
            <a:pPr>
              <a:lnSpc>
                <a:spcPct val="100000"/>
              </a:lnSpc>
              <a:spcBef>
                <a:spcPct val="0"/>
              </a:spcBef>
              <a:buFontTx/>
              <a:buNone/>
              <a:defRPr/>
            </a:pPr>
            <a:r>
              <a:rPr lang="en-GB" altLang="en-US" dirty="0"/>
              <a:t>We shouldn’t waste food if we have it.</a:t>
            </a:r>
          </a:p>
        </p:txBody>
      </p:sp>
      <p:sp>
        <p:nvSpPr>
          <p:cNvPr id="21" name="Title 20"/>
          <p:cNvSpPr>
            <a:spLocks noGrp="1"/>
          </p:cNvSpPr>
          <p:nvPr>
            <p:ph type="title"/>
          </p:nvPr>
        </p:nvSpPr>
        <p:spPr>
          <a:xfrm>
            <a:off x="447155" y="765175"/>
            <a:ext cx="8249690" cy="809183"/>
          </a:xfrm>
          <a:prstGeom prst="roundRect">
            <a:avLst>
              <a:gd name="adj" fmla="val 0"/>
            </a:avLst>
          </a:prstGeom>
          <a:solidFill>
            <a:srgbClr val="FAB001"/>
          </a:solidFill>
        </p:spPr>
        <p:txBody>
          <a:bodyPr/>
          <a:lstStyle/>
          <a:p>
            <a:r>
              <a:rPr lang="en-GB" sz="3600" dirty="0">
                <a:solidFill>
                  <a:schemeClr val="bg1"/>
                </a:solidFill>
                <a:latin typeface="+mn-lt"/>
              </a:rPr>
              <a:t>Why Is Food Waste a Problem</a:t>
            </a:r>
          </a:p>
        </p:txBody>
      </p:sp>
      <p:sp>
        <p:nvSpPr>
          <p:cNvPr id="11" name="Rectangle 10"/>
          <p:cNvSpPr/>
          <p:nvPr/>
        </p:nvSpPr>
        <p:spPr>
          <a:xfrm>
            <a:off x="755648" y="2390244"/>
            <a:ext cx="7632699" cy="3183620"/>
          </a:xfrm>
          <a:prstGeom prst="rect">
            <a:avLst/>
          </a:prstGeom>
          <a:solidFill>
            <a:schemeClr val="accent4">
              <a:lumMod val="20000"/>
              <a:lumOff val="80000"/>
            </a:schemeClr>
          </a:solidFill>
        </p:spPr>
        <p:txBody>
          <a:bodyPr wrap="square" lIns="180000" tIns="0" rIns="0" bIns="0" anchor="ctr">
            <a:noAutofit/>
          </a:bodyPr>
          <a:lstStyle/>
          <a:p>
            <a:pPr marL="285750" indent="-285750">
              <a:lnSpc>
                <a:spcPct val="100000"/>
              </a:lnSpc>
              <a:spcBef>
                <a:spcPct val="0"/>
              </a:spcBef>
              <a:buFont typeface="Arial" panose="020B0604020202020204" pitchFamily="34" charset="0"/>
              <a:buChar char="•"/>
              <a:defRPr/>
            </a:pPr>
            <a:r>
              <a:rPr lang="en-GB" altLang="en-US" dirty="0"/>
              <a:t>Although enough food is produced for every single person, 815 million people in the world don’t have enough to eat.</a:t>
            </a:r>
          </a:p>
          <a:p>
            <a:pPr marL="285750" indent="-285750">
              <a:lnSpc>
                <a:spcPct val="100000"/>
              </a:lnSpc>
              <a:spcBef>
                <a:spcPct val="0"/>
              </a:spcBef>
              <a:buFont typeface="Arial" panose="020B0604020202020204" pitchFamily="34" charset="0"/>
              <a:buChar char="•"/>
              <a:defRPr/>
            </a:pPr>
            <a:r>
              <a:rPr lang="en-GB" altLang="en-US" dirty="0"/>
              <a:t>66 million primary school-aged children go to school hungry each day.</a:t>
            </a:r>
          </a:p>
          <a:p>
            <a:pPr marL="285750" indent="-285750">
              <a:lnSpc>
                <a:spcPct val="100000"/>
              </a:lnSpc>
              <a:spcBef>
                <a:spcPct val="0"/>
              </a:spcBef>
              <a:buFont typeface="Arial" panose="020B0604020202020204" pitchFamily="34" charset="0"/>
              <a:buChar char="•"/>
              <a:defRPr/>
            </a:pPr>
            <a:r>
              <a:rPr lang="en-GB" altLang="en-US" dirty="0"/>
              <a:t>3.1 million children under the age of five die each year because of a lack of food.</a:t>
            </a:r>
          </a:p>
          <a:p>
            <a:pPr marL="285750" indent="-285750">
              <a:lnSpc>
                <a:spcPct val="100000"/>
              </a:lnSpc>
              <a:spcBef>
                <a:spcPct val="0"/>
              </a:spcBef>
              <a:buFont typeface="Arial" panose="020B0604020202020204" pitchFamily="34" charset="0"/>
              <a:buChar char="•"/>
              <a:defRPr/>
            </a:pPr>
            <a:r>
              <a:rPr lang="en-GB" altLang="en-US" dirty="0"/>
              <a:t>Around a quarter of all people in Sub-Saharan Africa are hungry every day.</a:t>
            </a:r>
          </a:p>
          <a:p>
            <a:pPr marL="285750" indent="-285750">
              <a:lnSpc>
                <a:spcPct val="100000"/>
              </a:lnSpc>
              <a:spcBef>
                <a:spcPct val="0"/>
              </a:spcBef>
              <a:buFont typeface="Arial" panose="020B0604020202020204" pitchFamily="34" charset="0"/>
              <a:buChar char="•"/>
              <a:defRPr/>
            </a:pPr>
            <a:r>
              <a:rPr lang="en-GB" altLang="en-US" dirty="0"/>
              <a:t>Around 40% of children under the age of five in India </a:t>
            </a:r>
            <a:br>
              <a:rPr lang="en-GB" altLang="en-US" dirty="0"/>
            </a:br>
            <a:r>
              <a:rPr lang="en-GB" altLang="en-US" dirty="0"/>
              <a:t>are underweight due to lack of food.</a:t>
            </a:r>
          </a:p>
        </p:txBody>
      </p:sp>
      <p:sp>
        <p:nvSpPr>
          <p:cNvPr id="13" name="Rectangle 12"/>
          <p:cNvSpPr/>
          <p:nvPr/>
        </p:nvSpPr>
        <p:spPr>
          <a:xfrm>
            <a:off x="755649" y="1705302"/>
            <a:ext cx="7632699" cy="553998"/>
          </a:xfrm>
          <a:prstGeom prst="rect">
            <a:avLst/>
          </a:prstGeom>
        </p:spPr>
        <p:txBody>
          <a:bodyPr wrap="square" lIns="108000" tIns="0" rIns="0" bIns="0">
            <a:spAutoFit/>
          </a:bodyPr>
          <a:lstStyle/>
          <a:p>
            <a:pPr>
              <a:lnSpc>
                <a:spcPct val="100000"/>
              </a:lnSpc>
              <a:spcBef>
                <a:spcPct val="0"/>
              </a:spcBef>
              <a:buFontTx/>
              <a:buNone/>
              <a:defRPr/>
            </a:pPr>
            <a:r>
              <a:rPr lang="en-GB" altLang="en-US" dirty="0"/>
              <a:t>The problem of food waste is worse when the issue of world hunger is considered.</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55192" y="4731025"/>
            <a:ext cx="1377495" cy="1375905"/>
          </a:xfrm>
          <a:prstGeom prst="rect">
            <a:avLst/>
          </a:prstGeom>
        </p:spPr>
      </p:pic>
    </p:spTree>
    <p:extLst>
      <p:ext uri="{BB962C8B-B14F-4D97-AF65-F5344CB8AC3E}">
        <p14:creationId xmlns:p14="http://schemas.microsoft.com/office/powerpoint/2010/main" val="1012067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755650" y="4524431"/>
            <a:ext cx="6440005" cy="1568394"/>
          </a:xfrm>
          <a:prstGeom prst="rect">
            <a:avLst/>
          </a:prstGeom>
          <a:solidFill>
            <a:schemeClr val="bg1"/>
          </a:solidFill>
          <a:ln w="38100">
            <a:solidFill>
              <a:srgbClr val="08743A"/>
            </a:solidFill>
          </a:ln>
        </p:spPr>
        <p:style>
          <a:lnRef idx="2">
            <a:schemeClr val="accent1">
              <a:shade val="50000"/>
            </a:schemeClr>
          </a:lnRef>
          <a:fillRef idx="1">
            <a:schemeClr val="accent1"/>
          </a:fillRef>
          <a:effectRef idx="0">
            <a:schemeClr val="accent1"/>
          </a:effectRef>
          <a:fontRef idx="minor">
            <a:schemeClr val="lt1"/>
          </a:fontRef>
        </p:style>
        <p:txBody>
          <a:bodyPr rIns="1548000" rtlCol="0" anchor="ctr"/>
          <a:lstStyle/>
          <a:p>
            <a:r>
              <a:rPr lang="en-GB" altLang="en-US" sz="1600" dirty="0">
                <a:solidFill>
                  <a:schemeClr val="tx1"/>
                </a:solidFill>
              </a:rPr>
              <a:t>Leftover food can be used in all kinds of ways. A loaf of bread that is going a bit stale can be used to make breadcrumbs. Vegetables that are a bit past their best can be ingredients in a tasty soup.</a:t>
            </a:r>
          </a:p>
        </p:txBody>
      </p:sp>
      <p:sp>
        <p:nvSpPr>
          <p:cNvPr id="13" name="Oval 12"/>
          <p:cNvSpPr/>
          <p:nvPr/>
        </p:nvSpPr>
        <p:spPr>
          <a:xfrm>
            <a:off x="6002960" y="3707434"/>
            <a:ext cx="2385391" cy="2385391"/>
          </a:xfrm>
          <a:prstGeom prst="ellipse">
            <a:avLst/>
          </a:prstGeom>
          <a:solidFill>
            <a:schemeClr val="bg1"/>
          </a:solidFill>
          <a:ln w="38100">
            <a:solidFill>
              <a:srgbClr val="0874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00080" y="4147115"/>
            <a:ext cx="1791149" cy="1506027"/>
          </a:xfrm>
          <a:prstGeom prst="rect">
            <a:avLst/>
          </a:prstGeom>
        </p:spPr>
      </p:pic>
      <p:sp>
        <p:nvSpPr>
          <p:cNvPr id="3" name="Rectangle 2"/>
          <p:cNvSpPr/>
          <p:nvPr/>
        </p:nvSpPr>
        <p:spPr>
          <a:xfrm>
            <a:off x="1948346" y="1860605"/>
            <a:ext cx="6440005" cy="1693627"/>
          </a:xfrm>
          <a:prstGeom prst="rect">
            <a:avLst/>
          </a:prstGeom>
          <a:solidFill>
            <a:schemeClr val="bg1"/>
          </a:solidFill>
          <a:ln w="38100">
            <a:solidFill>
              <a:srgbClr val="08743A"/>
            </a:solidFill>
          </a:ln>
        </p:spPr>
        <p:style>
          <a:lnRef idx="2">
            <a:schemeClr val="accent1">
              <a:shade val="50000"/>
            </a:schemeClr>
          </a:lnRef>
          <a:fillRef idx="1">
            <a:schemeClr val="accent1"/>
          </a:fillRef>
          <a:effectRef idx="0">
            <a:schemeClr val="accent1"/>
          </a:effectRef>
          <a:fontRef idx="minor">
            <a:schemeClr val="lt1"/>
          </a:fontRef>
        </p:style>
        <p:txBody>
          <a:bodyPr lIns="1296000" rtlCol="0" anchor="ctr"/>
          <a:lstStyle/>
          <a:p>
            <a:r>
              <a:rPr lang="en-GB" altLang="en-US" sz="1600" dirty="0">
                <a:solidFill>
                  <a:schemeClr val="tx1"/>
                </a:solidFill>
              </a:rPr>
              <a:t>Having a good idea of how long food lasts is a good way to stop food waste. ‘Used By’ means food must be eaten by the date on the label. The ‘Best Before’ label means food is better before the date stated but is still safe to eat afterwards. Try not to throw food away just because it’s past its ‘Best Before’ date.</a:t>
            </a: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4644" r="14644"/>
          <a:stretch/>
        </p:blipFill>
        <p:spPr>
          <a:xfrm>
            <a:off x="755650" y="1860605"/>
            <a:ext cx="2385392" cy="2385392"/>
          </a:xfrm>
          <a:prstGeom prst="flowChartConnector">
            <a:avLst/>
          </a:prstGeom>
        </p:spPr>
      </p:pic>
      <p:sp>
        <p:nvSpPr>
          <p:cNvPr id="21" name="Title 20"/>
          <p:cNvSpPr>
            <a:spLocks noGrp="1"/>
          </p:cNvSpPr>
          <p:nvPr>
            <p:ph type="title"/>
          </p:nvPr>
        </p:nvSpPr>
        <p:spPr>
          <a:xfrm>
            <a:off x="447155" y="765175"/>
            <a:ext cx="8249690" cy="809183"/>
          </a:xfrm>
          <a:prstGeom prst="roundRect">
            <a:avLst>
              <a:gd name="adj" fmla="val 0"/>
            </a:avLst>
          </a:prstGeom>
          <a:solidFill>
            <a:srgbClr val="FAB001"/>
          </a:solidFill>
        </p:spPr>
        <p:txBody>
          <a:bodyPr/>
          <a:lstStyle/>
          <a:p>
            <a:r>
              <a:rPr lang="en-GB" sz="3600" dirty="0">
                <a:solidFill>
                  <a:schemeClr val="bg1"/>
                </a:solidFill>
                <a:latin typeface="+mn-lt"/>
              </a:rPr>
              <a:t>How Can We End Food Waste?</a:t>
            </a:r>
          </a:p>
        </p:txBody>
      </p:sp>
      <p:sp>
        <p:nvSpPr>
          <p:cNvPr id="2" name="Oval 1"/>
          <p:cNvSpPr/>
          <p:nvPr/>
        </p:nvSpPr>
        <p:spPr>
          <a:xfrm>
            <a:off x="755651" y="1860606"/>
            <a:ext cx="2385391" cy="2385391"/>
          </a:xfrm>
          <a:prstGeom prst="ellipse">
            <a:avLst/>
          </a:prstGeom>
          <a:noFill/>
          <a:ln w="38100">
            <a:solidFill>
              <a:srgbClr val="0874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5"/>
          <p:cNvSpPr/>
          <p:nvPr/>
        </p:nvSpPr>
        <p:spPr>
          <a:xfrm>
            <a:off x="755650" y="2759102"/>
            <a:ext cx="2385392" cy="588397"/>
          </a:xfrm>
          <a:prstGeom prst="roundRect">
            <a:avLst>
              <a:gd name="adj" fmla="val 20207"/>
            </a:avLst>
          </a:prstGeom>
          <a:solidFill>
            <a:srgbClr val="08743A">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Best before </a:t>
            </a:r>
            <a:br>
              <a:rPr lang="en-GB" dirty="0"/>
            </a:br>
            <a:r>
              <a:rPr lang="en-GB" dirty="0"/>
              <a:t>vs Used By</a:t>
            </a:r>
          </a:p>
        </p:txBody>
      </p:sp>
      <p:sp>
        <p:nvSpPr>
          <p:cNvPr id="16" name="Rounded Rectangle 15"/>
          <p:cNvSpPr/>
          <p:nvPr/>
        </p:nvSpPr>
        <p:spPr>
          <a:xfrm>
            <a:off x="6002960" y="4675539"/>
            <a:ext cx="2385392" cy="449180"/>
          </a:xfrm>
          <a:prstGeom prst="roundRect">
            <a:avLst>
              <a:gd name="adj" fmla="val 20207"/>
            </a:avLst>
          </a:prstGeom>
          <a:solidFill>
            <a:srgbClr val="08743A">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Left Overs</a:t>
            </a:r>
          </a:p>
        </p:txBody>
      </p:sp>
    </p:spTree>
    <p:extLst>
      <p:ext uri="{BB962C8B-B14F-4D97-AF65-F5344CB8AC3E}">
        <p14:creationId xmlns:p14="http://schemas.microsoft.com/office/powerpoint/2010/main" val="10751766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48346" y="1860606"/>
            <a:ext cx="6440005" cy="1568394"/>
          </a:xfrm>
          <a:prstGeom prst="rect">
            <a:avLst/>
          </a:prstGeom>
          <a:solidFill>
            <a:schemeClr val="bg1"/>
          </a:solidFill>
          <a:ln w="38100">
            <a:solidFill>
              <a:srgbClr val="08743A"/>
            </a:solidFill>
          </a:ln>
        </p:spPr>
        <p:style>
          <a:lnRef idx="2">
            <a:schemeClr val="accent1">
              <a:shade val="50000"/>
            </a:schemeClr>
          </a:lnRef>
          <a:fillRef idx="1">
            <a:schemeClr val="accent1"/>
          </a:fillRef>
          <a:effectRef idx="0">
            <a:schemeClr val="accent1"/>
          </a:effectRef>
          <a:fontRef idx="minor">
            <a:schemeClr val="lt1"/>
          </a:fontRef>
        </p:style>
        <p:txBody>
          <a:bodyPr lIns="1296000" rtlCol="0" anchor="ctr"/>
          <a:lstStyle/>
          <a:p>
            <a:pPr>
              <a:lnSpc>
                <a:spcPct val="100000"/>
              </a:lnSpc>
              <a:spcBef>
                <a:spcPct val="0"/>
              </a:spcBef>
              <a:buFontTx/>
              <a:buNone/>
            </a:pPr>
            <a:r>
              <a:rPr lang="en-GB" altLang="en-US" sz="1600" dirty="0">
                <a:solidFill>
                  <a:schemeClr val="tx1"/>
                </a:solidFill>
              </a:rPr>
              <a:t>In lots of areas, homes are given little recycling bins called a caddy. Scraps of left over food, vegetable peel and egg shells are put in the caddy. On recycling collection days, the scraps are taken to the recycling centre.</a:t>
            </a:r>
          </a:p>
        </p:txBody>
      </p:sp>
      <p:sp>
        <p:nvSpPr>
          <p:cNvPr id="21" name="Title 20"/>
          <p:cNvSpPr>
            <a:spLocks noGrp="1"/>
          </p:cNvSpPr>
          <p:nvPr>
            <p:ph type="title"/>
          </p:nvPr>
        </p:nvSpPr>
        <p:spPr>
          <a:xfrm>
            <a:off x="447155" y="765175"/>
            <a:ext cx="8249690" cy="809183"/>
          </a:xfrm>
          <a:prstGeom prst="roundRect">
            <a:avLst>
              <a:gd name="adj" fmla="val 0"/>
            </a:avLst>
          </a:prstGeom>
          <a:solidFill>
            <a:srgbClr val="FAB001"/>
          </a:solidFill>
        </p:spPr>
        <p:txBody>
          <a:bodyPr/>
          <a:lstStyle/>
          <a:p>
            <a:r>
              <a:rPr lang="en-GB" sz="3600" dirty="0">
                <a:solidFill>
                  <a:schemeClr val="bg1"/>
                </a:solidFill>
                <a:latin typeface="+mn-lt"/>
              </a:rPr>
              <a:t>How Can We End Food Waste?</a:t>
            </a:r>
          </a:p>
        </p:txBody>
      </p:sp>
      <p:sp>
        <p:nvSpPr>
          <p:cNvPr id="2" name="Oval 1"/>
          <p:cNvSpPr/>
          <p:nvPr/>
        </p:nvSpPr>
        <p:spPr>
          <a:xfrm>
            <a:off x="755651" y="1860606"/>
            <a:ext cx="2385391" cy="2385391"/>
          </a:xfrm>
          <a:prstGeom prst="ellipse">
            <a:avLst/>
          </a:prstGeom>
          <a:solidFill>
            <a:schemeClr val="bg1"/>
          </a:solidFill>
          <a:ln w="38100">
            <a:solidFill>
              <a:srgbClr val="0874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5235" y="2194560"/>
            <a:ext cx="1246221" cy="1882844"/>
          </a:xfrm>
          <a:prstGeom prst="rect">
            <a:avLst/>
          </a:prstGeom>
        </p:spPr>
      </p:pic>
      <p:sp>
        <p:nvSpPr>
          <p:cNvPr id="4" name="Rectangle 3"/>
          <p:cNvSpPr/>
          <p:nvPr/>
        </p:nvSpPr>
        <p:spPr>
          <a:xfrm>
            <a:off x="755650" y="4532244"/>
            <a:ext cx="7632701" cy="1569660"/>
          </a:xfrm>
          <a:prstGeom prst="rect">
            <a:avLst/>
          </a:prstGeom>
        </p:spPr>
        <p:txBody>
          <a:bodyPr wrap="square">
            <a:spAutoFit/>
          </a:bodyPr>
          <a:lstStyle/>
          <a:p>
            <a:pPr>
              <a:lnSpc>
                <a:spcPct val="100000"/>
              </a:lnSpc>
              <a:spcBef>
                <a:spcPct val="0"/>
              </a:spcBef>
              <a:buFontTx/>
              <a:buNone/>
            </a:pPr>
            <a:r>
              <a:rPr lang="en-GB" altLang="en-US" sz="1600" dirty="0"/>
              <a:t>There are apps that help you use up leftover food. Some of these apps are for people who grown their own vegetables; they can let others know they have spare vegetables. Other apps let you order leftover food from restaurants. Charities that make food for the homeless can use apps to find out which supermarkets have extra food they can use. There’s also an app where you can enter in all your food that needs using up soon and it will make a recipe for you.</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584032" y="3208772"/>
            <a:ext cx="804318" cy="1257454"/>
          </a:xfrm>
          <a:prstGeom prst="rect">
            <a:avLst/>
          </a:prstGeom>
        </p:spPr>
      </p:pic>
      <p:sp>
        <p:nvSpPr>
          <p:cNvPr id="6" name="Rounded Rectangle 5"/>
          <p:cNvSpPr/>
          <p:nvPr/>
        </p:nvSpPr>
        <p:spPr>
          <a:xfrm>
            <a:off x="755650" y="2759102"/>
            <a:ext cx="2385392" cy="588397"/>
          </a:xfrm>
          <a:prstGeom prst="roundRect">
            <a:avLst>
              <a:gd name="adj" fmla="val 12099"/>
            </a:avLst>
          </a:prstGeom>
          <a:solidFill>
            <a:srgbClr val="08743A">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Recycling Food</a:t>
            </a:r>
          </a:p>
        </p:txBody>
      </p:sp>
    </p:spTree>
    <p:extLst>
      <p:ext uri="{BB962C8B-B14F-4D97-AF65-F5344CB8AC3E}">
        <p14:creationId xmlns:p14="http://schemas.microsoft.com/office/powerpoint/2010/main" val="17516961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55651" y="1705302"/>
            <a:ext cx="6217642" cy="1384995"/>
          </a:xfrm>
          <a:prstGeom prst="rect">
            <a:avLst/>
          </a:prstGeom>
        </p:spPr>
        <p:txBody>
          <a:bodyPr wrap="square" lIns="108000" tIns="0" rIns="0" bIns="0">
            <a:spAutoFit/>
          </a:bodyPr>
          <a:lstStyle/>
          <a:p>
            <a:pPr>
              <a:lnSpc>
                <a:spcPct val="100000"/>
              </a:lnSpc>
              <a:spcBef>
                <a:spcPct val="0"/>
              </a:spcBef>
              <a:buFontTx/>
              <a:buNone/>
            </a:pPr>
            <a:r>
              <a:rPr lang="en-GB" altLang="en-US" b="1" dirty="0"/>
              <a:t>Composting</a:t>
            </a:r>
          </a:p>
          <a:p>
            <a:pPr>
              <a:lnSpc>
                <a:spcPct val="100000"/>
              </a:lnSpc>
              <a:spcBef>
                <a:spcPct val="0"/>
              </a:spcBef>
              <a:buFontTx/>
              <a:buNone/>
            </a:pPr>
            <a:r>
              <a:rPr lang="en-GB" altLang="en-US" dirty="0"/>
              <a:t>Leftover food can be put in a composting bin. When mixed with bits of wood, cardboard, dead leaves and other things, the food eventually breaks down and turns into compost. Compost can be used to help plants grow well.</a:t>
            </a:r>
          </a:p>
        </p:txBody>
      </p:sp>
      <p:sp>
        <p:nvSpPr>
          <p:cNvPr id="21" name="Title 20"/>
          <p:cNvSpPr>
            <a:spLocks noGrp="1"/>
          </p:cNvSpPr>
          <p:nvPr>
            <p:ph type="title"/>
          </p:nvPr>
        </p:nvSpPr>
        <p:spPr>
          <a:xfrm>
            <a:off x="447155" y="765175"/>
            <a:ext cx="8249690" cy="809183"/>
          </a:xfrm>
          <a:prstGeom prst="roundRect">
            <a:avLst>
              <a:gd name="adj" fmla="val 0"/>
            </a:avLst>
          </a:prstGeom>
          <a:solidFill>
            <a:srgbClr val="FAB001"/>
          </a:solidFill>
        </p:spPr>
        <p:txBody>
          <a:bodyPr/>
          <a:lstStyle/>
          <a:p>
            <a:r>
              <a:rPr lang="en-GB" sz="3600" dirty="0">
                <a:solidFill>
                  <a:schemeClr val="bg1"/>
                </a:solidFill>
                <a:latin typeface="+mn-lt"/>
              </a:rPr>
              <a:t>Food Waste and the Environment</a:t>
            </a:r>
          </a:p>
        </p:txBody>
      </p:sp>
      <p:sp>
        <p:nvSpPr>
          <p:cNvPr id="11" name="Rectangle 10"/>
          <p:cNvSpPr/>
          <p:nvPr/>
        </p:nvSpPr>
        <p:spPr>
          <a:xfrm>
            <a:off x="755651" y="3434773"/>
            <a:ext cx="6533796" cy="830997"/>
          </a:xfrm>
          <a:prstGeom prst="rect">
            <a:avLst/>
          </a:prstGeom>
        </p:spPr>
        <p:txBody>
          <a:bodyPr wrap="square" lIns="108000" tIns="0" rIns="0" bIns="0">
            <a:spAutoFit/>
          </a:bodyPr>
          <a:lstStyle/>
          <a:p>
            <a:pPr>
              <a:lnSpc>
                <a:spcPct val="100000"/>
              </a:lnSpc>
              <a:spcBef>
                <a:spcPct val="0"/>
              </a:spcBef>
              <a:buFontTx/>
              <a:buNone/>
            </a:pPr>
            <a:r>
              <a:rPr lang="en-GB" altLang="en-US" b="1" dirty="0"/>
              <a:t>Only Buy What You Need</a:t>
            </a:r>
          </a:p>
          <a:p>
            <a:pPr>
              <a:lnSpc>
                <a:spcPct val="100000"/>
              </a:lnSpc>
              <a:spcBef>
                <a:spcPct val="0"/>
              </a:spcBef>
              <a:buFontTx/>
              <a:buNone/>
            </a:pPr>
            <a:r>
              <a:rPr lang="en-GB" altLang="en-US" dirty="0"/>
              <a:t>If people plan what they are going to eat each week and only buy the food that they need, less food is wasted.</a:t>
            </a:r>
          </a:p>
        </p:txBody>
      </p:sp>
      <p:sp>
        <p:nvSpPr>
          <p:cNvPr id="13" name="Rectangle 12"/>
          <p:cNvSpPr/>
          <p:nvPr/>
        </p:nvSpPr>
        <p:spPr>
          <a:xfrm>
            <a:off x="755651" y="4538901"/>
            <a:ext cx="5072654" cy="830997"/>
          </a:xfrm>
          <a:prstGeom prst="rect">
            <a:avLst/>
          </a:prstGeom>
        </p:spPr>
        <p:txBody>
          <a:bodyPr wrap="square" lIns="108000" tIns="0" rIns="0" bIns="0">
            <a:spAutoFit/>
          </a:bodyPr>
          <a:lstStyle/>
          <a:p>
            <a:pPr>
              <a:lnSpc>
                <a:spcPct val="100000"/>
              </a:lnSpc>
              <a:spcBef>
                <a:spcPct val="0"/>
              </a:spcBef>
              <a:buFontTx/>
              <a:buNone/>
            </a:pPr>
            <a:r>
              <a:rPr lang="en-GB" altLang="en-US" b="1" dirty="0"/>
              <a:t>Food Storage</a:t>
            </a:r>
          </a:p>
          <a:p>
            <a:pPr>
              <a:lnSpc>
                <a:spcPct val="100000"/>
              </a:lnSpc>
              <a:spcBef>
                <a:spcPct val="0"/>
              </a:spcBef>
              <a:buFontTx/>
              <a:buNone/>
            </a:pPr>
            <a:r>
              <a:rPr lang="en-GB" altLang="en-US" dirty="0"/>
              <a:t>Check how fresh food should be stored to help it last longer.</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73293" y="1705302"/>
            <a:ext cx="1224501" cy="1598527"/>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89447" y="3619186"/>
            <a:ext cx="789078" cy="143521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043848" y="4571812"/>
            <a:ext cx="1128678" cy="1596172"/>
          </a:xfrm>
          <a:prstGeom prst="rect">
            <a:avLst/>
          </a:prstGeom>
        </p:spPr>
      </p:pic>
    </p:spTree>
    <p:extLst>
      <p:ext uri="{BB962C8B-B14F-4D97-AF65-F5344CB8AC3E}">
        <p14:creationId xmlns:p14="http://schemas.microsoft.com/office/powerpoint/2010/main" val="581777634"/>
      </p:ext>
    </p:extLst>
  </p:cSld>
  <p:clrMapOvr>
    <a:masterClrMapping/>
  </p:clrMapOvr>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180D27B9-5640-447B-B5C0-DD73573B2821}" vid="{310EF2B5-F8B8-4941-8818-76ED4D5D30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59</TotalTime>
  <Words>844</Words>
  <Application>Microsoft Office PowerPoint</Application>
  <PresentationFormat>On-screen Show (4:3)</PresentationFormat>
  <Paragraphs>51</Paragraphs>
  <Slides>11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Twinkl</vt:lpstr>
      <vt:lpstr>Arial</vt:lpstr>
      <vt:lpstr>Calibri</vt:lpstr>
      <vt:lpstr>Office Theme</vt:lpstr>
      <vt:lpstr>PowerPoint Presentation</vt:lpstr>
      <vt:lpstr>Food</vt:lpstr>
      <vt:lpstr>Food Waste</vt:lpstr>
      <vt:lpstr>Why Is Food Waste a Problem?</vt:lpstr>
      <vt:lpstr>Food Waste and the Environment</vt:lpstr>
      <vt:lpstr>Why Is Food Waste a Problem</vt:lpstr>
      <vt:lpstr>How Can We End Food Waste?</vt:lpstr>
      <vt:lpstr>How Can We End Food Waste?</vt:lpstr>
      <vt:lpstr>Food Waste and the Environment</vt:lpstr>
      <vt:lpstr>What Next?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Harvey Johnson</dc:creator>
  <cp:lastModifiedBy>Naomi Adam</cp:lastModifiedBy>
  <cp:revision>8</cp:revision>
  <dcterms:created xsi:type="dcterms:W3CDTF">2019-06-13T10:07:52Z</dcterms:created>
  <dcterms:modified xsi:type="dcterms:W3CDTF">2020-01-01T10:31:59Z</dcterms:modified>
</cp:coreProperties>
</file>