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86" r:id="rId2"/>
    <p:sldId id="264" r:id="rId3"/>
    <p:sldId id="273" r:id="rId4"/>
    <p:sldId id="274" r:id="rId5"/>
    <p:sldId id="275" r:id="rId6"/>
    <p:sldId id="276" r:id="rId7"/>
    <p:sldId id="277" r:id="rId8"/>
    <p:sldId id="278" r:id="rId9"/>
    <p:sldId id="280" r:id="rId10"/>
    <p:sldId id="281" r:id="rId11"/>
    <p:sldId id="283" r:id="rId12"/>
    <p:sldId id="282" r:id="rId13"/>
    <p:sldId id="284" r:id="rId14"/>
    <p:sldId id="285" r:id="rId15"/>
    <p:sldId id="267" r:id="rId16"/>
  </p:sldIdLst>
  <p:sldSz cx="9144000" cy="6858000" type="screen4x3"/>
  <p:notesSz cx="6858000" cy="9144000"/>
  <p:embeddedFontLst>
    <p:embeddedFont>
      <p:font typeface="BPreplay" panose="02000503000000020004" pitchFamily="50"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winkl" panose="02000000000000000000" pitchFamily="2" charset="0"/>
      <p:regular r:id="rId27"/>
      <p:bold r:id="rId28"/>
    </p:embeddedFont>
    <p:embeddedFont>
      <p:font typeface="Twinkl SemiBold" panose="02000000000000000000" pitchFamily="2" charset="0"/>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5pPr>
    <a:lvl6pPr marL="2286000" algn="l" defTabSz="914400" rtl="0" eaLnBrk="1" latinLnBrk="0" hangingPunct="1">
      <a:defRPr kern="1200">
        <a:solidFill>
          <a:schemeClr val="tx1"/>
        </a:solidFill>
        <a:latin typeface="Twinkl" panose="02000000000000000000" pitchFamily="2" charset="0"/>
        <a:ea typeface="+mn-ea"/>
        <a:cs typeface="+mn-cs"/>
      </a:defRPr>
    </a:lvl6pPr>
    <a:lvl7pPr marL="2743200" algn="l" defTabSz="914400" rtl="0" eaLnBrk="1" latinLnBrk="0" hangingPunct="1">
      <a:defRPr kern="1200">
        <a:solidFill>
          <a:schemeClr val="tx1"/>
        </a:solidFill>
        <a:latin typeface="Twinkl" panose="02000000000000000000" pitchFamily="2" charset="0"/>
        <a:ea typeface="+mn-ea"/>
        <a:cs typeface="+mn-cs"/>
      </a:defRPr>
    </a:lvl7pPr>
    <a:lvl8pPr marL="3200400" algn="l" defTabSz="914400" rtl="0" eaLnBrk="1" latinLnBrk="0" hangingPunct="1">
      <a:defRPr kern="1200">
        <a:solidFill>
          <a:schemeClr val="tx1"/>
        </a:solidFill>
        <a:latin typeface="Twinkl" panose="02000000000000000000" pitchFamily="2" charset="0"/>
        <a:ea typeface="+mn-ea"/>
        <a:cs typeface="+mn-cs"/>
      </a:defRPr>
    </a:lvl8pPr>
    <a:lvl9pPr marL="3657600" algn="l" defTabSz="914400" rtl="0" eaLnBrk="1" latinLnBrk="0" hangingPunct="1">
      <a:defRPr kern="1200">
        <a:solidFill>
          <a:schemeClr val="tx1"/>
        </a:solidFill>
        <a:latin typeface="Twinkl" panose="02000000000000000000"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52">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BC"/>
    <a:srgbClr val="FF13FF"/>
    <a:srgbClr val="1C1C1C"/>
    <a:srgbClr val="DE1E5A"/>
    <a:srgbClr val="18A0DB"/>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4" d="100"/>
          <a:sy n="114" d="100"/>
        </p:scale>
        <p:origin x="1560" y="114"/>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2F878-AC95-43D6-9D8F-29A963C1C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BE8B5F5-475C-44CF-941B-6B01F01EF2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D20EDEA-9ADA-4E30-9656-8580489167B6}" type="datetimeFigureOut">
              <a:rPr lang="en-GB"/>
              <a:pPr>
                <a:defRPr/>
              </a:pPr>
              <a:t>15/07/2021</a:t>
            </a:fld>
            <a:endParaRPr lang="en-GB"/>
          </a:p>
        </p:txBody>
      </p:sp>
      <p:sp>
        <p:nvSpPr>
          <p:cNvPr id="4" name="Footer Placeholder 3">
            <a:extLst>
              <a:ext uri="{FF2B5EF4-FFF2-40B4-BE49-F238E27FC236}">
                <a16:creationId xmlns:a16="http://schemas.microsoft.com/office/drawing/2014/main" id="{91CA4B36-CAE7-421F-8388-70D078FC48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FF0ADB80-A092-40B1-99F9-9ABE2F3F561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2725BFF-5B2B-42E7-93FF-0151308CFB81}"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881EF-8085-4249-9A7D-6C088C666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7665BF0-2F91-40AB-A479-0DF6FF1ABD9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D74C43B-8B55-47CB-8113-76492EFC80B9}" type="datetimeFigureOut">
              <a:rPr lang="en-GB"/>
              <a:pPr>
                <a:defRPr/>
              </a:pPr>
              <a:t>15/07/2021</a:t>
            </a:fld>
            <a:endParaRPr lang="en-GB"/>
          </a:p>
        </p:txBody>
      </p:sp>
      <p:sp>
        <p:nvSpPr>
          <p:cNvPr id="4" name="Slide Image Placeholder 3">
            <a:extLst>
              <a:ext uri="{FF2B5EF4-FFF2-40B4-BE49-F238E27FC236}">
                <a16:creationId xmlns:a16="http://schemas.microsoft.com/office/drawing/2014/main" id="{65A2E4B0-893A-4C45-87FF-17029648042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9C94EC0-4143-401D-84CE-C53BC71459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F2C0160-9E3E-48EC-9FB0-39F216F1CD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152D97E6-5C2B-4FF4-8AF0-252BD525173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FEFCC23-EC1A-4554-B364-C6F52CEBC21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8B90179-E40F-47E5-9CC4-6935939776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53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5C86AC6-B4D8-4899-995A-49BFA52598B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FB20CEEC-FC5D-4885-8607-078B7F5937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80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B116006D-AFEB-41B1-B250-8C9D391F5B2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123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12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49B3672-6C34-4D58-B6D9-FC662EDA24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487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82EB36-33AD-447A-826D-29D35A6D2EED}"/>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7DB207-AA12-41B6-B2EE-2418875EF1A2}"/>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4" r:id="rId4"/>
    <p:sldLayoutId id="2147483748"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1C525476-D737-46E9-86E0-F99E50072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52625"/>
            <a:ext cx="38544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20">
            <a:extLst>
              <a:ext uri="{FF2B5EF4-FFF2-40B4-BE49-F238E27FC236}">
                <a16:creationId xmlns:a16="http://schemas.microsoft.com/office/drawing/2014/main" id="{BFD6DF57-EF17-48FD-80F9-5E554784B909}"/>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a:latin typeface="Twinkl SemiBold"/>
              </a:rPr>
              <a:t>Drawing Inferences</a:t>
            </a:r>
            <a:endParaRPr lang="en-GB" sz="3600" dirty="0">
              <a:latin typeface="+mn-lt"/>
            </a:endParaRPr>
          </a:p>
        </p:txBody>
      </p:sp>
      <p:sp>
        <p:nvSpPr>
          <p:cNvPr id="7" name="Rectangle: Rounded Corners 6">
            <a:extLst>
              <a:ext uri="{FF2B5EF4-FFF2-40B4-BE49-F238E27FC236}">
                <a16:creationId xmlns:a16="http://schemas.microsoft.com/office/drawing/2014/main" id="{0A5C3FC4-F88B-4FD1-9585-1DDCE0489CBA}"/>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4</a:t>
            </a:r>
          </a:p>
        </p:txBody>
      </p:sp>
      <p:sp>
        <p:nvSpPr>
          <p:cNvPr id="16389" name="Rectangle 2">
            <a:extLst>
              <a:ext uri="{FF2B5EF4-FFF2-40B4-BE49-F238E27FC236}">
                <a16:creationId xmlns:a16="http://schemas.microsoft.com/office/drawing/2014/main" id="{F52707E5-4906-4B5A-81CE-B211A87CADD5}"/>
              </a:ext>
            </a:extLst>
          </p:cNvPr>
          <p:cNvSpPr>
            <a:spLocks noChangeArrowheads="1"/>
          </p:cNvSpPr>
          <p:nvPr/>
        </p:nvSpPr>
        <p:spPr bwMode="auto">
          <a:xfrm>
            <a:off x="755650" y="1404938"/>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sz="1600">
                <a:solidFill>
                  <a:schemeClr val="tx1"/>
                </a:solidFill>
              </a:rPr>
              <a:t>Read these sentences and draw what is being described</a:t>
            </a:r>
            <a:endParaRPr lang="en-GB" altLang="en-US" sz="1600">
              <a:solidFill>
                <a:srgbClr val="CB4793"/>
              </a:solidFill>
            </a:endParaRPr>
          </a:p>
        </p:txBody>
      </p:sp>
      <p:sp>
        <p:nvSpPr>
          <p:cNvPr id="16390" name="Rectangle 1">
            <a:extLst>
              <a:ext uri="{FF2B5EF4-FFF2-40B4-BE49-F238E27FC236}">
                <a16:creationId xmlns:a16="http://schemas.microsoft.com/office/drawing/2014/main" id="{57638E48-1C27-4384-8CEF-1304E84F91C4}"/>
              </a:ext>
            </a:extLst>
          </p:cNvPr>
          <p:cNvSpPr>
            <a:spLocks noChangeArrowheads="1"/>
          </p:cNvSpPr>
          <p:nvPr/>
        </p:nvSpPr>
        <p:spPr bwMode="auto">
          <a:xfrm>
            <a:off x="1157288" y="2586038"/>
            <a:ext cx="34099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a:buFont typeface="Arial" panose="020B0604020202020204" pitchFamily="34" charset="0"/>
              <a:buNone/>
            </a:pPr>
            <a:r>
              <a:rPr lang="en-GB" altLang="en-US" sz="1600">
                <a:ea typeface="Calibri" panose="020F0502020204030204" pitchFamily="34" charset="0"/>
                <a:cs typeface="BPreplay" panose="02000503000000020004" pitchFamily="50" charset="0"/>
              </a:rPr>
              <a:t>The statue – once copper, now turquoise-green with age – stands towering in front of the city skyline at sunset. The statue of a woman wearing robes is revered around the world. In her left hand, she holds a book and in her right hand, she holds a flaming torch above her head. Her head, adorned with a spiky crown, looks out over the ocean as millions of people arrive at the shore each year.</a:t>
            </a:r>
            <a:endParaRPr lang="en-GB" altLang="en-US" sz="1100">
              <a:latin typeface="BPreplay" panose="02000503000000020004" pitchFamily="50" charset="0"/>
              <a:ea typeface="Calibri" panose="020F0502020204030204" pitchFamily="34" charset="0"/>
              <a:cs typeface="BPreplay" panose="02000503000000020004" pitchFamily="50" charset="0"/>
            </a:endParaRPr>
          </a:p>
        </p:txBody>
      </p:sp>
      <p:pic>
        <p:nvPicPr>
          <p:cNvPr id="16391" name="Picture 5">
            <a:extLst>
              <a:ext uri="{FF2B5EF4-FFF2-40B4-BE49-F238E27FC236}">
                <a16:creationId xmlns:a16="http://schemas.microsoft.com/office/drawing/2014/main" id="{4AF6DF00-809E-4A29-9A35-5BCA27F22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2309813"/>
            <a:ext cx="340995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70305D-C535-4766-819A-89D8EB62B9B5}"/>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Reading a Picture</a:t>
            </a:r>
            <a:endParaRPr lang="en-GB" sz="3600" dirty="0">
              <a:latin typeface="+mn-lt"/>
            </a:endParaRPr>
          </a:p>
        </p:txBody>
      </p:sp>
      <p:sp>
        <p:nvSpPr>
          <p:cNvPr id="7" name="Rectangle: Rounded Corners 6">
            <a:extLst>
              <a:ext uri="{FF2B5EF4-FFF2-40B4-BE49-F238E27FC236}">
                <a16:creationId xmlns:a16="http://schemas.microsoft.com/office/drawing/2014/main" id="{AFD23AC7-AFF1-4B31-A81B-D3B25ACBD9D8}"/>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4</a:t>
            </a:r>
          </a:p>
        </p:txBody>
      </p:sp>
      <p:sp>
        <p:nvSpPr>
          <p:cNvPr id="17412" name="Rectangle 8">
            <a:extLst>
              <a:ext uri="{FF2B5EF4-FFF2-40B4-BE49-F238E27FC236}">
                <a16:creationId xmlns:a16="http://schemas.microsoft.com/office/drawing/2014/main" id="{50760255-BDD2-4DA9-B85C-8B534CF64BF9}"/>
              </a:ext>
            </a:extLst>
          </p:cNvPr>
          <p:cNvSpPr>
            <a:spLocks noChangeArrowheads="1"/>
          </p:cNvSpPr>
          <p:nvPr/>
        </p:nvSpPr>
        <p:spPr bwMode="auto">
          <a:xfrm>
            <a:off x="755650" y="1404938"/>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sz="1600">
                <a:solidFill>
                  <a:schemeClr val="tx1"/>
                </a:solidFill>
              </a:rPr>
              <a:t>Look at this picture, then talk about these questions with a partner. </a:t>
            </a:r>
          </a:p>
        </p:txBody>
      </p:sp>
      <p:pic>
        <p:nvPicPr>
          <p:cNvPr id="3" name="Picture 2">
            <a:extLst>
              <a:ext uri="{FF2B5EF4-FFF2-40B4-BE49-F238E27FC236}">
                <a16:creationId xmlns:a16="http://schemas.microsoft.com/office/drawing/2014/main" id="{9F1507E9-4472-4F3F-943D-4C4B76CF363D}"/>
              </a:ext>
            </a:extLst>
          </p:cNvPr>
          <p:cNvPicPr>
            <a:picLocks noChangeAspect="1"/>
          </p:cNvPicPr>
          <p:nvPr/>
        </p:nvPicPr>
        <p:blipFill rotWithShape="1">
          <a:blip r:embed="rId2">
            <a:extLst>
              <a:ext uri="{28A0092B-C50C-407E-A947-70E740481C1C}">
                <a14:useLocalDpi xmlns:a14="http://schemas.microsoft.com/office/drawing/2010/main" val="0"/>
              </a:ext>
            </a:extLst>
          </a:blip>
          <a:srcRect l="10936" t="1671" r="26926" b="829"/>
          <a:stretch/>
        </p:blipFill>
        <p:spPr>
          <a:xfrm>
            <a:off x="2466010" y="1880845"/>
            <a:ext cx="4211980" cy="4211980"/>
          </a:xfrm>
          <a:prstGeom prst="ellipse">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BFD8A92-1EAD-4392-9657-F77454A9ED2B}"/>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Reading a Picture</a:t>
            </a:r>
            <a:endParaRPr lang="en-GB" sz="3600" dirty="0">
              <a:latin typeface="+mn-lt"/>
            </a:endParaRPr>
          </a:p>
        </p:txBody>
      </p:sp>
      <p:sp>
        <p:nvSpPr>
          <p:cNvPr id="7" name="Rectangle: Rounded Corners 6">
            <a:extLst>
              <a:ext uri="{FF2B5EF4-FFF2-40B4-BE49-F238E27FC236}">
                <a16:creationId xmlns:a16="http://schemas.microsoft.com/office/drawing/2014/main" id="{C1EE7825-52A5-4583-8828-898003C20384}"/>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5</a:t>
            </a:r>
          </a:p>
        </p:txBody>
      </p:sp>
      <p:sp>
        <p:nvSpPr>
          <p:cNvPr id="18436" name="Rectangle 8">
            <a:extLst>
              <a:ext uri="{FF2B5EF4-FFF2-40B4-BE49-F238E27FC236}">
                <a16:creationId xmlns:a16="http://schemas.microsoft.com/office/drawing/2014/main" id="{76D4B1B4-CBBB-48BF-B501-975D1F76C4E4}"/>
              </a:ext>
            </a:extLst>
          </p:cNvPr>
          <p:cNvSpPr>
            <a:spLocks noChangeArrowheads="1"/>
          </p:cNvSpPr>
          <p:nvPr/>
        </p:nvSpPr>
        <p:spPr bwMode="auto">
          <a:xfrm>
            <a:off x="755650" y="1404938"/>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sz="1600">
                <a:solidFill>
                  <a:schemeClr val="tx1"/>
                </a:solidFill>
              </a:rPr>
              <a:t>Look at this picture, then talk about these questions with a partner. </a:t>
            </a:r>
          </a:p>
        </p:txBody>
      </p:sp>
      <p:sp>
        <p:nvSpPr>
          <p:cNvPr id="12" name="Rectangle 11">
            <a:extLst>
              <a:ext uri="{FF2B5EF4-FFF2-40B4-BE49-F238E27FC236}">
                <a16:creationId xmlns:a16="http://schemas.microsoft.com/office/drawing/2014/main" id="{3D8B093F-82A8-476E-9D34-14E91D246D4C}"/>
              </a:ext>
            </a:extLst>
          </p:cNvPr>
          <p:cNvSpPr/>
          <p:nvPr/>
        </p:nvSpPr>
        <p:spPr>
          <a:xfrm>
            <a:off x="4572000" y="2135188"/>
            <a:ext cx="3816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time of day was this photograph taken?</a:t>
            </a:r>
          </a:p>
        </p:txBody>
      </p:sp>
      <p:sp>
        <p:nvSpPr>
          <p:cNvPr id="13" name="Rectangle 12">
            <a:extLst>
              <a:ext uri="{FF2B5EF4-FFF2-40B4-BE49-F238E27FC236}">
                <a16:creationId xmlns:a16="http://schemas.microsoft.com/office/drawing/2014/main" id="{BCE09CE2-8052-4C3B-B104-B5CA6D368DEA}"/>
              </a:ext>
            </a:extLst>
          </p:cNvPr>
          <p:cNvSpPr/>
          <p:nvPr/>
        </p:nvSpPr>
        <p:spPr>
          <a:xfrm>
            <a:off x="4572000" y="3027363"/>
            <a:ext cx="3816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Was this photograph taken in the UK? Explain your answer.</a:t>
            </a:r>
          </a:p>
        </p:txBody>
      </p:sp>
      <p:sp>
        <p:nvSpPr>
          <p:cNvPr id="14" name="Rectangle 13">
            <a:extLst>
              <a:ext uri="{FF2B5EF4-FFF2-40B4-BE49-F238E27FC236}">
                <a16:creationId xmlns:a16="http://schemas.microsoft.com/office/drawing/2014/main" id="{CEF12BB0-4157-499C-9B0D-CC04D50A0B10}"/>
              </a:ext>
            </a:extLst>
          </p:cNvPr>
          <p:cNvSpPr/>
          <p:nvPr/>
        </p:nvSpPr>
        <p:spPr>
          <a:xfrm>
            <a:off x="4572000" y="3914775"/>
            <a:ext cx="3816350" cy="7381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Explain how you can tell that this car is a taxi.</a:t>
            </a:r>
          </a:p>
        </p:txBody>
      </p:sp>
      <p:sp>
        <p:nvSpPr>
          <p:cNvPr id="15" name="Rectangle 14">
            <a:extLst>
              <a:ext uri="{FF2B5EF4-FFF2-40B4-BE49-F238E27FC236}">
                <a16:creationId xmlns:a16="http://schemas.microsoft.com/office/drawing/2014/main" id="{53523EE5-96A9-411F-B088-6D4C42BF7C3D}"/>
              </a:ext>
            </a:extLst>
          </p:cNvPr>
          <p:cNvSpPr/>
          <p:nvPr/>
        </p:nvSpPr>
        <p:spPr>
          <a:xfrm>
            <a:off x="4572000" y="4800600"/>
            <a:ext cx="3816350" cy="85407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Do you think that the men have been to this place before?</a:t>
            </a:r>
            <a:endParaRPr lang="en-GB" sz="600" dirty="0">
              <a:solidFill>
                <a:schemeClr val="tx1"/>
              </a:solidFill>
            </a:endParaRPr>
          </a:p>
        </p:txBody>
      </p:sp>
      <p:pic>
        <p:nvPicPr>
          <p:cNvPr id="18441" name="Picture 2">
            <a:extLst>
              <a:ext uri="{FF2B5EF4-FFF2-40B4-BE49-F238E27FC236}">
                <a16:creationId xmlns:a16="http://schemas.microsoft.com/office/drawing/2014/main" id="{1E8F9F6A-8327-4888-B0F8-00ECAA700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135188"/>
            <a:ext cx="36893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Rounded Corners 7">
            <a:hlinkClick r:id="rId3" action="ppaction://hlinksldjump"/>
            <a:extLst>
              <a:ext uri="{FF2B5EF4-FFF2-40B4-BE49-F238E27FC236}">
                <a16:creationId xmlns:a16="http://schemas.microsoft.com/office/drawing/2014/main" id="{1FE765BF-3AA5-410D-99A9-6C204C18C60B}"/>
              </a:ext>
            </a:extLst>
          </p:cNvPr>
          <p:cNvSpPr/>
          <p:nvPr/>
        </p:nvSpPr>
        <p:spPr>
          <a:xfrm>
            <a:off x="898525" y="4868863"/>
            <a:ext cx="3446463" cy="533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Enlarge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960981C1-1C18-4A74-B887-B3001BB01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54063"/>
            <a:ext cx="80645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6">
            <a:hlinkClick r:id="rId3" action="ppaction://hlinksldjump"/>
            <a:extLst>
              <a:ext uri="{FF2B5EF4-FFF2-40B4-BE49-F238E27FC236}">
                <a16:creationId xmlns:a16="http://schemas.microsoft.com/office/drawing/2014/main" id="{BE4D7C2F-2649-4768-B97F-DDB9B1CBA4A2}"/>
              </a:ext>
            </a:extLst>
          </p:cNvPr>
          <p:cNvSpPr/>
          <p:nvPr/>
        </p:nvSpPr>
        <p:spPr>
          <a:xfrm>
            <a:off x="539750" y="5949950"/>
            <a:ext cx="1065213"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Back</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2C7C30C-9AC5-4489-AEE5-6DAE68A2808E}"/>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Example Answers</a:t>
            </a:r>
            <a:endParaRPr lang="en-GB" sz="3600" dirty="0">
              <a:latin typeface="+mn-lt"/>
            </a:endParaRPr>
          </a:p>
        </p:txBody>
      </p:sp>
      <p:sp>
        <p:nvSpPr>
          <p:cNvPr id="7" name="Rectangle: Rounded Corners 6">
            <a:extLst>
              <a:ext uri="{FF2B5EF4-FFF2-40B4-BE49-F238E27FC236}">
                <a16:creationId xmlns:a16="http://schemas.microsoft.com/office/drawing/2014/main" id="{E247B5CB-7747-4B4F-B0AD-24B537082824}"/>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5</a:t>
            </a:r>
          </a:p>
        </p:txBody>
      </p:sp>
      <p:sp>
        <p:nvSpPr>
          <p:cNvPr id="6" name="Rectangle 5">
            <a:extLst>
              <a:ext uri="{FF2B5EF4-FFF2-40B4-BE49-F238E27FC236}">
                <a16:creationId xmlns:a16="http://schemas.microsoft.com/office/drawing/2014/main" id="{56027ADB-09D4-460F-A64E-0F41EDF6A192}"/>
              </a:ext>
            </a:extLst>
          </p:cNvPr>
          <p:cNvSpPr/>
          <p:nvPr/>
        </p:nvSpPr>
        <p:spPr>
          <a:xfrm>
            <a:off x="755650" y="1390650"/>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What time of day was this photograph taken?</a:t>
            </a:r>
          </a:p>
        </p:txBody>
      </p:sp>
      <p:sp>
        <p:nvSpPr>
          <p:cNvPr id="14" name="Rectangle 13">
            <a:extLst>
              <a:ext uri="{FF2B5EF4-FFF2-40B4-BE49-F238E27FC236}">
                <a16:creationId xmlns:a16="http://schemas.microsoft.com/office/drawing/2014/main" id="{AE0442BD-F2DD-47A1-8E0C-EBEA5A690B11}"/>
              </a:ext>
            </a:extLst>
          </p:cNvPr>
          <p:cNvSpPr/>
          <p:nvPr/>
        </p:nvSpPr>
        <p:spPr>
          <a:xfrm>
            <a:off x="755650" y="2554288"/>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Was this photograph taken in the UK? Explain your answer.</a:t>
            </a:r>
          </a:p>
        </p:txBody>
      </p:sp>
      <p:sp>
        <p:nvSpPr>
          <p:cNvPr id="15" name="Rectangle 14">
            <a:extLst>
              <a:ext uri="{FF2B5EF4-FFF2-40B4-BE49-F238E27FC236}">
                <a16:creationId xmlns:a16="http://schemas.microsoft.com/office/drawing/2014/main" id="{850ABF8B-B8ED-4945-AD7D-ED875072B654}"/>
              </a:ext>
            </a:extLst>
          </p:cNvPr>
          <p:cNvSpPr/>
          <p:nvPr/>
        </p:nvSpPr>
        <p:spPr>
          <a:xfrm>
            <a:off x="755650" y="37957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Explain how you can tell that this car is a taxi.</a:t>
            </a:r>
          </a:p>
        </p:txBody>
      </p:sp>
      <p:sp>
        <p:nvSpPr>
          <p:cNvPr id="16" name="Rectangle 15">
            <a:extLst>
              <a:ext uri="{FF2B5EF4-FFF2-40B4-BE49-F238E27FC236}">
                <a16:creationId xmlns:a16="http://schemas.microsoft.com/office/drawing/2014/main" id="{38B9694E-7AD0-47F3-9AFE-D8BF612E345C}"/>
              </a:ext>
            </a:extLst>
          </p:cNvPr>
          <p:cNvSpPr/>
          <p:nvPr/>
        </p:nvSpPr>
        <p:spPr>
          <a:xfrm>
            <a:off x="755650" y="49641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Do you think that the men have been to this place before?</a:t>
            </a:r>
            <a:endParaRPr lang="en-GB" sz="600" dirty="0">
              <a:solidFill>
                <a:schemeClr val="tx1"/>
              </a:solidFill>
            </a:endParaRPr>
          </a:p>
        </p:txBody>
      </p:sp>
      <p:sp>
        <p:nvSpPr>
          <p:cNvPr id="3" name="Rectangle 2">
            <a:extLst>
              <a:ext uri="{FF2B5EF4-FFF2-40B4-BE49-F238E27FC236}">
                <a16:creationId xmlns:a16="http://schemas.microsoft.com/office/drawing/2014/main" id="{4E1A4606-4550-4804-BD2D-A5F475FEF629}"/>
              </a:ext>
            </a:extLst>
          </p:cNvPr>
          <p:cNvSpPr>
            <a:spLocks noChangeArrowheads="1"/>
          </p:cNvSpPr>
          <p:nvPr/>
        </p:nvSpPr>
        <p:spPr bwMode="auto">
          <a:xfrm>
            <a:off x="755650" y="1973263"/>
            <a:ext cx="76327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I can tell that this photograph was taken at night because the sky is dark and all of the signs are illuminated.</a:t>
            </a:r>
          </a:p>
        </p:txBody>
      </p:sp>
      <p:sp>
        <p:nvSpPr>
          <p:cNvPr id="17" name="Rectangle 16">
            <a:extLst>
              <a:ext uri="{FF2B5EF4-FFF2-40B4-BE49-F238E27FC236}">
                <a16:creationId xmlns:a16="http://schemas.microsoft.com/office/drawing/2014/main" id="{481335D1-AB25-4107-BE2D-5E6C3A936669}"/>
              </a:ext>
            </a:extLst>
          </p:cNvPr>
          <p:cNvSpPr>
            <a:spLocks noChangeArrowheads="1"/>
          </p:cNvSpPr>
          <p:nvPr/>
        </p:nvSpPr>
        <p:spPr bwMode="auto">
          <a:xfrm>
            <a:off x="755650" y="3067050"/>
            <a:ext cx="7632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I do not think that this photograph was taken in the UK because most of the signs are in Japanese and that is not common on UK streets.</a:t>
            </a:r>
          </a:p>
        </p:txBody>
      </p:sp>
      <p:sp>
        <p:nvSpPr>
          <p:cNvPr id="18" name="Rectangle 17">
            <a:extLst>
              <a:ext uri="{FF2B5EF4-FFF2-40B4-BE49-F238E27FC236}">
                <a16:creationId xmlns:a16="http://schemas.microsoft.com/office/drawing/2014/main" id="{7B8CFC9D-1F4F-4598-92AF-04292CB55981}"/>
              </a:ext>
            </a:extLst>
          </p:cNvPr>
          <p:cNvSpPr>
            <a:spLocks noChangeArrowheads="1"/>
          </p:cNvSpPr>
          <p:nvPr/>
        </p:nvSpPr>
        <p:spPr bwMode="auto">
          <a:xfrm>
            <a:off x="755650" y="4271963"/>
            <a:ext cx="76327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I can tell that this car is a taxi because it has a sign on top of the car. I have seen taxis in my town which have these too.</a:t>
            </a:r>
          </a:p>
        </p:txBody>
      </p:sp>
      <p:sp>
        <p:nvSpPr>
          <p:cNvPr id="19" name="Rectangle 18">
            <a:extLst>
              <a:ext uri="{FF2B5EF4-FFF2-40B4-BE49-F238E27FC236}">
                <a16:creationId xmlns:a16="http://schemas.microsoft.com/office/drawing/2014/main" id="{6474EDAD-37B7-4CEE-87B9-F461F7F8CE4F}"/>
              </a:ext>
            </a:extLst>
          </p:cNvPr>
          <p:cNvSpPr>
            <a:spLocks noChangeArrowheads="1"/>
          </p:cNvSpPr>
          <p:nvPr/>
        </p:nvSpPr>
        <p:spPr bwMode="auto">
          <a:xfrm>
            <a:off x="755650" y="5414963"/>
            <a:ext cx="76327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I do not think that the men have been to this place before because they are both looking around and pointing at things. That is not normally something you do if you have seen it before.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86AE558-919A-499B-BD7A-A4BD13B8147C}"/>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Reading a Picture</a:t>
            </a:r>
            <a:endParaRPr lang="en-GB" sz="3600" dirty="0">
              <a:latin typeface="+mn-lt"/>
            </a:endParaRPr>
          </a:p>
        </p:txBody>
      </p:sp>
      <p:sp>
        <p:nvSpPr>
          <p:cNvPr id="8195" name="Rectangle 1">
            <a:extLst>
              <a:ext uri="{FF2B5EF4-FFF2-40B4-BE49-F238E27FC236}">
                <a16:creationId xmlns:a16="http://schemas.microsoft.com/office/drawing/2014/main" id="{DD5E0529-DB7F-4602-B32E-31C8040BC277}"/>
              </a:ext>
            </a:extLst>
          </p:cNvPr>
          <p:cNvSpPr>
            <a:spLocks noChangeArrowheads="1"/>
          </p:cNvSpPr>
          <p:nvPr/>
        </p:nvSpPr>
        <p:spPr bwMode="auto">
          <a:xfrm>
            <a:off x="755650" y="147320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a:solidFill>
                  <a:schemeClr val="tx1"/>
                </a:solidFill>
              </a:rPr>
              <a:t>Look at this picture, then talk about these questions with a partner. </a:t>
            </a:r>
          </a:p>
        </p:txBody>
      </p:sp>
      <p:sp>
        <p:nvSpPr>
          <p:cNvPr id="7" name="Rectangle: Rounded Corners 6">
            <a:extLst>
              <a:ext uri="{FF2B5EF4-FFF2-40B4-BE49-F238E27FC236}">
                <a16:creationId xmlns:a16="http://schemas.microsoft.com/office/drawing/2014/main" id="{BE4D7C2F-2649-4768-B97F-DDB9B1CBA4A2}"/>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1</a:t>
            </a:r>
          </a:p>
        </p:txBody>
      </p:sp>
      <p:sp>
        <p:nvSpPr>
          <p:cNvPr id="8" name="Rectangle: Rounded Corners 7">
            <a:hlinkClick r:id="rId2" action="ppaction://hlinksldjump"/>
            <a:extLst>
              <a:ext uri="{FF2B5EF4-FFF2-40B4-BE49-F238E27FC236}">
                <a16:creationId xmlns:a16="http://schemas.microsoft.com/office/drawing/2014/main" id="{93921B84-5C99-4D1A-8A88-C0764AB55F65}"/>
              </a:ext>
            </a:extLst>
          </p:cNvPr>
          <p:cNvSpPr/>
          <p:nvPr/>
        </p:nvSpPr>
        <p:spPr>
          <a:xfrm>
            <a:off x="898525" y="4903788"/>
            <a:ext cx="3446463" cy="533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Enlarge Picture</a:t>
            </a:r>
          </a:p>
        </p:txBody>
      </p:sp>
      <p:sp>
        <p:nvSpPr>
          <p:cNvPr id="6" name="Rectangle 5">
            <a:extLst>
              <a:ext uri="{FF2B5EF4-FFF2-40B4-BE49-F238E27FC236}">
                <a16:creationId xmlns:a16="http://schemas.microsoft.com/office/drawing/2014/main" id="{BE87C68B-6645-4F5D-BEBD-91372608C8F2}"/>
              </a:ext>
            </a:extLst>
          </p:cNvPr>
          <p:cNvSpPr/>
          <p:nvPr/>
        </p:nvSpPr>
        <p:spPr>
          <a:xfrm>
            <a:off x="4697413" y="2135188"/>
            <a:ext cx="3690937"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Why is the man wearing small binoculars clipped to his glasses?</a:t>
            </a:r>
          </a:p>
        </p:txBody>
      </p:sp>
      <p:sp>
        <p:nvSpPr>
          <p:cNvPr id="10" name="Rectangle 9">
            <a:extLst>
              <a:ext uri="{FF2B5EF4-FFF2-40B4-BE49-F238E27FC236}">
                <a16:creationId xmlns:a16="http://schemas.microsoft.com/office/drawing/2014/main" id="{3A3B990B-F7BB-4AEB-86FB-BA29C74A04A7}"/>
              </a:ext>
            </a:extLst>
          </p:cNvPr>
          <p:cNvSpPr/>
          <p:nvPr/>
        </p:nvSpPr>
        <p:spPr>
          <a:xfrm>
            <a:off x="4697413" y="3027363"/>
            <a:ext cx="3689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Why are two people needed for this procedure?</a:t>
            </a:r>
          </a:p>
        </p:txBody>
      </p:sp>
      <p:sp>
        <p:nvSpPr>
          <p:cNvPr id="11" name="Rectangle 10">
            <a:extLst>
              <a:ext uri="{FF2B5EF4-FFF2-40B4-BE49-F238E27FC236}">
                <a16:creationId xmlns:a16="http://schemas.microsoft.com/office/drawing/2014/main" id="{EF451107-894A-4CED-A6E9-1B7C95807C5A}"/>
              </a:ext>
            </a:extLst>
          </p:cNvPr>
          <p:cNvSpPr/>
          <p:nvPr/>
        </p:nvSpPr>
        <p:spPr>
          <a:xfrm>
            <a:off x="4697413" y="3922713"/>
            <a:ext cx="3689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Why is a bright light above the patient’s head?</a:t>
            </a:r>
          </a:p>
        </p:txBody>
      </p:sp>
      <p:sp>
        <p:nvSpPr>
          <p:cNvPr id="12" name="Rectangle 11">
            <a:extLst>
              <a:ext uri="{FF2B5EF4-FFF2-40B4-BE49-F238E27FC236}">
                <a16:creationId xmlns:a16="http://schemas.microsoft.com/office/drawing/2014/main" id="{4ED9B2BC-B70F-4DAD-8478-7CF189CC904B}"/>
              </a:ext>
            </a:extLst>
          </p:cNvPr>
          <p:cNvSpPr/>
          <p:nvPr/>
        </p:nvSpPr>
        <p:spPr>
          <a:xfrm>
            <a:off x="4697413" y="4818063"/>
            <a:ext cx="3690937"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you tell that the people want to stay safe from infection?</a:t>
            </a:r>
          </a:p>
        </p:txBody>
      </p:sp>
      <p:pic>
        <p:nvPicPr>
          <p:cNvPr id="8202" name="Picture 2">
            <a:extLst>
              <a:ext uri="{FF2B5EF4-FFF2-40B4-BE49-F238E27FC236}">
                <a16:creationId xmlns:a16="http://schemas.microsoft.com/office/drawing/2014/main" id="{AD6932FA-58ED-4607-99FB-71AD8939C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46300"/>
            <a:ext cx="37861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C1AF224-9637-4423-900E-4B01D109A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27075"/>
            <a:ext cx="807878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6">
            <a:hlinkClick r:id="rId3" action="ppaction://hlinksldjump"/>
            <a:extLst>
              <a:ext uri="{FF2B5EF4-FFF2-40B4-BE49-F238E27FC236}">
                <a16:creationId xmlns:a16="http://schemas.microsoft.com/office/drawing/2014/main" id="{BE4D7C2F-2649-4768-B97F-DDB9B1CBA4A2}"/>
              </a:ext>
            </a:extLst>
          </p:cNvPr>
          <p:cNvSpPr/>
          <p:nvPr/>
        </p:nvSpPr>
        <p:spPr>
          <a:xfrm>
            <a:off x="539750" y="5949950"/>
            <a:ext cx="1065213"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Back</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9B5C7CF-4532-43A9-A6C1-5F1FC2E6829E}"/>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Example Answers</a:t>
            </a:r>
            <a:endParaRPr lang="en-GB" sz="3600" dirty="0">
              <a:latin typeface="+mn-lt"/>
            </a:endParaRPr>
          </a:p>
        </p:txBody>
      </p:sp>
      <p:sp>
        <p:nvSpPr>
          <p:cNvPr id="7" name="Rectangle: Rounded Corners 6">
            <a:extLst>
              <a:ext uri="{FF2B5EF4-FFF2-40B4-BE49-F238E27FC236}">
                <a16:creationId xmlns:a16="http://schemas.microsoft.com/office/drawing/2014/main" id="{BFAFF077-4925-4B33-83D0-DE396DE670CA}"/>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1</a:t>
            </a:r>
          </a:p>
        </p:txBody>
      </p:sp>
      <p:sp>
        <p:nvSpPr>
          <p:cNvPr id="6" name="Rectangle 5">
            <a:extLst>
              <a:ext uri="{FF2B5EF4-FFF2-40B4-BE49-F238E27FC236}">
                <a16:creationId xmlns:a16="http://schemas.microsoft.com/office/drawing/2014/main" id="{C2AF5B14-4331-4B93-B887-FAF6AE9CC469}"/>
              </a:ext>
            </a:extLst>
          </p:cNvPr>
          <p:cNvSpPr/>
          <p:nvPr/>
        </p:nvSpPr>
        <p:spPr>
          <a:xfrm>
            <a:off x="755650" y="1390650"/>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Why is the man wearing small binoculars clipped to his glasses?</a:t>
            </a:r>
          </a:p>
        </p:txBody>
      </p:sp>
      <p:sp>
        <p:nvSpPr>
          <p:cNvPr id="14" name="Rectangle 13">
            <a:extLst>
              <a:ext uri="{FF2B5EF4-FFF2-40B4-BE49-F238E27FC236}">
                <a16:creationId xmlns:a16="http://schemas.microsoft.com/office/drawing/2014/main" id="{052713E2-D1F6-4797-A71B-ED82B6B44D60}"/>
              </a:ext>
            </a:extLst>
          </p:cNvPr>
          <p:cNvSpPr/>
          <p:nvPr/>
        </p:nvSpPr>
        <p:spPr>
          <a:xfrm>
            <a:off x="755650" y="2554288"/>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Why are two people needed for this procedure?</a:t>
            </a:r>
          </a:p>
        </p:txBody>
      </p:sp>
      <p:sp>
        <p:nvSpPr>
          <p:cNvPr id="15" name="Rectangle 14">
            <a:extLst>
              <a:ext uri="{FF2B5EF4-FFF2-40B4-BE49-F238E27FC236}">
                <a16:creationId xmlns:a16="http://schemas.microsoft.com/office/drawing/2014/main" id="{11A0C273-F4E6-4343-A270-ADC1755AD94F}"/>
              </a:ext>
            </a:extLst>
          </p:cNvPr>
          <p:cNvSpPr/>
          <p:nvPr/>
        </p:nvSpPr>
        <p:spPr>
          <a:xfrm>
            <a:off x="755650" y="37957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Why is a bright light above the patient’s head?</a:t>
            </a:r>
          </a:p>
        </p:txBody>
      </p:sp>
      <p:sp>
        <p:nvSpPr>
          <p:cNvPr id="16" name="Rectangle 15">
            <a:extLst>
              <a:ext uri="{FF2B5EF4-FFF2-40B4-BE49-F238E27FC236}">
                <a16:creationId xmlns:a16="http://schemas.microsoft.com/office/drawing/2014/main" id="{29EDA98A-3227-49B6-8E0F-620F62A2E1D2}"/>
              </a:ext>
            </a:extLst>
          </p:cNvPr>
          <p:cNvSpPr/>
          <p:nvPr/>
        </p:nvSpPr>
        <p:spPr>
          <a:xfrm>
            <a:off x="755650" y="49641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How can you tell that the people want to stay safe from infection?</a:t>
            </a:r>
          </a:p>
        </p:txBody>
      </p:sp>
      <p:sp>
        <p:nvSpPr>
          <p:cNvPr id="3" name="Rectangle 2">
            <a:extLst>
              <a:ext uri="{FF2B5EF4-FFF2-40B4-BE49-F238E27FC236}">
                <a16:creationId xmlns:a16="http://schemas.microsoft.com/office/drawing/2014/main" id="{00582A73-18B9-4464-94EC-8D8351166976}"/>
              </a:ext>
            </a:extLst>
          </p:cNvPr>
          <p:cNvSpPr>
            <a:spLocks noChangeArrowheads="1"/>
          </p:cNvSpPr>
          <p:nvPr/>
        </p:nvSpPr>
        <p:spPr bwMode="auto">
          <a:xfrm>
            <a:off x="722313" y="1819275"/>
            <a:ext cx="77676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The man is wearing small binoculars clipped to his glasses because he is working on something small inside the patient’s mouth and needs to be able to see it clearly.</a:t>
            </a:r>
          </a:p>
        </p:txBody>
      </p:sp>
      <p:sp>
        <p:nvSpPr>
          <p:cNvPr id="17" name="Rectangle 16">
            <a:extLst>
              <a:ext uri="{FF2B5EF4-FFF2-40B4-BE49-F238E27FC236}">
                <a16:creationId xmlns:a16="http://schemas.microsoft.com/office/drawing/2014/main" id="{889357DA-36E1-4B12-A844-2C8A01B8CF1E}"/>
              </a:ext>
            </a:extLst>
          </p:cNvPr>
          <p:cNvSpPr>
            <a:spLocks noChangeArrowheads="1"/>
          </p:cNvSpPr>
          <p:nvPr/>
        </p:nvSpPr>
        <p:spPr bwMode="auto">
          <a:xfrm>
            <a:off x="755650" y="3067050"/>
            <a:ext cx="7632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Two people may be needed for this procedure because there are too many bits of equipment for one person to hold whilst treating the patient at the same time.</a:t>
            </a:r>
          </a:p>
        </p:txBody>
      </p:sp>
      <p:sp>
        <p:nvSpPr>
          <p:cNvPr id="18" name="Rectangle 17">
            <a:extLst>
              <a:ext uri="{FF2B5EF4-FFF2-40B4-BE49-F238E27FC236}">
                <a16:creationId xmlns:a16="http://schemas.microsoft.com/office/drawing/2014/main" id="{BE71BC43-1CCF-4823-9223-1D4A901FC2F5}"/>
              </a:ext>
            </a:extLst>
          </p:cNvPr>
          <p:cNvSpPr>
            <a:spLocks noChangeArrowheads="1"/>
          </p:cNvSpPr>
          <p:nvPr/>
        </p:nvSpPr>
        <p:spPr bwMode="auto">
          <a:xfrm>
            <a:off x="755650" y="4271963"/>
            <a:ext cx="7632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defRPr/>
            </a:pPr>
            <a:r>
              <a:rPr lang="en-GB" sz="1600" dirty="0">
                <a:solidFill>
                  <a:schemeClr val="accent6"/>
                </a:solidFill>
                <a:latin typeface="Twinkl" pitchFamily="50" charset="0"/>
              </a:rPr>
              <a:t>A bright light is above the patient’s head so that the dentists can see everything that they are doing clearly</a:t>
            </a:r>
            <a:r>
              <a:rPr lang="en-GB" altLang="en-US" sz="1600" dirty="0">
                <a:solidFill>
                  <a:schemeClr val="accent6"/>
                </a:solidFill>
              </a:rPr>
              <a:t>.</a:t>
            </a:r>
          </a:p>
        </p:txBody>
      </p:sp>
      <p:sp>
        <p:nvSpPr>
          <p:cNvPr id="19" name="Rectangle 18">
            <a:extLst>
              <a:ext uri="{FF2B5EF4-FFF2-40B4-BE49-F238E27FC236}">
                <a16:creationId xmlns:a16="http://schemas.microsoft.com/office/drawing/2014/main" id="{2B980EC4-DADE-4DC2-8DE4-F37ED140F663}"/>
              </a:ext>
            </a:extLst>
          </p:cNvPr>
          <p:cNvSpPr>
            <a:spLocks noChangeArrowheads="1"/>
          </p:cNvSpPr>
          <p:nvPr/>
        </p:nvSpPr>
        <p:spPr bwMode="auto">
          <a:xfrm>
            <a:off x="755650" y="5440363"/>
            <a:ext cx="7632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defRPr/>
            </a:pPr>
            <a:r>
              <a:rPr lang="en-GB" sz="1600" dirty="0">
                <a:solidFill>
                  <a:schemeClr val="accent6"/>
                </a:solidFill>
                <a:latin typeface="Twinkl" pitchFamily="50" charset="0"/>
              </a:rPr>
              <a:t>I can tell that the people want to stay safe from infection because they are both wearing gloves, protective glasses and masks over their mouths</a:t>
            </a:r>
            <a:endParaRPr lang="en-GB" altLang="en-US" sz="16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5B5C9D50-1DA4-42F1-951A-0866E3E9C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52625"/>
            <a:ext cx="38544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20">
            <a:extLst>
              <a:ext uri="{FF2B5EF4-FFF2-40B4-BE49-F238E27FC236}">
                <a16:creationId xmlns:a16="http://schemas.microsoft.com/office/drawing/2014/main" id="{7EB23380-410A-4CE8-877E-409067D050D6}"/>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Drawing Inferences</a:t>
            </a:r>
            <a:endParaRPr lang="en-GB" sz="3600" dirty="0">
              <a:latin typeface="+mn-lt"/>
            </a:endParaRPr>
          </a:p>
        </p:txBody>
      </p:sp>
      <p:sp>
        <p:nvSpPr>
          <p:cNvPr id="7" name="Rectangle: Rounded Corners 6">
            <a:extLst>
              <a:ext uri="{FF2B5EF4-FFF2-40B4-BE49-F238E27FC236}">
                <a16:creationId xmlns:a16="http://schemas.microsoft.com/office/drawing/2014/main" id="{21EC9E8A-64EA-435D-AF20-9907B075B60A}"/>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2</a:t>
            </a:r>
          </a:p>
        </p:txBody>
      </p:sp>
      <p:sp>
        <p:nvSpPr>
          <p:cNvPr id="11269" name="Rectangle 2">
            <a:extLst>
              <a:ext uri="{FF2B5EF4-FFF2-40B4-BE49-F238E27FC236}">
                <a16:creationId xmlns:a16="http://schemas.microsoft.com/office/drawing/2014/main" id="{EE5E16E2-3ABA-4F52-934F-1D07B3934F1D}"/>
              </a:ext>
            </a:extLst>
          </p:cNvPr>
          <p:cNvSpPr>
            <a:spLocks noChangeArrowheads="1"/>
          </p:cNvSpPr>
          <p:nvPr/>
        </p:nvSpPr>
        <p:spPr bwMode="auto">
          <a:xfrm>
            <a:off x="755650" y="1404938"/>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sz="1600">
                <a:solidFill>
                  <a:schemeClr val="tx1"/>
                </a:solidFill>
              </a:rPr>
              <a:t>Read these sentences and draw what is being described</a:t>
            </a:r>
            <a:endParaRPr lang="en-GB" altLang="en-US" sz="1600">
              <a:solidFill>
                <a:srgbClr val="CB4793"/>
              </a:solidFill>
            </a:endParaRPr>
          </a:p>
        </p:txBody>
      </p:sp>
      <p:sp>
        <p:nvSpPr>
          <p:cNvPr id="11270" name="Rectangle 1">
            <a:extLst>
              <a:ext uri="{FF2B5EF4-FFF2-40B4-BE49-F238E27FC236}">
                <a16:creationId xmlns:a16="http://schemas.microsoft.com/office/drawing/2014/main" id="{4ABC385B-74BC-4D0D-8FB2-8592AD04B697}"/>
              </a:ext>
            </a:extLst>
          </p:cNvPr>
          <p:cNvSpPr>
            <a:spLocks noChangeArrowheads="1"/>
          </p:cNvSpPr>
          <p:nvPr/>
        </p:nvSpPr>
        <p:spPr bwMode="auto">
          <a:xfrm>
            <a:off x="1152525" y="2420938"/>
            <a:ext cx="3414713"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a:buFont typeface="Arial" panose="020B0604020202020204" pitchFamily="34" charset="0"/>
              <a:buNone/>
            </a:pPr>
            <a:r>
              <a:rPr lang="en-GB" altLang="en-US" sz="1600">
                <a:ea typeface="Calibri" panose="020F0502020204030204" pitchFamily="34" charset="0"/>
                <a:cs typeface="BPreplay" panose="02000503000000020004" pitchFamily="50" charset="0"/>
              </a:rPr>
              <a:t>The old train stood at the platform as three young brothers prepared for their journey. Each sat atop a brown suitcase with an identification tag around their neck made from paper and string. They all wore their best coats (which were far too big for them) and their smart, brown boots. Their concern and anxious thoughts were clear from their faces as they huddled together to comfort one another.</a:t>
            </a:r>
            <a:endParaRPr lang="en-GB" altLang="en-US" sz="1100">
              <a:latin typeface="BPreplay" panose="02000503000000020004" pitchFamily="50" charset="0"/>
              <a:ea typeface="Calibri" panose="020F0502020204030204" pitchFamily="34" charset="0"/>
              <a:cs typeface="BPreplay" panose="02000503000000020004" pitchFamily="50" charset="0"/>
            </a:endParaRPr>
          </a:p>
        </p:txBody>
      </p:sp>
      <p:pic>
        <p:nvPicPr>
          <p:cNvPr id="11271" name="Picture 9">
            <a:extLst>
              <a:ext uri="{FF2B5EF4-FFF2-40B4-BE49-F238E27FC236}">
                <a16:creationId xmlns:a16="http://schemas.microsoft.com/office/drawing/2014/main" id="{1FD3BEA0-4F84-4BB9-B0E7-2AB0FF056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033588"/>
            <a:ext cx="2765425"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99908E2-8C9E-49CA-8B75-4D1596CA5017}"/>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Drawing Inferences</a:t>
            </a:r>
            <a:endParaRPr lang="en-GB" sz="3600" dirty="0">
              <a:latin typeface="+mn-lt"/>
            </a:endParaRPr>
          </a:p>
        </p:txBody>
      </p:sp>
      <p:sp>
        <p:nvSpPr>
          <p:cNvPr id="7" name="Rectangle: Rounded Corners 6">
            <a:extLst>
              <a:ext uri="{FF2B5EF4-FFF2-40B4-BE49-F238E27FC236}">
                <a16:creationId xmlns:a16="http://schemas.microsoft.com/office/drawing/2014/main" id="{2671C57C-7F46-4292-832F-1A95D6D8F0A3}"/>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2</a:t>
            </a:r>
          </a:p>
        </p:txBody>
      </p:sp>
      <p:sp>
        <p:nvSpPr>
          <p:cNvPr id="12292" name="Rectangle 2">
            <a:extLst>
              <a:ext uri="{FF2B5EF4-FFF2-40B4-BE49-F238E27FC236}">
                <a16:creationId xmlns:a16="http://schemas.microsoft.com/office/drawing/2014/main" id="{23984A39-11F3-409F-9E50-166D5C44B2CA}"/>
              </a:ext>
            </a:extLst>
          </p:cNvPr>
          <p:cNvSpPr>
            <a:spLocks noChangeArrowheads="1"/>
          </p:cNvSpPr>
          <p:nvPr/>
        </p:nvSpPr>
        <p:spPr bwMode="auto">
          <a:xfrm>
            <a:off x="755650" y="1404938"/>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sz="1600">
                <a:solidFill>
                  <a:schemeClr val="tx1"/>
                </a:solidFill>
              </a:rPr>
              <a:t>Did you draw something like this?</a:t>
            </a:r>
          </a:p>
        </p:txBody>
      </p:sp>
      <p:pic>
        <p:nvPicPr>
          <p:cNvPr id="3" name="Picture 2">
            <a:extLst>
              <a:ext uri="{FF2B5EF4-FFF2-40B4-BE49-F238E27FC236}">
                <a16:creationId xmlns:a16="http://schemas.microsoft.com/office/drawing/2014/main" id="{C6268812-9C92-497E-8C37-01C251419D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4" t="-636" r="25372" b="636"/>
          <a:stretch/>
        </p:blipFill>
        <p:spPr>
          <a:xfrm>
            <a:off x="2373172" y="1846015"/>
            <a:ext cx="4397656" cy="4397656"/>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D888A61-F944-4A8B-8729-5981B9B86C14}"/>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Reading a Picture</a:t>
            </a:r>
            <a:endParaRPr lang="en-GB" sz="3600" dirty="0">
              <a:latin typeface="+mn-lt"/>
            </a:endParaRPr>
          </a:p>
        </p:txBody>
      </p:sp>
      <p:sp>
        <p:nvSpPr>
          <p:cNvPr id="13315" name="Rectangle 1">
            <a:extLst>
              <a:ext uri="{FF2B5EF4-FFF2-40B4-BE49-F238E27FC236}">
                <a16:creationId xmlns:a16="http://schemas.microsoft.com/office/drawing/2014/main" id="{8D76A6BF-4B55-4851-B0CE-4F976B86904C}"/>
              </a:ext>
            </a:extLst>
          </p:cNvPr>
          <p:cNvSpPr>
            <a:spLocks noChangeArrowheads="1"/>
          </p:cNvSpPr>
          <p:nvPr/>
        </p:nvSpPr>
        <p:spPr bwMode="auto">
          <a:xfrm>
            <a:off x="755650" y="147320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Twinkl" panose="02000000000000000000" pitchFamily="2" charset="0"/>
                <a:cs typeface="Twinkl" panose="02000000000000000000"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Twinkl" panose="02000000000000000000" pitchFamily="2" charset="0"/>
                <a:cs typeface="Twinkl" panose="02000000000000000000"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Twinkl" panose="02000000000000000000" pitchFamily="2" charset="0"/>
                <a:cs typeface="Twinkl" panose="02000000000000000000" pitchFamily="2" charset="0"/>
              </a:defRPr>
            </a:lvl9pPr>
          </a:lstStyle>
          <a:p>
            <a:pPr algn="ctr" eaLnBrk="1" hangingPunct="1">
              <a:lnSpc>
                <a:spcPct val="100000"/>
              </a:lnSpc>
              <a:spcBef>
                <a:spcPct val="0"/>
              </a:spcBef>
              <a:buFontTx/>
              <a:buNone/>
            </a:pPr>
            <a:r>
              <a:rPr lang="en-GB" altLang="en-US">
                <a:solidFill>
                  <a:schemeClr val="tx1"/>
                </a:solidFill>
              </a:rPr>
              <a:t>Look at this picture, then talk about these questions with a partner. </a:t>
            </a:r>
          </a:p>
        </p:txBody>
      </p:sp>
      <p:sp>
        <p:nvSpPr>
          <p:cNvPr id="7" name="Rectangle: Rounded Corners 6">
            <a:extLst>
              <a:ext uri="{FF2B5EF4-FFF2-40B4-BE49-F238E27FC236}">
                <a16:creationId xmlns:a16="http://schemas.microsoft.com/office/drawing/2014/main" id="{BADA4269-9A9B-4480-84B3-AB228941F1C9}"/>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3</a:t>
            </a:r>
          </a:p>
        </p:txBody>
      </p:sp>
      <p:sp>
        <p:nvSpPr>
          <p:cNvPr id="6" name="Rectangle 5">
            <a:extLst>
              <a:ext uri="{FF2B5EF4-FFF2-40B4-BE49-F238E27FC236}">
                <a16:creationId xmlns:a16="http://schemas.microsoft.com/office/drawing/2014/main" id="{0DD93334-E0E7-4443-884E-B432549AE45B}"/>
              </a:ext>
            </a:extLst>
          </p:cNvPr>
          <p:cNvSpPr/>
          <p:nvPr/>
        </p:nvSpPr>
        <p:spPr>
          <a:xfrm>
            <a:off x="4572000" y="2135188"/>
            <a:ext cx="3816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Where was this </a:t>
            </a:r>
            <a:r>
              <a:rPr lang="en-GB">
                <a:solidFill>
                  <a:schemeClr val="tx1"/>
                </a:solidFill>
              </a:rPr>
              <a:t>photograph taken?</a:t>
            </a:r>
            <a:endParaRPr lang="en-GB" dirty="0">
              <a:solidFill>
                <a:schemeClr val="tx1"/>
              </a:solidFill>
            </a:endParaRPr>
          </a:p>
        </p:txBody>
      </p:sp>
      <p:sp>
        <p:nvSpPr>
          <p:cNvPr id="10" name="Rectangle 9">
            <a:extLst>
              <a:ext uri="{FF2B5EF4-FFF2-40B4-BE49-F238E27FC236}">
                <a16:creationId xmlns:a16="http://schemas.microsoft.com/office/drawing/2014/main" id="{4B206B1A-0A45-4C00-81B1-1F1D99BEB851}"/>
              </a:ext>
            </a:extLst>
          </p:cNvPr>
          <p:cNvSpPr/>
          <p:nvPr/>
        </p:nvSpPr>
        <p:spPr>
          <a:xfrm>
            <a:off x="4572000" y="3027363"/>
            <a:ext cx="3816350" cy="738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Why do lots of people have suitcases with them?</a:t>
            </a:r>
          </a:p>
        </p:txBody>
      </p:sp>
      <p:sp>
        <p:nvSpPr>
          <p:cNvPr id="11" name="Rectangle 10">
            <a:extLst>
              <a:ext uri="{FF2B5EF4-FFF2-40B4-BE49-F238E27FC236}">
                <a16:creationId xmlns:a16="http://schemas.microsoft.com/office/drawing/2014/main" id="{E5D3608F-EC98-4007-AFED-2A4D43DCED91}"/>
              </a:ext>
            </a:extLst>
          </p:cNvPr>
          <p:cNvSpPr/>
          <p:nvPr/>
        </p:nvSpPr>
        <p:spPr>
          <a:xfrm>
            <a:off x="4572000" y="3914775"/>
            <a:ext cx="3816350" cy="7381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Is the woman’s drink hot or cold? How do you know?</a:t>
            </a:r>
          </a:p>
        </p:txBody>
      </p:sp>
      <p:sp>
        <p:nvSpPr>
          <p:cNvPr id="12" name="Rectangle 11">
            <a:extLst>
              <a:ext uri="{FF2B5EF4-FFF2-40B4-BE49-F238E27FC236}">
                <a16:creationId xmlns:a16="http://schemas.microsoft.com/office/drawing/2014/main" id="{2497AAAD-B33D-4EB3-BB3C-BBF4DF348622}"/>
              </a:ext>
            </a:extLst>
          </p:cNvPr>
          <p:cNvSpPr/>
          <p:nvPr/>
        </p:nvSpPr>
        <p:spPr>
          <a:xfrm>
            <a:off x="4572000" y="4800600"/>
            <a:ext cx="3816350" cy="85407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the weather like outside of this building?</a:t>
            </a:r>
          </a:p>
        </p:txBody>
      </p:sp>
      <p:pic>
        <p:nvPicPr>
          <p:cNvPr id="13321" name="Picture 2">
            <a:extLst>
              <a:ext uri="{FF2B5EF4-FFF2-40B4-BE49-F238E27FC236}">
                <a16:creationId xmlns:a16="http://schemas.microsoft.com/office/drawing/2014/main" id="{D2B2AE17-7A6A-4855-8046-14EB4C894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141538"/>
            <a:ext cx="370681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7">
            <a:hlinkClick r:id="rId3" action="ppaction://hlinksldjump"/>
            <a:extLst>
              <a:ext uri="{FF2B5EF4-FFF2-40B4-BE49-F238E27FC236}">
                <a16:creationId xmlns:a16="http://schemas.microsoft.com/office/drawing/2014/main" id="{3EFE7798-E7FB-49DB-887A-5019B3E3E6D9}"/>
              </a:ext>
            </a:extLst>
          </p:cNvPr>
          <p:cNvSpPr/>
          <p:nvPr/>
        </p:nvSpPr>
        <p:spPr>
          <a:xfrm>
            <a:off x="898525" y="4911725"/>
            <a:ext cx="3446463" cy="533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Enlarge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92801F7-8F4B-4950-87C8-5A5D883FB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288"/>
            <a:ext cx="806450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6">
            <a:hlinkClick r:id="rId3" action="ppaction://hlinksldjump"/>
            <a:extLst>
              <a:ext uri="{FF2B5EF4-FFF2-40B4-BE49-F238E27FC236}">
                <a16:creationId xmlns:a16="http://schemas.microsoft.com/office/drawing/2014/main" id="{BE4D7C2F-2649-4768-B97F-DDB9B1CBA4A2}"/>
              </a:ext>
            </a:extLst>
          </p:cNvPr>
          <p:cNvSpPr/>
          <p:nvPr/>
        </p:nvSpPr>
        <p:spPr>
          <a:xfrm>
            <a:off x="539750" y="5949950"/>
            <a:ext cx="1065213"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Back</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C8830EE6-9889-4FA3-97B2-BCE5553D9124}"/>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sz="3600" dirty="0">
                <a:latin typeface="Twinkl SemiBold"/>
              </a:rPr>
              <a:t>Example Answers</a:t>
            </a:r>
            <a:endParaRPr lang="en-GB" sz="3600" dirty="0">
              <a:latin typeface="+mn-lt"/>
            </a:endParaRPr>
          </a:p>
        </p:txBody>
      </p:sp>
      <p:sp>
        <p:nvSpPr>
          <p:cNvPr id="7" name="Rectangle: Rounded Corners 6">
            <a:extLst>
              <a:ext uri="{FF2B5EF4-FFF2-40B4-BE49-F238E27FC236}">
                <a16:creationId xmlns:a16="http://schemas.microsoft.com/office/drawing/2014/main" id="{FD276425-ED02-4D0D-9050-3F2ED96872D3}"/>
              </a:ext>
            </a:extLst>
          </p:cNvPr>
          <p:cNvSpPr/>
          <p:nvPr/>
        </p:nvSpPr>
        <p:spPr>
          <a:xfrm>
            <a:off x="7323138" y="831850"/>
            <a:ext cx="1065212" cy="28416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Activity 3</a:t>
            </a:r>
          </a:p>
        </p:txBody>
      </p:sp>
      <p:sp>
        <p:nvSpPr>
          <p:cNvPr id="6" name="Rectangle 5">
            <a:extLst>
              <a:ext uri="{FF2B5EF4-FFF2-40B4-BE49-F238E27FC236}">
                <a16:creationId xmlns:a16="http://schemas.microsoft.com/office/drawing/2014/main" id="{9677CDDF-D9B5-4164-A04C-06CC101729C6}"/>
              </a:ext>
            </a:extLst>
          </p:cNvPr>
          <p:cNvSpPr/>
          <p:nvPr/>
        </p:nvSpPr>
        <p:spPr>
          <a:xfrm>
            <a:off x="755650" y="1390650"/>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Where was this picture taken?</a:t>
            </a:r>
          </a:p>
        </p:txBody>
      </p:sp>
      <p:sp>
        <p:nvSpPr>
          <p:cNvPr id="14" name="Rectangle 13">
            <a:extLst>
              <a:ext uri="{FF2B5EF4-FFF2-40B4-BE49-F238E27FC236}">
                <a16:creationId xmlns:a16="http://schemas.microsoft.com/office/drawing/2014/main" id="{CFA76B99-A97A-4E2C-B404-3588097B1073}"/>
              </a:ext>
            </a:extLst>
          </p:cNvPr>
          <p:cNvSpPr/>
          <p:nvPr/>
        </p:nvSpPr>
        <p:spPr>
          <a:xfrm>
            <a:off x="755650" y="2554288"/>
            <a:ext cx="7632700" cy="36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Why do lots of people have suitcases with them?</a:t>
            </a:r>
          </a:p>
        </p:txBody>
      </p:sp>
      <p:sp>
        <p:nvSpPr>
          <p:cNvPr id="15" name="Rectangle 14">
            <a:extLst>
              <a:ext uri="{FF2B5EF4-FFF2-40B4-BE49-F238E27FC236}">
                <a16:creationId xmlns:a16="http://schemas.microsoft.com/office/drawing/2014/main" id="{FEDBFA10-F827-49CC-A1FE-22F65A069420}"/>
              </a:ext>
            </a:extLst>
          </p:cNvPr>
          <p:cNvSpPr/>
          <p:nvPr/>
        </p:nvSpPr>
        <p:spPr>
          <a:xfrm>
            <a:off x="755650" y="37957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Is the woman’s drink hot or cold? How do you know?</a:t>
            </a:r>
          </a:p>
        </p:txBody>
      </p:sp>
      <p:sp>
        <p:nvSpPr>
          <p:cNvPr id="16" name="Rectangle 15">
            <a:extLst>
              <a:ext uri="{FF2B5EF4-FFF2-40B4-BE49-F238E27FC236}">
                <a16:creationId xmlns:a16="http://schemas.microsoft.com/office/drawing/2014/main" id="{E274FC6F-F130-49D7-B0AA-17C1E3376F51}"/>
              </a:ext>
            </a:extLst>
          </p:cNvPr>
          <p:cNvSpPr/>
          <p:nvPr/>
        </p:nvSpPr>
        <p:spPr>
          <a:xfrm>
            <a:off x="755650" y="4964113"/>
            <a:ext cx="7632700" cy="369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What is the weather like outside of this building?</a:t>
            </a:r>
          </a:p>
        </p:txBody>
      </p:sp>
      <p:sp>
        <p:nvSpPr>
          <p:cNvPr id="3" name="Rectangle 2">
            <a:extLst>
              <a:ext uri="{FF2B5EF4-FFF2-40B4-BE49-F238E27FC236}">
                <a16:creationId xmlns:a16="http://schemas.microsoft.com/office/drawing/2014/main" id="{7CB02024-7E19-4258-9746-9168CAD319D0}"/>
              </a:ext>
            </a:extLst>
          </p:cNvPr>
          <p:cNvSpPr>
            <a:spLocks noChangeArrowheads="1"/>
          </p:cNvSpPr>
          <p:nvPr/>
        </p:nvSpPr>
        <p:spPr bwMode="auto">
          <a:xfrm>
            <a:off x="755650" y="1819275"/>
            <a:ext cx="7632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I think that this photograph was taken at an airport. I think this because I saw big screens like that at the airport when I went on holiday.</a:t>
            </a:r>
          </a:p>
        </p:txBody>
      </p:sp>
      <p:sp>
        <p:nvSpPr>
          <p:cNvPr id="17" name="Rectangle 16">
            <a:extLst>
              <a:ext uri="{FF2B5EF4-FFF2-40B4-BE49-F238E27FC236}">
                <a16:creationId xmlns:a16="http://schemas.microsoft.com/office/drawing/2014/main" id="{E98A77ED-BA22-4E88-889D-1DBBA544061D}"/>
              </a:ext>
            </a:extLst>
          </p:cNvPr>
          <p:cNvSpPr>
            <a:spLocks noChangeArrowheads="1"/>
          </p:cNvSpPr>
          <p:nvPr/>
        </p:nvSpPr>
        <p:spPr bwMode="auto">
          <a:xfrm>
            <a:off x="755650" y="3067050"/>
            <a:ext cx="7632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Lots of people have suitcases with them because they are going on holiday and need to take clothes and toiletries with them.</a:t>
            </a:r>
          </a:p>
        </p:txBody>
      </p:sp>
      <p:sp>
        <p:nvSpPr>
          <p:cNvPr id="18" name="Rectangle 17">
            <a:extLst>
              <a:ext uri="{FF2B5EF4-FFF2-40B4-BE49-F238E27FC236}">
                <a16:creationId xmlns:a16="http://schemas.microsoft.com/office/drawing/2014/main" id="{616D02FC-AC8E-4881-BF98-5D4221966798}"/>
              </a:ext>
            </a:extLst>
          </p:cNvPr>
          <p:cNvSpPr>
            <a:spLocks noChangeArrowheads="1"/>
          </p:cNvSpPr>
          <p:nvPr/>
        </p:nvSpPr>
        <p:spPr bwMode="auto">
          <a:xfrm>
            <a:off x="755650" y="4271963"/>
            <a:ext cx="76327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The woman’s drink is hot. I know this because only hot drinks are served in that type of cup. Cold drinks are usually in a bottle or plastic cup with a straw.</a:t>
            </a:r>
          </a:p>
        </p:txBody>
      </p:sp>
      <p:sp>
        <p:nvSpPr>
          <p:cNvPr id="19" name="Rectangle 18">
            <a:extLst>
              <a:ext uri="{FF2B5EF4-FFF2-40B4-BE49-F238E27FC236}">
                <a16:creationId xmlns:a16="http://schemas.microsoft.com/office/drawing/2014/main" id="{8A7191C9-A990-431E-BDDC-BF599732132E}"/>
              </a:ext>
            </a:extLst>
          </p:cNvPr>
          <p:cNvSpPr>
            <a:spLocks noChangeArrowheads="1"/>
          </p:cNvSpPr>
          <p:nvPr/>
        </p:nvSpPr>
        <p:spPr bwMode="auto">
          <a:xfrm>
            <a:off x="755650" y="5422900"/>
            <a:ext cx="76327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buFont typeface="Arial" panose="020B0604020202020204" pitchFamily="34" charset="0"/>
              <a:buNone/>
              <a:defRPr/>
            </a:pPr>
            <a:r>
              <a:rPr lang="en-GB" sz="1600" dirty="0">
                <a:solidFill>
                  <a:schemeClr val="accent6"/>
                </a:solidFill>
                <a:latin typeface="Twinkl" pitchFamily="50" charset="0"/>
              </a:rPr>
              <a:t>The weather outside of this building is sunny and warm. I can tell this because I can see the sunlight on the floor. The woman is wearing sunglasses on her head and a short sleeved T-shirt so the weather must be warm.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137</TotalTime>
  <Words>917</Words>
  <Application>Microsoft Office PowerPoint</Application>
  <PresentationFormat>On-screen Show (4:3)</PresentationFormat>
  <Paragraphs>71</Paragraphs>
  <Slides>15</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Twinkl</vt:lpstr>
      <vt:lpstr>BPreplay</vt:lpstr>
      <vt:lpstr>Twinkl SemiBold</vt:lpstr>
      <vt:lpstr>Calibri</vt:lpstr>
      <vt:lpstr>Office Theme</vt:lpstr>
      <vt:lpstr>PowerPoint Presentation</vt:lpstr>
      <vt:lpstr>Reading a Picture</vt:lpstr>
      <vt:lpstr>PowerPoint Presentation</vt:lpstr>
      <vt:lpstr>Example Answers</vt:lpstr>
      <vt:lpstr>Drawing Inferences</vt:lpstr>
      <vt:lpstr>Drawing Inferences</vt:lpstr>
      <vt:lpstr>Reading a Picture</vt:lpstr>
      <vt:lpstr>PowerPoint Presentation</vt:lpstr>
      <vt:lpstr>Example Answers</vt:lpstr>
      <vt:lpstr>Drawing Inferences</vt:lpstr>
      <vt:lpstr>Reading a Picture</vt:lpstr>
      <vt:lpstr>Reading a Picture</vt:lpstr>
      <vt:lpstr>PowerPoint Presentation</vt:lpstr>
      <vt:lpstr>Example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Twinkl A5</cp:lastModifiedBy>
  <cp:revision>19</cp:revision>
  <dcterms:created xsi:type="dcterms:W3CDTF">2018-10-23T14:51:08Z</dcterms:created>
  <dcterms:modified xsi:type="dcterms:W3CDTF">2021-07-15T01:15:47Z</dcterms:modified>
</cp:coreProperties>
</file>