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9" r:id="rId15"/>
    <p:sldId id="291" r:id="rId16"/>
    <p:sldId id="290" r:id="rId17"/>
    <p:sldId id="282" r:id="rId18"/>
    <p:sldId id="283" r:id="rId19"/>
    <p:sldId id="284" r:id="rId20"/>
    <p:sldId id="285" r:id="rId21"/>
    <p:sldId id="286" r:id="rId22"/>
    <p:sldId id="287" r:id="rId23"/>
    <p:sldId id="267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winkl" pitchFamily="2" charset="0"/>
      <p:regular r:id="rId31"/>
      <p:bold r:id="rId32"/>
    </p:embeddedFont>
    <p:embeddedFont>
      <p:font typeface="Twinkl SemiBold" pitchFamily="2" charset="0"/>
      <p:bold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1E2"/>
    <a:srgbClr val="D0B6D9"/>
    <a:srgbClr val="000000"/>
    <a:srgbClr val="00A7E6"/>
    <a:srgbClr val="F08115"/>
    <a:srgbClr val="D0DE99"/>
    <a:srgbClr val="AFDEF8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98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88DA92-0298-4C3F-8A56-396ED72C10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2FB84-7E14-48A6-8109-5535F26F71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08FB48-309C-405E-B4DD-706A99FCBA57}" type="datetimeFigureOut">
              <a:rPr lang="en-GB"/>
              <a:pPr>
                <a:defRPr/>
              </a:pPr>
              <a:t>14/04/2021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86EDD-8C0B-461B-A344-7DDCAB9389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DBEE6-65D5-4F22-8136-3D319E4CAD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8C85A58-52C7-4D35-94C5-DB9F51A8E45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A013A8-3AB1-44BC-9662-CF2031ADB3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F2BA13-5E24-4512-8DAF-68EA8C5CE7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6DEEBE-A5DD-43CA-B3F9-9B660E511E88}" type="datetimeFigureOut">
              <a:rPr lang="en-GB"/>
              <a:pPr>
                <a:defRPr/>
              </a:pPr>
              <a:t>14/04/2021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E1ABC06-A26E-4814-B8D0-2E6342B08B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A60D03B-8E5C-4755-80EB-B7561314D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EEEC3-84A4-456F-BE89-0E7F7BC26B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C824A-6D29-497F-B41F-5201102C9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696B6BB-105A-43BC-876D-25D5F795520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7AEF47F-116C-46A9-BADD-0B33B250D1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58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9DD0E11-C7EC-4A12-A1D3-E0C8BB2EE7A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FCDEAF9-C7B7-4094-98AC-E5F108C0E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65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318DC572-6861-4106-8A43-5A0C2BC2A79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85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8FF1FF9-448C-4CE1-BA73-3B8078120F8A}"/>
              </a:ext>
            </a:extLst>
          </p:cNvPr>
          <p:cNvSpPr/>
          <p:nvPr userDrawn="1"/>
        </p:nvSpPr>
        <p:spPr bwMode="auto">
          <a:xfrm>
            <a:off x="503238" y="512763"/>
            <a:ext cx="8137525" cy="580707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47EDD5-539C-4CBA-8E87-5C4778173585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064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735E383-030C-44EE-8E8D-75AD1637C1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73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CEE06A3-30D6-431B-A61D-C560B6CF3B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E363E3-5A83-494D-8008-D02C7BFA97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3C53DCE-16C3-48EC-A4E9-FA409BC2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‘a’ or ‘an’ Hunt</a:t>
            </a:r>
            <a:endParaRPr lang="en-GB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C37E5E3-7D6F-4292-8A33-B32135DF6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1549400"/>
            <a:ext cx="77120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With a partner, collect five objects from the classroom.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Write a label for each object adding ‘a’ or ‘an’ in front of the word.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Read them aloud – does it sound right?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Join up with another pair and put your objects into two groups -  those that use ‘</a:t>
            </a:r>
            <a:r>
              <a:rPr lang="en-GB" altLang="en-US" sz="2400" b="1">
                <a:solidFill>
                  <a:srgbClr val="F08115"/>
                </a:solidFill>
                <a:cs typeface="Arial" panose="020B0604020202020204" pitchFamily="34" charset="0"/>
              </a:rPr>
              <a:t>a</a:t>
            </a: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’ and those that use ‘</a:t>
            </a:r>
            <a:r>
              <a:rPr lang="en-GB" altLang="en-US" sz="2400" b="1">
                <a:solidFill>
                  <a:srgbClr val="00A7E8"/>
                </a:solidFill>
                <a:cs typeface="Arial" panose="020B0604020202020204" pitchFamily="34" charset="0"/>
              </a:rPr>
              <a:t>an</a:t>
            </a: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’.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D86FDF9-9CBF-4FC0-8BFF-05431845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Spin the Wheel!</a:t>
            </a:r>
            <a:endParaRPr lang="en-GB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EB6A0BDD-529F-4493-BD5D-29F61486705F}"/>
              </a:ext>
            </a:extLst>
          </p:cNvPr>
          <p:cNvSpPr>
            <a:spLocks/>
          </p:cNvSpPr>
          <p:nvPr/>
        </p:nvSpPr>
        <p:spPr bwMode="auto">
          <a:xfrm>
            <a:off x="755650" y="1266825"/>
            <a:ext cx="7777163" cy="45402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000"/>
              <a:t>Spin the wheel to select a word.</a:t>
            </a:r>
          </a:p>
        </p:txBody>
      </p:sp>
      <p:sp>
        <p:nvSpPr>
          <p:cNvPr id="18436" name="TextBox 9">
            <a:extLst>
              <a:ext uri="{FF2B5EF4-FFF2-40B4-BE49-F238E27FC236}">
                <a16:creationId xmlns:a16="http://schemas.microsoft.com/office/drawing/2014/main" id="{BC2DCEA9-2768-438C-8D64-AA1D940B2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4997450"/>
            <a:ext cx="4418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 your whiteboards, write a sentence using the word with the correct choice of ‘a’ or ‘an’. Make your sentence as interesting as you can!</a:t>
            </a:r>
          </a:p>
        </p:txBody>
      </p:sp>
      <p:pic>
        <p:nvPicPr>
          <p:cNvPr id="18437" name="Picture 10">
            <a:extLst>
              <a:ext uri="{FF2B5EF4-FFF2-40B4-BE49-F238E27FC236}">
                <a16:creationId xmlns:a16="http://schemas.microsoft.com/office/drawing/2014/main" id="{802F33CA-5F4E-4988-8E1A-41D96F2BB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3" b="7133"/>
          <a:stretch>
            <a:fillRect/>
          </a:stretch>
        </p:blipFill>
        <p:spPr bwMode="auto">
          <a:xfrm>
            <a:off x="5438775" y="2593975"/>
            <a:ext cx="295592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ounded Rectangular Callout 11">
            <a:extLst>
              <a:ext uri="{FF2B5EF4-FFF2-40B4-BE49-F238E27FC236}">
                <a16:creationId xmlns:a16="http://schemas.microsoft.com/office/drawing/2014/main" id="{92A5F883-774B-44B5-B58A-BCAE6AB00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275" y="1500188"/>
            <a:ext cx="2060575" cy="1022350"/>
          </a:xfrm>
          <a:prstGeom prst="wedgeRoundRectCallout">
            <a:avLst>
              <a:gd name="adj1" fmla="val -33662"/>
              <a:gd name="adj2" fmla="val 7647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Would you use ‘a’ or ‘an’ before the word?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C156A6-B4B6-403E-829F-DACC7410D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670050"/>
            <a:ext cx="36544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entagon 16">
            <a:extLst>
              <a:ext uri="{FF2B5EF4-FFF2-40B4-BE49-F238E27FC236}">
                <a16:creationId xmlns:a16="http://schemas.microsoft.com/office/drawing/2014/main" id="{9ECC55CE-ED66-486A-B121-77960B583709}"/>
              </a:ext>
            </a:extLst>
          </p:cNvPr>
          <p:cNvSpPr/>
          <p:nvPr/>
        </p:nvSpPr>
        <p:spPr>
          <a:xfrm rot="10800000">
            <a:off x="4040188" y="3375025"/>
            <a:ext cx="544512" cy="242888"/>
          </a:xfrm>
          <a:prstGeom prst="homePlate">
            <a:avLst>
              <a:gd name="adj" fmla="val 47878"/>
            </a:avLst>
          </a:prstGeom>
          <a:solidFill>
            <a:srgbClr val="E6C734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8" name="Spin Trigger">
            <a:extLst>
              <a:ext uri="{FF2B5EF4-FFF2-40B4-BE49-F238E27FC236}">
                <a16:creationId xmlns:a16="http://schemas.microsoft.com/office/drawing/2014/main" id="{48764C77-BC5B-4D29-9BB8-91951A156FA0}"/>
              </a:ext>
            </a:extLst>
          </p:cNvPr>
          <p:cNvSpPr/>
          <p:nvPr/>
        </p:nvSpPr>
        <p:spPr>
          <a:xfrm>
            <a:off x="1912938" y="5586413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78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84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24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76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280000">
                                      <p:cBhvr>
                                        <p:cTn id="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D68FC6E-C99A-4252-8999-6D3C3032B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An Adventure To a Lost World</a:t>
            </a: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6A72-7E94-4CD2-AF9B-911E8703CE33}"/>
              </a:ext>
            </a:extLst>
          </p:cNvPr>
          <p:cNvSpPr>
            <a:spLocks/>
          </p:cNvSpPr>
          <p:nvPr/>
        </p:nvSpPr>
        <p:spPr bwMode="auto">
          <a:xfrm>
            <a:off x="755650" y="1250950"/>
            <a:ext cx="7632700" cy="484187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000">
                <a:solidFill>
                  <a:schemeClr val="tx1"/>
                </a:solidFill>
              </a:rPr>
              <a:t>Can you spot the ‘a’ or ‘an’ mistakes in the following passage?</a:t>
            </a:r>
            <a:endParaRPr lang="en-GB" altLang="en-US" sz="160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The waves lapped gently against the side of the boat, as a young boy and his faithful dog arrived at the shore of an small, deserted island. It was a island so small, that the boy could see right over to the other side from where he sat.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Jumping out of the boat into the shallow water,</a:t>
            </a:r>
            <a:br>
              <a:rPr lang="en-GB" altLang="en-US" sz="1600">
                <a:solidFill>
                  <a:schemeClr val="tx1"/>
                </a:solidFill>
              </a:rPr>
            </a:br>
            <a:r>
              <a:rPr lang="en-GB" altLang="en-US" sz="1600">
                <a:solidFill>
                  <a:schemeClr val="tx1"/>
                </a:solidFill>
              </a:rPr>
              <a:t>his foot landed on an sharp shell.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“Ouch!” he yelped, startling his dog, who was sleeping</a:t>
            </a:r>
            <a:br>
              <a:rPr lang="en-GB" altLang="en-US" sz="1600">
                <a:solidFill>
                  <a:schemeClr val="tx1"/>
                </a:solidFill>
              </a:rPr>
            </a:br>
            <a:r>
              <a:rPr lang="en-GB" altLang="en-US" sz="1600">
                <a:solidFill>
                  <a:schemeClr val="tx1"/>
                </a:solidFill>
              </a:rPr>
              <a:t>on a enormous blanket at one end of the boat.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Stretching to wake himself up, the dog looked at the boy</a:t>
            </a:r>
            <a:br>
              <a:rPr lang="en-GB" altLang="en-US" sz="1600">
                <a:solidFill>
                  <a:schemeClr val="tx1"/>
                </a:solidFill>
              </a:rPr>
            </a:br>
            <a:r>
              <a:rPr lang="en-GB" altLang="en-US" sz="1600">
                <a:solidFill>
                  <a:schemeClr val="tx1"/>
                </a:solidFill>
              </a:rPr>
              <a:t>sleepily, before jumping into the clear, blue, sea.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They paddled to the shore and looked around at the island. In the centre was an huge palm tree as high as a ten storey building and surrounding it was an collection of every type of fruit tree imaginable.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Hungry from their journey across the sea, the boy began to ravenously eat the different fruits on offer.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He started with a apple, a banana, a orange and a whole bunch of juicy grapes, while his dog looked on, an look of jealousy on his face.</a:t>
            </a: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B192CB20-12F9-4F5C-95FE-074CAD389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405063"/>
            <a:ext cx="1550988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AF97DC-D238-4AE7-8AA5-C1C136899B6E}"/>
              </a:ext>
            </a:extLst>
          </p:cNvPr>
          <p:cNvSpPr>
            <a:spLocks/>
          </p:cNvSpPr>
          <p:nvPr/>
        </p:nvSpPr>
        <p:spPr bwMode="auto">
          <a:xfrm>
            <a:off x="758825" y="1250950"/>
            <a:ext cx="7632700" cy="484187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000"/>
              <a:t>Can you spot the ‘a’ or ‘an’ mistakes in the following passage?</a:t>
            </a:r>
            <a:endParaRPr lang="en-GB" altLang="en-US" sz="16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1600"/>
              <a:t>The waves lapped gently against the side of the boat, as a young boy and his faithful dog arrived at the shore of </a:t>
            </a:r>
            <a:r>
              <a:rPr lang="en-GB" altLang="en-US" sz="1600" b="1">
                <a:solidFill>
                  <a:srgbClr val="699327"/>
                </a:solidFill>
              </a:rPr>
              <a:t>an</a:t>
            </a:r>
            <a:r>
              <a:rPr lang="en-GB" altLang="en-US" sz="1600"/>
              <a:t> small, deserted island. It was </a:t>
            </a:r>
            <a:r>
              <a:rPr lang="en-GB" altLang="en-US" sz="1600" b="1">
                <a:solidFill>
                  <a:srgbClr val="699327"/>
                </a:solidFill>
              </a:rPr>
              <a:t>a</a:t>
            </a:r>
            <a:r>
              <a:rPr lang="en-GB" altLang="en-US" sz="1600"/>
              <a:t> island so small, that the boy could see right over to the other side from where he sat.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1600"/>
              <a:t>Jumping out of the boat into the shallow water,</a:t>
            </a:r>
            <a:br>
              <a:rPr lang="en-GB" altLang="en-US" sz="1600"/>
            </a:br>
            <a:r>
              <a:rPr lang="en-GB" altLang="en-US" sz="1600"/>
              <a:t>his foot landed on </a:t>
            </a:r>
            <a:r>
              <a:rPr lang="en-GB" altLang="en-US" sz="1600" b="1">
                <a:solidFill>
                  <a:srgbClr val="699327"/>
                </a:solidFill>
              </a:rPr>
              <a:t>an</a:t>
            </a:r>
            <a:r>
              <a:rPr lang="en-GB" altLang="en-US" sz="1600"/>
              <a:t> sharp shell.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1600"/>
              <a:t>“Ouch!” he yelped, startling his dog, who was sleeping</a:t>
            </a:r>
            <a:br>
              <a:rPr lang="en-GB" altLang="en-US" sz="1600"/>
            </a:br>
            <a:r>
              <a:rPr lang="en-GB" altLang="en-US" sz="1600"/>
              <a:t>on </a:t>
            </a:r>
            <a:r>
              <a:rPr lang="en-GB" altLang="en-US" sz="1600" b="1">
                <a:solidFill>
                  <a:srgbClr val="699327"/>
                </a:solidFill>
              </a:rPr>
              <a:t>a</a:t>
            </a:r>
            <a:r>
              <a:rPr lang="en-GB" altLang="en-US" sz="1600"/>
              <a:t> enormous blanket at one end of the boat.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1600"/>
              <a:t>Stretching to wake himself up, the dog looked at the boy</a:t>
            </a:r>
            <a:br>
              <a:rPr lang="en-GB" altLang="en-US" sz="1600"/>
            </a:br>
            <a:r>
              <a:rPr lang="en-GB" altLang="en-US" sz="1600"/>
              <a:t>sleepily, before jumping into the clear, blue, sea.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1600"/>
              <a:t>They paddled to the shore and looked around at the island. In the centre was </a:t>
            </a:r>
            <a:r>
              <a:rPr lang="en-GB" altLang="en-US" sz="1600" b="1">
                <a:solidFill>
                  <a:srgbClr val="699327"/>
                </a:solidFill>
              </a:rPr>
              <a:t>an</a:t>
            </a:r>
            <a:r>
              <a:rPr lang="en-GB" altLang="en-US" sz="1600"/>
              <a:t> huge palm tree as high as a ten storey building and surrounding it was </a:t>
            </a:r>
            <a:r>
              <a:rPr lang="en-GB" altLang="en-US" sz="1600" b="1">
                <a:solidFill>
                  <a:srgbClr val="699327"/>
                </a:solidFill>
              </a:rPr>
              <a:t>an</a:t>
            </a:r>
            <a:r>
              <a:rPr lang="en-GB" altLang="en-US" sz="1600"/>
              <a:t> collection of every type of fruit tree imaginable.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1600"/>
              <a:t>Hungry from their journey across the sea, the boy began to ravenously eat the different fruits on offer.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1600"/>
              <a:t>He started with</a:t>
            </a:r>
            <a:r>
              <a:rPr lang="en-GB" altLang="en-US" sz="1600">
                <a:solidFill>
                  <a:srgbClr val="FF0000"/>
                </a:solidFill>
              </a:rPr>
              <a:t> </a:t>
            </a:r>
            <a:r>
              <a:rPr lang="en-GB" altLang="en-US" sz="1600" b="1">
                <a:solidFill>
                  <a:srgbClr val="699327"/>
                </a:solidFill>
              </a:rPr>
              <a:t>a</a:t>
            </a:r>
            <a:r>
              <a:rPr lang="en-GB" altLang="en-US" sz="1600">
                <a:solidFill>
                  <a:srgbClr val="FF0000"/>
                </a:solidFill>
              </a:rPr>
              <a:t> </a:t>
            </a:r>
            <a:r>
              <a:rPr lang="en-GB" altLang="en-US" sz="1600"/>
              <a:t>apple, a banana, </a:t>
            </a:r>
            <a:r>
              <a:rPr lang="en-GB" altLang="en-US" sz="1600" b="1">
                <a:solidFill>
                  <a:srgbClr val="699327"/>
                </a:solidFill>
              </a:rPr>
              <a:t>a</a:t>
            </a:r>
            <a:r>
              <a:rPr lang="en-GB" altLang="en-US" sz="1600"/>
              <a:t> orange and a whole bunch of juicy grapes, while his dog looked on, </a:t>
            </a:r>
            <a:r>
              <a:rPr lang="en-GB" altLang="en-US" sz="1600" b="1">
                <a:solidFill>
                  <a:srgbClr val="699327"/>
                </a:solidFill>
              </a:rPr>
              <a:t>an</a:t>
            </a:r>
            <a:r>
              <a:rPr lang="en-GB" altLang="en-US" sz="1600"/>
              <a:t> look of jealousy on his face.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A8868C-8B7B-45F5-95B5-AF4C298C38E2}"/>
              </a:ext>
            </a:extLst>
          </p:cNvPr>
          <p:cNvSpPr/>
          <p:nvPr/>
        </p:nvSpPr>
        <p:spPr>
          <a:xfrm>
            <a:off x="3933825" y="1879600"/>
            <a:ext cx="428625" cy="27305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2ED3DC-74E6-4CA8-BAED-68BC6F5BB803}"/>
              </a:ext>
            </a:extLst>
          </p:cNvPr>
          <p:cNvSpPr/>
          <p:nvPr/>
        </p:nvSpPr>
        <p:spPr>
          <a:xfrm>
            <a:off x="6870700" y="1879600"/>
            <a:ext cx="427038" cy="27305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B6FA21-4757-4340-AEF4-2E4808BC866F}"/>
              </a:ext>
            </a:extLst>
          </p:cNvPr>
          <p:cNvSpPr/>
          <p:nvPr/>
        </p:nvSpPr>
        <p:spPr>
          <a:xfrm>
            <a:off x="2449513" y="2676525"/>
            <a:ext cx="428625" cy="27305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F3893F-BB52-4A3E-8754-5556B066CFCF}"/>
              </a:ext>
            </a:extLst>
          </p:cNvPr>
          <p:cNvSpPr/>
          <p:nvPr/>
        </p:nvSpPr>
        <p:spPr>
          <a:xfrm>
            <a:off x="981075" y="3240088"/>
            <a:ext cx="428625" cy="27305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818D2B-FC8B-4955-B431-5839CAE3662D}"/>
              </a:ext>
            </a:extLst>
          </p:cNvPr>
          <p:cNvSpPr/>
          <p:nvPr/>
        </p:nvSpPr>
        <p:spPr>
          <a:xfrm>
            <a:off x="7788275" y="4148138"/>
            <a:ext cx="427038" cy="27305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37E1F8-9AFC-4A04-BB0B-7AE44BAFF0ED}"/>
              </a:ext>
            </a:extLst>
          </p:cNvPr>
          <p:cNvSpPr/>
          <p:nvPr/>
        </p:nvSpPr>
        <p:spPr>
          <a:xfrm>
            <a:off x="7273925" y="4362450"/>
            <a:ext cx="428625" cy="27305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12F14E-9894-4ECE-BAC3-B14D6573508C}"/>
              </a:ext>
            </a:extLst>
          </p:cNvPr>
          <p:cNvSpPr/>
          <p:nvPr/>
        </p:nvSpPr>
        <p:spPr>
          <a:xfrm>
            <a:off x="2157413" y="5486400"/>
            <a:ext cx="427037" cy="27305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0AA4B1B-294F-4735-AB67-F08A1F500546}"/>
              </a:ext>
            </a:extLst>
          </p:cNvPr>
          <p:cNvSpPr/>
          <p:nvPr/>
        </p:nvSpPr>
        <p:spPr>
          <a:xfrm>
            <a:off x="3898900" y="5486400"/>
            <a:ext cx="427038" cy="27305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F52AEC-2555-4556-8F2F-7BA8D1978BC3}"/>
              </a:ext>
            </a:extLst>
          </p:cNvPr>
          <p:cNvSpPr/>
          <p:nvPr/>
        </p:nvSpPr>
        <p:spPr>
          <a:xfrm>
            <a:off x="2994025" y="5718175"/>
            <a:ext cx="428625" cy="27305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5A18C6B6-DF31-4F71-A486-9F77AE60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‘a’ or ‘an’ Word Search</a:t>
            </a:r>
            <a:endParaRPr lang="en-GB" altLang="en-US"/>
          </a:p>
        </p:txBody>
      </p:sp>
      <p:grpSp>
        <p:nvGrpSpPr>
          <p:cNvPr id="20483" name="Group 259">
            <a:extLst>
              <a:ext uri="{FF2B5EF4-FFF2-40B4-BE49-F238E27FC236}">
                <a16:creationId xmlns:a16="http://schemas.microsoft.com/office/drawing/2014/main" id="{9A384F64-7580-408F-8731-24454FBBB44F}"/>
              </a:ext>
            </a:extLst>
          </p:cNvPr>
          <p:cNvGrpSpPr>
            <a:grpSpLocks/>
          </p:cNvGrpSpPr>
          <p:nvPr/>
        </p:nvGrpSpPr>
        <p:grpSpPr bwMode="auto">
          <a:xfrm>
            <a:off x="5005388" y="2016125"/>
            <a:ext cx="3295650" cy="3295650"/>
            <a:chOff x="4811713" y="1660525"/>
            <a:chExt cx="3295650" cy="3295650"/>
          </a:xfrm>
        </p:grpSpPr>
        <p:grpSp>
          <p:nvGrpSpPr>
            <p:cNvPr id="20502" name="Group 258">
              <a:extLst>
                <a:ext uri="{FF2B5EF4-FFF2-40B4-BE49-F238E27FC236}">
                  <a16:creationId xmlns:a16="http://schemas.microsoft.com/office/drawing/2014/main" id="{E6600539-917A-4139-BA83-236A5A9E3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1713" y="1660525"/>
              <a:ext cx="3295650" cy="3295650"/>
              <a:chOff x="4811713" y="1660525"/>
              <a:chExt cx="3295650" cy="3295650"/>
            </a:xfrm>
          </p:grpSpPr>
          <p:grpSp>
            <p:nvGrpSpPr>
              <p:cNvPr id="20513" name="Group 2">
                <a:extLst>
                  <a:ext uri="{FF2B5EF4-FFF2-40B4-BE49-F238E27FC236}">
                    <a16:creationId xmlns:a16="http://schemas.microsoft.com/office/drawing/2014/main" id="{3A0034CC-CF7F-40F9-BE94-9152F66D31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11713" y="1660525"/>
                <a:ext cx="3295650" cy="3295650"/>
                <a:chOff x="2920313" y="1784007"/>
                <a:chExt cx="3295136" cy="3295136"/>
              </a:xfrm>
            </p:grpSpPr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56F3DD38-51E1-422A-BFA2-833FDB19DF81}"/>
                    </a:ext>
                  </a:extLst>
                </p:cNvPr>
                <p:cNvSpPr/>
                <p:nvPr/>
              </p:nvSpPr>
              <p:spPr>
                <a:xfrm>
                  <a:off x="2920313" y="1784007"/>
                  <a:ext cx="3295136" cy="3295136"/>
                </a:xfrm>
                <a:prstGeom prst="ellipse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560D935E-1AC6-4C0C-82FC-AF0BA7247482}"/>
                    </a:ext>
                  </a:extLst>
                </p:cNvPr>
                <p:cNvSpPr/>
                <p:nvPr/>
              </p:nvSpPr>
              <p:spPr>
                <a:xfrm>
                  <a:off x="2994913" y="1841148"/>
                  <a:ext cx="3171330" cy="317133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  <p:grpSp>
            <p:nvGrpSpPr>
              <p:cNvPr id="20514" name="Group 99">
                <a:extLst>
                  <a:ext uri="{FF2B5EF4-FFF2-40B4-BE49-F238E27FC236}">
                    <a16:creationId xmlns:a16="http://schemas.microsoft.com/office/drawing/2014/main" id="{0356A3DB-959C-47F1-9916-F70812AE0B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6777" y="1770792"/>
                <a:ext cx="3043160" cy="3066954"/>
                <a:chOff x="4952327" y="1755434"/>
                <a:chExt cx="3043724" cy="3065897"/>
              </a:xfrm>
            </p:grpSpPr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A3379C7F-DBED-417F-9C4D-BF30C66FCA7B}"/>
                    </a:ext>
                  </a:extLst>
                </p:cNvPr>
                <p:cNvCxnSpPr/>
                <p:nvPr/>
              </p:nvCxnSpPr>
              <p:spPr>
                <a:xfrm>
                  <a:off x="6478546" y="1754705"/>
                  <a:ext cx="0" cy="274542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>
                  <a:extLst>
                    <a:ext uri="{FF2B5EF4-FFF2-40B4-BE49-F238E27FC236}">
                      <a16:creationId xmlns:a16="http://schemas.microsoft.com/office/drawing/2014/main" id="{EDFCC85F-3BAF-49B1-BB54-923412726824}"/>
                    </a:ext>
                  </a:extLst>
                </p:cNvPr>
                <p:cNvCxnSpPr/>
                <p:nvPr/>
              </p:nvCxnSpPr>
              <p:spPr>
                <a:xfrm>
                  <a:off x="6473782" y="4546155"/>
                  <a:ext cx="0" cy="274543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C39BD0A1-A39C-40ED-B944-B1AB3FB28CCD}"/>
                    </a:ext>
                  </a:extLst>
                </p:cNvPr>
                <p:cNvCxnSpPr/>
                <p:nvPr/>
              </p:nvCxnSpPr>
              <p:spPr>
                <a:xfrm rot="16200000">
                  <a:off x="7859133" y="3151944"/>
                  <a:ext cx="0" cy="274689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B4EE8231-F9DF-48D5-8833-5BCA4999881A}"/>
                    </a:ext>
                  </a:extLst>
                </p:cNvPr>
                <p:cNvCxnSpPr/>
                <p:nvPr/>
              </p:nvCxnSpPr>
              <p:spPr>
                <a:xfrm rot="16200000">
                  <a:off x="5090020" y="3151944"/>
                  <a:ext cx="0" cy="274689"/>
                </a:xfrm>
                <a:prstGeom prst="line">
                  <a:avLst/>
                </a:prstGeom>
                <a:ln w="5715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5" name="Group 129">
                <a:extLst>
                  <a:ext uri="{FF2B5EF4-FFF2-40B4-BE49-F238E27FC236}">
                    <a16:creationId xmlns:a16="http://schemas.microsoft.com/office/drawing/2014/main" id="{F7A217EE-CAD4-4E81-8B79-42EED34C65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9068" y="2675471"/>
                <a:ext cx="2925926" cy="1193866"/>
                <a:chOff x="5015729" y="2660036"/>
                <a:chExt cx="2925284" cy="1192941"/>
              </a:xfrm>
            </p:grpSpPr>
            <p:grpSp>
              <p:nvGrpSpPr>
                <p:cNvPr id="20571" name="Group 117">
                  <a:extLst>
                    <a:ext uri="{FF2B5EF4-FFF2-40B4-BE49-F238E27FC236}">
                      <a16:creationId xmlns:a16="http://schemas.microsoft.com/office/drawing/2014/main" id="{E7578036-2E0C-4F01-A2A1-F275AD7887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5729" y="3438012"/>
                  <a:ext cx="247909" cy="414965"/>
                  <a:chOff x="4984978" y="3413613"/>
                  <a:chExt cx="297317" cy="414965"/>
                </a:xfrm>
              </p:grpSpPr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72307228-3C2A-4A55-B38B-A8481401A8E9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1706" y="3402559"/>
                    <a:ext cx="25316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D854B6FC-E1E8-49B8-9D13-3037AEDE2C26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84672" y="3542398"/>
                    <a:ext cx="25887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625B743E-EC59-491A-BF96-B699DB0BA2E0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5002072" y="3692298"/>
                    <a:ext cx="26458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5E864EAE-50A6-4200-A902-5C4C08B6CE1F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15497" y="3822559"/>
                    <a:ext cx="26267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72" name="Group 124">
                  <a:extLst>
                    <a:ext uri="{FF2B5EF4-FFF2-40B4-BE49-F238E27FC236}">
                      <a16:creationId xmlns:a16="http://schemas.microsoft.com/office/drawing/2014/main" id="{48E22197-A288-4D51-BD8C-0AEED97A93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11114" y="2660036"/>
                  <a:ext cx="229899" cy="485950"/>
                  <a:chOff x="4972570" y="3391082"/>
                  <a:chExt cx="275717" cy="485950"/>
                </a:xfrm>
              </p:grpSpPr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F3163581-22A1-42DE-9831-D4FAB43B567C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5003103" y="3405923"/>
                    <a:ext cx="245548" cy="793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03D8A9CF-D61A-4A6F-9CB4-C61EB094025C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4975893" y="3531190"/>
                    <a:ext cx="226513" cy="3807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C0AAF576-0C4C-497D-AB01-469CDB3EBC64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4983155" y="3666163"/>
                    <a:ext cx="232223" cy="57106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7DA0F24C-14FE-4A23-BCA1-1244BCC59DD5}"/>
                      </a:ext>
                    </a:extLst>
                  </p:cNvPr>
                  <p:cNvCxnSpPr/>
                  <p:nvPr/>
                </p:nvCxnSpPr>
                <p:spPr>
                  <a:xfrm rot="11652115" flipH="1">
                    <a:off x="5008010" y="3780551"/>
                    <a:ext cx="236030" cy="104694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16" name="Group 130">
                <a:extLst>
                  <a:ext uri="{FF2B5EF4-FFF2-40B4-BE49-F238E27FC236}">
                    <a16:creationId xmlns:a16="http://schemas.microsoft.com/office/drawing/2014/main" id="{425EE32A-F987-4A61-A8C9-798FDAEE2C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00000">
                <a:off x="4998613" y="2727760"/>
                <a:ext cx="2928624" cy="1151567"/>
                <a:chOff x="5012348" y="2706957"/>
                <a:chExt cx="2927987" cy="1152230"/>
              </a:xfrm>
            </p:grpSpPr>
            <p:grpSp>
              <p:nvGrpSpPr>
                <p:cNvPr id="20561" name="Group 131">
                  <a:extLst>
                    <a:ext uri="{FF2B5EF4-FFF2-40B4-BE49-F238E27FC236}">
                      <a16:creationId xmlns:a16="http://schemas.microsoft.com/office/drawing/2014/main" id="{B442A067-15F7-4784-A087-B6E2D1FC16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2348" y="3432727"/>
                  <a:ext cx="249132" cy="426460"/>
                  <a:chOff x="4980881" y="3407634"/>
                  <a:chExt cx="298783" cy="426460"/>
                </a:xfrm>
              </p:grpSpPr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7205013F-1C13-4BD3-97F9-11B5126FF57C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96191" y="3402262"/>
                    <a:ext cx="27600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97E8528F-6645-415D-B84C-AC00E8F20E00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70398" y="3530284"/>
                    <a:ext cx="27790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AD1BB27E-4A42-4C2F-B7F3-10B100BE3029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84515" y="3676721"/>
                    <a:ext cx="28171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4E182234-B52E-48FC-819C-5148AEAE5C19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00762" y="3831203"/>
                    <a:ext cx="25506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62" name="Group 132">
                  <a:extLst>
                    <a:ext uri="{FF2B5EF4-FFF2-40B4-BE49-F238E27FC236}">
                      <a16:creationId xmlns:a16="http://schemas.microsoft.com/office/drawing/2014/main" id="{D6C8D0E9-459F-4277-B17F-01EE472BBC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4861" y="2706957"/>
                  <a:ext cx="255474" cy="440919"/>
                  <a:chOff x="4980008" y="3393239"/>
                  <a:chExt cx="306385" cy="440919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27345600-AAB4-4FD2-BD6B-5E4B5598C2A0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83867" y="3393715"/>
                    <a:ext cx="30264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D79883E9-71AA-4CD2-9214-DEEF09687BF2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76436" y="3536156"/>
                    <a:ext cx="28551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B8A58C3E-552E-4A8E-8836-ACCFB55B20BD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87588" y="3686068"/>
                    <a:ext cx="27980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3AAB984E-59C8-46D8-9C6C-38D74442F239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94488" y="3834884"/>
                    <a:ext cx="27790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17" name="Group 141">
                <a:extLst>
                  <a:ext uri="{FF2B5EF4-FFF2-40B4-BE49-F238E27FC236}">
                    <a16:creationId xmlns:a16="http://schemas.microsoft.com/office/drawing/2014/main" id="{E7D32C80-1F22-442B-BB48-411C4ED251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600000">
                <a:off x="4989966" y="2708159"/>
                <a:ext cx="2947155" cy="1187609"/>
                <a:chOff x="4997757" y="2691765"/>
                <a:chExt cx="2946504" cy="1186691"/>
              </a:xfrm>
            </p:grpSpPr>
            <p:grpSp>
              <p:nvGrpSpPr>
                <p:cNvPr id="20551" name="Group 142">
                  <a:extLst>
                    <a:ext uri="{FF2B5EF4-FFF2-40B4-BE49-F238E27FC236}">
                      <a16:creationId xmlns:a16="http://schemas.microsoft.com/office/drawing/2014/main" id="{4EE3C8AF-173E-468A-93C9-E082A04E86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4997757" y="3443405"/>
                  <a:ext cx="251382" cy="435051"/>
                  <a:chOff x="4959413" y="3414551"/>
                  <a:chExt cx="301478" cy="435051"/>
                </a:xfrm>
              </p:grpSpPr>
              <p:cxnSp>
                <p:nvCxnSpPr>
                  <p:cNvPr id="242" name="Straight Connector 241">
                    <a:extLst>
                      <a:ext uri="{FF2B5EF4-FFF2-40B4-BE49-F238E27FC236}">
                        <a16:creationId xmlns:a16="http://schemas.microsoft.com/office/drawing/2014/main" id="{9B95BA65-0FC6-495E-B87B-C757F38D9FF6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7244" y="3406331"/>
                    <a:ext cx="27028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242">
                    <a:extLst>
                      <a:ext uri="{FF2B5EF4-FFF2-40B4-BE49-F238E27FC236}">
                        <a16:creationId xmlns:a16="http://schemas.microsoft.com/office/drawing/2014/main" id="{8A2C6F36-4854-4A6A-87ED-8C4902B4305E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8458" y="3541596"/>
                    <a:ext cx="27219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>
                    <a:extLst>
                      <a:ext uri="{FF2B5EF4-FFF2-40B4-BE49-F238E27FC236}">
                        <a16:creationId xmlns:a16="http://schemas.microsoft.com/office/drawing/2014/main" id="{220715EE-15A8-4A69-A019-B9C7EA0DF770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9848" y="3705358"/>
                    <a:ext cx="27219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>
                    <a:extLst>
                      <a:ext uri="{FF2B5EF4-FFF2-40B4-BE49-F238E27FC236}">
                        <a16:creationId xmlns:a16="http://schemas.microsoft.com/office/drawing/2014/main" id="{640CE398-B39F-4266-9109-9B8CB7301B34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89741" y="3849742"/>
                    <a:ext cx="26838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52" name="Group 143">
                  <a:extLst>
                    <a:ext uri="{FF2B5EF4-FFF2-40B4-BE49-F238E27FC236}">
                      <a16:creationId xmlns:a16="http://schemas.microsoft.com/office/drawing/2014/main" id="{90E5ABAF-2DF0-46DE-955D-3B512E44E2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05545" y="2691765"/>
                  <a:ext cx="238716" cy="433674"/>
                  <a:chOff x="4970237" y="3412080"/>
                  <a:chExt cx="286289" cy="433674"/>
                </a:xfrm>
              </p:grpSpPr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6A606DA3-C74E-4642-8F14-E7AB71E5DEA3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5004756" y="3419434"/>
                    <a:ext cx="25506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09CB500A-A1DD-4783-9A08-D4EDF9BADC81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91506" y="3559833"/>
                    <a:ext cx="25125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FC3D6390-8C83-4802-A006-D53432C16B03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81484" y="3707341"/>
                    <a:ext cx="27219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Connector 240">
                    <a:extLst>
                      <a:ext uri="{FF2B5EF4-FFF2-40B4-BE49-F238E27FC236}">
                        <a16:creationId xmlns:a16="http://schemas.microsoft.com/office/drawing/2014/main" id="{B4BBF3E2-3682-4394-8AE0-F09A26EEFA7A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13895" y="3852356"/>
                    <a:ext cx="251255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18" name="Group 152">
                <a:extLst>
                  <a:ext uri="{FF2B5EF4-FFF2-40B4-BE49-F238E27FC236}">
                    <a16:creationId xmlns:a16="http://schemas.microsoft.com/office/drawing/2014/main" id="{3813F05F-459D-4172-8FFE-F9B6C1C42F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5003510" y="2703805"/>
                <a:ext cx="2974887" cy="1205088"/>
                <a:chOff x="4989939" y="2652553"/>
                <a:chExt cx="2974237" cy="1205771"/>
              </a:xfrm>
            </p:grpSpPr>
            <p:grpSp>
              <p:nvGrpSpPr>
                <p:cNvPr id="20541" name="Group 153">
                  <a:extLst>
                    <a:ext uri="{FF2B5EF4-FFF2-40B4-BE49-F238E27FC236}">
                      <a16:creationId xmlns:a16="http://schemas.microsoft.com/office/drawing/2014/main" id="{C2835142-CA50-42EB-AB40-1CC05C743F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4989939" y="3415098"/>
                  <a:ext cx="239926" cy="443226"/>
                  <a:chOff x="4957729" y="3383658"/>
                  <a:chExt cx="287743" cy="443226"/>
                </a:xfrm>
              </p:grpSpPr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41F855B2-F89B-4251-87F5-E97C808ABD5C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0632" y="3382846"/>
                    <a:ext cx="27410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87C0F0D6-4C8E-44CE-A964-119E07A859F7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0819" y="3525563"/>
                    <a:ext cx="27981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B9F8B81A-C32C-45E2-92EF-B20D996A8A25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7649" y="3677946"/>
                    <a:ext cx="28171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B05A92DD-94EB-434C-9EE3-7BC38A959D03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73553" y="3825320"/>
                    <a:ext cx="26458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42" name="Group 154">
                  <a:extLst>
                    <a:ext uri="{FF2B5EF4-FFF2-40B4-BE49-F238E27FC236}">
                      <a16:creationId xmlns:a16="http://schemas.microsoft.com/office/drawing/2014/main" id="{DC8020EA-3E4B-4296-A97F-4E92F3A320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3528" y="2652553"/>
                  <a:ext cx="280648" cy="489100"/>
                  <a:chOff x="4942957" y="3395775"/>
                  <a:chExt cx="336579" cy="489100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54510AE2-32BA-4F27-90B9-A96F8CD6B2C4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65107" y="3395621"/>
                    <a:ext cx="30836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31D3CB59-683E-4219-B5E6-5D94584C5DE2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42208" y="3543133"/>
                    <a:ext cx="32358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7A6B7FED-5B3B-4338-B42A-D6F8E687F3C8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42575" y="3703781"/>
                    <a:ext cx="323589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8763D2AE-8C5B-45E1-B97A-0527609EB587}"/>
                      </a:ext>
                    </a:extLst>
                  </p:cNvPr>
                  <p:cNvCxnSpPr/>
                  <p:nvPr/>
                </p:nvCxnSpPr>
                <p:spPr>
                  <a:xfrm rot="6252115" flipH="1" flipV="1">
                    <a:off x="5101731" y="3706275"/>
                    <a:ext cx="84185" cy="272196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19" name="Group 163">
                <a:extLst>
                  <a:ext uri="{FF2B5EF4-FFF2-40B4-BE49-F238E27FC236}">
                    <a16:creationId xmlns:a16="http://schemas.microsoft.com/office/drawing/2014/main" id="{8C7E7F82-1EF0-414C-AAB0-C8F74DBCC8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7200000">
                <a:off x="4979532" y="2709518"/>
                <a:ext cx="2968489" cy="1208809"/>
                <a:chOff x="5000084" y="2674525"/>
                <a:chExt cx="2967838" cy="1209497"/>
              </a:xfrm>
            </p:grpSpPr>
            <p:grpSp>
              <p:nvGrpSpPr>
                <p:cNvPr id="20531" name="Group 164">
                  <a:extLst>
                    <a:ext uri="{FF2B5EF4-FFF2-40B4-BE49-F238E27FC236}">
                      <a16:creationId xmlns:a16="http://schemas.microsoft.com/office/drawing/2014/main" id="{259D531C-436B-4E86-929A-43EA531FED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00084" y="3424708"/>
                  <a:ext cx="228082" cy="459314"/>
                  <a:chOff x="4964537" y="3393767"/>
                  <a:chExt cx="273538" cy="459314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7B7D1596-239D-4392-BC5E-0FB249B5F589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80964" y="3393678"/>
                    <a:ext cx="253162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6AAFE49C-4DC6-4A6A-B0ED-2B04F68FEF39}"/>
                      </a:ext>
                    </a:extLst>
                  </p:cNvPr>
                  <p:cNvCxnSpPr/>
                  <p:nvPr/>
                </p:nvCxnSpPr>
                <p:spPr>
                  <a:xfrm rot="15252115" flipH="1">
                    <a:off x="5064760" y="3426033"/>
                    <a:ext cx="74655" cy="253162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F297A1E1-12A8-455F-A079-A2B7484FA624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57675" y="3703893"/>
                    <a:ext cx="25887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86898C70-7389-4CEA-BBBE-6C604E151853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4984517" y="3853401"/>
                    <a:ext cx="25316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32" name="Group 165">
                  <a:extLst>
                    <a:ext uri="{FF2B5EF4-FFF2-40B4-BE49-F238E27FC236}">
                      <a16:creationId xmlns:a16="http://schemas.microsoft.com/office/drawing/2014/main" id="{C726DD08-2963-4F68-842B-0268F788C1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680881" y="2674525"/>
                  <a:ext cx="287041" cy="469416"/>
                  <a:chOff x="4942051" y="3393724"/>
                  <a:chExt cx="344246" cy="469416"/>
                </a:xfrm>
              </p:grpSpPr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801EFA18-9964-4334-A76B-B034678E2658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71919" y="3386749"/>
                    <a:ext cx="31597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F83C409C-9C20-4644-8930-4C2470A6174F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51130" y="3540753"/>
                    <a:ext cx="325491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801DCD5E-1BA8-4936-9192-FC84BBB9AE65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49496" y="3693907"/>
                    <a:ext cx="317878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599C842D-7CAD-45A6-B00C-A869EA43843C}"/>
                      </a:ext>
                    </a:extLst>
                  </p:cNvPr>
                  <p:cNvCxnSpPr/>
                  <p:nvPr/>
                </p:nvCxnSpPr>
                <p:spPr>
                  <a:xfrm rot="4452115" flipV="1">
                    <a:off x="5099327" y="3698866"/>
                    <a:ext cx="25414" cy="285519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20" name="Group 174">
                <a:extLst>
                  <a:ext uri="{FF2B5EF4-FFF2-40B4-BE49-F238E27FC236}">
                    <a16:creationId xmlns:a16="http://schemas.microsoft.com/office/drawing/2014/main" id="{A0A739A0-C833-4CFB-9E9B-934B15AB24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000000">
                <a:off x="4977460" y="2651061"/>
                <a:ext cx="2934219" cy="1251379"/>
                <a:chOff x="5015809" y="2691286"/>
                <a:chExt cx="2933578" cy="1252093"/>
              </a:xfrm>
            </p:grpSpPr>
            <p:grpSp>
              <p:nvGrpSpPr>
                <p:cNvPr id="20521" name="Group 175">
                  <a:extLst>
                    <a:ext uri="{FF2B5EF4-FFF2-40B4-BE49-F238E27FC236}">
                      <a16:creationId xmlns:a16="http://schemas.microsoft.com/office/drawing/2014/main" id="{A3C5C2BD-29EB-4CAE-9CE9-B475D61E8A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852115">
                  <a:off x="5015809" y="3424182"/>
                  <a:ext cx="227986" cy="519197"/>
                  <a:chOff x="4974132" y="3396188"/>
                  <a:chExt cx="273421" cy="519197"/>
                </a:xfrm>
              </p:grpSpPr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DEA8F85-5D1B-4489-AACD-D2809E88F0A1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87443" y="3400192"/>
                    <a:ext cx="255063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EFEE3686-F583-47B3-B9E5-7E77E338E375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63827" y="3550964"/>
                    <a:ext cx="25887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>
                    <a:extLst>
                      <a:ext uri="{FF2B5EF4-FFF2-40B4-BE49-F238E27FC236}">
                        <a16:creationId xmlns:a16="http://schemas.microsoft.com/office/drawing/2014/main" id="{D02CEE1D-90AA-4E4C-94CE-87181250D253}"/>
                      </a:ext>
                    </a:extLst>
                  </p:cNvPr>
                  <p:cNvCxnSpPr/>
                  <p:nvPr/>
                </p:nvCxnSpPr>
                <p:spPr>
                  <a:xfrm rot="21432115">
                    <a:off x="4972437" y="3694116"/>
                    <a:ext cx="253160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>
                    <a:extLst>
                      <a:ext uri="{FF2B5EF4-FFF2-40B4-BE49-F238E27FC236}">
                        <a16:creationId xmlns:a16="http://schemas.microsoft.com/office/drawing/2014/main" id="{5AB20524-217E-40D0-866B-D94FC6F234BE}"/>
                      </a:ext>
                    </a:extLst>
                  </p:cNvPr>
                  <p:cNvCxnSpPr/>
                  <p:nvPr/>
                </p:nvCxnSpPr>
                <p:spPr>
                  <a:xfrm rot="13452115" flipH="1">
                    <a:off x="5024926" y="3776345"/>
                    <a:ext cx="156083" cy="14772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22" name="Group 176">
                  <a:extLst>
                    <a:ext uri="{FF2B5EF4-FFF2-40B4-BE49-F238E27FC236}">
                      <a16:creationId xmlns:a16="http://schemas.microsoft.com/office/drawing/2014/main" id="{5448FDDC-E0D0-44D0-B857-0172A75B3C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9947885">
                  <a:off x="7707281" y="2691286"/>
                  <a:ext cx="242106" cy="440865"/>
                  <a:chOff x="4965144" y="3404626"/>
                  <a:chExt cx="290355" cy="440865"/>
                </a:xfrm>
              </p:grpSpPr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0B04B760-81E5-4B55-A08A-68CBDBC23BDF}"/>
                      </a:ext>
                    </a:extLst>
                  </p:cNvPr>
                  <p:cNvCxnSpPr/>
                  <p:nvPr/>
                </p:nvCxnSpPr>
                <p:spPr>
                  <a:xfrm rot="492115">
                    <a:off x="4984510" y="3392249"/>
                    <a:ext cx="274097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0DB8C9C5-465C-4A9E-B1D0-78DEBF13A1EA}"/>
                      </a:ext>
                    </a:extLst>
                  </p:cNvPr>
                  <p:cNvCxnSpPr/>
                  <p:nvPr/>
                </p:nvCxnSpPr>
                <p:spPr>
                  <a:xfrm rot="72115">
                    <a:off x="4967818" y="3535143"/>
                    <a:ext cx="266484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A79B8E4F-04AD-4E12-A3BB-CB99234A4570}"/>
                      </a:ext>
                    </a:extLst>
                  </p:cNvPr>
                  <p:cNvCxnSpPr/>
                  <p:nvPr/>
                </p:nvCxnSpPr>
                <p:spPr>
                  <a:xfrm rot="2652115" flipV="1">
                    <a:off x="5023320" y="3599757"/>
                    <a:ext cx="161794" cy="168371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A3368C97-3F9B-4F9C-851F-BEDB931E9704}"/>
                      </a:ext>
                    </a:extLst>
                  </p:cNvPr>
                  <p:cNvCxnSpPr/>
                  <p:nvPr/>
                </p:nvCxnSpPr>
                <p:spPr>
                  <a:xfrm rot="21012115">
                    <a:off x="5001050" y="3829674"/>
                    <a:ext cx="256966" cy="0"/>
                  </a:xfrm>
                  <a:prstGeom prst="line">
                    <a:avLst/>
                  </a:prstGeom>
                  <a:ln w="28575" cap="rnd">
                    <a:solidFill>
                      <a:schemeClr val="tx1">
                        <a:lumMod val="10000"/>
                        <a:lumOff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03" name="Group 100">
              <a:extLst>
                <a:ext uri="{FF2B5EF4-FFF2-40B4-BE49-F238E27FC236}">
                  <a16:creationId xmlns:a16="http://schemas.microsoft.com/office/drawing/2014/main" id="{3C57A2F8-DD53-4A82-801D-64CA3EDFA47C}"/>
                </a:ext>
              </a:extLst>
            </p:cNvPr>
            <p:cNvGrpSpPr>
              <a:grpSpLocks/>
            </p:cNvGrpSpPr>
            <p:nvPr/>
          </p:nvGrpSpPr>
          <p:grpSpPr bwMode="auto">
            <a:xfrm rot="1800000">
              <a:off x="4943479" y="1780520"/>
              <a:ext cx="3034819" cy="3044457"/>
              <a:chOff x="4953051" y="1760746"/>
              <a:chExt cx="3033797" cy="3044963"/>
            </a:xfrm>
          </p:grpSpPr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32F8B07-A206-408C-BCAD-31461A98F0C7}"/>
                  </a:ext>
                </a:extLst>
              </p:cNvPr>
              <p:cNvCxnSpPr/>
              <p:nvPr/>
            </p:nvCxnSpPr>
            <p:spPr>
              <a:xfrm>
                <a:off x="6470315" y="1761517"/>
                <a:ext cx="0" cy="274683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27E96C8B-20CE-40FB-BE10-AE1A62C110A6}"/>
                  </a:ext>
                </a:extLst>
              </p:cNvPr>
              <p:cNvCxnSpPr/>
              <p:nvPr/>
            </p:nvCxnSpPr>
            <p:spPr>
              <a:xfrm>
                <a:off x="6475749" y="4530466"/>
                <a:ext cx="0" cy="274683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06F9E94-47E3-4AA7-BEE1-34B851560D28}"/>
                  </a:ext>
                </a:extLst>
              </p:cNvPr>
              <p:cNvCxnSpPr/>
              <p:nvPr/>
            </p:nvCxnSpPr>
            <p:spPr>
              <a:xfrm rot="16200000">
                <a:off x="7849571" y="3153024"/>
                <a:ext cx="0" cy="274546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B1D80F6C-8527-42D8-9CC6-EEB85078DF4D}"/>
                  </a:ext>
                </a:extLst>
              </p:cNvPr>
              <p:cNvCxnSpPr/>
              <p:nvPr/>
            </p:nvCxnSpPr>
            <p:spPr>
              <a:xfrm rot="16200000">
                <a:off x="5086349" y="3159623"/>
                <a:ext cx="0" cy="274546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04" name="Group 105">
              <a:extLst>
                <a:ext uri="{FF2B5EF4-FFF2-40B4-BE49-F238E27FC236}">
                  <a16:creationId xmlns:a16="http://schemas.microsoft.com/office/drawing/2014/main" id="{D3500FB6-ECE3-468E-B7C1-C91AB9F41FEC}"/>
                </a:ext>
              </a:extLst>
            </p:cNvPr>
            <p:cNvGrpSpPr>
              <a:grpSpLocks/>
            </p:cNvGrpSpPr>
            <p:nvPr/>
          </p:nvGrpSpPr>
          <p:grpSpPr bwMode="auto">
            <a:xfrm rot="3600000">
              <a:off x="4945224" y="1783931"/>
              <a:ext cx="3060554" cy="3048026"/>
              <a:chOff x="4949130" y="1749109"/>
              <a:chExt cx="3061123" cy="3048535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2C560E7B-610A-45CB-8C7B-3A8579659C0D}"/>
                  </a:ext>
                </a:extLst>
              </p:cNvPr>
              <p:cNvCxnSpPr/>
              <p:nvPr/>
            </p:nvCxnSpPr>
            <p:spPr>
              <a:xfrm>
                <a:off x="6460737" y="1756565"/>
                <a:ext cx="0" cy="274683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C4D30546-E800-4079-8615-2EFE8896D2DC}"/>
                  </a:ext>
                </a:extLst>
              </p:cNvPr>
              <p:cNvCxnSpPr/>
              <p:nvPr/>
            </p:nvCxnSpPr>
            <p:spPr>
              <a:xfrm>
                <a:off x="6459213" y="4531443"/>
                <a:ext cx="0" cy="274683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1BE3B063-E147-4448-86A8-23E70EE1775F}"/>
                  </a:ext>
                </a:extLst>
              </p:cNvPr>
              <p:cNvCxnSpPr/>
              <p:nvPr/>
            </p:nvCxnSpPr>
            <p:spPr>
              <a:xfrm rot="16200000">
                <a:off x="7872887" y="3135621"/>
                <a:ext cx="0" cy="274688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988596D2-F460-4B8F-BE6A-E9A417714E83}"/>
                  </a:ext>
                </a:extLst>
              </p:cNvPr>
              <p:cNvCxnSpPr/>
              <p:nvPr/>
            </p:nvCxnSpPr>
            <p:spPr>
              <a:xfrm rot="16200000">
                <a:off x="5084305" y="3148215"/>
                <a:ext cx="0" cy="274689"/>
              </a:xfrm>
              <a:prstGeom prst="line">
                <a:avLst/>
              </a:prstGeom>
              <a:ln w="57150" cap="rnd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D3F120CD-BD20-42B5-BA27-E4B84187F447}"/>
              </a:ext>
            </a:extLst>
          </p:cNvPr>
          <p:cNvGrpSpPr>
            <a:grpSpLocks/>
          </p:cNvGrpSpPr>
          <p:nvPr/>
        </p:nvGrpSpPr>
        <p:grpSpPr bwMode="auto">
          <a:xfrm>
            <a:off x="6635750" y="2562225"/>
            <a:ext cx="7938" cy="2208213"/>
            <a:chOff x="6948614" y="3503140"/>
            <a:chExt cx="7930" cy="2208694"/>
          </a:xfrm>
        </p:grpSpPr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894A615-6819-471B-85C1-BD574CD7F699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A70F6B28-3020-4B1A-953C-F8D6F74CDC06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Start Button">
            <a:extLst>
              <a:ext uri="{FF2B5EF4-FFF2-40B4-BE49-F238E27FC236}">
                <a16:creationId xmlns:a16="http://schemas.microsoft.com/office/drawing/2014/main" id="{B7CC3742-A73A-45D4-9533-C7D5A2AC2570}"/>
              </a:ext>
            </a:extLst>
          </p:cNvPr>
          <p:cNvGrpSpPr>
            <a:grpSpLocks/>
          </p:cNvGrpSpPr>
          <p:nvPr/>
        </p:nvGrpSpPr>
        <p:grpSpPr bwMode="auto">
          <a:xfrm>
            <a:off x="5649913" y="5483225"/>
            <a:ext cx="1982787" cy="609600"/>
            <a:chOff x="5473700" y="5127625"/>
            <a:chExt cx="1982788" cy="609600"/>
          </a:xfrm>
        </p:grpSpPr>
        <p:sp>
          <p:nvSpPr>
            <p:cNvPr id="276" name="Rounded Rectangle 275">
              <a:extLst>
                <a:ext uri="{FF2B5EF4-FFF2-40B4-BE49-F238E27FC236}">
                  <a16:creationId xmlns:a16="http://schemas.microsoft.com/office/drawing/2014/main" id="{78205B72-3325-4D0C-BD28-AD06E62C20E8}"/>
                </a:ext>
              </a:extLst>
            </p:cNvPr>
            <p:cNvSpPr/>
            <p:nvPr/>
          </p:nvSpPr>
          <p:spPr bwMode="auto">
            <a:xfrm>
              <a:off x="5473700" y="5127625"/>
              <a:ext cx="1982788" cy="609600"/>
            </a:xfrm>
            <a:prstGeom prst="roundRect">
              <a:avLst/>
            </a:prstGeom>
            <a:solidFill>
              <a:srgbClr val="EE7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77" name="Content Placeholder 6">
              <a:extLst>
                <a:ext uri="{FF2B5EF4-FFF2-40B4-BE49-F238E27FC236}">
                  <a16:creationId xmlns:a16="http://schemas.microsoft.com/office/drawing/2014/main" id="{DE8D12E3-1089-4C5A-95A0-52D1E104F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700" y="5135563"/>
              <a:ext cx="1982788" cy="593725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GB" altLang="en-US" sz="2400" b="1" dirty="0">
                  <a:solidFill>
                    <a:schemeClr val="bg1"/>
                  </a:solidFill>
                  <a:latin typeface="+mn-lt"/>
                </a:rPr>
                <a:t>Start</a:t>
              </a:r>
            </a:p>
          </p:txBody>
        </p:sp>
      </p:grpSp>
      <p:sp>
        <p:nvSpPr>
          <p:cNvPr id="279" name="Oval 278">
            <a:extLst>
              <a:ext uri="{FF2B5EF4-FFF2-40B4-BE49-F238E27FC236}">
                <a16:creationId xmlns:a16="http://schemas.microsoft.com/office/drawing/2014/main" id="{BCD25B0F-B1F9-47CA-9DAA-606A6E0A248C}"/>
              </a:ext>
            </a:extLst>
          </p:cNvPr>
          <p:cNvSpPr/>
          <p:nvPr/>
        </p:nvSpPr>
        <p:spPr>
          <a:xfrm>
            <a:off x="6569075" y="3576638"/>
            <a:ext cx="147638" cy="1476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FC345A9B-1CDF-45CC-AECD-1E6A33E99F01}"/>
              </a:ext>
            </a:extLst>
          </p:cNvPr>
          <p:cNvGrpSpPr>
            <a:grpSpLocks/>
          </p:cNvGrpSpPr>
          <p:nvPr/>
        </p:nvGrpSpPr>
        <p:grpSpPr bwMode="auto">
          <a:xfrm>
            <a:off x="6635750" y="2562225"/>
            <a:ext cx="7938" cy="2208213"/>
            <a:chOff x="6948614" y="3503140"/>
            <a:chExt cx="7930" cy="2208694"/>
          </a:xfrm>
        </p:grpSpPr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4BFA3E8F-9BAF-422A-8DD8-C922907A673E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81C23E2C-755F-4AF2-A374-D57434BA293E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7" name="Times Up!">
            <a:extLst>
              <a:ext uri="{FF2B5EF4-FFF2-40B4-BE49-F238E27FC236}">
                <a16:creationId xmlns:a16="http://schemas.microsoft.com/office/drawing/2014/main" id="{886FB4C4-EE1D-44D8-BDD0-9A9D87E51ACD}"/>
              </a:ext>
            </a:extLst>
          </p:cNvPr>
          <p:cNvSpPr/>
          <p:nvPr/>
        </p:nvSpPr>
        <p:spPr>
          <a:xfrm>
            <a:off x="5626100" y="5492750"/>
            <a:ext cx="2011363" cy="5810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B050"/>
                </a:solidFill>
              </a:rPr>
              <a:t>Time’s up!</a:t>
            </a: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6AFA3248-A944-4BE6-89D6-CF763DA6C1D8}"/>
              </a:ext>
            </a:extLst>
          </p:cNvPr>
          <p:cNvSpPr/>
          <p:nvPr/>
        </p:nvSpPr>
        <p:spPr>
          <a:xfrm>
            <a:off x="755650" y="2060575"/>
            <a:ext cx="1911350" cy="1860550"/>
          </a:xfrm>
          <a:prstGeom prst="rect">
            <a:avLst/>
          </a:prstGeom>
          <a:solidFill>
            <a:srgbClr val="D0DE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420426EB-3390-4DB3-B8A1-7914B628DDA0}"/>
              </a:ext>
            </a:extLst>
          </p:cNvPr>
          <p:cNvSpPr/>
          <p:nvPr/>
        </p:nvSpPr>
        <p:spPr>
          <a:xfrm>
            <a:off x="2660650" y="2060575"/>
            <a:ext cx="1911350" cy="1860550"/>
          </a:xfrm>
          <a:prstGeom prst="rect">
            <a:avLst/>
          </a:prstGeom>
          <a:solidFill>
            <a:srgbClr val="D0DE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50BE3C28-278E-499A-984F-EA4851E1880C}"/>
              </a:ext>
            </a:extLst>
          </p:cNvPr>
          <p:cNvSpPr/>
          <p:nvPr/>
        </p:nvSpPr>
        <p:spPr>
          <a:xfrm>
            <a:off x="755650" y="2060575"/>
            <a:ext cx="1911350" cy="382588"/>
          </a:xfrm>
          <a:prstGeom prst="rect">
            <a:avLst/>
          </a:prstGeom>
          <a:solidFill>
            <a:srgbClr val="6993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‘a’</a:t>
            </a:r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CAD68DC4-D275-4810-B2F1-466828DCE878}"/>
              </a:ext>
            </a:extLst>
          </p:cNvPr>
          <p:cNvSpPr/>
          <p:nvPr/>
        </p:nvSpPr>
        <p:spPr>
          <a:xfrm>
            <a:off x="2660650" y="2060575"/>
            <a:ext cx="1911350" cy="382588"/>
          </a:xfrm>
          <a:prstGeom prst="rect">
            <a:avLst/>
          </a:prstGeom>
          <a:solidFill>
            <a:srgbClr val="6993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‘an’</a:t>
            </a:r>
          </a:p>
        </p:txBody>
      </p:sp>
      <p:pic>
        <p:nvPicPr>
          <p:cNvPr id="20493" name="Picture 353">
            <a:extLst>
              <a:ext uri="{FF2B5EF4-FFF2-40B4-BE49-F238E27FC236}">
                <a16:creationId xmlns:a16="http://schemas.microsoft.com/office/drawing/2014/main" id="{418B3713-21AC-4E12-B005-F466A563C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3"/>
          <a:stretch>
            <a:fillRect/>
          </a:stretch>
        </p:blipFill>
        <p:spPr bwMode="auto">
          <a:xfrm>
            <a:off x="2705100" y="4168775"/>
            <a:ext cx="20320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Rounded Rectangular Callout 354">
            <a:extLst>
              <a:ext uri="{FF2B5EF4-FFF2-40B4-BE49-F238E27FC236}">
                <a16:creationId xmlns:a16="http://schemas.microsoft.com/office/drawing/2014/main" id="{4A6CFCA0-124C-47CF-B9EF-E5AF31928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4203700"/>
            <a:ext cx="2122487" cy="1020763"/>
          </a:xfrm>
          <a:prstGeom prst="wedgeRoundRectCallout">
            <a:avLst>
              <a:gd name="adj1" fmla="val 65412"/>
              <a:gd name="adj2" fmla="val 3537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Complete the table on your whiteboard.</a:t>
            </a:r>
          </a:p>
        </p:txBody>
      </p:sp>
      <p:sp>
        <p:nvSpPr>
          <p:cNvPr id="20495" name="Rectangle 2">
            <a:extLst>
              <a:ext uri="{FF2B5EF4-FFF2-40B4-BE49-F238E27FC236}">
                <a16:creationId xmlns:a16="http://schemas.microsoft.com/office/drawing/2014/main" id="{B842F042-C494-4F5C-B07E-454119529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1228725"/>
            <a:ext cx="7623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How many words can you think of in two minutes that word need ‘a’ or ‘an’ before them?</a:t>
            </a:r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9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8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</p:childTnLst>
        </p:cTn>
      </p:par>
    </p:tnLst>
    <p:bldLst>
      <p:bldP spid="3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18">
            <a:extLst>
              <a:ext uri="{FF2B5EF4-FFF2-40B4-BE49-F238E27FC236}">
                <a16:creationId xmlns:a16="http://schemas.microsoft.com/office/drawing/2014/main" id="{F4EA8744-588B-4637-9945-71D3CAD19AB2}"/>
              </a:ext>
            </a:extLst>
          </p:cNvPr>
          <p:cNvSpPr/>
          <p:nvPr/>
        </p:nvSpPr>
        <p:spPr>
          <a:xfrm>
            <a:off x="427038" y="1347788"/>
            <a:ext cx="4541837" cy="501650"/>
          </a:xfrm>
          <a:prstGeom prst="homePlate">
            <a:avLst/>
          </a:prstGeom>
          <a:solidFill>
            <a:srgbClr val="D0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is different about these examples?</a:t>
            </a: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0688342D-DA01-4C48-9DBA-53FA2354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2800">
                <a:solidFill>
                  <a:schemeClr val="tx1"/>
                </a:solidFill>
                <a:latin typeface="Twinkl" pitchFamily="2" charset="0"/>
              </a:rPr>
              <a:t>The, the Definite Article</a:t>
            </a:r>
            <a:endParaRPr lang="en-GB" altLang="en-US" sz="28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DBDC16-AEC4-45CE-8F36-74296989B4EC}"/>
              </a:ext>
            </a:extLst>
          </p:cNvPr>
          <p:cNvGrpSpPr>
            <a:grpSpLocks/>
          </p:cNvGrpSpPr>
          <p:nvPr/>
        </p:nvGrpSpPr>
        <p:grpSpPr bwMode="auto">
          <a:xfrm>
            <a:off x="6073775" y="2205038"/>
            <a:ext cx="2325688" cy="2327275"/>
            <a:chOff x="6073683" y="2205821"/>
            <a:chExt cx="2326088" cy="232608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C0707D-184C-4A67-BE8B-28821B3FC564}"/>
                </a:ext>
              </a:extLst>
            </p:cNvPr>
            <p:cNvSpPr/>
            <p:nvPr/>
          </p:nvSpPr>
          <p:spPr>
            <a:xfrm>
              <a:off x="6073683" y="2205821"/>
              <a:ext cx="2326088" cy="2326088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CEC4A2-5E10-43D4-AB9C-DD72D58C0628}"/>
                </a:ext>
              </a:extLst>
            </p:cNvPr>
            <p:cNvSpPr/>
            <p:nvPr/>
          </p:nvSpPr>
          <p:spPr>
            <a:xfrm>
              <a:off x="6149896" y="2283568"/>
              <a:ext cx="2173662" cy="21705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1523" name="Picture 6">
              <a:extLst>
                <a:ext uri="{FF2B5EF4-FFF2-40B4-BE49-F238E27FC236}">
                  <a16:creationId xmlns:a16="http://schemas.microsoft.com/office/drawing/2014/main" id="{5720A1DF-5B50-4A13-9801-A21B11576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7552" y="2493404"/>
              <a:ext cx="1098350" cy="187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B49FA3F-F22B-4B1E-B385-7E5D9055A34C}"/>
              </a:ext>
            </a:extLst>
          </p:cNvPr>
          <p:cNvGrpSpPr>
            <a:grpSpLocks/>
          </p:cNvGrpSpPr>
          <p:nvPr/>
        </p:nvGrpSpPr>
        <p:grpSpPr bwMode="auto">
          <a:xfrm>
            <a:off x="817563" y="2205038"/>
            <a:ext cx="2327275" cy="2327275"/>
            <a:chOff x="818081" y="2205821"/>
            <a:chExt cx="2326088" cy="232608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6A6971-0980-43E0-A9CA-2E5859D00DAD}"/>
                </a:ext>
              </a:extLst>
            </p:cNvPr>
            <p:cNvSpPr/>
            <p:nvPr/>
          </p:nvSpPr>
          <p:spPr>
            <a:xfrm>
              <a:off x="818081" y="2205821"/>
              <a:ext cx="2326088" cy="2326088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68761CA-3064-47DE-8DBA-BC27C52347EE}"/>
                </a:ext>
              </a:extLst>
            </p:cNvPr>
            <p:cNvSpPr/>
            <p:nvPr/>
          </p:nvSpPr>
          <p:spPr>
            <a:xfrm>
              <a:off x="895828" y="2283568"/>
              <a:ext cx="2170592" cy="21705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1520" name="Picture 1">
              <a:extLst>
                <a:ext uri="{FF2B5EF4-FFF2-40B4-BE49-F238E27FC236}">
                  <a16:creationId xmlns:a16="http://schemas.microsoft.com/office/drawing/2014/main" id="{3A2EB1E2-FFAC-4FF5-A5B7-DF55E01FE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48442">
              <a:off x="987837" y="2681847"/>
              <a:ext cx="1969195" cy="140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AECA10-85EB-468B-90CA-666BD1D6DE5D}"/>
              </a:ext>
            </a:extLst>
          </p:cNvPr>
          <p:cNvGrpSpPr>
            <a:grpSpLocks/>
          </p:cNvGrpSpPr>
          <p:nvPr/>
        </p:nvGrpSpPr>
        <p:grpSpPr bwMode="auto">
          <a:xfrm>
            <a:off x="3408363" y="2205038"/>
            <a:ext cx="2327275" cy="2327275"/>
            <a:chOff x="3408956" y="2205821"/>
            <a:chExt cx="2326088" cy="232608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07EB76E-D6C7-440C-8B8E-6815E2424DD0}"/>
                </a:ext>
              </a:extLst>
            </p:cNvPr>
            <p:cNvSpPr/>
            <p:nvPr/>
          </p:nvSpPr>
          <p:spPr>
            <a:xfrm>
              <a:off x="3408956" y="2205821"/>
              <a:ext cx="2326088" cy="2326088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1AC55BA-71A3-4877-A4C1-CAC7902BFD75}"/>
                </a:ext>
              </a:extLst>
            </p:cNvPr>
            <p:cNvSpPr/>
            <p:nvPr/>
          </p:nvSpPr>
          <p:spPr>
            <a:xfrm>
              <a:off x="3486703" y="2283568"/>
              <a:ext cx="2170592" cy="21705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1517" name="Picture 4">
              <a:extLst>
                <a:ext uri="{FF2B5EF4-FFF2-40B4-BE49-F238E27FC236}">
                  <a16:creationId xmlns:a16="http://schemas.microsoft.com/office/drawing/2014/main" id="{F5D9527B-FCD2-4AB6-B96E-D65AC9444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342" y="2441276"/>
              <a:ext cx="1483631" cy="1749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9FFCF50-AC4D-4C5D-9643-CDD189EF70B2}"/>
              </a:ext>
            </a:extLst>
          </p:cNvPr>
          <p:cNvSpPr/>
          <p:nvPr/>
        </p:nvSpPr>
        <p:spPr>
          <a:xfrm>
            <a:off x="679450" y="5143500"/>
            <a:ext cx="7794625" cy="684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 use ‘the’, the definite article, to show people what we are talking about </a:t>
            </a:r>
            <a:r>
              <a:rPr lang="en-GB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specifically</a:t>
            </a:r>
            <a:r>
              <a:rPr lang="en-GB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1188AE-0BC2-4FFF-AF45-0319F7CBA72F}"/>
              </a:ext>
            </a:extLst>
          </p:cNvPr>
          <p:cNvSpPr/>
          <p:nvPr/>
        </p:nvSpPr>
        <p:spPr>
          <a:xfrm>
            <a:off x="817563" y="2192338"/>
            <a:ext cx="2362200" cy="23622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rgbClr val="000000"/>
                </a:solidFill>
              </a:rPr>
              <a:t>the book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A8CDCE-565B-4C9D-9FB0-1192CCBB5C98}"/>
              </a:ext>
            </a:extLst>
          </p:cNvPr>
          <p:cNvSpPr/>
          <p:nvPr/>
        </p:nvSpPr>
        <p:spPr>
          <a:xfrm>
            <a:off x="3394075" y="2176463"/>
            <a:ext cx="2362200" cy="23622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rgbClr val="000000"/>
                </a:solidFill>
              </a:rPr>
              <a:t>The enormous elephant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CFC1952-0DD0-4094-9F30-E52DF073C7FB}"/>
              </a:ext>
            </a:extLst>
          </p:cNvPr>
          <p:cNvSpPr/>
          <p:nvPr/>
        </p:nvSpPr>
        <p:spPr>
          <a:xfrm>
            <a:off x="6062663" y="2176463"/>
            <a:ext cx="2360612" cy="23622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rgbClr val="000000"/>
                </a:solidFill>
              </a:rPr>
              <a:t>the ice cream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  <p:bldP spid="18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18">
            <a:extLst>
              <a:ext uri="{FF2B5EF4-FFF2-40B4-BE49-F238E27FC236}">
                <a16:creationId xmlns:a16="http://schemas.microsoft.com/office/drawing/2014/main" id="{FB9443B7-389E-4E52-BE59-BE3B0B22C406}"/>
              </a:ext>
            </a:extLst>
          </p:cNvPr>
          <p:cNvSpPr/>
          <p:nvPr/>
        </p:nvSpPr>
        <p:spPr>
          <a:xfrm>
            <a:off x="427038" y="1347788"/>
            <a:ext cx="5230812" cy="501650"/>
          </a:xfrm>
          <a:prstGeom prst="homePlate">
            <a:avLst/>
          </a:prstGeom>
          <a:solidFill>
            <a:srgbClr val="D0B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See how adding ‘the’ changes these examples…</a:t>
            </a:r>
          </a:p>
        </p:txBody>
      </p:sp>
      <p:sp>
        <p:nvSpPr>
          <p:cNvPr id="22531" name="Title 1">
            <a:extLst>
              <a:ext uri="{FF2B5EF4-FFF2-40B4-BE49-F238E27FC236}">
                <a16:creationId xmlns:a16="http://schemas.microsoft.com/office/drawing/2014/main" id="{910438E8-BC33-4684-93C5-E216C219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2800">
                <a:solidFill>
                  <a:schemeClr val="tx1"/>
                </a:solidFill>
                <a:latin typeface="Twinkl" pitchFamily="2" charset="0"/>
              </a:rPr>
              <a:t>The, the Definite Article</a:t>
            </a:r>
            <a:endParaRPr lang="en-GB" altLang="en-US" sz="28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A8370B-A675-4980-B9D2-E3FCF12484C0}"/>
              </a:ext>
            </a:extLst>
          </p:cNvPr>
          <p:cNvGrpSpPr>
            <a:grpSpLocks/>
          </p:cNvGrpSpPr>
          <p:nvPr/>
        </p:nvGrpSpPr>
        <p:grpSpPr bwMode="auto">
          <a:xfrm>
            <a:off x="817563" y="2717800"/>
            <a:ext cx="2327275" cy="2325688"/>
            <a:chOff x="818081" y="2554628"/>
            <a:chExt cx="2326088" cy="2326088"/>
          </a:xfrm>
        </p:grpSpPr>
        <p:grpSp>
          <p:nvGrpSpPr>
            <p:cNvPr id="22549" name="Group 2">
              <a:extLst>
                <a:ext uri="{FF2B5EF4-FFF2-40B4-BE49-F238E27FC236}">
                  <a16:creationId xmlns:a16="http://schemas.microsoft.com/office/drawing/2014/main" id="{254B934E-0B4F-4D3B-A8DA-DDDFE264F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081" y="2554628"/>
              <a:ext cx="2326088" cy="2326088"/>
              <a:chOff x="818081" y="2205821"/>
              <a:chExt cx="2326088" cy="232608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A0E11DE-0399-4BBA-9B69-599B15D5E942}"/>
                  </a:ext>
                </a:extLst>
              </p:cNvPr>
              <p:cNvSpPr/>
              <p:nvPr/>
            </p:nvSpPr>
            <p:spPr>
              <a:xfrm>
                <a:off x="818081" y="2205821"/>
                <a:ext cx="2326088" cy="2326088"/>
              </a:xfrm>
              <a:prstGeom prst="ellipse">
                <a:avLst/>
              </a:prstGeom>
              <a:solidFill>
                <a:srgbClr val="4DB1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C44D520-B734-4E09-B2A1-FAD00279EC1F}"/>
                  </a:ext>
                </a:extLst>
              </p:cNvPr>
              <p:cNvSpPr/>
              <p:nvPr/>
            </p:nvSpPr>
            <p:spPr>
              <a:xfrm>
                <a:off x="895828" y="2282034"/>
                <a:ext cx="2170592" cy="21736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22550" name="Picture 19">
              <a:extLst>
                <a:ext uri="{FF2B5EF4-FFF2-40B4-BE49-F238E27FC236}">
                  <a16:creationId xmlns:a16="http://schemas.microsoft.com/office/drawing/2014/main" id="{E7A4674B-2CBD-4100-8165-72F419BE7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460" y="2854959"/>
              <a:ext cx="1706185" cy="1717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9E7F8D-0D15-4DBF-A21A-67664AB204C0}"/>
              </a:ext>
            </a:extLst>
          </p:cNvPr>
          <p:cNvGrpSpPr>
            <a:grpSpLocks/>
          </p:cNvGrpSpPr>
          <p:nvPr/>
        </p:nvGrpSpPr>
        <p:grpSpPr bwMode="auto">
          <a:xfrm>
            <a:off x="3408363" y="2717800"/>
            <a:ext cx="2327275" cy="2325688"/>
            <a:chOff x="3408956" y="2554628"/>
            <a:chExt cx="2326088" cy="2326088"/>
          </a:xfrm>
        </p:grpSpPr>
        <p:grpSp>
          <p:nvGrpSpPr>
            <p:cNvPr id="22545" name="Group 3">
              <a:extLst>
                <a:ext uri="{FF2B5EF4-FFF2-40B4-BE49-F238E27FC236}">
                  <a16:creationId xmlns:a16="http://schemas.microsoft.com/office/drawing/2014/main" id="{CB0F382D-6DEA-4A9B-B297-2D62AAB5FC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956" y="2554628"/>
              <a:ext cx="2326088" cy="2326088"/>
              <a:chOff x="3408956" y="2205821"/>
              <a:chExt cx="2326088" cy="2326088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331A8D4-A901-468A-9F81-7AC4DAECDD71}"/>
                  </a:ext>
                </a:extLst>
              </p:cNvPr>
              <p:cNvSpPr/>
              <p:nvPr/>
            </p:nvSpPr>
            <p:spPr>
              <a:xfrm>
                <a:off x="3408956" y="2205821"/>
                <a:ext cx="2326088" cy="2326088"/>
              </a:xfrm>
              <a:prstGeom prst="ellipse">
                <a:avLst/>
              </a:prstGeom>
              <a:solidFill>
                <a:srgbClr val="4DB1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FCE9760-8A82-48FB-86A7-2F4C224F94C3}"/>
                  </a:ext>
                </a:extLst>
              </p:cNvPr>
              <p:cNvSpPr/>
              <p:nvPr/>
            </p:nvSpPr>
            <p:spPr>
              <a:xfrm>
                <a:off x="3486703" y="2282034"/>
                <a:ext cx="2170592" cy="21736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22546" name="Picture 22">
              <a:extLst>
                <a:ext uri="{FF2B5EF4-FFF2-40B4-BE49-F238E27FC236}">
                  <a16:creationId xmlns:a16="http://schemas.microsoft.com/office/drawing/2014/main" id="{4C634E02-BCD7-4FC5-9EA3-F1E47E721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529" y="2977592"/>
              <a:ext cx="1858941" cy="147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CB1E06-63D7-4C5C-B98C-B219F0524F83}"/>
              </a:ext>
            </a:extLst>
          </p:cNvPr>
          <p:cNvGrpSpPr>
            <a:grpSpLocks/>
          </p:cNvGrpSpPr>
          <p:nvPr/>
        </p:nvGrpSpPr>
        <p:grpSpPr bwMode="auto">
          <a:xfrm>
            <a:off x="5999163" y="2717800"/>
            <a:ext cx="2327275" cy="2325688"/>
            <a:chOff x="5999831" y="2554628"/>
            <a:chExt cx="2326088" cy="2326088"/>
          </a:xfrm>
        </p:grpSpPr>
        <p:grpSp>
          <p:nvGrpSpPr>
            <p:cNvPr id="22541" name="Group 5">
              <a:extLst>
                <a:ext uri="{FF2B5EF4-FFF2-40B4-BE49-F238E27FC236}">
                  <a16:creationId xmlns:a16="http://schemas.microsoft.com/office/drawing/2014/main" id="{5F6CF207-A840-49C6-BC0A-38DB8E015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9831" y="2554628"/>
              <a:ext cx="2326088" cy="2326088"/>
              <a:chOff x="6073683" y="2205821"/>
              <a:chExt cx="2326088" cy="2326088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9892825-CD93-4DD0-97E4-D84EDAB5B034}"/>
                  </a:ext>
                </a:extLst>
              </p:cNvPr>
              <p:cNvSpPr/>
              <p:nvPr/>
            </p:nvSpPr>
            <p:spPr>
              <a:xfrm>
                <a:off x="6073683" y="2205821"/>
                <a:ext cx="2326088" cy="2326088"/>
              </a:xfrm>
              <a:prstGeom prst="ellipse">
                <a:avLst/>
              </a:prstGeom>
              <a:solidFill>
                <a:srgbClr val="4DB1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6C24E15-68E4-4047-A372-FE8BF420AE4A}"/>
                  </a:ext>
                </a:extLst>
              </p:cNvPr>
              <p:cNvSpPr/>
              <p:nvPr/>
            </p:nvSpPr>
            <p:spPr>
              <a:xfrm>
                <a:off x="6151430" y="2282034"/>
                <a:ext cx="2170592" cy="21736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1D3EE6F-85F5-4266-B119-A8FDBEA96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482" t="-3378" r="-3082" b="44114"/>
            <a:stretch/>
          </p:blipFill>
          <p:spPr>
            <a:xfrm>
              <a:off x="6086985" y="2641782"/>
              <a:ext cx="2172101" cy="2172101"/>
            </a:xfrm>
            <a:prstGeom prst="ellipse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38F4931-423C-45B1-B3F0-C9262BF9C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173288"/>
            <a:ext cx="176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B0F0"/>
                </a:solidFill>
              </a:rPr>
              <a:t>an orange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FADB90-53B6-4D09-B8D8-81E626062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938" y="2173288"/>
            <a:ext cx="176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B0F0"/>
                </a:solidFill>
              </a:rPr>
              <a:t>A book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A34BB0-1207-4044-8DBD-BBF9A043F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8" y="2173288"/>
            <a:ext cx="176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B0F0"/>
                </a:solidFill>
              </a:rPr>
              <a:t>a teacher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5E047B-666D-4353-8E3C-09A53F485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5267325"/>
            <a:ext cx="176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B0F0"/>
                </a:solidFill>
              </a:rPr>
              <a:t>the orange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EA6497-DD8D-4695-AC77-4C06AFE42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938" y="5267325"/>
            <a:ext cx="176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B0F0"/>
                </a:solidFill>
              </a:rPr>
              <a:t>the book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09C42A-7A66-4482-B34F-8B6E46BE0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8" y="5267325"/>
            <a:ext cx="176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B0F0"/>
                </a:solidFill>
              </a:rPr>
              <a:t>the teacher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34395C4-FCE2-4A6A-AA9B-83FCA4BE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2800">
                <a:solidFill>
                  <a:schemeClr val="tx1"/>
                </a:solidFill>
                <a:latin typeface="Twinkl" pitchFamily="2" charset="0"/>
              </a:rPr>
              <a:t>What do we know about using ‘a’ or ‘an’?</a:t>
            </a:r>
            <a:endParaRPr lang="en-GB" alt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95DDD-5A54-4A3D-A39C-28DA70EAECCB}"/>
              </a:ext>
            </a:extLst>
          </p:cNvPr>
          <p:cNvSpPr txBox="1"/>
          <p:nvPr/>
        </p:nvSpPr>
        <p:spPr>
          <a:xfrm>
            <a:off x="755650" y="1695450"/>
            <a:ext cx="76327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Twinkl" pitchFamily="50" charset="0"/>
              </a:rPr>
              <a:t>We use ‘</a:t>
            </a:r>
            <a:r>
              <a:rPr lang="en-GB" sz="2000" b="1" dirty="0">
                <a:solidFill>
                  <a:srgbClr val="F08115"/>
                </a:solidFill>
                <a:latin typeface="Twinkl" pitchFamily="50" charset="0"/>
              </a:rPr>
              <a:t>a</a:t>
            </a:r>
            <a:r>
              <a:rPr lang="en-GB" sz="2000" dirty="0">
                <a:latin typeface="Twinkl" pitchFamily="50" charset="0"/>
              </a:rPr>
              <a:t>’ when the next word starts with a </a:t>
            </a:r>
            <a:r>
              <a:rPr lang="en-GB" sz="2000" b="1" dirty="0">
                <a:solidFill>
                  <a:srgbClr val="F08115"/>
                </a:solidFill>
                <a:latin typeface="Twinkl" pitchFamily="50" charset="0"/>
              </a:rPr>
              <a:t>consonant sound</a:t>
            </a:r>
            <a:r>
              <a:rPr lang="en-GB" sz="2000" dirty="0">
                <a:latin typeface="Twinkl" pitchFamily="50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atin typeface="Twinkl" pitchFamily="50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Twinkl" pitchFamily="50" charset="0"/>
              </a:rPr>
              <a:t>We use ‘</a:t>
            </a:r>
            <a:r>
              <a:rPr lang="en-GB" sz="2000" b="1" dirty="0">
                <a:solidFill>
                  <a:srgbClr val="00A7E6"/>
                </a:solidFill>
                <a:latin typeface="Twinkl" pitchFamily="50" charset="0"/>
              </a:rPr>
              <a:t>an</a:t>
            </a:r>
            <a:r>
              <a:rPr lang="en-GB" sz="2000" dirty="0">
                <a:latin typeface="Twinkl" pitchFamily="50" charset="0"/>
              </a:rPr>
              <a:t>’ when the next word starts with a </a:t>
            </a:r>
            <a:r>
              <a:rPr lang="en-GB" sz="2000" b="1" dirty="0">
                <a:solidFill>
                  <a:srgbClr val="00A7E6"/>
                </a:solidFill>
                <a:latin typeface="Twinkl" pitchFamily="50" charset="0"/>
              </a:rPr>
              <a:t>vowel sound</a:t>
            </a:r>
            <a:r>
              <a:rPr lang="en-GB" sz="2000" dirty="0">
                <a:latin typeface="Twinkl" pitchFamily="50" charset="0"/>
              </a:rPr>
              <a:t>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Twinkl" pitchFamily="50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Twinkl" pitchFamily="50" charset="0"/>
              </a:rPr>
              <a:t>Say it aloud - does it sound right?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F53EF8-1F93-45A2-8A54-0420591B6F8A}"/>
              </a:ext>
            </a:extLst>
          </p:cNvPr>
          <p:cNvSpPr/>
          <p:nvPr/>
        </p:nvSpPr>
        <p:spPr>
          <a:xfrm>
            <a:off x="750888" y="3763963"/>
            <a:ext cx="4502150" cy="1898650"/>
          </a:xfrm>
          <a:prstGeom prst="rect">
            <a:avLst/>
          </a:prstGeom>
          <a:solidFill>
            <a:srgbClr val="D0D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It was </a:t>
            </a:r>
            <a:r>
              <a:rPr lang="en-GB" sz="2400" b="1" dirty="0">
                <a:solidFill>
                  <a:srgbClr val="F08115"/>
                </a:solidFill>
              </a:rPr>
              <a:t>a</a:t>
            </a:r>
            <a:r>
              <a:rPr lang="en-GB" sz="2400" dirty="0">
                <a:solidFill>
                  <a:schemeClr val="tx1"/>
                </a:solidFill>
              </a:rPr>
              <a:t> unique painting of </a:t>
            </a:r>
            <a:r>
              <a:rPr lang="en-GB" sz="2400" b="1" dirty="0">
                <a:solidFill>
                  <a:srgbClr val="00A7E6"/>
                </a:solidFill>
              </a:rPr>
              <a:t>an</a:t>
            </a:r>
            <a:r>
              <a:rPr lang="en-GB" sz="2400" dirty="0">
                <a:solidFill>
                  <a:schemeClr val="tx1"/>
                </a:solidFill>
              </a:rPr>
              <a:t> honest girl riding </a:t>
            </a:r>
            <a:r>
              <a:rPr lang="en-GB" sz="2400" b="1" dirty="0">
                <a:solidFill>
                  <a:srgbClr val="F08115"/>
                </a:solidFill>
              </a:rPr>
              <a:t>a</a:t>
            </a:r>
            <a:r>
              <a:rPr lang="en-GB" sz="2400" dirty="0">
                <a:solidFill>
                  <a:schemeClr val="tx1"/>
                </a:solidFill>
              </a:rPr>
              <a:t> unicorn while eating </a:t>
            </a:r>
            <a:r>
              <a:rPr lang="en-GB" sz="2400" b="1" dirty="0">
                <a:solidFill>
                  <a:srgbClr val="00A7E6"/>
                </a:solidFill>
              </a:rPr>
              <a:t>an</a:t>
            </a:r>
            <a:r>
              <a:rPr lang="en-GB" sz="2400" dirty="0">
                <a:solidFill>
                  <a:schemeClr val="tx1"/>
                </a:solidFill>
              </a:rPr>
              <a:t> apple.</a:t>
            </a:r>
          </a:p>
        </p:txBody>
      </p:sp>
      <p:pic>
        <p:nvPicPr>
          <p:cNvPr id="23557" name="Picture 4">
            <a:extLst>
              <a:ext uri="{FF2B5EF4-FFF2-40B4-BE49-F238E27FC236}">
                <a16:creationId xmlns:a16="http://schemas.microsoft.com/office/drawing/2014/main" id="{69E1D302-B28B-444A-A26C-F514ED40A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2728913"/>
            <a:ext cx="2970212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372A39E-F6C9-4D5E-831B-3C0CCC53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‘a’ or ‘an’ Quick Quiz</a:t>
            </a:r>
            <a:endParaRPr lang="en-GB" altLang="en-US"/>
          </a:p>
        </p:txBody>
      </p:sp>
      <p:sp>
        <p:nvSpPr>
          <p:cNvPr id="24579" name="Title 1">
            <a:extLst>
              <a:ext uri="{FF2B5EF4-FFF2-40B4-BE49-F238E27FC236}">
                <a16:creationId xmlns:a16="http://schemas.microsoft.com/office/drawing/2014/main" id="{BBB6D871-CB50-43F1-9CC6-0337A3124C3C}"/>
              </a:ext>
            </a:extLst>
          </p:cNvPr>
          <p:cNvSpPr>
            <a:spLocks/>
          </p:cNvSpPr>
          <p:nvPr/>
        </p:nvSpPr>
        <p:spPr bwMode="auto">
          <a:xfrm>
            <a:off x="755650" y="1473200"/>
            <a:ext cx="7632700" cy="1500188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16000" rIns="25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tx1"/>
                </a:solidFill>
              </a:rPr>
              <a:t>Which is correct?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688D21A9-A72F-4985-BEB0-DA33CD1DD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2846388"/>
            <a:ext cx="154622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5F6046-A3BE-44A9-BFDE-9EB68277F458}"/>
              </a:ext>
            </a:extLst>
          </p:cNvPr>
          <p:cNvSpPr/>
          <p:nvPr/>
        </p:nvSpPr>
        <p:spPr>
          <a:xfrm>
            <a:off x="1089025" y="5008563"/>
            <a:ext cx="2995613" cy="804862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a ice cream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AB66240-610D-434D-88CE-809E0A97DA84}"/>
              </a:ext>
            </a:extLst>
          </p:cNvPr>
          <p:cNvSpPr/>
          <p:nvPr/>
        </p:nvSpPr>
        <p:spPr>
          <a:xfrm>
            <a:off x="5018088" y="5008563"/>
            <a:ext cx="2995612" cy="804862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an ice cream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3F9C02F-0E36-4CB7-AD06-3763D7C1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‘a’ or ‘an’ Quick Quiz</a:t>
            </a:r>
            <a:endParaRPr lang="en-GB" altLang="en-US"/>
          </a:p>
        </p:txBody>
      </p:sp>
      <p:sp>
        <p:nvSpPr>
          <p:cNvPr id="25603" name="Title 1">
            <a:extLst>
              <a:ext uri="{FF2B5EF4-FFF2-40B4-BE49-F238E27FC236}">
                <a16:creationId xmlns:a16="http://schemas.microsoft.com/office/drawing/2014/main" id="{B6AF5779-4CEE-4205-82BC-8171D74FE538}"/>
              </a:ext>
            </a:extLst>
          </p:cNvPr>
          <p:cNvSpPr>
            <a:spLocks/>
          </p:cNvSpPr>
          <p:nvPr/>
        </p:nvSpPr>
        <p:spPr bwMode="auto">
          <a:xfrm>
            <a:off x="755650" y="1473200"/>
            <a:ext cx="7632700" cy="1500188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16000" rIns="25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tx1"/>
                </a:solidFill>
              </a:rPr>
              <a:t>Which is correct?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7D7E7-6DE4-4BA2-BB21-C79CF1F64722}"/>
              </a:ext>
            </a:extLst>
          </p:cNvPr>
          <p:cNvSpPr/>
          <p:nvPr/>
        </p:nvSpPr>
        <p:spPr>
          <a:xfrm>
            <a:off x="5029200" y="5008563"/>
            <a:ext cx="2995613" cy="804862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an caterpillar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58B9453-5D98-4DF1-93EF-819C9E2D4588}"/>
              </a:ext>
            </a:extLst>
          </p:cNvPr>
          <p:cNvSpPr/>
          <p:nvPr/>
        </p:nvSpPr>
        <p:spPr>
          <a:xfrm>
            <a:off x="1089025" y="5008563"/>
            <a:ext cx="2995613" cy="804862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a caterpillar</a:t>
            </a:r>
          </a:p>
        </p:txBody>
      </p:sp>
      <p:pic>
        <p:nvPicPr>
          <p:cNvPr id="25606" name="Picture 3">
            <a:extLst>
              <a:ext uri="{FF2B5EF4-FFF2-40B4-BE49-F238E27FC236}">
                <a16:creationId xmlns:a16="http://schemas.microsoft.com/office/drawing/2014/main" id="{EC8EEDDE-4C53-4CBF-8AE0-FC0492781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3349625"/>
            <a:ext cx="32639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FDBEDEE5-B117-4D8C-8345-8D678ABA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‘a’ or ‘an’ Quick Quiz</a:t>
            </a:r>
            <a:endParaRPr lang="en-GB" altLang="en-US"/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id="{61BA7D7C-62CE-41AB-BDAB-ABCB21D73E0F}"/>
              </a:ext>
            </a:extLst>
          </p:cNvPr>
          <p:cNvSpPr>
            <a:spLocks/>
          </p:cNvSpPr>
          <p:nvPr/>
        </p:nvSpPr>
        <p:spPr bwMode="auto">
          <a:xfrm>
            <a:off x="755650" y="1473200"/>
            <a:ext cx="7632700" cy="1500188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16000" rIns="25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tx1"/>
                </a:solidFill>
              </a:rPr>
              <a:t>Which is correct?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462121-A479-42FB-A9ED-2E0ABBB67869}"/>
              </a:ext>
            </a:extLst>
          </p:cNvPr>
          <p:cNvSpPr/>
          <p:nvPr/>
        </p:nvSpPr>
        <p:spPr>
          <a:xfrm>
            <a:off x="4821238" y="4729163"/>
            <a:ext cx="3457575" cy="1084262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Captain Jonas was an one-eyed pirate.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ED4965A-9B22-4D3D-AC54-407C03FF2D0B}"/>
              </a:ext>
            </a:extLst>
          </p:cNvPr>
          <p:cNvSpPr/>
          <p:nvPr/>
        </p:nvSpPr>
        <p:spPr>
          <a:xfrm>
            <a:off x="881063" y="4729163"/>
            <a:ext cx="3457575" cy="1084262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Captain Jonas was a one-eyed pirate.</a:t>
            </a:r>
          </a:p>
        </p:txBody>
      </p:sp>
      <p:pic>
        <p:nvPicPr>
          <p:cNvPr id="26630" name="Picture 3">
            <a:extLst>
              <a:ext uri="{FF2B5EF4-FFF2-40B4-BE49-F238E27FC236}">
                <a16:creationId xmlns:a16="http://schemas.microsoft.com/office/drawing/2014/main" id="{8514B195-6BA3-4C47-90E7-ABEA929E7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2674938"/>
            <a:ext cx="163195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3AA9C506-F05B-4003-A3BF-6107938B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solidFill>
                  <a:schemeClr val="tx1"/>
                </a:solidFill>
                <a:latin typeface="Twinkl" pitchFamily="2" charset="0"/>
              </a:rPr>
              <a:t>Consonant or Vowel?</a:t>
            </a:r>
            <a:endParaRPr lang="en-GB" altLang="en-US" sz="3600"/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DCB3D2D4-1197-4BB3-B30F-E7FF9A74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Sort the letters of the alphabet into two groups: </a:t>
            </a:r>
            <a:r>
              <a:rPr lang="en-GB" altLang="en-US" b="1">
                <a:solidFill>
                  <a:srgbClr val="F08115"/>
                </a:solidFill>
                <a:cs typeface="Arial" panose="020B0604020202020204" pitchFamily="34" charset="0"/>
              </a:rPr>
              <a:t>consonants</a:t>
            </a: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 and </a:t>
            </a:r>
            <a:r>
              <a:rPr lang="en-GB" altLang="en-US" b="1">
                <a:solidFill>
                  <a:srgbClr val="00A7E8"/>
                </a:solidFill>
                <a:cs typeface="Arial" panose="020B0604020202020204" pitchFamily="34" charset="0"/>
              </a:rPr>
              <a:t>vowels</a:t>
            </a: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id="{8023ACE0-055F-4773-938D-E3C13FA0A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5" y="2043113"/>
            <a:ext cx="62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022504-E1BE-4B98-8C8E-E30BBB5C44F7}"/>
              </a:ext>
            </a:extLst>
          </p:cNvPr>
          <p:cNvSpPr/>
          <p:nvPr/>
        </p:nvSpPr>
        <p:spPr>
          <a:xfrm>
            <a:off x="838200" y="3963988"/>
            <a:ext cx="3635375" cy="1993900"/>
          </a:xfrm>
          <a:prstGeom prst="rect">
            <a:avLst/>
          </a:prstGeom>
          <a:solidFill>
            <a:srgbClr val="FE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2309E3-9FBE-4AD8-9609-FA678D92358A}"/>
              </a:ext>
            </a:extLst>
          </p:cNvPr>
          <p:cNvSpPr/>
          <p:nvPr/>
        </p:nvSpPr>
        <p:spPr>
          <a:xfrm>
            <a:off x="4668838" y="3963988"/>
            <a:ext cx="3635375" cy="1993900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66A4F0-6725-4EB2-A07E-D6038FA7654D}"/>
              </a:ext>
            </a:extLst>
          </p:cNvPr>
          <p:cNvSpPr/>
          <p:nvPr/>
        </p:nvSpPr>
        <p:spPr>
          <a:xfrm>
            <a:off x="838200" y="3963988"/>
            <a:ext cx="3635375" cy="409575"/>
          </a:xfrm>
          <a:prstGeom prst="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Consonants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6741D-CE07-4678-9FB0-6D12D86308C8}"/>
              </a:ext>
            </a:extLst>
          </p:cNvPr>
          <p:cNvSpPr/>
          <p:nvPr/>
        </p:nvSpPr>
        <p:spPr>
          <a:xfrm>
            <a:off x="4668838" y="3963988"/>
            <a:ext cx="3635375" cy="409575"/>
          </a:xfrm>
          <a:prstGeom prst="rect">
            <a:avLst/>
          </a:prstGeom>
          <a:solidFill>
            <a:srgbClr val="017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Vowels</a:t>
            </a:r>
          </a:p>
        </p:txBody>
      </p:sp>
      <p:sp>
        <p:nvSpPr>
          <p:cNvPr id="13" name="b">
            <a:extLst>
              <a:ext uri="{FF2B5EF4-FFF2-40B4-BE49-F238E27FC236}">
                <a16:creationId xmlns:a16="http://schemas.microsoft.com/office/drawing/2014/main" id="{9042D5A2-B281-4E28-AAF4-5A79D9A54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2043113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c">
            <a:extLst>
              <a:ext uri="{FF2B5EF4-FFF2-40B4-BE49-F238E27FC236}">
                <a16:creationId xmlns:a16="http://schemas.microsoft.com/office/drawing/2014/main" id="{D4EF431B-E8C7-49EE-BB24-1250EAC4F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2043113"/>
            <a:ext cx="62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" name="d">
            <a:extLst>
              <a:ext uri="{FF2B5EF4-FFF2-40B4-BE49-F238E27FC236}">
                <a16:creationId xmlns:a16="http://schemas.microsoft.com/office/drawing/2014/main" id="{A90D7639-CA22-45BF-B85C-924459155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2043113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6" name="e">
            <a:extLst>
              <a:ext uri="{FF2B5EF4-FFF2-40B4-BE49-F238E27FC236}">
                <a16:creationId xmlns:a16="http://schemas.microsoft.com/office/drawing/2014/main" id="{D601EF2C-D28E-45FC-9784-8110DFF33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2043113"/>
            <a:ext cx="62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7" name="f">
            <a:extLst>
              <a:ext uri="{FF2B5EF4-FFF2-40B4-BE49-F238E27FC236}">
                <a16:creationId xmlns:a16="http://schemas.microsoft.com/office/drawing/2014/main" id="{F2D09C6E-2265-4E46-97FF-0771CC93B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2043113"/>
            <a:ext cx="62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8" name="g">
            <a:extLst>
              <a:ext uri="{FF2B5EF4-FFF2-40B4-BE49-F238E27FC236}">
                <a16:creationId xmlns:a16="http://schemas.microsoft.com/office/drawing/2014/main" id="{6D9F3CC2-F779-4234-A47B-50B57607A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938" y="2043113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9" name="h">
            <a:extLst>
              <a:ext uri="{FF2B5EF4-FFF2-40B4-BE49-F238E27FC236}">
                <a16:creationId xmlns:a16="http://schemas.microsoft.com/office/drawing/2014/main" id="{E784318A-7192-4E00-AF69-F85A6E62C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2043113"/>
            <a:ext cx="62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0" name="i">
            <a:extLst>
              <a:ext uri="{FF2B5EF4-FFF2-40B4-BE49-F238E27FC236}">
                <a16:creationId xmlns:a16="http://schemas.microsoft.com/office/drawing/2014/main" id="{F3825883-11D9-4042-8D5F-2A4B3E879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2043113"/>
            <a:ext cx="622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2" name="j">
            <a:extLst>
              <a:ext uri="{FF2B5EF4-FFF2-40B4-BE49-F238E27FC236}">
                <a16:creationId xmlns:a16="http://schemas.microsoft.com/office/drawing/2014/main" id="{D6B11C54-AC65-40C2-B0F4-7ACB630CF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2043113"/>
            <a:ext cx="62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23" name="k">
            <a:extLst>
              <a:ext uri="{FF2B5EF4-FFF2-40B4-BE49-F238E27FC236}">
                <a16:creationId xmlns:a16="http://schemas.microsoft.com/office/drawing/2014/main" id="{A2B82F70-0F7D-484A-9E38-7C33F47E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138" y="2043113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4" name="l">
            <a:extLst>
              <a:ext uri="{FF2B5EF4-FFF2-40B4-BE49-F238E27FC236}">
                <a16:creationId xmlns:a16="http://schemas.microsoft.com/office/drawing/2014/main" id="{8843F5B1-75DB-4366-BC2B-E6F654E1E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2043113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5" name="m">
            <a:extLst>
              <a:ext uri="{FF2B5EF4-FFF2-40B4-BE49-F238E27FC236}">
                <a16:creationId xmlns:a16="http://schemas.microsoft.com/office/drawing/2014/main" id="{20AA0300-A395-41EF-9B69-3E0183E56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913" y="2043113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6" name="n">
            <a:extLst>
              <a:ext uri="{FF2B5EF4-FFF2-40B4-BE49-F238E27FC236}">
                <a16:creationId xmlns:a16="http://schemas.microsoft.com/office/drawing/2014/main" id="{7EACDABB-C773-4214-AA37-03FAFC767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513" y="2043113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7" name="o">
            <a:extLst>
              <a:ext uri="{FF2B5EF4-FFF2-40B4-BE49-F238E27FC236}">
                <a16:creationId xmlns:a16="http://schemas.microsoft.com/office/drawing/2014/main" id="{C0B745CD-48F5-43BD-B52C-084EC1701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2835275"/>
            <a:ext cx="623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8" name="p">
            <a:extLst>
              <a:ext uri="{FF2B5EF4-FFF2-40B4-BE49-F238E27FC236}">
                <a16:creationId xmlns:a16="http://schemas.microsoft.com/office/drawing/2014/main" id="{4934981E-7CDD-4036-8D34-46E95FC7F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3" y="2835275"/>
            <a:ext cx="623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9" name="q">
            <a:extLst>
              <a:ext uri="{FF2B5EF4-FFF2-40B4-BE49-F238E27FC236}">
                <a16:creationId xmlns:a16="http://schemas.microsoft.com/office/drawing/2014/main" id="{6EED71DC-49B4-4D67-A41E-685947E93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2835275"/>
            <a:ext cx="623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30" name="r">
            <a:extLst>
              <a:ext uri="{FF2B5EF4-FFF2-40B4-BE49-F238E27FC236}">
                <a16:creationId xmlns:a16="http://schemas.microsoft.com/office/drawing/2014/main" id="{D9893FE0-74C9-40C2-9800-1E1287123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2835275"/>
            <a:ext cx="623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1" name="s">
            <a:extLst>
              <a:ext uri="{FF2B5EF4-FFF2-40B4-BE49-F238E27FC236}">
                <a16:creationId xmlns:a16="http://schemas.microsoft.com/office/drawing/2014/main" id="{89647508-B9D4-4AE9-A701-0706CBC04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338" y="2835275"/>
            <a:ext cx="622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2" name="t">
            <a:extLst>
              <a:ext uri="{FF2B5EF4-FFF2-40B4-BE49-F238E27FC236}">
                <a16:creationId xmlns:a16="http://schemas.microsoft.com/office/drawing/2014/main" id="{2F9FAAA1-782B-46C7-84CE-0D9104CDB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3" y="2835275"/>
            <a:ext cx="623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3" name="u">
            <a:extLst>
              <a:ext uri="{FF2B5EF4-FFF2-40B4-BE49-F238E27FC236}">
                <a16:creationId xmlns:a16="http://schemas.microsoft.com/office/drawing/2014/main" id="{BC3C0C99-144A-4C91-B2A7-900A7CC76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2835275"/>
            <a:ext cx="623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34" name="v">
            <a:extLst>
              <a:ext uri="{FF2B5EF4-FFF2-40B4-BE49-F238E27FC236}">
                <a16:creationId xmlns:a16="http://schemas.microsoft.com/office/drawing/2014/main" id="{FFDF6E9E-9BFD-46CA-93E4-1D7ECD2C4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2835275"/>
            <a:ext cx="622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5" name="w">
            <a:extLst>
              <a:ext uri="{FF2B5EF4-FFF2-40B4-BE49-F238E27FC236}">
                <a16:creationId xmlns:a16="http://schemas.microsoft.com/office/drawing/2014/main" id="{7E7DD2EE-51E0-4060-9424-52E1BFDC4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835275"/>
            <a:ext cx="623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36" name="x">
            <a:extLst>
              <a:ext uri="{FF2B5EF4-FFF2-40B4-BE49-F238E27FC236}">
                <a16:creationId xmlns:a16="http://schemas.microsoft.com/office/drawing/2014/main" id="{DBF35CAA-525A-44F1-9537-4DE211488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835275"/>
            <a:ext cx="623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7" name="y">
            <a:extLst>
              <a:ext uri="{FF2B5EF4-FFF2-40B4-BE49-F238E27FC236}">
                <a16:creationId xmlns:a16="http://schemas.microsoft.com/office/drawing/2014/main" id="{713326C5-40B8-4FCE-8EE3-D25EB52A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2835275"/>
            <a:ext cx="623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38" name="z">
            <a:extLst>
              <a:ext uri="{FF2B5EF4-FFF2-40B4-BE49-F238E27FC236}">
                <a16:creationId xmlns:a16="http://schemas.microsoft.com/office/drawing/2014/main" id="{9A2FC9B0-1719-4032-8568-4D601D808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75" y="2835275"/>
            <a:ext cx="623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44" name="a">
            <a:extLst>
              <a:ext uri="{FF2B5EF4-FFF2-40B4-BE49-F238E27FC236}">
                <a16:creationId xmlns:a16="http://schemas.microsoft.com/office/drawing/2014/main" id="{4EF420F8-7DD7-454E-8C0F-30DDD2E51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8" y="4373563"/>
            <a:ext cx="623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7" name="e">
            <a:extLst>
              <a:ext uri="{FF2B5EF4-FFF2-40B4-BE49-F238E27FC236}">
                <a16:creationId xmlns:a16="http://schemas.microsoft.com/office/drawing/2014/main" id="{B5A5941D-261C-4378-92E3-8AA4D6C6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373563"/>
            <a:ext cx="623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8" name="i">
            <a:extLst>
              <a:ext uri="{FF2B5EF4-FFF2-40B4-BE49-F238E27FC236}">
                <a16:creationId xmlns:a16="http://schemas.microsoft.com/office/drawing/2014/main" id="{CE7F076A-F0E4-4E9F-B380-5BB21A8E0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4373563"/>
            <a:ext cx="623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49" name="o">
            <a:extLst>
              <a:ext uri="{FF2B5EF4-FFF2-40B4-BE49-F238E27FC236}">
                <a16:creationId xmlns:a16="http://schemas.microsoft.com/office/drawing/2014/main" id="{C85DB61B-D0F5-473F-8EDB-B9C392B61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25" y="4373563"/>
            <a:ext cx="623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50" name="u">
            <a:extLst>
              <a:ext uri="{FF2B5EF4-FFF2-40B4-BE49-F238E27FC236}">
                <a16:creationId xmlns:a16="http://schemas.microsoft.com/office/drawing/2014/main" id="{B29E4EF9-2531-4C7B-B826-9E098D7D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4375150"/>
            <a:ext cx="623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51" name="b">
            <a:extLst>
              <a:ext uri="{FF2B5EF4-FFF2-40B4-BE49-F238E27FC236}">
                <a16:creationId xmlns:a16="http://schemas.microsoft.com/office/drawing/2014/main" id="{4CD9BD28-FBE9-4110-A2BA-32059183B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4321175"/>
            <a:ext cx="623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2" name="c">
            <a:extLst>
              <a:ext uri="{FF2B5EF4-FFF2-40B4-BE49-F238E27FC236}">
                <a16:creationId xmlns:a16="http://schemas.microsoft.com/office/drawing/2014/main" id="{84B63E21-BB90-48E3-BB11-A295E2DBB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4316413"/>
            <a:ext cx="62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3" name="d">
            <a:extLst>
              <a:ext uri="{FF2B5EF4-FFF2-40B4-BE49-F238E27FC236}">
                <a16:creationId xmlns:a16="http://schemas.microsoft.com/office/drawing/2014/main" id="{F6DF19FE-6369-4204-80C9-8CD05EFEC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4325938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4" name="f">
            <a:extLst>
              <a:ext uri="{FF2B5EF4-FFF2-40B4-BE49-F238E27FC236}">
                <a16:creationId xmlns:a16="http://schemas.microsoft.com/office/drawing/2014/main" id="{881BC7E5-2D69-49B1-9C19-61CDAE964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913" y="4316413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5" name="g">
            <a:extLst>
              <a:ext uri="{FF2B5EF4-FFF2-40B4-BE49-F238E27FC236}">
                <a16:creationId xmlns:a16="http://schemas.microsoft.com/office/drawing/2014/main" id="{4C3169B0-DD45-49C4-8060-A6839E718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4325938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56" name="h">
            <a:extLst>
              <a:ext uri="{FF2B5EF4-FFF2-40B4-BE49-F238E27FC236}">
                <a16:creationId xmlns:a16="http://schemas.microsoft.com/office/drawing/2014/main" id="{BB346F0C-18BE-4A13-BD16-6FD6F4D83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650" y="4333875"/>
            <a:ext cx="623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7" name="j">
            <a:extLst>
              <a:ext uri="{FF2B5EF4-FFF2-40B4-BE49-F238E27FC236}">
                <a16:creationId xmlns:a16="http://schemas.microsoft.com/office/drawing/2014/main" id="{09BA15B0-A7AB-4C9F-B583-F3D110494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332288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58" name="k">
            <a:extLst>
              <a:ext uri="{FF2B5EF4-FFF2-40B4-BE49-F238E27FC236}">
                <a16:creationId xmlns:a16="http://schemas.microsoft.com/office/drawing/2014/main" id="{0E38A111-6445-4FC1-8E9B-9A2FDC609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4332288"/>
            <a:ext cx="622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9" name="l">
            <a:extLst>
              <a:ext uri="{FF2B5EF4-FFF2-40B4-BE49-F238E27FC236}">
                <a16:creationId xmlns:a16="http://schemas.microsoft.com/office/drawing/2014/main" id="{97BBC6D9-28C0-4251-8408-85B584ACC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4333875"/>
            <a:ext cx="623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60" name="m">
            <a:extLst>
              <a:ext uri="{FF2B5EF4-FFF2-40B4-BE49-F238E27FC236}">
                <a16:creationId xmlns:a16="http://schemas.microsoft.com/office/drawing/2014/main" id="{DF1F07DA-E3F7-4FD0-9584-ECEE39B0D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5" y="4333875"/>
            <a:ext cx="623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1" name="n">
            <a:extLst>
              <a:ext uri="{FF2B5EF4-FFF2-40B4-BE49-F238E27FC236}">
                <a16:creationId xmlns:a16="http://schemas.microsoft.com/office/drawing/2014/main" id="{310EC9D8-C119-40EF-8FA3-0A5DCD479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5021263"/>
            <a:ext cx="623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62" name="p">
            <a:extLst>
              <a:ext uri="{FF2B5EF4-FFF2-40B4-BE49-F238E27FC236}">
                <a16:creationId xmlns:a16="http://schemas.microsoft.com/office/drawing/2014/main" id="{06619E20-8A53-4F8E-BCB2-F172ABBB8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5021263"/>
            <a:ext cx="622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63" name="q">
            <a:extLst>
              <a:ext uri="{FF2B5EF4-FFF2-40B4-BE49-F238E27FC236}">
                <a16:creationId xmlns:a16="http://schemas.microsoft.com/office/drawing/2014/main" id="{2B54788F-B3D7-427F-A33B-766F205CF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388" y="5026025"/>
            <a:ext cx="622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64" name="r">
            <a:extLst>
              <a:ext uri="{FF2B5EF4-FFF2-40B4-BE49-F238E27FC236}">
                <a16:creationId xmlns:a16="http://schemas.microsoft.com/office/drawing/2014/main" id="{7D979363-90F4-4F51-9C1F-24DB909F5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5032375"/>
            <a:ext cx="623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65" name="s">
            <a:extLst>
              <a:ext uri="{FF2B5EF4-FFF2-40B4-BE49-F238E27FC236}">
                <a16:creationId xmlns:a16="http://schemas.microsoft.com/office/drawing/2014/main" id="{FF877513-4FDE-4B53-9F3C-CCA16E901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5032375"/>
            <a:ext cx="623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6" name="t">
            <a:extLst>
              <a:ext uri="{FF2B5EF4-FFF2-40B4-BE49-F238E27FC236}">
                <a16:creationId xmlns:a16="http://schemas.microsoft.com/office/drawing/2014/main" id="{0D9636F2-71BF-4E8D-8192-02D5AD71A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613" y="5030788"/>
            <a:ext cx="62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67" name="v">
            <a:extLst>
              <a:ext uri="{FF2B5EF4-FFF2-40B4-BE49-F238E27FC236}">
                <a16:creationId xmlns:a16="http://schemas.microsoft.com/office/drawing/2014/main" id="{25EECE5C-AB9E-4948-8291-C271A6844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5033963"/>
            <a:ext cx="622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68" name="w">
            <a:extLst>
              <a:ext uri="{FF2B5EF4-FFF2-40B4-BE49-F238E27FC236}">
                <a16:creationId xmlns:a16="http://schemas.microsoft.com/office/drawing/2014/main" id="{8FA660BC-8430-41EF-BEFC-9B41D3E49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5043488"/>
            <a:ext cx="62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69" name="x">
            <a:extLst>
              <a:ext uri="{FF2B5EF4-FFF2-40B4-BE49-F238E27FC236}">
                <a16:creationId xmlns:a16="http://schemas.microsoft.com/office/drawing/2014/main" id="{93D8B24B-9635-4C3F-AA12-56E50CE5A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700" y="5043488"/>
            <a:ext cx="62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0" name="y">
            <a:extLst>
              <a:ext uri="{FF2B5EF4-FFF2-40B4-BE49-F238E27FC236}">
                <a16:creationId xmlns:a16="http://schemas.microsoft.com/office/drawing/2014/main" id="{1C2020EE-8160-4ADB-9068-ADBA93CAA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738" y="5026025"/>
            <a:ext cx="623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71" name="z">
            <a:extLst>
              <a:ext uri="{FF2B5EF4-FFF2-40B4-BE49-F238E27FC236}">
                <a16:creationId xmlns:a16="http://schemas.microsoft.com/office/drawing/2014/main" id="{78070344-FA1D-4E19-B78F-C87EED6C9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350" y="5051425"/>
            <a:ext cx="623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solidFill>
                  <a:schemeClr val="tx1"/>
                </a:solidFill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4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AC717931-058A-420A-BAD7-0AC26436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‘a’ or ‘an’ Quick Quiz</a:t>
            </a:r>
            <a:endParaRPr lang="en-GB" altLang="en-US"/>
          </a:p>
        </p:txBody>
      </p:sp>
      <p:sp>
        <p:nvSpPr>
          <p:cNvPr id="27651" name="Title 1">
            <a:extLst>
              <a:ext uri="{FF2B5EF4-FFF2-40B4-BE49-F238E27FC236}">
                <a16:creationId xmlns:a16="http://schemas.microsoft.com/office/drawing/2014/main" id="{166D4CFE-7901-4A16-AEDC-A0139A1F1334}"/>
              </a:ext>
            </a:extLst>
          </p:cNvPr>
          <p:cNvSpPr>
            <a:spLocks/>
          </p:cNvSpPr>
          <p:nvPr/>
        </p:nvSpPr>
        <p:spPr bwMode="auto">
          <a:xfrm>
            <a:off x="755650" y="1473200"/>
            <a:ext cx="7632700" cy="1500188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16000" rIns="25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tx1"/>
                </a:solidFill>
              </a:rPr>
              <a:t>Which is correct?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4D8E66E-4051-41EE-87C1-8E37A6C4DC8E}"/>
              </a:ext>
            </a:extLst>
          </p:cNvPr>
          <p:cNvSpPr/>
          <p:nvPr/>
        </p:nvSpPr>
        <p:spPr>
          <a:xfrm>
            <a:off x="881063" y="4729163"/>
            <a:ext cx="3457575" cy="1084262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There was a enormous elephant at the zoo.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694F271-12F0-4106-875F-AC5D527ADBD0}"/>
              </a:ext>
            </a:extLst>
          </p:cNvPr>
          <p:cNvSpPr/>
          <p:nvPr/>
        </p:nvSpPr>
        <p:spPr>
          <a:xfrm>
            <a:off x="4821238" y="4729163"/>
            <a:ext cx="3457575" cy="1084262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00" dirty="0">
                <a:solidFill>
                  <a:schemeClr val="tx1"/>
                </a:solidFill>
              </a:rPr>
              <a:t>There was an enormous elephant at the zoo.</a:t>
            </a:r>
          </a:p>
        </p:txBody>
      </p:sp>
      <p:pic>
        <p:nvPicPr>
          <p:cNvPr id="27654" name="Picture 3">
            <a:extLst>
              <a:ext uri="{FF2B5EF4-FFF2-40B4-BE49-F238E27FC236}">
                <a16:creationId xmlns:a16="http://schemas.microsoft.com/office/drawing/2014/main" id="{F1ED48C1-60A2-4AD2-AA61-C792C6B42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2743200"/>
            <a:ext cx="15081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0FF44DD0-5A02-4DFD-827F-8E9FD0373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‘a’ or ‘an’ Quick Quiz</a:t>
            </a:r>
            <a:endParaRPr lang="en-GB" altLang="en-US"/>
          </a:p>
        </p:txBody>
      </p:sp>
      <p:sp>
        <p:nvSpPr>
          <p:cNvPr id="28675" name="Title 1">
            <a:extLst>
              <a:ext uri="{FF2B5EF4-FFF2-40B4-BE49-F238E27FC236}">
                <a16:creationId xmlns:a16="http://schemas.microsoft.com/office/drawing/2014/main" id="{D2242E50-BEAB-47E3-A852-B7B90DA7D119}"/>
              </a:ext>
            </a:extLst>
          </p:cNvPr>
          <p:cNvSpPr>
            <a:spLocks/>
          </p:cNvSpPr>
          <p:nvPr/>
        </p:nvSpPr>
        <p:spPr bwMode="auto">
          <a:xfrm>
            <a:off x="755650" y="1473200"/>
            <a:ext cx="7632700" cy="1500188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16000" rIns="25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tx1"/>
                </a:solidFill>
              </a:rPr>
              <a:t>Which is correct?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FBE5C25-3A6E-4F5B-B4E2-7377534F056D}"/>
              </a:ext>
            </a:extLst>
          </p:cNvPr>
          <p:cNvSpPr/>
          <p:nvPr/>
        </p:nvSpPr>
        <p:spPr>
          <a:xfrm>
            <a:off x="1038225" y="4729163"/>
            <a:ext cx="3117850" cy="1084262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The show lasted for a hour.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6FB5E7-9596-4C05-AD90-A7DF2F6F9C67}"/>
              </a:ext>
            </a:extLst>
          </p:cNvPr>
          <p:cNvSpPr/>
          <p:nvPr/>
        </p:nvSpPr>
        <p:spPr>
          <a:xfrm>
            <a:off x="4978400" y="4729163"/>
            <a:ext cx="3117850" cy="1084262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00" dirty="0">
                <a:solidFill>
                  <a:schemeClr val="tx1"/>
                </a:solidFill>
              </a:rPr>
              <a:t>The show lasted for an hour.</a:t>
            </a:r>
          </a:p>
        </p:txBody>
      </p:sp>
      <p:pic>
        <p:nvPicPr>
          <p:cNvPr id="28678" name="Picture 4">
            <a:extLst>
              <a:ext uri="{FF2B5EF4-FFF2-40B4-BE49-F238E27FC236}">
                <a16:creationId xmlns:a16="http://schemas.microsoft.com/office/drawing/2014/main" id="{2107146E-0B86-4657-8453-DE24D6D52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2679700"/>
            <a:ext cx="232727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10063D0-E436-462A-8E93-268A8BB5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‘a’ or ‘an’ Quick Quiz</a:t>
            </a:r>
            <a:endParaRPr lang="en-GB" altLang="en-US"/>
          </a:p>
        </p:txBody>
      </p:sp>
      <p:sp>
        <p:nvSpPr>
          <p:cNvPr id="29699" name="Title 1">
            <a:extLst>
              <a:ext uri="{FF2B5EF4-FFF2-40B4-BE49-F238E27FC236}">
                <a16:creationId xmlns:a16="http://schemas.microsoft.com/office/drawing/2014/main" id="{9701B37D-674C-4777-9AEB-0F2335A049F0}"/>
              </a:ext>
            </a:extLst>
          </p:cNvPr>
          <p:cNvSpPr>
            <a:spLocks/>
          </p:cNvSpPr>
          <p:nvPr/>
        </p:nvSpPr>
        <p:spPr bwMode="auto">
          <a:xfrm>
            <a:off x="755650" y="1473200"/>
            <a:ext cx="7632700" cy="1500188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16000" rIns="25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Take a quiz to see if you are an expert!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tx1"/>
                </a:solidFill>
              </a:rPr>
              <a:t>Which is correct?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967BC70-D255-48F2-AD10-6C827084C98A}"/>
              </a:ext>
            </a:extLst>
          </p:cNvPr>
          <p:cNvSpPr/>
          <p:nvPr/>
        </p:nvSpPr>
        <p:spPr>
          <a:xfrm>
            <a:off x="4978400" y="4729163"/>
            <a:ext cx="3117850" cy="1084262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The policewoman wore an uniform.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61A56C7-51AC-409A-9DE8-7D3333362D72}"/>
              </a:ext>
            </a:extLst>
          </p:cNvPr>
          <p:cNvSpPr/>
          <p:nvPr/>
        </p:nvSpPr>
        <p:spPr>
          <a:xfrm>
            <a:off x="1022350" y="4729163"/>
            <a:ext cx="3117850" cy="1084262"/>
          </a:xfrm>
          <a:prstGeom prst="roundRect">
            <a:avLst/>
          </a:prstGeom>
          <a:solidFill>
            <a:srgbClr val="4DB1E2"/>
          </a:solidFill>
          <a:ln w="38100">
            <a:solidFill>
              <a:srgbClr val="AFD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00" dirty="0">
                <a:solidFill>
                  <a:schemeClr val="tx1"/>
                </a:solidFill>
              </a:rPr>
              <a:t>The policewoman wore a uniform.</a:t>
            </a:r>
          </a:p>
        </p:txBody>
      </p:sp>
      <p:pic>
        <p:nvPicPr>
          <p:cNvPr id="29702" name="Picture 4">
            <a:extLst>
              <a:ext uri="{FF2B5EF4-FFF2-40B4-BE49-F238E27FC236}">
                <a16:creationId xmlns:a16="http://schemas.microsoft.com/office/drawing/2014/main" id="{0B441532-1213-49A9-A09F-387567368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2735263"/>
            <a:ext cx="739775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FDE2FF9-4E98-4846-B412-0C179A5A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Sort the Words!</a:t>
            </a:r>
            <a:endParaRPr lang="en-GB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131CB8-00E4-470F-8BAC-67878D17ADD9}"/>
              </a:ext>
            </a:extLst>
          </p:cNvPr>
          <p:cNvSpPr/>
          <p:nvPr/>
        </p:nvSpPr>
        <p:spPr>
          <a:xfrm>
            <a:off x="838200" y="1882775"/>
            <a:ext cx="3635375" cy="2203450"/>
          </a:xfrm>
          <a:prstGeom prst="rect">
            <a:avLst/>
          </a:prstGeom>
          <a:solidFill>
            <a:srgbClr val="FE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teacher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jumper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laptop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book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yoghurt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CE22F1-48ED-418B-BA21-B86305724600}"/>
              </a:ext>
            </a:extLst>
          </p:cNvPr>
          <p:cNvSpPr/>
          <p:nvPr/>
        </p:nvSpPr>
        <p:spPr>
          <a:xfrm>
            <a:off x="4668838" y="1882775"/>
            <a:ext cx="3635375" cy="2203450"/>
          </a:xfrm>
          <a:prstGeom prst="rect">
            <a:avLst/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egg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apple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otter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umbrella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icicle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DA5DC3-8473-44D2-8BD5-3935A344D355}"/>
              </a:ext>
            </a:extLst>
          </p:cNvPr>
          <p:cNvSpPr/>
          <p:nvPr/>
        </p:nvSpPr>
        <p:spPr>
          <a:xfrm>
            <a:off x="838200" y="1473200"/>
            <a:ext cx="3635375" cy="409575"/>
          </a:xfrm>
          <a:prstGeom prst="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Words starting with a consonant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3939F0-7C8B-4EF0-BC58-10505E99058C}"/>
              </a:ext>
            </a:extLst>
          </p:cNvPr>
          <p:cNvSpPr/>
          <p:nvPr/>
        </p:nvSpPr>
        <p:spPr>
          <a:xfrm>
            <a:off x="4668838" y="1473200"/>
            <a:ext cx="3635375" cy="409575"/>
          </a:xfrm>
          <a:prstGeom prst="rect">
            <a:avLst/>
          </a:prstGeom>
          <a:solidFill>
            <a:srgbClr val="017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Words starting with a vowel</a:t>
            </a:r>
          </a:p>
        </p:txBody>
      </p:sp>
      <p:pic>
        <p:nvPicPr>
          <p:cNvPr id="10247" name="Picture 6">
            <a:extLst>
              <a:ext uri="{FF2B5EF4-FFF2-40B4-BE49-F238E27FC236}">
                <a16:creationId xmlns:a16="http://schemas.microsoft.com/office/drawing/2014/main" id="{D0BF4A04-3E3E-4752-A8CA-8D7A169B5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51325"/>
            <a:ext cx="9525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>
            <a:extLst>
              <a:ext uri="{FF2B5EF4-FFF2-40B4-BE49-F238E27FC236}">
                <a16:creationId xmlns:a16="http://schemas.microsoft.com/office/drawing/2014/main" id="{831186C9-FCC1-495A-AD2C-5D4F6908B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8" b="22531"/>
          <a:stretch>
            <a:fillRect/>
          </a:stretch>
        </p:blipFill>
        <p:spPr bwMode="auto">
          <a:xfrm>
            <a:off x="1368425" y="5172075"/>
            <a:ext cx="128111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>
            <a:extLst>
              <a:ext uri="{FF2B5EF4-FFF2-40B4-BE49-F238E27FC236}">
                <a16:creationId xmlns:a16="http://schemas.microsoft.com/office/drawing/2014/main" id="{9B16002C-6982-43CF-82D6-7C3DCDC17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192588"/>
            <a:ext cx="165576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9">
            <a:extLst>
              <a:ext uri="{FF2B5EF4-FFF2-40B4-BE49-F238E27FC236}">
                <a16:creationId xmlns:a16="http://schemas.microsoft.com/office/drawing/2014/main" id="{5BBC093A-673A-4848-8449-700F44BEE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5214938"/>
            <a:ext cx="12700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0">
            <a:extLst>
              <a:ext uri="{FF2B5EF4-FFF2-40B4-BE49-F238E27FC236}">
                <a16:creationId xmlns:a16="http://schemas.microsoft.com/office/drawing/2014/main" id="{A06A5935-8D46-4E72-A91C-6C6E8C019E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4829175"/>
            <a:ext cx="133032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1">
            <a:extLst>
              <a:ext uri="{FF2B5EF4-FFF2-40B4-BE49-F238E27FC236}">
                <a16:creationId xmlns:a16="http://schemas.microsoft.com/office/drawing/2014/main" id="{A55F31EA-E040-492C-B302-A56CF72AFB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4192588"/>
            <a:ext cx="1419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2">
            <a:extLst>
              <a:ext uri="{FF2B5EF4-FFF2-40B4-BE49-F238E27FC236}">
                <a16:creationId xmlns:a16="http://schemas.microsoft.com/office/drawing/2014/main" id="{22E27567-D730-49DC-80EC-E1CCA07CE4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4192588"/>
            <a:ext cx="103822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3">
            <a:extLst>
              <a:ext uri="{FF2B5EF4-FFF2-40B4-BE49-F238E27FC236}">
                <a16:creationId xmlns:a16="http://schemas.microsoft.com/office/drawing/2014/main" id="{FA125E4C-E28F-44B8-B57B-1FF4FDA7E1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5473700"/>
            <a:ext cx="24384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4">
            <a:extLst>
              <a:ext uri="{FF2B5EF4-FFF2-40B4-BE49-F238E27FC236}">
                <a16:creationId xmlns:a16="http://schemas.microsoft.com/office/drawing/2014/main" id="{EEBC1685-0F87-4693-BB26-22DABC1A2B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4308475"/>
            <a:ext cx="14287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5">
            <a:extLst>
              <a:ext uri="{FF2B5EF4-FFF2-40B4-BE49-F238E27FC236}">
                <a16:creationId xmlns:a16="http://schemas.microsoft.com/office/drawing/2014/main" id="{86175BD0-D458-4D1F-ADBB-FDA5B7B99F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2588"/>
            <a:ext cx="17780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D2641CF-5AD9-4E58-9E0A-1790ED99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‘a’ or ‘an’?</a:t>
            </a:r>
            <a:endParaRPr lang="en-GB" altLang="en-US"/>
          </a:p>
        </p:txBody>
      </p:sp>
      <p:sp>
        <p:nvSpPr>
          <p:cNvPr id="11267" name="TextBox 2">
            <a:extLst>
              <a:ext uri="{FF2B5EF4-FFF2-40B4-BE49-F238E27FC236}">
                <a16:creationId xmlns:a16="http://schemas.microsoft.com/office/drawing/2014/main" id="{D8079519-E121-41BE-8B6A-0CF3FD5B6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1968500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chemeClr val="tx1"/>
                </a:solidFill>
              </a:rPr>
              <a:t>       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r>
              <a:rPr lang="en-GB" altLang="en-US" sz="2800">
                <a:solidFill>
                  <a:schemeClr val="tx1"/>
                </a:solidFill>
              </a:rPr>
              <a:t>orange</a:t>
            </a: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E938C9A3-0A9B-452B-B9CF-13600743B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00" y="3035300"/>
            <a:ext cx="227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chemeClr val="tx1"/>
                </a:solidFill>
              </a:rPr>
              <a:t>        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r>
              <a:rPr lang="en-GB" altLang="en-US" sz="2800">
                <a:solidFill>
                  <a:schemeClr val="tx1"/>
                </a:solidFill>
              </a:rPr>
              <a:t>envelope</a:t>
            </a:r>
          </a:p>
        </p:txBody>
      </p:sp>
      <p:sp>
        <p:nvSpPr>
          <p:cNvPr id="11269" name="TextBox 4">
            <a:extLst>
              <a:ext uri="{FF2B5EF4-FFF2-40B4-BE49-F238E27FC236}">
                <a16:creationId xmlns:a16="http://schemas.microsoft.com/office/drawing/2014/main" id="{89DFDD38-ED79-4739-A000-F2F965239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4208463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chemeClr val="tx1"/>
                </a:solidFill>
              </a:rPr>
              <a:t>        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r>
              <a:rPr lang="en-GB" altLang="en-US" sz="2800">
                <a:solidFill>
                  <a:schemeClr val="tx1"/>
                </a:solidFill>
              </a:rPr>
              <a:t>rabbit</a:t>
            </a:r>
          </a:p>
        </p:txBody>
      </p:sp>
      <p:sp>
        <p:nvSpPr>
          <p:cNvPr id="11270" name="TextBox 5">
            <a:extLst>
              <a:ext uri="{FF2B5EF4-FFF2-40B4-BE49-F238E27FC236}">
                <a16:creationId xmlns:a16="http://schemas.microsoft.com/office/drawing/2014/main" id="{81D3DF47-6839-4062-9129-6F64FCDA9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00" y="1838325"/>
            <a:ext cx="2046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chemeClr val="tx1"/>
                </a:solidFill>
              </a:rPr>
              <a:t>        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r>
              <a:rPr lang="en-GB" altLang="en-US" sz="2800">
                <a:solidFill>
                  <a:schemeClr val="tx1"/>
                </a:solidFill>
              </a:rPr>
              <a:t>house</a:t>
            </a:r>
          </a:p>
        </p:txBody>
      </p:sp>
      <p:sp>
        <p:nvSpPr>
          <p:cNvPr id="11271" name="TextBox 6">
            <a:extLst>
              <a:ext uri="{FF2B5EF4-FFF2-40B4-BE49-F238E27FC236}">
                <a16:creationId xmlns:a16="http://schemas.microsoft.com/office/drawing/2014/main" id="{DE2DB9F1-0DD0-4ECF-BC2E-089FC782F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3051175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chemeClr val="tx1"/>
                </a:solidFill>
              </a:rPr>
              <a:t>        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r>
              <a:rPr lang="en-GB" altLang="en-US" sz="2800">
                <a:solidFill>
                  <a:schemeClr val="tx1"/>
                </a:solidFill>
              </a:rPr>
              <a:t>pencil</a:t>
            </a:r>
          </a:p>
        </p:txBody>
      </p:sp>
      <p:sp>
        <p:nvSpPr>
          <p:cNvPr id="11272" name="TextBox 7">
            <a:extLst>
              <a:ext uri="{FF2B5EF4-FFF2-40B4-BE49-F238E27FC236}">
                <a16:creationId xmlns:a16="http://schemas.microsoft.com/office/drawing/2014/main" id="{60747308-E26B-4F0B-958E-54063C297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5" y="4208463"/>
            <a:ext cx="2046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u="sng">
                <a:solidFill>
                  <a:schemeClr val="tx1"/>
                </a:solidFill>
              </a:rPr>
              <a:t>        </a:t>
            </a:r>
            <a:r>
              <a:rPr lang="en-GB" altLang="en-US">
                <a:solidFill>
                  <a:schemeClr val="tx1"/>
                </a:solidFill>
              </a:rPr>
              <a:t> </a:t>
            </a:r>
            <a:r>
              <a:rPr lang="en-GB" altLang="en-US" sz="2800">
                <a:solidFill>
                  <a:schemeClr val="tx1"/>
                </a:solidFill>
              </a:rPr>
              <a:t>apple</a:t>
            </a:r>
          </a:p>
        </p:txBody>
      </p:sp>
      <p:sp>
        <p:nvSpPr>
          <p:cNvPr id="11273" name="Rectangle 8">
            <a:extLst>
              <a:ext uri="{FF2B5EF4-FFF2-40B4-BE49-F238E27FC236}">
                <a16:creationId xmlns:a16="http://schemas.microsoft.com/office/drawing/2014/main" id="{C54C9F3D-3A42-4BDF-907F-E45C1FE54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5354638"/>
            <a:ext cx="8210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Usually, we put ‘a’ before words that start with a consonant and ‘an’ before words that start with a vowel.</a:t>
            </a:r>
          </a:p>
        </p:txBody>
      </p:sp>
      <p:pic>
        <p:nvPicPr>
          <p:cNvPr id="11274" name="Picture 9">
            <a:extLst>
              <a:ext uri="{FF2B5EF4-FFF2-40B4-BE49-F238E27FC236}">
                <a16:creationId xmlns:a16="http://schemas.microsoft.com/office/drawing/2014/main" id="{97AFF578-C245-468F-8884-ED3201440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992563"/>
            <a:ext cx="92075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0">
            <a:extLst>
              <a:ext uri="{FF2B5EF4-FFF2-40B4-BE49-F238E27FC236}">
                <a16:creationId xmlns:a16="http://schemas.microsoft.com/office/drawing/2014/main" id="{E3026D1E-4B6C-4A2B-871C-D2B157BCD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914650"/>
            <a:ext cx="11239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1">
            <a:extLst>
              <a:ext uri="{FF2B5EF4-FFF2-40B4-BE49-F238E27FC236}">
                <a16:creationId xmlns:a16="http://schemas.microsoft.com/office/drawing/2014/main" id="{578918F6-D1F2-42CE-A2E2-D4ED4017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477963"/>
            <a:ext cx="96996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>
            <a:extLst>
              <a:ext uri="{FF2B5EF4-FFF2-40B4-BE49-F238E27FC236}">
                <a16:creationId xmlns:a16="http://schemas.microsoft.com/office/drawing/2014/main" id="{BDF6A5CD-804D-467F-B09F-BAA8FCA53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921125"/>
            <a:ext cx="11223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>
            <a:extLst>
              <a:ext uri="{FF2B5EF4-FFF2-40B4-BE49-F238E27FC236}">
                <a16:creationId xmlns:a16="http://schemas.microsoft.com/office/drawing/2014/main" id="{327F0DF4-970E-4BC8-99FE-F481B349F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1016">
            <a:off x="1106488" y="2700338"/>
            <a:ext cx="92075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6">
            <a:extLst>
              <a:ext uri="{FF2B5EF4-FFF2-40B4-BE49-F238E27FC236}">
                <a16:creationId xmlns:a16="http://schemas.microsoft.com/office/drawing/2014/main" id="{6A7BF402-2BDE-484E-9603-CC1BD72171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9075"/>
            <a:ext cx="103346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A4B1E1-6957-449C-9CE3-3AD2FB808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1860550"/>
            <a:ext cx="742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an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504A16-8DF0-49D4-970D-BD6BCDB43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2922588"/>
            <a:ext cx="74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an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52EADD-943D-4883-86EC-B160EC14D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688" y="4106863"/>
            <a:ext cx="74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an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D61FAC-3ED2-4219-A9FE-814F5AA3F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1739900"/>
            <a:ext cx="742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ED199-9D24-41E7-90AD-8A7531D33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13" y="2928938"/>
            <a:ext cx="742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C27D64-094B-4893-8C19-26F161EB8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13" y="4106863"/>
            <a:ext cx="74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A6F6569-2AF2-419B-B2D4-706CBB07C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‘a’ or ‘an’?</a:t>
            </a:r>
            <a:endParaRPr lang="en-GB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7CB3662-47E5-4EFA-9BFF-09F1C548B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1352550"/>
            <a:ext cx="7775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Try these sentences – should it be ‘a’ or ‘an’?</a:t>
            </a:r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4A6E0CC2-A578-4156-B7C7-CF8AD6FA0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944688"/>
            <a:ext cx="76327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Tomorrow, I am going to </a:t>
            </a:r>
            <a:r>
              <a:rPr lang="en-GB" altLang="en-US" sz="2400" u="sng">
                <a:solidFill>
                  <a:schemeClr val="tx1"/>
                </a:solidFill>
              </a:rPr>
              <a:t>     </a:t>
            </a:r>
            <a:r>
              <a:rPr lang="en-GB" altLang="en-US" sz="2400">
                <a:solidFill>
                  <a:schemeClr val="tx1"/>
                </a:solidFill>
              </a:rPr>
              <a:t> party.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Humpty Dumpty was </a:t>
            </a:r>
            <a:r>
              <a:rPr lang="en-GB" altLang="en-US" sz="2400" u="sng">
                <a:solidFill>
                  <a:schemeClr val="tx1"/>
                </a:solidFill>
              </a:rPr>
              <a:t>     </a:t>
            </a:r>
            <a:r>
              <a:rPr lang="en-GB" altLang="en-US" sz="2400">
                <a:solidFill>
                  <a:schemeClr val="tx1"/>
                </a:solidFill>
              </a:rPr>
              <a:t> egg.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I always have </a:t>
            </a:r>
            <a:r>
              <a:rPr lang="en-GB" altLang="en-US" sz="2400" u="sng">
                <a:solidFill>
                  <a:schemeClr val="tx1"/>
                </a:solidFill>
              </a:rPr>
              <a:t>     </a:t>
            </a:r>
            <a:r>
              <a:rPr lang="en-GB" altLang="en-US" sz="2400">
                <a:solidFill>
                  <a:schemeClr val="tx1"/>
                </a:solidFill>
              </a:rPr>
              <a:t> umbrella in my bag in</a:t>
            </a:r>
            <a:br>
              <a:rPr lang="en-GB" altLang="en-US" sz="2400">
                <a:solidFill>
                  <a:schemeClr val="tx1"/>
                </a:solidFill>
              </a:rPr>
            </a:br>
            <a:r>
              <a:rPr lang="en-GB" altLang="en-US" sz="2400">
                <a:solidFill>
                  <a:schemeClr val="tx1"/>
                </a:solidFill>
              </a:rPr>
              <a:t>case it rains.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The dog was on </a:t>
            </a:r>
            <a:r>
              <a:rPr lang="en-GB" altLang="en-US" sz="2400" u="sng">
                <a:solidFill>
                  <a:schemeClr val="tx1"/>
                </a:solidFill>
              </a:rPr>
              <a:t>     </a:t>
            </a:r>
            <a:r>
              <a:rPr lang="en-GB" altLang="en-US" sz="2400">
                <a:solidFill>
                  <a:schemeClr val="tx1"/>
                </a:solidFill>
              </a:rPr>
              <a:t> lead.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You can make </a:t>
            </a:r>
            <a:r>
              <a:rPr lang="en-GB" altLang="en-US" sz="2400" u="sng">
                <a:solidFill>
                  <a:schemeClr val="tx1"/>
                </a:solidFill>
              </a:rPr>
              <a:t>      </a:t>
            </a:r>
            <a:r>
              <a:rPr lang="en-GB" altLang="en-US" sz="2400">
                <a:solidFill>
                  <a:schemeClr val="tx1"/>
                </a:solidFill>
              </a:rPr>
              <a:t> house out of snow,</a:t>
            </a:r>
            <a:br>
              <a:rPr lang="en-GB" altLang="en-US" sz="2400">
                <a:solidFill>
                  <a:schemeClr val="tx1"/>
                </a:solidFill>
              </a:rPr>
            </a:br>
            <a:r>
              <a:rPr lang="en-GB" altLang="en-US" sz="2400">
                <a:solidFill>
                  <a:schemeClr val="tx1"/>
                </a:solidFill>
              </a:rPr>
              <a:t>which is called </a:t>
            </a:r>
            <a:r>
              <a:rPr lang="en-GB" altLang="en-US" sz="2400" u="sng">
                <a:solidFill>
                  <a:schemeClr val="tx1"/>
                </a:solidFill>
              </a:rPr>
              <a:t>      </a:t>
            </a:r>
            <a:r>
              <a:rPr lang="en-GB" altLang="en-US" sz="2400">
                <a:solidFill>
                  <a:schemeClr val="tx1"/>
                </a:solidFill>
              </a:rPr>
              <a:t> igloo.</a:t>
            </a: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0F3C3BFC-E96C-48EF-9FE1-401872445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1812925"/>
            <a:ext cx="9890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>
            <a:extLst>
              <a:ext uri="{FF2B5EF4-FFF2-40B4-BE49-F238E27FC236}">
                <a16:creationId xmlns:a16="http://schemas.microsoft.com/office/drawing/2014/main" id="{74DD19C3-A73C-4CC6-AF4E-E5FC77394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2346325"/>
            <a:ext cx="709613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>
            <a:extLst>
              <a:ext uri="{FF2B5EF4-FFF2-40B4-BE49-F238E27FC236}">
                <a16:creationId xmlns:a16="http://schemas.microsoft.com/office/drawing/2014/main" id="{4EA1489C-7162-4995-BA19-C1ED51DF4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3292475"/>
            <a:ext cx="10699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D2408CDF-E436-40F0-97A2-57FEA68B83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4021138"/>
            <a:ext cx="9652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0">
            <a:extLst>
              <a:ext uri="{FF2B5EF4-FFF2-40B4-BE49-F238E27FC236}">
                <a16:creationId xmlns:a16="http://schemas.microsoft.com/office/drawing/2014/main" id="{8B18D1A4-7841-449C-B329-005ED33CB6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781550"/>
            <a:ext cx="1917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818DFC-6AAE-4998-A829-C4DB1E7D7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3276600"/>
            <a:ext cx="74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an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04BEB2-148F-4920-B716-38B5C416B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5464175"/>
            <a:ext cx="742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an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51D4CA-23AA-4794-AD73-707C2934E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1812925"/>
            <a:ext cx="742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A0C81-6273-471D-A959-DE87CDE7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2566988"/>
            <a:ext cx="74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an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9B44FC-DE7D-410F-A221-0F2500896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3" y="4370388"/>
            <a:ext cx="742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1D41DD-A9A5-479C-AF5E-885090DE0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8" y="5100638"/>
            <a:ext cx="742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D457A42-A6E9-43D8-AE68-C07AEAA4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‘a’ or ‘an’?</a:t>
            </a:r>
            <a:endParaRPr lang="en-GB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2F2A41-3FA1-4184-9AAE-C4EAA99DD3EA}"/>
              </a:ext>
            </a:extLst>
          </p:cNvPr>
          <p:cNvSpPr/>
          <p:nvPr/>
        </p:nvSpPr>
        <p:spPr>
          <a:xfrm>
            <a:off x="755650" y="1606550"/>
            <a:ext cx="7632700" cy="3908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Which sounds correct?</a:t>
            </a: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Twinkl" pitchFamily="50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Twinkl" pitchFamily="50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Twinkl" pitchFamily="50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  <a:latin typeface="Twinkl" pitchFamily="50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It was </a:t>
            </a:r>
            <a:r>
              <a:rPr lang="en-GB" sz="2400" b="1" dirty="0">
                <a:solidFill>
                  <a:srgbClr val="F08115"/>
                </a:solidFill>
                <a:latin typeface="Twinkl" pitchFamily="50" charset="0"/>
                <a:cs typeface="Arial" panose="020B0604020202020204" pitchFamily="34" charset="0"/>
              </a:rPr>
              <a:t>a unique</a:t>
            </a:r>
            <a:r>
              <a:rPr lang="en-GB" sz="2400" dirty="0">
                <a:solidFill>
                  <a:srgbClr val="FF0000"/>
                </a:solidFill>
                <a:latin typeface="Twinkl" pitchFamily="50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painting.</a:t>
            </a:r>
          </a:p>
          <a:p>
            <a:pPr algn="ctr">
              <a:defRPr/>
            </a:pPr>
            <a:endParaRPr lang="en-GB" sz="2400" dirty="0">
              <a:solidFill>
                <a:prstClr val="black"/>
              </a:solidFill>
              <a:latin typeface="Twinkl" pitchFamily="50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It was </a:t>
            </a:r>
            <a:r>
              <a:rPr lang="en-GB" sz="2400" b="1" dirty="0">
                <a:solidFill>
                  <a:srgbClr val="00A7E8"/>
                </a:solidFill>
                <a:latin typeface="Twinkl" pitchFamily="50" charset="0"/>
                <a:cs typeface="Arial" panose="020B0604020202020204" pitchFamily="34" charset="0"/>
              </a:rPr>
              <a:t>an unique</a:t>
            </a:r>
            <a:r>
              <a:rPr lang="en-GB" sz="2400" dirty="0">
                <a:solidFill>
                  <a:srgbClr val="00689E"/>
                </a:solidFill>
                <a:latin typeface="Twinkl" pitchFamily="50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painting.</a:t>
            </a:r>
          </a:p>
          <a:p>
            <a:pPr algn="ctr">
              <a:defRPr/>
            </a:pPr>
            <a:endParaRPr lang="en-GB" sz="2400" dirty="0">
              <a:solidFill>
                <a:prstClr val="black"/>
              </a:solidFill>
              <a:latin typeface="Twinkl" pitchFamily="50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GB" sz="2000" dirty="0">
              <a:solidFill>
                <a:prstClr val="black"/>
              </a:solidFill>
              <a:latin typeface="Twinkl" pitchFamily="50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Although ‘</a:t>
            </a:r>
            <a:r>
              <a:rPr lang="en-GB" sz="2000" b="1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unique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’ starts with a vowel, the letter ‘</a:t>
            </a:r>
            <a:r>
              <a:rPr lang="en-GB" sz="2000" b="1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u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’ makes the ‘</a:t>
            </a:r>
            <a:r>
              <a:rPr lang="en-GB" sz="2000" b="1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y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’ </a:t>
            </a:r>
            <a:r>
              <a:rPr lang="en-GB" sz="2000" b="1" dirty="0">
                <a:solidFill>
                  <a:schemeClr val="accent6"/>
                </a:solidFill>
                <a:latin typeface="Twinkl" pitchFamily="50" charset="0"/>
                <a:cs typeface="Arial" panose="020B0604020202020204" pitchFamily="34" charset="0"/>
              </a:rPr>
              <a:t>sound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, so ‘</a:t>
            </a:r>
            <a:r>
              <a:rPr lang="en-GB" sz="2000" b="1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a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’ is used instead of ‘</a:t>
            </a:r>
            <a:r>
              <a:rPr lang="en-GB" sz="2000" b="1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an</a:t>
            </a:r>
            <a:r>
              <a:rPr lang="en-GB" sz="2000" dirty="0">
                <a:solidFill>
                  <a:prstClr val="black"/>
                </a:solidFill>
                <a:latin typeface="Twinkl" pitchFamily="50" charset="0"/>
                <a:cs typeface="Arial" panose="020B0604020202020204" pitchFamily="34" charset="0"/>
              </a:rPr>
              <a:t>’.</a:t>
            </a: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2674FC13-9A34-4A8A-BA93-058739C9D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1606550"/>
            <a:ext cx="18891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C13E6B9-FBBF-4203-9B9C-584C41029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‘a’ or ‘an’?</a:t>
            </a:r>
            <a:endParaRPr lang="en-GB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999E5D-18CA-4D90-B0E1-D62A05CD6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06550"/>
            <a:ext cx="76327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cs typeface="Arial" panose="020B0604020202020204" pitchFamily="34" charset="0"/>
              </a:rPr>
              <a:t>Which sounds correct?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It was </a:t>
            </a:r>
            <a:r>
              <a:rPr lang="en-GB" altLang="en-US" sz="2400" b="1">
                <a:solidFill>
                  <a:srgbClr val="F08115"/>
                </a:solidFill>
                <a:cs typeface="Arial" panose="020B0604020202020204" pitchFamily="34" charset="0"/>
              </a:rPr>
              <a:t>a honest</a:t>
            </a:r>
            <a:r>
              <a:rPr lang="en-GB" altLang="en-US" sz="240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mistake.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It was </a:t>
            </a:r>
            <a:r>
              <a:rPr lang="en-GB" altLang="en-US" sz="2400" b="1">
                <a:solidFill>
                  <a:srgbClr val="00A7E8"/>
                </a:solidFill>
                <a:cs typeface="Arial" panose="020B0604020202020204" pitchFamily="34" charset="0"/>
              </a:rPr>
              <a:t>an honest</a:t>
            </a:r>
            <a:r>
              <a:rPr lang="en-GB" altLang="en-US" sz="2400">
                <a:solidFill>
                  <a:srgbClr val="00689E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mistake.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cs typeface="Arial" panose="020B0604020202020204" pitchFamily="34" charset="0"/>
              </a:rPr>
              <a:t>Although ‘</a:t>
            </a:r>
            <a:r>
              <a:rPr lang="en-GB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honest</a:t>
            </a:r>
            <a:r>
              <a:rPr lang="en-GB" altLang="en-US" sz="2000">
                <a:solidFill>
                  <a:srgbClr val="000000"/>
                </a:solidFill>
                <a:cs typeface="Arial" panose="020B0604020202020204" pitchFamily="34" charset="0"/>
              </a:rPr>
              <a:t>’ starts with a consonant, the letter ‘</a:t>
            </a:r>
            <a:r>
              <a:rPr lang="en-GB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h</a:t>
            </a:r>
            <a:r>
              <a:rPr lang="en-GB" altLang="en-US" sz="2000">
                <a:solidFill>
                  <a:srgbClr val="000000"/>
                </a:solidFill>
                <a:cs typeface="Arial" panose="020B0604020202020204" pitchFamily="34" charset="0"/>
              </a:rPr>
              <a:t>’ makes the short ‘</a:t>
            </a:r>
            <a:r>
              <a:rPr lang="en-GB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o</a:t>
            </a:r>
            <a:r>
              <a:rPr lang="en-GB" altLang="en-US" sz="2000">
                <a:solidFill>
                  <a:srgbClr val="000000"/>
                </a:solidFill>
                <a:cs typeface="Arial" panose="020B0604020202020204" pitchFamily="34" charset="0"/>
              </a:rPr>
              <a:t>’ </a:t>
            </a:r>
            <a:r>
              <a:rPr lang="en-GB" altLang="en-US" sz="2000" b="1">
                <a:solidFill>
                  <a:srgbClr val="7030A0"/>
                </a:solidFill>
                <a:cs typeface="Arial" panose="020B0604020202020204" pitchFamily="34" charset="0"/>
              </a:rPr>
              <a:t>sound</a:t>
            </a:r>
            <a:r>
              <a:rPr lang="en-GB" altLang="en-US" sz="2000">
                <a:solidFill>
                  <a:srgbClr val="000000"/>
                </a:solidFill>
                <a:cs typeface="Arial" panose="020B0604020202020204" pitchFamily="34" charset="0"/>
              </a:rPr>
              <a:t>, so ‘</a:t>
            </a:r>
            <a:r>
              <a:rPr lang="en-GB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an</a:t>
            </a:r>
            <a:r>
              <a:rPr lang="en-GB" altLang="en-US" sz="2000">
                <a:solidFill>
                  <a:srgbClr val="000000"/>
                </a:solidFill>
                <a:cs typeface="Arial" panose="020B0604020202020204" pitchFamily="34" charset="0"/>
              </a:rPr>
              <a:t>’ is used instead of ‘</a:t>
            </a:r>
            <a:r>
              <a:rPr lang="en-GB" altLang="en-US" sz="2000" b="1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  <a:r>
              <a:rPr lang="en-GB" altLang="en-US" sz="2000">
                <a:solidFill>
                  <a:srgbClr val="000000"/>
                </a:solidFill>
                <a:cs typeface="Arial" panose="020B0604020202020204" pitchFamily="34" charset="0"/>
              </a:rPr>
              <a:t>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0A681E6-D4DE-42C3-98FE-F77CDB16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  <a:latin typeface="Twinkl" pitchFamily="2" charset="0"/>
              </a:rPr>
              <a:t>‘a’ or ‘an’?</a:t>
            </a:r>
            <a:endParaRPr lang="en-GB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E04B5FF-6469-46CC-B8D2-7C67B147C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5255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Listen to the </a:t>
            </a:r>
            <a:r>
              <a:rPr lang="en-GB" altLang="en-US" sz="2400" b="1">
                <a:solidFill>
                  <a:srgbClr val="7030A0"/>
                </a:solidFill>
                <a:cs typeface="Arial" panose="020B0604020202020204" pitchFamily="34" charset="0"/>
              </a:rPr>
              <a:t>sound</a:t>
            </a: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 at the start of the underlined word.</a:t>
            </a:r>
            <a:b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Does it make a </a:t>
            </a:r>
            <a:r>
              <a:rPr lang="en-GB" altLang="en-US" sz="2400" b="1">
                <a:solidFill>
                  <a:srgbClr val="00A7E8"/>
                </a:solidFill>
                <a:cs typeface="Arial" panose="020B0604020202020204" pitchFamily="34" charset="0"/>
              </a:rPr>
              <a:t>vowel</a:t>
            </a: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 sound or a </a:t>
            </a:r>
            <a:r>
              <a:rPr lang="en-GB" altLang="en-US" sz="2400" b="1">
                <a:solidFill>
                  <a:srgbClr val="F08115"/>
                </a:solidFill>
                <a:cs typeface="Arial" panose="020B0604020202020204" pitchFamily="34" charset="0"/>
              </a:rPr>
              <a:t>consonant</a:t>
            </a: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 sound?</a:t>
            </a:r>
          </a:p>
        </p:txBody>
      </p:sp>
      <p:sp>
        <p:nvSpPr>
          <p:cNvPr id="15364" name="TextBox 3">
            <a:extLst>
              <a:ext uri="{FF2B5EF4-FFF2-40B4-BE49-F238E27FC236}">
                <a16:creationId xmlns:a16="http://schemas.microsoft.com/office/drawing/2014/main" id="{CC25A053-BBE0-4887-BEFF-26EB5D882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346325"/>
            <a:ext cx="76327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It took       </a:t>
            </a:r>
            <a:r>
              <a:rPr lang="en-GB" altLang="en-US" sz="2800" u="sng">
                <a:solidFill>
                  <a:schemeClr val="tx1"/>
                </a:solidFill>
              </a:rPr>
              <a:t>hour</a:t>
            </a:r>
            <a:r>
              <a:rPr lang="en-GB" altLang="en-US" sz="2800">
                <a:solidFill>
                  <a:schemeClr val="tx1"/>
                </a:solidFill>
              </a:rPr>
              <a:t> to get to the zoo.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00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I have to wear </a:t>
            </a:r>
            <a:r>
              <a:rPr lang="en-GB" altLang="en-US" sz="2800">
                <a:solidFill>
                  <a:srgbClr val="FF0000"/>
                </a:solidFill>
              </a:rPr>
              <a:t>    </a:t>
            </a:r>
            <a:r>
              <a:rPr lang="en-GB" altLang="en-US" sz="2800">
                <a:solidFill>
                  <a:schemeClr val="tx1"/>
                </a:solidFill>
              </a:rPr>
              <a:t> </a:t>
            </a:r>
            <a:r>
              <a:rPr lang="en-GB" altLang="en-US" sz="2800" u="sng">
                <a:solidFill>
                  <a:schemeClr val="tx1"/>
                </a:solidFill>
              </a:rPr>
              <a:t>uniform</a:t>
            </a:r>
            <a:r>
              <a:rPr lang="en-GB" altLang="en-US" sz="2800">
                <a:solidFill>
                  <a:schemeClr val="tx1"/>
                </a:solidFill>
              </a:rPr>
              <a:t> to school.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00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We flew to </a:t>
            </a:r>
            <a:r>
              <a:rPr lang="en-GB" altLang="en-US" sz="2800">
                <a:solidFill>
                  <a:srgbClr val="FF0000"/>
                </a:solidFill>
              </a:rPr>
              <a:t>    </a:t>
            </a:r>
            <a:r>
              <a:rPr lang="en-GB" altLang="en-US" sz="2800">
                <a:solidFill>
                  <a:schemeClr val="tx1"/>
                </a:solidFill>
              </a:rPr>
              <a:t> </a:t>
            </a:r>
            <a:r>
              <a:rPr lang="en-GB" altLang="en-US" sz="2800" u="sng">
                <a:solidFill>
                  <a:schemeClr val="tx1"/>
                </a:solidFill>
              </a:rPr>
              <a:t>universe</a:t>
            </a:r>
            <a:r>
              <a:rPr lang="en-GB" altLang="en-US" sz="2800">
                <a:solidFill>
                  <a:schemeClr val="tx1"/>
                </a:solidFill>
              </a:rPr>
              <a:t> far, far away.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00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I would love to ride on      </a:t>
            </a:r>
            <a:r>
              <a:rPr lang="en-GB" altLang="en-US" sz="2800" u="sng">
                <a:solidFill>
                  <a:schemeClr val="tx1"/>
                </a:solidFill>
              </a:rPr>
              <a:t>unicorn</a:t>
            </a:r>
            <a:r>
              <a:rPr lang="en-GB" altLang="en-US" sz="2800">
                <a:solidFill>
                  <a:schemeClr val="tx1"/>
                </a:solidFill>
              </a:rPr>
              <a:t>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00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The king wanted </a:t>
            </a:r>
            <a:r>
              <a:rPr lang="en-GB" altLang="en-US" sz="2800">
                <a:solidFill>
                  <a:srgbClr val="FF0000"/>
                </a:solidFill>
              </a:rPr>
              <a:t>    </a:t>
            </a:r>
            <a:r>
              <a:rPr lang="en-GB" altLang="en-US" sz="2800">
                <a:solidFill>
                  <a:schemeClr val="tx1"/>
                </a:solidFill>
              </a:rPr>
              <a:t>  </a:t>
            </a:r>
            <a:r>
              <a:rPr lang="en-GB" altLang="en-US" sz="2800" u="sng">
                <a:solidFill>
                  <a:schemeClr val="tx1"/>
                </a:solidFill>
              </a:rPr>
              <a:t>heir</a:t>
            </a:r>
            <a:r>
              <a:rPr lang="en-GB" altLang="en-US" sz="2800">
                <a:solidFill>
                  <a:schemeClr val="tx1"/>
                </a:solidFill>
              </a:rPr>
              <a:t> to the throne.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00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It was </a:t>
            </a:r>
            <a:r>
              <a:rPr lang="en-GB" altLang="en-US" sz="2800">
                <a:solidFill>
                  <a:srgbClr val="FF0000"/>
                </a:solidFill>
              </a:rPr>
              <a:t>    </a:t>
            </a:r>
            <a:r>
              <a:rPr lang="en-GB" altLang="en-US" sz="2800">
                <a:solidFill>
                  <a:schemeClr val="tx1"/>
                </a:solidFill>
              </a:rPr>
              <a:t>  </a:t>
            </a:r>
            <a:r>
              <a:rPr lang="en-GB" altLang="en-US" sz="2800" u="sng">
                <a:solidFill>
                  <a:schemeClr val="tx1"/>
                </a:solidFill>
              </a:rPr>
              <a:t>honour</a:t>
            </a:r>
            <a:r>
              <a:rPr lang="en-GB" altLang="en-US" sz="2800">
                <a:solidFill>
                  <a:schemeClr val="tx1"/>
                </a:solidFill>
              </a:rPr>
              <a:t> to meet the Queen.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193D5-C9B8-4A1E-A9DD-507D3572A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2868613"/>
            <a:ext cx="742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6BBB3-2B7C-4DA8-8900-E7F6C5078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3454400"/>
            <a:ext cx="74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88A8E-E740-4AF3-86EC-3F32F49FD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300" y="4006850"/>
            <a:ext cx="742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E713F-F129-435E-BF3C-90CFE5CE6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2284413"/>
            <a:ext cx="74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an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9D5B1D-E557-42BA-BCE6-922AFF816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13" y="4598988"/>
            <a:ext cx="74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an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1265B8-1DFD-49C7-A0E4-A7A04910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5208588"/>
            <a:ext cx="74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92D050"/>
                </a:solidFill>
              </a:rPr>
              <a:t>an</a:t>
            </a:r>
            <a:endParaRPr lang="en-GB" altLang="en-US" sz="4400" b="1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reengrocers, Fruit, Scale, Market, San Miguel Market">
            <a:extLst>
              <a:ext uri="{FF2B5EF4-FFF2-40B4-BE49-F238E27FC236}">
                <a16:creationId xmlns:a16="http://schemas.microsoft.com/office/drawing/2014/main" id="{C517A347-DD02-4E20-8174-95E1F04F3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" t="10806" r="398" b="3880"/>
          <a:stretch>
            <a:fillRect/>
          </a:stretch>
        </p:blipFill>
        <p:spPr bwMode="auto">
          <a:xfrm>
            <a:off x="755650" y="1539875"/>
            <a:ext cx="76327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FACT">
            <a:extLst>
              <a:ext uri="{FF2B5EF4-FFF2-40B4-BE49-F238E27FC236}">
                <a16:creationId xmlns:a16="http://schemas.microsoft.com/office/drawing/2014/main" id="{57B6760B-11C6-41C2-B01D-3BC74E16D412}"/>
              </a:ext>
            </a:extLst>
          </p:cNvPr>
          <p:cNvSpPr/>
          <p:nvPr/>
        </p:nvSpPr>
        <p:spPr>
          <a:xfrm>
            <a:off x="1379538" y="2370138"/>
            <a:ext cx="376237" cy="3762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4" name="1 GROUP">
            <a:extLst>
              <a:ext uri="{FF2B5EF4-FFF2-40B4-BE49-F238E27FC236}">
                <a16:creationId xmlns:a16="http://schemas.microsoft.com/office/drawing/2014/main" id="{093ADE74-29F1-435B-8CAA-6ECFA2B18564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366963"/>
            <a:ext cx="1751013" cy="682625"/>
            <a:chOff x="6193722" y="2313009"/>
            <a:chExt cx="1750400" cy="683247"/>
          </a:xfrm>
        </p:grpSpPr>
        <p:sp>
          <p:nvSpPr>
            <p:cNvPr id="16428" name="Rectangle 4">
              <a:extLst>
                <a:ext uri="{FF2B5EF4-FFF2-40B4-BE49-F238E27FC236}">
                  <a16:creationId xmlns:a16="http://schemas.microsoft.com/office/drawing/2014/main" id="{AEF410DF-386F-410F-80FF-87D30D6A9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861" y="2501148"/>
              <a:ext cx="1562261" cy="495108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000000"/>
                  </a:solidFill>
                </a:rPr>
                <a:t>an avocado</a:t>
              </a:r>
            </a:p>
          </p:txBody>
        </p:sp>
        <p:sp>
          <p:nvSpPr>
            <p:cNvPr id="6" name="BTN Crust x">
              <a:extLst>
                <a:ext uri="{FF2B5EF4-FFF2-40B4-BE49-F238E27FC236}">
                  <a16:creationId xmlns:a16="http://schemas.microsoft.com/office/drawing/2014/main" id="{DD2BBCC1-0325-4658-A466-863A67B47826}"/>
                </a:ext>
              </a:extLst>
            </p:cNvPr>
            <p:cNvSpPr/>
            <p:nvPr/>
          </p:nvSpPr>
          <p:spPr>
            <a:xfrm>
              <a:off x="6193722" y="2313009"/>
              <a:ext cx="376106" cy="3765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rgbClr val="699327"/>
                  </a:solidFill>
                </a:rPr>
                <a:t>×</a:t>
              </a:r>
            </a:p>
          </p:txBody>
        </p:sp>
      </p:grpSp>
      <p:sp>
        <p:nvSpPr>
          <p:cNvPr id="16389" name="TextBox 8">
            <a:extLst>
              <a:ext uri="{FF2B5EF4-FFF2-40B4-BE49-F238E27FC236}">
                <a16:creationId xmlns:a16="http://schemas.microsoft.com/office/drawing/2014/main" id="{7F9A39AA-FB72-4BE7-92B7-E20AF338B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decide whether ‘a’ or ‘an’ should go before these words?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Click on the hotspots to see whether you are correct.</a:t>
            </a:r>
          </a:p>
        </p:txBody>
      </p:sp>
      <p:sp>
        <p:nvSpPr>
          <p:cNvPr id="17" name="2 FACT">
            <a:extLst>
              <a:ext uri="{FF2B5EF4-FFF2-40B4-BE49-F238E27FC236}">
                <a16:creationId xmlns:a16="http://schemas.microsoft.com/office/drawing/2014/main" id="{7A8A4DAF-A801-4270-B0F1-8071730F2E69}"/>
              </a:ext>
            </a:extLst>
          </p:cNvPr>
          <p:cNvSpPr/>
          <p:nvPr/>
        </p:nvSpPr>
        <p:spPr>
          <a:xfrm>
            <a:off x="995363" y="3357563"/>
            <a:ext cx="376237" cy="3762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0" name="2 GROUP">
            <a:extLst>
              <a:ext uri="{FF2B5EF4-FFF2-40B4-BE49-F238E27FC236}">
                <a16:creationId xmlns:a16="http://schemas.microsoft.com/office/drawing/2014/main" id="{D773D01F-F2AA-4708-9597-A9A695960F1A}"/>
              </a:ext>
            </a:extLst>
          </p:cNvPr>
          <p:cNvGrpSpPr>
            <a:grpSpLocks/>
          </p:cNvGrpSpPr>
          <p:nvPr/>
        </p:nvGrpSpPr>
        <p:grpSpPr bwMode="auto">
          <a:xfrm>
            <a:off x="995363" y="3357563"/>
            <a:ext cx="1673225" cy="682625"/>
            <a:chOff x="6193722" y="2313009"/>
            <a:chExt cx="1673597" cy="683247"/>
          </a:xfrm>
        </p:grpSpPr>
        <p:sp>
          <p:nvSpPr>
            <p:cNvPr id="16426" name="Rectangle 10">
              <a:extLst>
                <a:ext uri="{FF2B5EF4-FFF2-40B4-BE49-F238E27FC236}">
                  <a16:creationId xmlns:a16="http://schemas.microsoft.com/office/drawing/2014/main" id="{59F35B03-3E36-4969-8C64-EF417A150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861" y="2501148"/>
              <a:ext cx="1485458" cy="495108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000000"/>
                  </a:solidFill>
                </a:rPr>
                <a:t>an onion</a:t>
              </a:r>
            </a:p>
          </p:txBody>
        </p:sp>
        <p:sp>
          <p:nvSpPr>
            <p:cNvPr id="12" name="BTN Crust x">
              <a:extLst>
                <a:ext uri="{FF2B5EF4-FFF2-40B4-BE49-F238E27FC236}">
                  <a16:creationId xmlns:a16="http://schemas.microsoft.com/office/drawing/2014/main" id="{00B934F8-E129-4B44-8DD0-987601584F1B}"/>
                </a:ext>
              </a:extLst>
            </p:cNvPr>
            <p:cNvSpPr/>
            <p:nvPr/>
          </p:nvSpPr>
          <p:spPr>
            <a:xfrm>
              <a:off x="6193722" y="2313009"/>
              <a:ext cx="376321" cy="3765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rgbClr val="699327"/>
                  </a:solidFill>
                </a:rPr>
                <a:t>×</a:t>
              </a:r>
            </a:p>
          </p:txBody>
        </p:sp>
      </p:grpSp>
      <p:sp>
        <p:nvSpPr>
          <p:cNvPr id="21" name="3 FACT">
            <a:extLst>
              <a:ext uri="{FF2B5EF4-FFF2-40B4-BE49-F238E27FC236}">
                <a16:creationId xmlns:a16="http://schemas.microsoft.com/office/drawing/2014/main" id="{8B6FFC78-41FD-451C-BDB6-AA0A448378CC}"/>
              </a:ext>
            </a:extLst>
          </p:cNvPr>
          <p:cNvSpPr/>
          <p:nvPr/>
        </p:nvSpPr>
        <p:spPr>
          <a:xfrm>
            <a:off x="3219450" y="3813175"/>
            <a:ext cx="376238" cy="37623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4 FACT">
            <a:extLst>
              <a:ext uri="{FF2B5EF4-FFF2-40B4-BE49-F238E27FC236}">
                <a16:creationId xmlns:a16="http://schemas.microsoft.com/office/drawing/2014/main" id="{AD59DF5A-BF5E-44BE-9041-8CB3B6A8D84B}"/>
              </a:ext>
            </a:extLst>
          </p:cNvPr>
          <p:cNvSpPr/>
          <p:nvPr/>
        </p:nvSpPr>
        <p:spPr>
          <a:xfrm>
            <a:off x="3849688" y="4814888"/>
            <a:ext cx="376237" cy="3762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8" name="3GROUP">
            <a:extLst>
              <a:ext uri="{FF2B5EF4-FFF2-40B4-BE49-F238E27FC236}">
                <a16:creationId xmlns:a16="http://schemas.microsoft.com/office/drawing/2014/main" id="{B8CB096B-2370-4734-B09C-D1539C442DED}"/>
              </a:ext>
            </a:extLst>
          </p:cNvPr>
          <p:cNvGrpSpPr>
            <a:grpSpLocks/>
          </p:cNvGrpSpPr>
          <p:nvPr/>
        </p:nvGrpSpPr>
        <p:grpSpPr bwMode="auto">
          <a:xfrm>
            <a:off x="3219450" y="3813175"/>
            <a:ext cx="1673225" cy="684213"/>
            <a:chOff x="6193722" y="2313009"/>
            <a:chExt cx="1673597" cy="683247"/>
          </a:xfrm>
        </p:grpSpPr>
        <p:sp>
          <p:nvSpPr>
            <p:cNvPr id="16424" name="Rectangle 18">
              <a:extLst>
                <a:ext uri="{FF2B5EF4-FFF2-40B4-BE49-F238E27FC236}">
                  <a16:creationId xmlns:a16="http://schemas.microsoft.com/office/drawing/2014/main" id="{FEFDEB20-22EC-4D9A-BAA8-BE6351B65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861" y="2501148"/>
              <a:ext cx="1485458" cy="495108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000000"/>
                  </a:solidFill>
                </a:rPr>
                <a:t>a tomato</a:t>
              </a:r>
            </a:p>
          </p:txBody>
        </p:sp>
        <p:sp>
          <p:nvSpPr>
            <p:cNvPr id="20" name="BTN Crust x">
              <a:extLst>
                <a:ext uri="{FF2B5EF4-FFF2-40B4-BE49-F238E27FC236}">
                  <a16:creationId xmlns:a16="http://schemas.microsoft.com/office/drawing/2014/main" id="{12B9CD36-BA1C-4D52-B868-53F4C1A02A6F}"/>
                </a:ext>
              </a:extLst>
            </p:cNvPr>
            <p:cNvSpPr/>
            <p:nvPr/>
          </p:nvSpPr>
          <p:spPr>
            <a:xfrm>
              <a:off x="6193722" y="2313009"/>
              <a:ext cx="376322" cy="37570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rgbClr val="699327"/>
                  </a:solidFill>
                </a:rPr>
                <a:t>×</a:t>
              </a:r>
            </a:p>
          </p:txBody>
        </p:sp>
      </p:grpSp>
      <p:grpSp>
        <p:nvGrpSpPr>
          <p:cNvPr id="22" name="4 GROUP">
            <a:extLst>
              <a:ext uri="{FF2B5EF4-FFF2-40B4-BE49-F238E27FC236}">
                <a16:creationId xmlns:a16="http://schemas.microsoft.com/office/drawing/2014/main" id="{89C73715-9AE8-4AE1-8747-A8D8D98E3287}"/>
              </a:ext>
            </a:extLst>
          </p:cNvPr>
          <p:cNvGrpSpPr>
            <a:grpSpLocks/>
          </p:cNvGrpSpPr>
          <p:nvPr/>
        </p:nvGrpSpPr>
        <p:grpSpPr bwMode="auto">
          <a:xfrm>
            <a:off x="3849688" y="4814888"/>
            <a:ext cx="1673225" cy="682625"/>
            <a:chOff x="6193722" y="2313009"/>
            <a:chExt cx="1673597" cy="683247"/>
          </a:xfrm>
        </p:grpSpPr>
        <p:sp>
          <p:nvSpPr>
            <p:cNvPr id="16422" name="Rectangle 22">
              <a:extLst>
                <a:ext uri="{FF2B5EF4-FFF2-40B4-BE49-F238E27FC236}">
                  <a16:creationId xmlns:a16="http://schemas.microsoft.com/office/drawing/2014/main" id="{2C095C6F-1677-4FA4-A9CD-954C27DD4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861" y="2501148"/>
              <a:ext cx="1485458" cy="495108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000000"/>
                  </a:solidFill>
                </a:rPr>
                <a:t>an orange</a:t>
              </a:r>
            </a:p>
          </p:txBody>
        </p:sp>
        <p:sp>
          <p:nvSpPr>
            <p:cNvPr id="24" name="BTN Crust x">
              <a:extLst>
                <a:ext uri="{FF2B5EF4-FFF2-40B4-BE49-F238E27FC236}">
                  <a16:creationId xmlns:a16="http://schemas.microsoft.com/office/drawing/2014/main" id="{F7AA28AF-4426-4A13-895A-C9000354953C}"/>
                </a:ext>
              </a:extLst>
            </p:cNvPr>
            <p:cNvSpPr/>
            <p:nvPr/>
          </p:nvSpPr>
          <p:spPr>
            <a:xfrm>
              <a:off x="6193722" y="2313009"/>
              <a:ext cx="376321" cy="3765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rgbClr val="699327"/>
                  </a:solidFill>
                </a:rPr>
                <a:t>×</a:t>
              </a:r>
            </a:p>
          </p:txBody>
        </p:sp>
      </p:grpSp>
      <p:sp>
        <p:nvSpPr>
          <p:cNvPr id="29" name="5 FACT">
            <a:extLst>
              <a:ext uri="{FF2B5EF4-FFF2-40B4-BE49-F238E27FC236}">
                <a16:creationId xmlns:a16="http://schemas.microsoft.com/office/drawing/2014/main" id="{82762CE1-ED87-4CBF-9769-4305C6DABA2B}"/>
              </a:ext>
            </a:extLst>
          </p:cNvPr>
          <p:cNvSpPr/>
          <p:nvPr/>
        </p:nvSpPr>
        <p:spPr>
          <a:xfrm>
            <a:off x="2552700" y="4913313"/>
            <a:ext cx="376238" cy="3762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26" name="5 GROUP">
            <a:extLst>
              <a:ext uri="{FF2B5EF4-FFF2-40B4-BE49-F238E27FC236}">
                <a16:creationId xmlns:a16="http://schemas.microsoft.com/office/drawing/2014/main" id="{CFA006E5-CE04-44DC-AA54-73233ACB3A44}"/>
              </a:ext>
            </a:extLst>
          </p:cNvPr>
          <p:cNvGrpSpPr>
            <a:grpSpLocks/>
          </p:cNvGrpSpPr>
          <p:nvPr/>
        </p:nvGrpSpPr>
        <p:grpSpPr bwMode="auto">
          <a:xfrm>
            <a:off x="2552700" y="4902200"/>
            <a:ext cx="1673225" cy="684213"/>
            <a:chOff x="6193722" y="2313009"/>
            <a:chExt cx="1673597" cy="683247"/>
          </a:xfrm>
        </p:grpSpPr>
        <p:sp>
          <p:nvSpPr>
            <p:cNvPr id="16420" name="Rectangle 26">
              <a:extLst>
                <a:ext uri="{FF2B5EF4-FFF2-40B4-BE49-F238E27FC236}">
                  <a16:creationId xmlns:a16="http://schemas.microsoft.com/office/drawing/2014/main" id="{F117EEFE-2F16-47E8-B37A-F8818760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861" y="2501148"/>
              <a:ext cx="1485458" cy="495108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000000"/>
                  </a:solidFill>
                </a:rPr>
                <a:t>an apple</a:t>
              </a:r>
            </a:p>
          </p:txBody>
        </p:sp>
        <p:sp>
          <p:nvSpPr>
            <p:cNvPr id="28" name="BTN Crust x">
              <a:extLst>
                <a:ext uri="{FF2B5EF4-FFF2-40B4-BE49-F238E27FC236}">
                  <a16:creationId xmlns:a16="http://schemas.microsoft.com/office/drawing/2014/main" id="{76B64B0C-13E4-4F0A-AD8F-71098AC7EA63}"/>
                </a:ext>
              </a:extLst>
            </p:cNvPr>
            <p:cNvSpPr/>
            <p:nvPr/>
          </p:nvSpPr>
          <p:spPr>
            <a:xfrm>
              <a:off x="6193722" y="2313009"/>
              <a:ext cx="376322" cy="37570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rgbClr val="699327"/>
                  </a:solidFill>
                </a:rPr>
                <a:t>×</a:t>
              </a:r>
            </a:p>
          </p:txBody>
        </p:sp>
      </p:grpSp>
      <p:sp>
        <p:nvSpPr>
          <p:cNvPr id="33" name="6 FACT">
            <a:extLst>
              <a:ext uri="{FF2B5EF4-FFF2-40B4-BE49-F238E27FC236}">
                <a16:creationId xmlns:a16="http://schemas.microsoft.com/office/drawing/2014/main" id="{9D0D601C-1ABE-4C1C-866D-8122374EB951}"/>
              </a:ext>
            </a:extLst>
          </p:cNvPr>
          <p:cNvSpPr/>
          <p:nvPr/>
        </p:nvSpPr>
        <p:spPr>
          <a:xfrm>
            <a:off x="7281863" y="5605463"/>
            <a:ext cx="376237" cy="3762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</a:rPr>
              <a:t>6</a:t>
            </a:r>
          </a:p>
        </p:txBody>
      </p:sp>
      <p:grpSp>
        <p:nvGrpSpPr>
          <p:cNvPr id="30" name="6 GROUP">
            <a:extLst>
              <a:ext uri="{FF2B5EF4-FFF2-40B4-BE49-F238E27FC236}">
                <a16:creationId xmlns:a16="http://schemas.microsoft.com/office/drawing/2014/main" id="{C1AE5A86-A0D6-4970-BB95-C6F42C90E2EF}"/>
              </a:ext>
            </a:extLst>
          </p:cNvPr>
          <p:cNvGrpSpPr>
            <a:grpSpLocks/>
          </p:cNvGrpSpPr>
          <p:nvPr/>
        </p:nvGrpSpPr>
        <p:grpSpPr bwMode="auto">
          <a:xfrm>
            <a:off x="5857875" y="5305425"/>
            <a:ext cx="1800225" cy="682625"/>
            <a:chOff x="4769551" y="2006040"/>
            <a:chExt cx="1800450" cy="683248"/>
          </a:xfrm>
        </p:grpSpPr>
        <p:sp>
          <p:nvSpPr>
            <p:cNvPr id="16418" name="Rectangle 30">
              <a:extLst>
                <a:ext uri="{FF2B5EF4-FFF2-40B4-BE49-F238E27FC236}">
                  <a16:creationId xmlns:a16="http://schemas.microsoft.com/office/drawing/2014/main" id="{39AF42C8-D87E-46A0-B1CD-E85412666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551" y="2006040"/>
              <a:ext cx="1612310" cy="495108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000000"/>
                  </a:solidFill>
                </a:rPr>
                <a:t>a paper bag</a:t>
              </a:r>
            </a:p>
          </p:txBody>
        </p:sp>
        <p:sp>
          <p:nvSpPr>
            <p:cNvPr id="32" name="BTN Crust x">
              <a:extLst>
                <a:ext uri="{FF2B5EF4-FFF2-40B4-BE49-F238E27FC236}">
                  <a16:creationId xmlns:a16="http://schemas.microsoft.com/office/drawing/2014/main" id="{1E7BA559-9331-45F4-ACC4-2010A76A2337}"/>
                </a:ext>
              </a:extLst>
            </p:cNvPr>
            <p:cNvSpPr/>
            <p:nvPr/>
          </p:nvSpPr>
          <p:spPr>
            <a:xfrm>
              <a:off x="6193717" y="2312708"/>
              <a:ext cx="376284" cy="3765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rgbClr val="699327"/>
                  </a:solidFill>
                </a:rPr>
                <a:t>×</a:t>
              </a:r>
            </a:p>
          </p:txBody>
        </p:sp>
      </p:grpSp>
      <p:sp>
        <p:nvSpPr>
          <p:cNvPr id="37" name="7 FACT">
            <a:extLst>
              <a:ext uri="{FF2B5EF4-FFF2-40B4-BE49-F238E27FC236}">
                <a16:creationId xmlns:a16="http://schemas.microsoft.com/office/drawing/2014/main" id="{355FE52B-5C5A-459E-A4D0-A851A37A2C3B}"/>
              </a:ext>
            </a:extLst>
          </p:cNvPr>
          <p:cNvSpPr/>
          <p:nvPr/>
        </p:nvSpPr>
        <p:spPr>
          <a:xfrm>
            <a:off x="7562850" y="4868863"/>
            <a:ext cx="376238" cy="3762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</a:rPr>
              <a:t>7</a:t>
            </a:r>
          </a:p>
        </p:txBody>
      </p:sp>
      <p:grpSp>
        <p:nvGrpSpPr>
          <p:cNvPr id="34" name="7 GROUP">
            <a:extLst>
              <a:ext uri="{FF2B5EF4-FFF2-40B4-BE49-F238E27FC236}">
                <a16:creationId xmlns:a16="http://schemas.microsoft.com/office/drawing/2014/main" id="{91DFAE65-E555-44B3-B853-CF879B0ABF16}"/>
              </a:ext>
            </a:extLst>
          </p:cNvPr>
          <p:cNvGrpSpPr>
            <a:grpSpLocks/>
          </p:cNvGrpSpPr>
          <p:nvPr/>
        </p:nvGrpSpPr>
        <p:grpSpPr bwMode="auto">
          <a:xfrm>
            <a:off x="6707188" y="4570413"/>
            <a:ext cx="1231900" cy="682625"/>
            <a:chOff x="5337961" y="2006040"/>
            <a:chExt cx="1232040" cy="683248"/>
          </a:xfrm>
        </p:grpSpPr>
        <p:sp>
          <p:nvSpPr>
            <p:cNvPr id="16416" name="Rectangle 34">
              <a:extLst>
                <a:ext uri="{FF2B5EF4-FFF2-40B4-BE49-F238E27FC236}">
                  <a16:creationId xmlns:a16="http://schemas.microsoft.com/office/drawing/2014/main" id="{75444DBB-1D97-4AAB-B825-019B5C987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961" y="2006040"/>
              <a:ext cx="1043900" cy="495108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000000"/>
                  </a:solidFill>
                </a:rPr>
                <a:t>a nut</a:t>
              </a:r>
            </a:p>
          </p:txBody>
        </p:sp>
        <p:sp>
          <p:nvSpPr>
            <p:cNvPr id="36" name="BTN Crust x">
              <a:extLst>
                <a:ext uri="{FF2B5EF4-FFF2-40B4-BE49-F238E27FC236}">
                  <a16:creationId xmlns:a16="http://schemas.microsoft.com/office/drawing/2014/main" id="{C1A4D3B5-2415-4EE9-A1A2-E89B473000B4}"/>
                </a:ext>
              </a:extLst>
            </p:cNvPr>
            <p:cNvSpPr/>
            <p:nvPr/>
          </p:nvSpPr>
          <p:spPr>
            <a:xfrm>
              <a:off x="6193720" y="2312707"/>
              <a:ext cx="376281" cy="3765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rgbClr val="699327"/>
                  </a:solidFill>
                </a:rPr>
                <a:t>×</a:t>
              </a:r>
            </a:p>
          </p:txBody>
        </p:sp>
      </p:grpSp>
      <p:sp>
        <p:nvSpPr>
          <p:cNvPr id="41" name="8 FACT">
            <a:extLst>
              <a:ext uri="{FF2B5EF4-FFF2-40B4-BE49-F238E27FC236}">
                <a16:creationId xmlns:a16="http://schemas.microsoft.com/office/drawing/2014/main" id="{5B9B54AF-1E0D-441C-8F11-0127073A63B4}"/>
              </a:ext>
            </a:extLst>
          </p:cNvPr>
          <p:cNvSpPr/>
          <p:nvPr/>
        </p:nvSpPr>
        <p:spPr>
          <a:xfrm>
            <a:off x="5556250" y="3848100"/>
            <a:ext cx="376238" cy="37623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</a:rPr>
              <a:t>8</a:t>
            </a:r>
          </a:p>
        </p:txBody>
      </p:sp>
      <p:grpSp>
        <p:nvGrpSpPr>
          <p:cNvPr id="38" name="8 GROUP">
            <a:extLst>
              <a:ext uri="{FF2B5EF4-FFF2-40B4-BE49-F238E27FC236}">
                <a16:creationId xmlns:a16="http://schemas.microsoft.com/office/drawing/2014/main" id="{5A663173-3661-4D70-926F-723B6B34A42E}"/>
              </a:ext>
            </a:extLst>
          </p:cNvPr>
          <p:cNvGrpSpPr>
            <a:grpSpLocks/>
          </p:cNvGrpSpPr>
          <p:nvPr/>
        </p:nvGrpSpPr>
        <p:grpSpPr bwMode="auto">
          <a:xfrm>
            <a:off x="5556250" y="3848100"/>
            <a:ext cx="1536700" cy="682625"/>
            <a:chOff x="6193722" y="2313009"/>
            <a:chExt cx="1537301" cy="683247"/>
          </a:xfrm>
        </p:grpSpPr>
        <p:sp>
          <p:nvSpPr>
            <p:cNvPr id="16414" name="Rectangle 38">
              <a:extLst>
                <a:ext uri="{FF2B5EF4-FFF2-40B4-BE49-F238E27FC236}">
                  <a16:creationId xmlns:a16="http://schemas.microsoft.com/office/drawing/2014/main" id="{4FD8453C-EF74-4815-8A49-0FF0460F5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861" y="2501148"/>
              <a:ext cx="1349162" cy="495108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000000"/>
                  </a:solidFill>
                </a:rPr>
                <a:t>a pear</a:t>
              </a:r>
            </a:p>
          </p:txBody>
        </p:sp>
        <p:sp>
          <p:nvSpPr>
            <p:cNvPr id="40" name="BTN Crust x">
              <a:extLst>
                <a:ext uri="{FF2B5EF4-FFF2-40B4-BE49-F238E27FC236}">
                  <a16:creationId xmlns:a16="http://schemas.microsoft.com/office/drawing/2014/main" id="{2D29B111-E7F3-45C0-919C-48503E3A07EF}"/>
                </a:ext>
              </a:extLst>
            </p:cNvPr>
            <p:cNvSpPr/>
            <p:nvPr/>
          </p:nvSpPr>
          <p:spPr>
            <a:xfrm>
              <a:off x="6193722" y="2313009"/>
              <a:ext cx="376385" cy="376581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rgbClr val="699327"/>
                  </a:solidFill>
                </a:rPr>
                <a:t>×</a:t>
              </a:r>
            </a:p>
          </p:txBody>
        </p:sp>
      </p:grpSp>
      <p:sp>
        <p:nvSpPr>
          <p:cNvPr id="45" name="9 FACT">
            <a:extLst>
              <a:ext uri="{FF2B5EF4-FFF2-40B4-BE49-F238E27FC236}">
                <a16:creationId xmlns:a16="http://schemas.microsoft.com/office/drawing/2014/main" id="{FB8E351C-8518-41CC-81B1-941118D5F60F}"/>
              </a:ext>
            </a:extLst>
          </p:cNvPr>
          <p:cNvSpPr/>
          <p:nvPr/>
        </p:nvSpPr>
        <p:spPr>
          <a:xfrm>
            <a:off x="6296025" y="3157538"/>
            <a:ext cx="376238" cy="37623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</a:rPr>
              <a:t>9</a:t>
            </a:r>
          </a:p>
        </p:txBody>
      </p:sp>
      <p:grpSp>
        <p:nvGrpSpPr>
          <p:cNvPr id="42" name="9 GROUP">
            <a:extLst>
              <a:ext uri="{FF2B5EF4-FFF2-40B4-BE49-F238E27FC236}">
                <a16:creationId xmlns:a16="http://schemas.microsoft.com/office/drawing/2014/main" id="{84F31DCF-4140-42FE-86C7-0E4E186628FD}"/>
              </a:ext>
            </a:extLst>
          </p:cNvPr>
          <p:cNvGrpSpPr>
            <a:grpSpLocks/>
          </p:cNvGrpSpPr>
          <p:nvPr/>
        </p:nvGrpSpPr>
        <p:grpSpPr bwMode="auto">
          <a:xfrm>
            <a:off x="5192713" y="2854325"/>
            <a:ext cx="1479550" cy="682625"/>
            <a:chOff x="5090377" y="2006040"/>
            <a:chExt cx="1479624" cy="683248"/>
          </a:xfrm>
        </p:grpSpPr>
        <p:sp>
          <p:nvSpPr>
            <p:cNvPr id="16412" name="Rectangle 42">
              <a:extLst>
                <a:ext uri="{FF2B5EF4-FFF2-40B4-BE49-F238E27FC236}">
                  <a16:creationId xmlns:a16="http://schemas.microsoft.com/office/drawing/2014/main" id="{982E092E-5FD1-47C5-B7C7-E3A9FA793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377" y="2006040"/>
              <a:ext cx="1291484" cy="495108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000000"/>
                  </a:solidFill>
                </a:rPr>
                <a:t>a lemon</a:t>
              </a:r>
            </a:p>
          </p:txBody>
        </p:sp>
        <p:sp>
          <p:nvSpPr>
            <p:cNvPr id="44" name="BTN Crust x">
              <a:extLst>
                <a:ext uri="{FF2B5EF4-FFF2-40B4-BE49-F238E27FC236}">
                  <a16:creationId xmlns:a16="http://schemas.microsoft.com/office/drawing/2014/main" id="{AE6F5FF4-EE6E-42E8-A0CE-A7274DE9C94D}"/>
                </a:ext>
              </a:extLst>
            </p:cNvPr>
            <p:cNvSpPr/>
            <p:nvPr/>
          </p:nvSpPr>
          <p:spPr>
            <a:xfrm>
              <a:off x="6193744" y="2312708"/>
              <a:ext cx="376257" cy="3765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rgbClr val="699327"/>
                  </a:solidFill>
                </a:rPr>
                <a:t>×</a:t>
              </a:r>
            </a:p>
          </p:txBody>
        </p:sp>
      </p:grpSp>
      <p:grpSp>
        <p:nvGrpSpPr>
          <p:cNvPr id="51" name="10 FACT">
            <a:extLst>
              <a:ext uri="{FF2B5EF4-FFF2-40B4-BE49-F238E27FC236}">
                <a16:creationId xmlns:a16="http://schemas.microsoft.com/office/drawing/2014/main" id="{C1AF05BD-CE93-4545-99AE-7A7E1208E369}"/>
              </a:ext>
            </a:extLst>
          </p:cNvPr>
          <p:cNvGrpSpPr>
            <a:grpSpLocks/>
          </p:cNvGrpSpPr>
          <p:nvPr/>
        </p:nvGrpSpPr>
        <p:grpSpPr bwMode="auto">
          <a:xfrm>
            <a:off x="6494463" y="1630363"/>
            <a:ext cx="425450" cy="390525"/>
            <a:chOff x="7102832" y="2725568"/>
            <a:chExt cx="426720" cy="390956"/>
          </a:xfrm>
        </p:grpSpPr>
        <p:sp>
          <p:nvSpPr>
            <p:cNvPr id="49" name="9 FACT">
              <a:extLst>
                <a:ext uri="{FF2B5EF4-FFF2-40B4-BE49-F238E27FC236}">
                  <a16:creationId xmlns:a16="http://schemas.microsoft.com/office/drawing/2014/main" id="{CA5FE4CC-5271-410F-A02C-BEDA52F5B6CD}"/>
                </a:ext>
              </a:extLst>
            </p:cNvPr>
            <p:cNvSpPr/>
            <p:nvPr/>
          </p:nvSpPr>
          <p:spPr>
            <a:xfrm>
              <a:off x="7126715" y="2725568"/>
              <a:ext cx="375768" cy="37665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6411" name="Rectangle 49">
              <a:extLst>
                <a:ext uri="{FF2B5EF4-FFF2-40B4-BE49-F238E27FC236}">
                  <a16:creationId xmlns:a16="http://schemas.microsoft.com/office/drawing/2014/main" id="{D92499C2-0515-4BE1-9FFD-F521822FC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2832" y="2747192"/>
              <a:ext cx="4267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10</a:t>
              </a:r>
            </a:p>
          </p:txBody>
        </p:sp>
      </p:grpSp>
      <p:grpSp>
        <p:nvGrpSpPr>
          <p:cNvPr id="46" name="10 GROUP">
            <a:extLst>
              <a:ext uri="{FF2B5EF4-FFF2-40B4-BE49-F238E27FC236}">
                <a16:creationId xmlns:a16="http://schemas.microsoft.com/office/drawing/2014/main" id="{1B54DC41-9011-42E7-A4B9-0715C00F63C8}"/>
              </a:ext>
            </a:extLst>
          </p:cNvPr>
          <p:cNvGrpSpPr>
            <a:grpSpLocks/>
          </p:cNvGrpSpPr>
          <p:nvPr/>
        </p:nvGrpSpPr>
        <p:grpSpPr bwMode="auto">
          <a:xfrm>
            <a:off x="6508750" y="1630363"/>
            <a:ext cx="1493838" cy="682625"/>
            <a:chOff x="6193722" y="2313009"/>
            <a:chExt cx="1494689" cy="683247"/>
          </a:xfrm>
        </p:grpSpPr>
        <p:sp>
          <p:nvSpPr>
            <p:cNvPr id="16408" name="Rectangle 46">
              <a:extLst>
                <a:ext uri="{FF2B5EF4-FFF2-40B4-BE49-F238E27FC236}">
                  <a16:creationId xmlns:a16="http://schemas.microsoft.com/office/drawing/2014/main" id="{B8568AB0-0321-4C07-A2F1-1E89C3F09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861" y="2501148"/>
              <a:ext cx="1306550" cy="495108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000000"/>
                  </a:solidFill>
                </a:rPr>
                <a:t>a light</a:t>
              </a:r>
            </a:p>
          </p:txBody>
        </p:sp>
        <p:sp>
          <p:nvSpPr>
            <p:cNvPr id="48" name="BTN Crust x">
              <a:extLst>
                <a:ext uri="{FF2B5EF4-FFF2-40B4-BE49-F238E27FC236}">
                  <a16:creationId xmlns:a16="http://schemas.microsoft.com/office/drawing/2014/main" id="{142DEF2E-8241-46B0-A8BA-A1970282F24D}"/>
                </a:ext>
              </a:extLst>
            </p:cNvPr>
            <p:cNvSpPr/>
            <p:nvPr/>
          </p:nvSpPr>
          <p:spPr>
            <a:xfrm>
              <a:off x="6193722" y="2313009"/>
              <a:ext cx="376452" cy="37658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rgbClr val="699327"/>
                  </a:solidFill>
                </a:rPr>
                <a:t>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1488</Words>
  <Application>Microsoft Office PowerPoint</Application>
  <PresentationFormat>On-screen Show (4:3)</PresentationFormat>
  <Paragraphs>261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Twinkl SemiBold</vt:lpstr>
      <vt:lpstr>Twinkl</vt:lpstr>
      <vt:lpstr>Arial</vt:lpstr>
      <vt:lpstr>Calibri</vt:lpstr>
      <vt:lpstr>Office Theme</vt:lpstr>
      <vt:lpstr>PowerPoint Presentation</vt:lpstr>
      <vt:lpstr>Consonant or Vowel?</vt:lpstr>
      <vt:lpstr>Sort the Words!</vt:lpstr>
      <vt:lpstr>‘a’ or ‘an’?</vt:lpstr>
      <vt:lpstr>‘a’ or ‘an’?</vt:lpstr>
      <vt:lpstr>‘a’ or ‘an’?</vt:lpstr>
      <vt:lpstr>‘a’ or ‘an’?</vt:lpstr>
      <vt:lpstr>‘a’ or ‘an’?</vt:lpstr>
      <vt:lpstr>PowerPoint Presentation</vt:lpstr>
      <vt:lpstr>‘a’ or ‘an’ Hunt</vt:lpstr>
      <vt:lpstr>Spin the Wheel!</vt:lpstr>
      <vt:lpstr>An Adventure To a Lost World</vt:lpstr>
      <vt:lpstr>‘a’ or ‘an’ Word Search</vt:lpstr>
      <vt:lpstr>The, the Definite Article</vt:lpstr>
      <vt:lpstr>The, the Definite Article</vt:lpstr>
      <vt:lpstr>What do we know about using ‘a’ or ‘an’?</vt:lpstr>
      <vt:lpstr>‘a’ or ‘an’ Quick Quiz</vt:lpstr>
      <vt:lpstr>‘a’ or ‘an’ Quick Quiz</vt:lpstr>
      <vt:lpstr>‘a’ or ‘an’ Quick Quiz</vt:lpstr>
      <vt:lpstr>‘a’ or ‘an’ Quick Quiz</vt:lpstr>
      <vt:lpstr>‘a’ or ‘an’ Quick Quiz</vt:lpstr>
      <vt:lpstr>‘a’ or ‘an’ Quick Quiz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Bracken Devlin</dc:creator>
  <cp:lastModifiedBy>Twinkl-A6</cp:lastModifiedBy>
  <cp:revision>38</cp:revision>
  <dcterms:created xsi:type="dcterms:W3CDTF">2017-04-19T10:51:46Z</dcterms:created>
  <dcterms:modified xsi:type="dcterms:W3CDTF">2021-04-13T23:31:44Z</dcterms:modified>
</cp:coreProperties>
</file>