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84C"/>
    <a:srgbClr val="25B7BC"/>
    <a:srgbClr val="F9B000"/>
    <a:srgbClr val="009386"/>
    <a:srgbClr val="F9BD95"/>
    <a:srgbClr val="8ACBC0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24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punctuation-and-vocabulary-objective-b-stage-2-english-nsw-curriculum-browser-australia/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/understand-how-to-elaborate-on-ideas-in-texts-through-the-use-of-prepositional-phrases-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grammar-punctuation-and-vocabulary-objective-b-stage-2-english-nsw-curriculum-browser-australia/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/understand-how-to-elaborate-on-ideas-in-texts-through-the-use-of-prepositional-phrases-understand-and-apply-knowledge-of-language-forms-and-features-uses-effective-and-accurate-sentence-structure-grammatical-features-punctuation-conventions-and-vocabulary-relevant-to-the-type-of-text-when-responding-to-and-composing-texts-en2-9b-grammar-punctuation-and-vocabulary-objective-b-stage-2-english-nsw-curriculum-browser-austral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89114" y="5852759"/>
            <a:ext cx="1415241" cy="92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44CB2CC7-D95A-4194-ACDE-AF6F6A583CF5}"/>
              </a:ext>
            </a:extLst>
          </p:cNvPr>
          <p:cNvSpPr/>
          <p:nvPr userDrawn="1"/>
        </p:nvSpPr>
        <p:spPr>
          <a:xfrm>
            <a:off x="189114" y="5852759"/>
            <a:ext cx="1415241" cy="92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EC0D-A642-482A-817F-D364417B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13787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So are all Adverbial Phrases also Prepositional Phrases? 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D2AC3-BFDD-45F2-AEB5-25F18B2F3CD0}"/>
              </a:ext>
            </a:extLst>
          </p:cNvPr>
          <p:cNvSpPr txBox="1"/>
          <p:nvPr/>
        </p:nvSpPr>
        <p:spPr>
          <a:xfrm>
            <a:off x="750814" y="1719964"/>
            <a:ext cx="7663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Not quite – look at the Venn diagram below, complete with examples. Can you think of any more examples for each section?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7CF2CDD-5F4F-48FF-8D3E-20FC4AEFC2C8}"/>
              </a:ext>
            </a:extLst>
          </p:cNvPr>
          <p:cNvSpPr/>
          <p:nvPr/>
        </p:nvSpPr>
        <p:spPr>
          <a:xfrm>
            <a:off x="4580467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75391A4-41C0-41AD-8F21-88236ADD04DB}"/>
              </a:ext>
            </a:extLst>
          </p:cNvPr>
          <p:cNvSpPr/>
          <p:nvPr/>
        </p:nvSpPr>
        <p:spPr>
          <a:xfrm flipH="1">
            <a:off x="2810934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FE88-4351-432B-A7C9-18B57111BA6B}"/>
              </a:ext>
            </a:extLst>
          </p:cNvPr>
          <p:cNvSpPr/>
          <p:nvPr/>
        </p:nvSpPr>
        <p:spPr>
          <a:xfrm>
            <a:off x="3547533" y="3327400"/>
            <a:ext cx="2065868" cy="2065868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Prepositional Phrases</a:t>
            </a:r>
          </a:p>
        </p:txBody>
      </p:sp>
      <p:sp>
        <p:nvSpPr>
          <p:cNvPr id="8" name="Line Callout 1 9">
            <a:extLst>
              <a:ext uri="{FF2B5EF4-FFF2-40B4-BE49-F238E27FC236}">
                <a16:creationId xmlns:a16="http://schemas.microsoft.com/office/drawing/2014/main" id="{FF8691A4-FB09-4FFB-8F32-12951A218294}"/>
              </a:ext>
            </a:extLst>
          </p:cNvPr>
          <p:cNvSpPr/>
          <p:nvPr/>
        </p:nvSpPr>
        <p:spPr>
          <a:xfrm>
            <a:off x="714103" y="3395134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solidFill>
            <a:srgbClr val="F0884C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u="sng" dirty="0">
                <a:solidFill>
                  <a:schemeClr val="bg1"/>
                </a:solidFill>
              </a:rPr>
              <a:t>rocks were grimy and very greasy.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5D2DB-F9DE-4367-BBFB-EBC4353AD2AF}"/>
              </a:ext>
            </a:extLst>
          </p:cNvPr>
          <p:cNvSpPr txBox="1"/>
          <p:nvPr/>
        </p:nvSpPr>
        <p:spPr>
          <a:xfrm>
            <a:off x="2197336" y="2695139"/>
            <a:ext cx="135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Noun</a:t>
            </a:r>
          </a:p>
          <a:p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50593-F8D8-4F7F-A32F-55552A88E143}"/>
              </a:ext>
            </a:extLst>
          </p:cNvPr>
          <p:cNvSpPr txBox="1"/>
          <p:nvPr/>
        </p:nvSpPr>
        <p:spPr>
          <a:xfrm>
            <a:off x="5729386" y="2695139"/>
            <a:ext cx="120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Adverbial</a:t>
            </a:r>
          </a:p>
          <a:p>
            <a:pPr algn="r"/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1" name="Line Callout 1 12">
            <a:extLst>
              <a:ext uri="{FF2B5EF4-FFF2-40B4-BE49-F238E27FC236}">
                <a16:creationId xmlns:a16="http://schemas.microsoft.com/office/drawing/2014/main" id="{D24CE15D-1717-4AD3-87B2-89576377109C}"/>
              </a:ext>
            </a:extLst>
          </p:cNvPr>
          <p:cNvSpPr/>
          <p:nvPr/>
        </p:nvSpPr>
        <p:spPr>
          <a:xfrm>
            <a:off x="714103" y="4657876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F9B000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The moss </a:t>
            </a:r>
            <a:r>
              <a:rPr lang="en-GB" sz="1600" u="sng" dirty="0">
                <a:solidFill>
                  <a:schemeClr val="bg1"/>
                </a:solidFill>
              </a:rPr>
              <a:t>on the stones</a:t>
            </a:r>
            <a:r>
              <a:rPr lang="en-GB" sz="1600" dirty="0">
                <a:solidFill>
                  <a:schemeClr val="bg1"/>
                </a:solidFill>
              </a:rPr>
              <a:t> was dangerous and slippery. </a:t>
            </a:r>
          </a:p>
        </p:txBody>
      </p:sp>
      <p:sp>
        <p:nvSpPr>
          <p:cNvPr id="12" name="Line Callout 1 13">
            <a:extLst>
              <a:ext uri="{FF2B5EF4-FFF2-40B4-BE49-F238E27FC236}">
                <a16:creationId xmlns:a16="http://schemas.microsoft.com/office/drawing/2014/main" id="{D672AB88-553C-4296-A32A-15B6E6234A74}"/>
              </a:ext>
            </a:extLst>
          </p:cNvPr>
          <p:cNvSpPr/>
          <p:nvPr/>
        </p:nvSpPr>
        <p:spPr>
          <a:xfrm flipH="1">
            <a:off x="6554573" y="3405817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solidFill>
            <a:srgbClr val="25B7BC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He ran </a:t>
            </a:r>
            <a:r>
              <a:rPr lang="en-GB" sz="1600" u="sng" dirty="0">
                <a:solidFill>
                  <a:schemeClr val="bg1"/>
                </a:solidFill>
              </a:rPr>
              <a:t>extremely carefully.</a:t>
            </a:r>
          </a:p>
        </p:txBody>
      </p:sp>
      <p:sp>
        <p:nvSpPr>
          <p:cNvPr id="13" name="Line Callout 1 14">
            <a:extLst>
              <a:ext uri="{FF2B5EF4-FFF2-40B4-BE49-F238E27FC236}">
                <a16:creationId xmlns:a16="http://schemas.microsoft.com/office/drawing/2014/main" id="{14179686-7A62-4D13-A1A1-41E778B19E28}"/>
              </a:ext>
            </a:extLst>
          </p:cNvPr>
          <p:cNvSpPr/>
          <p:nvPr/>
        </p:nvSpPr>
        <p:spPr>
          <a:xfrm flipH="1">
            <a:off x="6554573" y="4668559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F9B000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</a:rPr>
              <a:t>He ran </a:t>
            </a:r>
            <a:r>
              <a:rPr lang="en-GB" sz="1600" u="sng" dirty="0">
                <a:solidFill>
                  <a:schemeClr val="bg1"/>
                </a:solidFill>
              </a:rPr>
              <a:t>across the </a:t>
            </a:r>
          </a:p>
          <a:p>
            <a:pPr>
              <a:defRPr/>
            </a:pPr>
            <a:r>
              <a:rPr lang="en-GB" sz="1600" u="sng" dirty="0">
                <a:solidFill>
                  <a:schemeClr val="bg1"/>
                </a:solidFill>
              </a:rPr>
              <a:t>stepping stones.</a:t>
            </a:r>
          </a:p>
        </p:txBody>
      </p:sp>
    </p:spTree>
    <p:extLst>
      <p:ext uri="{BB962C8B-B14F-4D97-AF65-F5344CB8AC3E}">
        <p14:creationId xmlns:p14="http://schemas.microsoft.com/office/powerpoint/2010/main" val="12540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370CD7-0D8E-430B-95BB-AD519FA63E19}"/>
              </a:ext>
            </a:extLst>
          </p:cNvPr>
          <p:cNvGrpSpPr/>
          <p:nvPr/>
        </p:nvGrpSpPr>
        <p:grpSpPr>
          <a:xfrm>
            <a:off x="2785145" y="3137587"/>
            <a:ext cx="5654179" cy="772414"/>
            <a:chOff x="2785145" y="3213088"/>
            <a:chExt cx="5654179" cy="772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6018DB-F841-4875-83D1-1D75A3705F04}"/>
                </a:ext>
              </a:extLst>
            </p:cNvPr>
            <p:cNvSpPr/>
            <p:nvPr/>
          </p:nvSpPr>
          <p:spPr>
            <a:xfrm>
              <a:off x="3288483" y="3213088"/>
              <a:ext cx="5150841" cy="772107"/>
            </a:xfrm>
            <a:prstGeom prst="rect">
              <a:avLst/>
            </a:prstGeom>
            <a:solidFill>
              <a:srgbClr val="F0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Make a list of as many adverbial phrases as you can think of.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B62302-753D-42AB-B057-3930D5F496D8}"/>
                </a:ext>
              </a:extLst>
            </p:cNvPr>
            <p:cNvSpPr/>
            <p:nvPr/>
          </p:nvSpPr>
          <p:spPr>
            <a:xfrm>
              <a:off x="2785145" y="3213395"/>
              <a:ext cx="545285" cy="772107"/>
            </a:xfrm>
            <a:prstGeom prst="rect">
              <a:avLst/>
            </a:prstGeom>
            <a:solidFill>
              <a:srgbClr val="F0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A14C57-7F53-4803-B5F5-0268D616C12B}"/>
              </a:ext>
            </a:extLst>
          </p:cNvPr>
          <p:cNvGrpSpPr/>
          <p:nvPr/>
        </p:nvGrpSpPr>
        <p:grpSpPr>
          <a:xfrm>
            <a:off x="2273416" y="2189938"/>
            <a:ext cx="6165909" cy="772107"/>
            <a:chOff x="2273416" y="2231883"/>
            <a:chExt cx="6165909" cy="7721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4717D8-0268-4A86-8B32-99AD5C429803}"/>
                </a:ext>
              </a:extLst>
            </p:cNvPr>
            <p:cNvSpPr/>
            <p:nvPr/>
          </p:nvSpPr>
          <p:spPr>
            <a:xfrm>
              <a:off x="2785145" y="2231883"/>
              <a:ext cx="5654180" cy="772107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Find more examples of each type of phrase in a range of books.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F4384E-8743-49F0-9D47-CE2B7FC20DEB}"/>
                </a:ext>
              </a:extLst>
            </p:cNvPr>
            <p:cNvSpPr/>
            <p:nvPr/>
          </p:nvSpPr>
          <p:spPr>
            <a:xfrm>
              <a:off x="2273416" y="2231883"/>
              <a:ext cx="545285" cy="772107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4A5E18-8874-4E48-8DD6-806BA985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like a challenge?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61487-02F2-4B5A-8096-F7109433451A}"/>
              </a:ext>
            </a:extLst>
          </p:cNvPr>
          <p:cNvSpPr/>
          <p:nvPr/>
        </p:nvSpPr>
        <p:spPr>
          <a:xfrm>
            <a:off x="671119" y="1473201"/>
            <a:ext cx="7768206" cy="495108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Plan how to explain this to someone who doesn’t understand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95E51-00D6-4AAE-8DA3-D0430ABF1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2135932"/>
            <a:ext cx="3306262" cy="49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625C6-94B6-4FE3-8E1A-994E373F7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6" r="83640" b="-3907"/>
          <a:stretch/>
        </p:blipFill>
        <p:spPr>
          <a:xfrm rot="16200000">
            <a:off x="336856" y="6904140"/>
            <a:ext cx="1332554" cy="3864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CCA3E7-749C-4507-A9DA-931547CAB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6" r="83640" b="-3907"/>
          <a:stretch/>
        </p:blipFill>
        <p:spPr>
          <a:xfrm rot="16200000">
            <a:off x="7667817" y="6904141"/>
            <a:ext cx="1332554" cy="38645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181098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identify prepositional phrases and adverbial phrases</a:t>
            </a:r>
          </a:p>
          <a:p>
            <a:r>
              <a:rPr lang="en-GB" dirty="0">
                <a:latin typeface="Twinkl" pitchFamily="50" charset="0"/>
              </a:rPr>
              <a:t>To distinguish between adverbial and noun phrases.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9ABB7-4583-4243-8FAE-EBE2EACF6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2147549"/>
            <a:ext cx="8145212" cy="44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8F3FB3-6421-4498-ABA8-18BC43A7776A}"/>
              </a:ext>
            </a:extLst>
          </p:cNvPr>
          <p:cNvSpPr/>
          <p:nvPr/>
        </p:nvSpPr>
        <p:spPr>
          <a:xfrm>
            <a:off x="3631193" y="2844432"/>
            <a:ext cx="364350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86665F-03F3-4895-BB2A-4866A75AEFF4}"/>
              </a:ext>
            </a:extLst>
          </p:cNvPr>
          <p:cNvSpPr/>
          <p:nvPr/>
        </p:nvSpPr>
        <p:spPr>
          <a:xfrm>
            <a:off x="3821757" y="1596282"/>
            <a:ext cx="364350" cy="246615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750886" y="1341269"/>
            <a:ext cx="3121204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 is a word that indicates place or direction.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8984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of the following words are </a:t>
            </a:r>
            <a:r>
              <a:rPr lang="en-GB" b="1" dirty="0">
                <a:solidFill>
                  <a:srgbClr val="009386"/>
                </a:solidFill>
              </a:rPr>
              <a:t>prepositions</a:t>
            </a:r>
            <a:r>
              <a:rPr lang="en-GB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D27C5-7B41-4373-ABDB-EC9CA655F4E5}"/>
              </a:ext>
            </a:extLst>
          </p:cNvPr>
          <p:cNvSpPr/>
          <p:nvPr/>
        </p:nvSpPr>
        <p:spPr>
          <a:xfrm>
            <a:off x="755652" y="2342845"/>
            <a:ext cx="2943894" cy="1326105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Prepositions describe the relationship between the subject of a sentence and another object.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62260-DBD3-4637-8644-DCC63B05F444}"/>
              </a:ext>
            </a:extLst>
          </p:cNvPr>
          <p:cNvSpPr/>
          <p:nvPr/>
        </p:nvSpPr>
        <p:spPr>
          <a:xfrm>
            <a:off x="4135773" y="1341269"/>
            <a:ext cx="4277816" cy="772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 across, into, between, above, beyond, towards, behind, over.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43FEF-20FB-41EC-9670-B1B20F3365A0}"/>
              </a:ext>
            </a:extLst>
          </p:cNvPr>
          <p:cNvSpPr/>
          <p:nvPr/>
        </p:nvSpPr>
        <p:spPr>
          <a:xfrm>
            <a:off x="3951215" y="2342885"/>
            <a:ext cx="4462373" cy="1326105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Examples: </a:t>
            </a:r>
          </a:p>
          <a:p>
            <a:r>
              <a:rPr lang="en-GB" dirty="0"/>
              <a:t>The apple was </a:t>
            </a:r>
            <a:r>
              <a:rPr lang="en-GB" u="sng" dirty="0"/>
              <a:t>under</a:t>
            </a:r>
            <a:r>
              <a:rPr lang="en-GB" dirty="0"/>
              <a:t> the table.</a:t>
            </a:r>
          </a:p>
          <a:p>
            <a:r>
              <a:rPr lang="en-GB" dirty="0"/>
              <a:t>The glider flew </a:t>
            </a:r>
            <a:r>
              <a:rPr lang="en-GB" u="sng" dirty="0"/>
              <a:t>through</a:t>
            </a:r>
            <a:r>
              <a:rPr lang="en-GB" dirty="0"/>
              <a:t> the air. </a:t>
            </a:r>
          </a:p>
          <a:p>
            <a:r>
              <a:rPr lang="en-GB" dirty="0"/>
              <a:t>The boy walked </a:t>
            </a:r>
            <a:r>
              <a:rPr lang="en-GB" u="sng" dirty="0"/>
              <a:t>towards</a:t>
            </a:r>
            <a:r>
              <a:rPr lang="en-GB" dirty="0"/>
              <a:t> the school.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02D6D76-7B33-4A10-BC3A-69BFC85E9087}"/>
              </a:ext>
            </a:extLst>
          </p:cNvPr>
          <p:cNvSpPr/>
          <p:nvPr/>
        </p:nvSpPr>
        <p:spPr>
          <a:xfrm>
            <a:off x="710668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101B16-AF97-4FE6-997C-DD371559F6B3}"/>
              </a:ext>
            </a:extLst>
          </p:cNvPr>
          <p:cNvSpPr/>
          <p:nvPr/>
        </p:nvSpPr>
        <p:spPr>
          <a:xfrm>
            <a:off x="2670701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747CA8-0F89-462C-A3C2-191E3927E4A4}"/>
              </a:ext>
            </a:extLst>
          </p:cNvPr>
          <p:cNvSpPr/>
          <p:nvPr/>
        </p:nvSpPr>
        <p:spPr>
          <a:xfrm>
            <a:off x="4630734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6729A2-431B-40B3-B17E-3A1941302A18}"/>
              </a:ext>
            </a:extLst>
          </p:cNvPr>
          <p:cNvSpPr/>
          <p:nvPr/>
        </p:nvSpPr>
        <p:spPr>
          <a:xfrm>
            <a:off x="6590767" y="437250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D1BCBD4F-651D-4916-B3A3-B8B34075DF7D}"/>
              </a:ext>
            </a:extLst>
          </p:cNvPr>
          <p:cNvSpPr/>
          <p:nvPr/>
        </p:nvSpPr>
        <p:spPr>
          <a:xfrm>
            <a:off x="710668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0AF0906B-71C7-4F96-98ED-0C0F47A4850E}"/>
              </a:ext>
            </a:extLst>
          </p:cNvPr>
          <p:cNvSpPr/>
          <p:nvPr/>
        </p:nvSpPr>
        <p:spPr>
          <a:xfrm>
            <a:off x="2670701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walk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001E156D-C3B2-48BE-9045-69DC2130536D}"/>
              </a:ext>
            </a:extLst>
          </p:cNvPr>
          <p:cNvSpPr/>
          <p:nvPr/>
        </p:nvSpPr>
        <p:spPr>
          <a:xfrm>
            <a:off x="4630734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2B56A23B-3665-483F-8DD8-CB161D00D9ED}"/>
              </a:ext>
            </a:extLst>
          </p:cNvPr>
          <p:cNvSpPr/>
          <p:nvPr/>
        </p:nvSpPr>
        <p:spPr>
          <a:xfrm>
            <a:off x="6590767" y="4833521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3E2EA63B-C011-4FE5-8B6E-AA0B2399A83D}"/>
              </a:ext>
            </a:extLst>
          </p:cNvPr>
          <p:cNvSpPr/>
          <p:nvPr/>
        </p:nvSpPr>
        <p:spPr>
          <a:xfrm>
            <a:off x="706701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81B341E8-7CF9-4A99-9759-17D311465E62}"/>
              </a:ext>
            </a:extLst>
          </p:cNvPr>
          <p:cNvSpPr/>
          <p:nvPr/>
        </p:nvSpPr>
        <p:spPr>
          <a:xfrm>
            <a:off x="2666734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mountain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8ACABD46-25DC-45C2-8CA5-AB93BA16E327}"/>
              </a:ext>
            </a:extLst>
          </p:cNvPr>
          <p:cNvSpPr/>
          <p:nvPr/>
        </p:nvSpPr>
        <p:spPr>
          <a:xfrm>
            <a:off x="4626767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beside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E30AD67C-2600-4C54-B91B-7BEA243C8F5E}"/>
              </a:ext>
            </a:extLst>
          </p:cNvPr>
          <p:cNvSpPr/>
          <p:nvPr/>
        </p:nvSpPr>
        <p:spPr>
          <a:xfrm>
            <a:off x="6586800" y="5294536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later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A0040363-20DF-4A65-9CFB-1ED9E572A1B6}"/>
              </a:ext>
            </a:extLst>
          </p:cNvPr>
          <p:cNvSpPr/>
          <p:nvPr/>
        </p:nvSpPr>
        <p:spPr>
          <a:xfrm>
            <a:off x="706701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journey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E55859D7-972F-408C-AD15-26D7C2B37F4D}"/>
              </a:ext>
            </a:extLst>
          </p:cNvPr>
          <p:cNvSpPr/>
          <p:nvPr/>
        </p:nvSpPr>
        <p:spPr>
          <a:xfrm>
            <a:off x="2666734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upon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B00962E-3527-4DCD-ADD4-6747F5E5051B}"/>
              </a:ext>
            </a:extLst>
          </p:cNvPr>
          <p:cNvSpPr/>
          <p:nvPr/>
        </p:nvSpPr>
        <p:spPr>
          <a:xfrm>
            <a:off x="4626767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DC8A0FF2-AEFD-4CA3-B8B2-0C3EABB3F9BE}"/>
              </a:ext>
            </a:extLst>
          </p:cNvPr>
          <p:cNvSpPr/>
          <p:nvPr/>
        </p:nvSpPr>
        <p:spPr>
          <a:xfrm>
            <a:off x="6586800" y="5758310"/>
            <a:ext cx="1862666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during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6665F-03F3-4895-BB2A-4866A75AEFF4}"/>
              </a:ext>
            </a:extLst>
          </p:cNvPr>
          <p:cNvSpPr/>
          <p:nvPr/>
        </p:nvSpPr>
        <p:spPr>
          <a:xfrm>
            <a:off x="5711374" y="1731634"/>
            <a:ext cx="364350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750886" y="1361878"/>
            <a:ext cx="5071074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prepositional phrase includes the object that the preposition in a sentence is referring to and any other words that link it to the preposition.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50652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pick out the </a:t>
            </a:r>
            <a:r>
              <a:rPr lang="en-GB" b="1" dirty="0">
                <a:solidFill>
                  <a:srgbClr val="009386"/>
                </a:solidFill>
              </a:rPr>
              <a:t>prepositional phrases </a:t>
            </a:r>
            <a:r>
              <a:rPr lang="en-GB" dirty="0"/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D27C5-7B41-4373-ABDB-EC9CA655F4E5}"/>
              </a:ext>
            </a:extLst>
          </p:cNvPr>
          <p:cNvSpPr/>
          <p:nvPr/>
        </p:nvSpPr>
        <p:spPr>
          <a:xfrm>
            <a:off x="755652" y="2572701"/>
            <a:ext cx="7657936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prepositional phrase usually includes a preposition, a noun or pronoun and may include an adjective. It does not include the verb!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62260-DBD3-4637-8644-DCC63B05F444}"/>
              </a:ext>
            </a:extLst>
          </p:cNvPr>
          <p:cNvSpPr/>
          <p:nvPr/>
        </p:nvSpPr>
        <p:spPr>
          <a:xfrm>
            <a:off x="6000226" y="1464575"/>
            <a:ext cx="2388195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For example: He hid </a:t>
            </a:r>
            <a:r>
              <a:rPr lang="en-GB" u="sng" dirty="0"/>
              <a:t>beneath the duvet</a:t>
            </a:r>
            <a:r>
              <a:rPr lang="en-GB" dirty="0"/>
              <a:t>. 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D99EBB48-B44C-4032-B2C8-F7CD695EE721}"/>
              </a:ext>
            </a:extLst>
          </p:cNvPr>
          <p:cNvSpPr/>
          <p:nvPr/>
        </p:nvSpPr>
        <p:spPr>
          <a:xfrm>
            <a:off x="710667" y="437250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Jules was delighted to find a present </a:t>
            </a:r>
            <a:r>
              <a:rPr lang="en-GB" sz="1600" b="1" dirty="0">
                <a:solidFill>
                  <a:srgbClr val="009386"/>
                </a:solidFill>
              </a:rPr>
              <a:t>inside the egg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296E52EE-1D43-4CC1-A0AE-CC4AB524044D}"/>
              </a:ext>
            </a:extLst>
          </p:cNvPr>
          <p:cNvSpPr/>
          <p:nvPr/>
        </p:nvSpPr>
        <p:spPr>
          <a:xfrm>
            <a:off x="710667" y="4833521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Mike didn’t think he could run </a:t>
            </a:r>
            <a:r>
              <a:rPr lang="en-GB" sz="1600" b="1" dirty="0">
                <a:solidFill>
                  <a:srgbClr val="009386"/>
                </a:solidFill>
              </a:rPr>
              <a:t>up the hill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Rounded Rectangle 33">
            <a:extLst>
              <a:ext uri="{FF2B5EF4-FFF2-40B4-BE49-F238E27FC236}">
                <a16:creationId xmlns:a16="http://schemas.microsoft.com/office/drawing/2014/main" id="{A620832C-641B-4B23-87D3-E9FAB82694D9}"/>
              </a:ext>
            </a:extLst>
          </p:cNvPr>
          <p:cNvSpPr/>
          <p:nvPr/>
        </p:nvSpPr>
        <p:spPr>
          <a:xfrm>
            <a:off x="706700" y="529453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Where could it be? It wasn’t </a:t>
            </a:r>
            <a:r>
              <a:rPr lang="en-GB" sz="1600" b="1" dirty="0">
                <a:solidFill>
                  <a:srgbClr val="009386"/>
                </a:solidFill>
              </a:rPr>
              <a:t>in the box </a:t>
            </a:r>
            <a:r>
              <a:rPr lang="en-GB" sz="1600" dirty="0">
                <a:solidFill>
                  <a:schemeClr val="tx1"/>
                </a:solidFill>
              </a:rPr>
              <a:t>and it wasn’t </a:t>
            </a:r>
            <a:r>
              <a:rPr lang="en-GB" sz="1600" b="1" dirty="0">
                <a:solidFill>
                  <a:srgbClr val="009386"/>
                </a:solidFill>
              </a:rPr>
              <a:t>round the back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A423214B-F1EE-4DB7-A217-2B3D52EA4839}"/>
              </a:ext>
            </a:extLst>
          </p:cNvPr>
          <p:cNvSpPr/>
          <p:nvPr/>
        </p:nvSpPr>
        <p:spPr>
          <a:xfrm>
            <a:off x="706700" y="5758310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When the siren sounded they all set off </a:t>
            </a:r>
            <a:r>
              <a:rPr lang="en-GB" sz="1600" b="1" dirty="0">
                <a:solidFill>
                  <a:srgbClr val="009386"/>
                </a:solidFill>
              </a:rPr>
              <a:t>into the ancient woods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B46AE939-0113-4EFD-A457-44733328D064}"/>
              </a:ext>
            </a:extLst>
          </p:cNvPr>
          <p:cNvSpPr/>
          <p:nvPr/>
        </p:nvSpPr>
        <p:spPr>
          <a:xfrm>
            <a:off x="706700" y="3888000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general ordered the troops to retreat </a:t>
            </a:r>
            <a:r>
              <a:rPr lang="en-GB" sz="1600" b="1" dirty="0">
                <a:solidFill>
                  <a:srgbClr val="009386"/>
                </a:solidFill>
              </a:rPr>
              <a:t>to the valley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6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Prepositional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36414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prepositional phrases can you make using these prepositions and objects. Can you make any interesting ones?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C7CE1BB-5278-4D84-A2B5-75167FADFB3C}"/>
              </a:ext>
            </a:extLst>
          </p:cNvPr>
          <p:cNvSpPr/>
          <p:nvPr/>
        </p:nvSpPr>
        <p:spPr>
          <a:xfrm>
            <a:off x="702206" y="2142766"/>
            <a:ext cx="1727722" cy="3953933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down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above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among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before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under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concerning       between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inside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towards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along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A431BD29-3516-46E7-BFF3-54A837EE3BF8}"/>
              </a:ext>
            </a:extLst>
          </p:cNvPr>
          <p:cNvSpPr/>
          <p:nvPr/>
        </p:nvSpPr>
        <p:spPr>
          <a:xfrm>
            <a:off x="2708808" y="2142766"/>
            <a:ext cx="1727722" cy="3953933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during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beyond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amid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until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over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between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against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beside</a:t>
            </a:r>
          </a:p>
          <a:p>
            <a:pPr algn="ctr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96733B20-18A5-4562-A482-C03AB272E48A}"/>
              </a:ext>
            </a:extLst>
          </p:cNvPr>
          <p:cNvSpPr/>
          <p:nvPr/>
        </p:nvSpPr>
        <p:spPr>
          <a:xfrm>
            <a:off x="4715410" y="2142766"/>
            <a:ext cx="1727722" cy="3953933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crow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cow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chocolate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song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tiger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knife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hamster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carrots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tune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fridge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70928F55-7588-4621-BE19-19EBA634E95D}"/>
              </a:ext>
            </a:extLst>
          </p:cNvPr>
          <p:cNvSpPr/>
          <p:nvPr/>
        </p:nvSpPr>
        <p:spPr>
          <a:xfrm>
            <a:off x="6722011" y="2142766"/>
            <a:ext cx="1727722" cy="3953933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computer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hill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whale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dawn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trees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cave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mystery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stadium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</a:rPr>
              <a:t>beach</a:t>
            </a:r>
          </a:p>
        </p:txBody>
      </p:sp>
    </p:spTree>
    <p:extLst>
      <p:ext uri="{BB962C8B-B14F-4D97-AF65-F5344CB8AC3E}">
        <p14:creationId xmlns:p14="http://schemas.microsoft.com/office/powerpoint/2010/main" val="34403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61AB3BF-1CA5-44B9-A341-231480A33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09" y="1898493"/>
            <a:ext cx="1658491" cy="192206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Adverbs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406558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of the following words are adverbs?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33126-A002-402E-8794-A3256E60425C}"/>
              </a:ext>
            </a:extLst>
          </p:cNvPr>
          <p:cNvSpPr/>
          <p:nvPr/>
        </p:nvSpPr>
        <p:spPr>
          <a:xfrm>
            <a:off x="3749879" y="1739230"/>
            <a:ext cx="1046242" cy="246615"/>
          </a:xfrm>
          <a:prstGeom prst="rect">
            <a:avLst/>
          </a:prstGeom>
          <a:solidFill>
            <a:srgbClr val="F9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62CCA-EB85-4EB1-9AC7-35D94ACE7B7A}"/>
              </a:ext>
            </a:extLst>
          </p:cNvPr>
          <p:cNvSpPr/>
          <p:nvPr/>
        </p:nvSpPr>
        <p:spPr>
          <a:xfrm>
            <a:off x="750886" y="1384393"/>
            <a:ext cx="3275830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Adverbs are best known as being words which give us more information about verbs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68A6A-D91E-43A7-82DE-AF0C13DC1204}"/>
              </a:ext>
            </a:extLst>
          </p:cNvPr>
          <p:cNvSpPr/>
          <p:nvPr/>
        </p:nvSpPr>
        <p:spPr>
          <a:xfrm>
            <a:off x="4546833" y="1607361"/>
            <a:ext cx="3971616" cy="2157102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b="1" dirty="0"/>
              <a:t>For example: </a:t>
            </a:r>
          </a:p>
          <a:p>
            <a:r>
              <a:rPr lang="en-GB" dirty="0"/>
              <a:t>He ran </a:t>
            </a:r>
            <a:r>
              <a:rPr lang="en-GB" u="sng" dirty="0"/>
              <a:t>quickly</a:t>
            </a:r>
            <a:r>
              <a:rPr lang="en-GB" dirty="0"/>
              <a:t> to the gate.</a:t>
            </a:r>
          </a:p>
          <a:p>
            <a:r>
              <a:rPr lang="en-GB" dirty="0"/>
              <a:t>However, they can also be used to moderate adjectives: </a:t>
            </a:r>
          </a:p>
          <a:p>
            <a:r>
              <a:rPr lang="en-GB" dirty="0"/>
              <a:t>He was </a:t>
            </a:r>
            <a:r>
              <a:rPr lang="en-GB" b="1" dirty="0"/>
              <a:t>extremely</a:t>
            </a:r>
            <a:r>
              <a:rPr lang="en-GB" dirty="0"/>
              <a:t> brave.</a:t>
            </a:r>
          </a:p>
          <a:p>
            <a:r>
              <a:rPr lang="en-GB" dirty="0"/>
              <a:t>- and other adverbs.</a:t>
            </a:r>
          </a:p>
          <a:p>
            <a:r>
              <a:rPr lang="en-GB" dirty="0"/>
              <a:t>He picked it up </a:t>
            </a:r>
            <a:r>
              <a:rPr lang="en-GB" u="sng" dirty="0"/>
              <a:t>incredibly</a:t>
            </a:r>
            <a:r>
              <a:rPr lang="en-GB" dirty="0"/>
              <a:t> carefully.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4BCA1367-8C7F-4CAE-B625-47C6F862C376}"/>
              </a:ext>
            </a:extLst>
          </p:cNvPr>
          <p:cNvSpPr/>
          <p:nvPr/>
        </p:nvSpPr>
        <p:spPr>
          <a:xfrm>
            <a:off x="710668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quickly 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79932B95-F8E0-4E51-B69F-ABD073654B82}"/>
              </a:ext>
            </a:extLst>
          </p:cNvPr>
          <p:cNvSpPr/>
          <p:nvPr/>
        </p:nvSpPr>
        <p:spPr>
          <a:xfrm>
            <a:off x="2670701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hunted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23125ACD-B44C-4A94-9832-D7E7C0559E6B}"/>
              </a:ext>
            </a:extLst>
          </p:cNvPr>
          <p:cNvSpPr/>
          <p:nvPr/>
        </p:nvSpPr>
        <p:spPr>
          <a:xfrm>
            <a:off x="4630734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wishing</a:t>
            </a: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C7E9EA49-6716-4CD4-9A20-052D45ACF238}"/>
              </a:ext>
            </a:extLst>
          </p:cNvPr>
          <p:cNvSpPr/>
          <p:nvPr/>
        </p:nvSpPr>
        <p:spPr>
          <a:xfrm>
            <a:off x="6590767" y="4501177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entirely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AC798182-0D42-4946-9F0F-819F9264909B}"/>
              </a:ext>
            </a:extLst>
          </p:cNvPr>
          <p:cNvSpPr/>
          <p:nvPr/>
        </p:nvSpPr>
        <p:spPr>
          <a:xfrm>
            <a:off x="706701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ancient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976FE9F3-C45D-464F-B8C9-179A98D00271}"/>
              </a:ext>
            </a:extLst>
          </p:cNvPr>
          <p:cNvSpPr/>
          <p:nvPr/>
        </p:nvSpPr>
        <p:spPr>
          <a:xfrm>
            <a:off x="2666734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everywhere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DD7C9E2C-A5F0-4B7E-80E7-15F5061F427D}"/>
              </a:ext>
            </a:extLst>
          </p:cNvPr>
          <p:cNvSpPr/>
          <p:nvPr/>
        </p:nvSpPr>
        <p:spPr>
          <a:xfrm>
            <a:off x="4626767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nervously</a:t>
            </a: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D6C92EAC-62BB-40DF-97E5-DA3FDC020358}"/>
              </a:ext>
            </a:extLst>
          </p:cNvPr>
          <p:cNvSpPr/>
          <p:nvPr/>
        </p:nvSpPr>
        <p:spPr>
          <a:xfrm>
            <a:off x="6586800" y="5078786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wispy</a:t>
            </a: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3CE1B970-0EBC-42D9-A428-F55B27416699}"/>
              </a:ext>
            </a:extLst>
          </p:cNvPr>
          <p:cNvSpPr/>
          <p:nvPr/>
        </p:nvSpPr>
        <p:spPr>
          <a:xfrm>
            <a:off x="706701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ferociously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502C0224-E8C5-483C-9C56-63F063742E99}"/>
              </a:ext>
            </a:extLst>
          </p:cNvPr>
          <p:cNvSpPr/>
          <p:nvPr/>
        </p:nvSpPr>
        <p:spPr>
          <a:xfrm>
            <a:off x="2666734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C640CF10-6191-41D5-9F16-B9D1EC6352F3}"/>
              </a:ext>
            </a:extLst>
          </p:cNvPr>
          <p:cNvSpPr/>
          <p:nvPr/>
        </p:nvSpPr>
        <p:spPr>
          <a:xfrm>
            <a:off x="4626767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safely</a:t>
            </a:r>
          </a:p>
        </p:txBody>
      </p:sp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BFA410BB-F73E-459F-A02A-EA1834753B0A}"/>
              </a:ext>
            </a:extLst>
          </p:cNvPr>
          <p:cNvSpPr/>
          <p:nvPr/>
        </p:nvSpPr>
        <p:spPr>
          <a:xfrm>
            <a:off x="6586800" y="5691022"/>
            <a:ext cx="1862666" cy="500053"/>
          </a:xfrm>
          <a:prstGeom prst="rect">
            <a:avLst/>
          </a:prstGeom>
          <a:solidFill>
            <a:schemeClr val="bg1"/>
          </a:solidFill>
          <a:ln w="1905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deceive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DF8D602-2111-4DE3-9178-26FBAAFA6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6"/>
          <a:stretch/>
        </p:blipFill>
        <p:spPr>
          <a:xfrm>
            <a:off x="4127528" y="1897713"/>
            <a:ext cx="474072" cy="19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Adverbial Phrases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31868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pick out the </a:t>
            </a:r>
            <a:r>
              <a:rPr lang="en-GB" b="1" dirty="0">
                <a:solidFill>
                  <a:srgbClr val="009386"/>
                </a:solidFill>
              </a:rPr>
              <a:t>adverbial phrase </a:t>
            </a:r>
            <a:r>
              <a:rPr lang="en-GB" dirty="0"/>
              <a:t>from each </a:t>
            </a:r>
            <a:br>
              <a:rPr lang="en-GB" dirty="0"/>
            </a:br>
            <a:r>
              <a:rPr lang="en-GB" dirty="0"/>
              <a:t>of these sentences and decide what it tells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62CCA-EB85-4EB1-9AC7-35D94ACE7B7A}"/>
              </a:ext>
            </a:extLst>
          </p:cNvPr>
          <p:cNvSpPr/>
          <p:nvPr/>
        </p:nvSpPr>
        <p:spPr>
          <a:xfrm>
            <a:off x="1957689" y="1352614"/>
            <a:ext cx="5219092" cy="772107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Adverbial phrases are two or more words that tell us more about a verb or an adjective.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15187C-2DA5-4009-BEE9-B4767E5049AF}"/>
              </a:ext>
            </a:extLst>
          </p:cNvPr>
          <p:cNvSpPr/>
          <p:nvPr/>
        </p:nvSpPr>
        <p:spPr>
          <a:xfrm>
            <a:off x="594480" y="2258299"/>
            <a:ext cx="2145483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appear as a part of a sentence.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3B144D-0ADA-45DC-A993-CB2556153ECF}"/>
              </a:ext>
            </a:extLst>
          </p:cNvPr>
          <p:cNvSpPr/>
          <p:nvPr/>
        </p:nvSpPr>
        <p:spPr>
          <a:xfrm>
            <a:off x="6394507" y="2258299"/>
            <a:ext cx="2100485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do not make sense alone.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120E5-63AD-461A-AD83-7329100DD03A}"/>
              </a:ext>
            </a:extLst>
          </p:cNvPr>
          <p:cNvSpPr/>
          <p:nvPr/>
        </p:nvSpPr>
        <p:spPr>
          <a:xfrm>
            <a:off x="2794491" y="2258299"/>
            <a:ext cx="3545488" cy="772107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tell us: how, where, where, when, how long or why.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9CD664CA-9E79-4C51-8250-E1116B2F8293}"/>
              </a:ext>
            </a:extLst>
          </p:cNvPr>
          <p:cNvSpPr/>
          <p:nvPr/>
        </p:nvSpPr>
        <p:spPr>
          <a:xfrm>
            <a:off x="893210" y="4416540"/>
            <a:ext cx="7357579" cy="460123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Milo liked to sleep </a:t>
            </a:r>
            <a:r>
              <a:rPr lang="en-GB" sz="1600" b="1" dirty="0">
                <a:solidFill>
                  <a:srgbClr val="009386"/>
                </a:solidFill>
              </a:rPr>
              <a:t>on his master’s bed. Adverbial Phrase tells us WHERE.  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7DCB0DBC-C2E2-42E6-B7E8-AE8C9EE38831}"/>
              </a:ext>
            </a:extLst>
          </p:cNvPr>
          <p:cNvSpPr/>
          <p:nvPr/>
        </p:nvSpPr>
        <p:spPr>
          <a:xfrm>
            <a:off x="893210" y="4946469"/>
            <a:ext cx="7357579" cy="572065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9386"/>
                </a:solidFill>
              </a:rPr>
              <a:t>For eight years</a:t>
            </a:r>
            <a:r>
              <a:rPr lang="en-GB" sz="1600" dirty="0">
                <a:solidFill>
                  <a:schemeClr val="tx1"/>
                </a:solidFill>
              </a:rPr>
              <a:t>, she waited for a rescue ship. </a:t>
            </a:r>
            <a:r>
              <a:rPr lang="en-GB" sz="1600" b="1" dirty="0">
                <a:solidFill>
                  <a:srgbClr val="009386"/>
                </a:solidFill>
              </a:rPr>
              <a:t>Adverbial Phrase tells us </a:t>
            </a:r>
            <a:br>
              <a:rPr lang="en-GB" sz="1600" b="1" dirty="0">
                <a:solidFill>
                  <a:srgbClr val="009386"/>
                </a:solidFill>
              </a:rPr>
            </a:br>
            <a:r>
              <a:rPr lang="en-GB" sz="1600" b="1" dirty="0">
                <a:solidFill>
                  <a:srgbClr val="009386"/>
                </a:solidFill>
              </a:rPr>
              <a:t>HOW LONG.</a:t>
            </a:r>
          </a:p>
        </p:txBody>
      </p:sp>
      <p:sp>
        <p:nvSpPr>
          <p:cNvPr id="33" name="Rounded Rectangle 24">
            <a:extLst>
              <a:ext uri="{FF2B5EF4-FFF2-40B4-BE49-F238E27FC236}">
                <a16:creationId xmlns:a16="http://schemas.microsoft.com/office/drawing/2014/main" id="{0AE8E9FB-18EE-4A7C-A149-A34EDB1F6B8B}"/>
              </a:ext>
            </a:extLst>
          </p:cNvPr>
          <p:cNvSpPr/>
          <p:nvPr/>
        </p:nvSpPr>
        <p:spPr>
          <a:xfrm>
            <a:off x="893210" y="5588339"/>
            <a:ext cx="7357579" cy="572065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would not do a bungee jump </a:t>
            </a:r>
            <a:r>
              <a:rPr lang="en-GB" sz="1600" b="1" dirty="0">
                <a:solidFill>
                  <a:srgbClr val="009386"/>
                </a:solidFill>
              </a:rPr>
              <a:t>because of the danger. Adverbial Phrase tells </a:t>
            </a:r>
            <a:br>
              <a:rPr lang="en-GB" sz="1600" b="1" dirty="0">
                <a:solidFill>
                  <a:srgbClr val="009386"/>
                </a:solidFill>
              </a:rPr>
            </a:br>
            <a:r>
              <a:rPr lang="en-GB" sz="1600" b="1" dirty="0">
                <a:solidFill>
                  <a:srgbClr val="009386"/>
                </a:solidFill>
              </a:rPr>
              <a:t>us WHY.</a:t>
            </a: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2DF2A0F1-097C-4F7A-90FA-A14BD46DBB46}"/>
              </a:ext>
            </a:extLst>
          </p:cNvPr>
          <p:cNvSpPr/>
          <p:nvPr/>
        </p:nvSpPr>
        <p:spPr>
          <a:xfrm>
            <a:off x="893210" y="3886611"/>
            <a:ext cx="7357579" cy="460123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9386"/>
                </a:solidFill>
              </a:rPr>
              <a:t>With a smiling face</a:t>
            </a:r>
            <a:r>
              <a:rPr lang="en-GB" sz="1600" dirty="0">
                <a:solidFill>
                  <a:schemeClr val="tx1"/>
                </a:solidFill>
              </a:rPr>
              <a:t>, he accepted the award. </a:t>
            </a:r>
            <a:r>
              <a:rPr lang="en-GB" sz="1600" b="1" dirty="0">
                <a:solidFill>
                  <a:srgbClr val="009386"/>
                </a:solidFill>
              </a:rPr>
              <a:t>Adverbial phrase tells us HOW. </a:t>
            </a:r>
          </a:p>
        </p:txBody>
      </p:sp>
    </p:spTree>
    <p:extLst>
      <p:ext uri="{BB962C8B-B14F-4D97-AF65-F5344CB8AC3E}">
        <p14:creationId xmlns:p14="http://schemas.microsoft.com/office/powerpoint/2010/main" val="23816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C911-33B7-481E-B0AA-7DDDF40F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87951"/>
            <a:ext cx="8220075" cy="994306"/>
          </a:xfrm>
        </p:spPr>
        <p:txBody>
          <a:bodyPr/>
          <a:lstStyle/>
          <a:p>
            <a:pPr algn="ctr"/>
            <a:r>
              <a:rPr lang="en-GB" sz="2800" dirty="0"/>
              <a:t>So What Is the Difference Between a Prepositional Phrase and an Adverbial Phrase?</a:t>
            </a:r>
            <a:endParaRPr lang="en-AU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9FB09-14DF-4819-9442-A53DF694061D}"/>
              </a:ext>
            </a:extLst>
          </p:cNvPr>
          <p:cNvSpPr/>
          <p:nvPr/>
        </p:nvSpPr>
        <p:spPr>
          <a:xfrm>
            <a:off x="671119" y="1650052"/>
            <a:ext cx="7768206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prepositional phrase </a:t>
            </a:r>
            <a:r>
              <a:rPr lang="en-GB" dirty="0"/>
              <a:t>is the overall term for any phrase that includes an object and a preposition (but not a verb). </a:t>
            </a:r>
          </a:p>
          <a:p>
            <a:pPr algn="ctr"/>
            <a:r>
              <a:rPr lang="en-GB" dirty="0"/>
              <a:t>One type of prepositional phrase is an </a:t>
            </a:r>
            <a:r>
              <a:rPr lang="en-GB" b="1" dirty="0"/>
              <a:t>adverbial phrase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D2C3C-A66A-4A6F-A1AC-43E177118A33}"/>
              </a:ext>
            </a:extLst>
          </p:cNvPr>
          <p:cNvSpPr txBox="1"/>
          <p:nvPr/>
        </p:nvSpPr>
        <p:spPr>
          <a:xfrm>
            <a:off x="671119" y="2782669"/>
            <a:ext cx="7768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 If a prepositional phrase answers any of these questions: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‘Where?’ ‘When?’ ‘Why’ or ‘How’, then it is also an adverbial phrase.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3A80-456B-4EEE-A57A-AE9EBC783A1D}"/>
              </a:ext>
            </a:extLst>
          </p:cNvPr>
          <p:cNvSpPr/>
          <p:nvPr/>
        </p:nvSpPr>
        <p:spPr>
          <a:xfrm>
            <a:off x="3287914" y="3915242"/>
            <a:ext cx="2558642" cy="495108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He lost it </a:t>
            </a:r>
            <a:r>
              <a:rPr lang="en-GB" b="1" dirty="0"/>
              <a:t>in the castle</a:t>
            </a:r>
            <a:r>
              <a:rPr lang="en-GB" dirty="0"/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751DE3-037F-4F3B-ADA1-8164103E4E30}"/>
              </a:ext>
            </a:extLst>
          </p:cNvPr>
          <p:cNvGrpSpPr/>
          <p:nvPr/>
        </p:nvGrpSpPr>
        <p:grpSpPr>
          <a:xfrm>
            <a:off x="1644243" y="3482840"/>
            <a:ext cx="2728839" cy="587446"/>
            <a:chOff x="1719743" y="4047363"/>
            <a:chExt cx="2728839" cy="5874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E5841F-2728-4899-84AB-0D4A85BCE7EF}"/>
                </a:ext>
              </a:extLst>
            </p:cNvPr>
            <p:cNvSpPr txBox="1"/>
            <p:nvPr/>
          </p:nvSpPr>
          <p:spPr>
            <a:xfrm>
              <a:off x="1719743" y="4047363"/>
              <a:ext cx="1359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preposition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CB6EBA7-160A-4F42-929C-5ACA81C4794A}"/>
                </a:ext>
              </a:extLst>
            </p:cNvPr>
            <p:cNvCxnSpPr/>
            <p:nvPr/>
          </p:nvCxnSpPr>
          <p:spPr>
            <a:xfrm>
              <a:off x="3003259" y="4265693"/>
              <a:ext cx="1445323" cy="3691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C7D74-9ED1-4149-8B7D-8D79164ED7D2}"/>
              </a:ext>
            </a:extLst>
          </p:cNvPr>
          <p:cNvGrpSpPr/>
          <p:nvPr/>
        </p:nvGrpSpPr>
        <p:grpSpPr>
          <a:xfrm>
            <a:off x="5699106" y="3572010"/>
            <a:ext cx="1866623" cy="590786"/>
            <a:chOff x="5699106" y="3572010"/>
            <a:chExt cx="1866623" cy="5907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E387FA-B957-498C-B1E6-87DBC3B1ABDB}"/>
                </a:ext>
              </a:extLst>
            </p:cNvPr>
            <p:cNvSpPr txBox="1"/>
            <p:nvPr/>
          </p:nvSpPr>
          <p:spPr>
            <a:xfrm>
              <a:off x="6332546" y="3572010"/>
              <a:ext cx="123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object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CE7EED-4BFF-4FE2-95F4-F4FFF1A27E14}"/>
                </a:ext>
              </a:extLst>
            </p:cNvPr>
            <p:cNvCxnSpPr/>
            <p:nvPr/>
          </p:nvCxnSpPr>
          <p:spPr>
            <a:xfrm flipH="1">
              <a:off x="5699106" y="3805694"/>
              <a:ext cx="923504" cy="35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3BAB664-C69C-42FF-97AA-F9F2EF8A9A71}"/>
              </a:ext>
            </a:extLst>
          </p:cNvPr>
          <p:cNvSpPr/>
          <p:nvPr/>
        </p:nvSpPr>
        <p:spPr>
          <a:xfrm>
            <a:off x="671119" y="4852068"/>
            <a:ext cx="5754848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</a:rPr>
              <a:t>This is a </a:t>
            </a:r>
            <a:r>
              <a:rPr lang="en-GB" sz="1800" b="1" dirty="0">
                <a:solidFill>
                  <a:schemeClr val="bg1"/>
                </a:solidFill>
              </a:rPr>
              <a:t>prepositional phrase </a:t>
            </a:r>
            <a:r>
              <a:rPr lang="en-GB" sz="1800" dirty="0">
                <a:solidFill>
                  <a:schemeClr val="bg1"/>
                </a:solidFill>
              </a:rPr>
              <a:t>because it contains a preposition and an object, with no verb. It is also an </a:t>
            </a:r>
            <a:r>
              <a:rPr lang="en-GB" sz="1800" b="1" dirty="0">
                <a:solidFill>
                  <a:schemeClr val="bg1"/>
                </a:solidFill>
              </a:rPr>
              <a:t>adverbial phrase </a:t>
            </a:r>
            <a:r>
              <a:rPr lang="en-GB" sz="1800" dirty="0">
                <a:solidFill>
                  <a:schemeClr val="bg1"/>
                </a:solidFill>
              </a:rPr>
              <a:t>because it tells us </a:t>
            </a:r>
            <a:r>
              <a:rPr lang="en-GB" sz="1800" b="1" dirty="0">
                <a:solidFill>
                  <a:schemeClr val="bg1"/>
                </a:solidFill>
              </a:rPr>
              <a:t>where</a:t>
            </a:r>
            <a:r>
              <a:rPr lang="en-GB" sz="1800" dirty="0">
                <a:solidFill>
                  <a:schemeClr val="bg1"/>
                </a:solidFill>
              </a:rPr>
              <a:t> he lost it.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873DC8-6CD4-4A60-8E64-726E2BD3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/>
          <a:stretch/>
        </p:blipFill>
        <p:spPr>
          <a:xfrm>
            <a:off x="6074451" y="4362822"/>
            <a:ext cx="3232280" cy="25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987-0DDB-4E75-91A4-1EE04810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831233"/>
            <a:ext cx="8220075" cy="994306"/>
          </a:xfrm>
        </p:spPr>
        <p:txBody>
          <a:bodyPr/>
          <a:lstStyle/>
          <a:p>
            <a:pPr algn="ctr"/>
            <a:r>
              <a:rPr lang="en-GB" sz="3200" dirty="0"/>
              <a:t>Which of These Prepositional Phrases Are Also Adverbial Phrases and Which Are Also Noun Phrases?</a:t>
            </a:r>
            <a:endParaRPr lang="en-AU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A9637-08DB-45F0-9BD0-68E9A777EA24}"/>
              </a:ext>
            </a:extLst>
          </p:cNvPr>
          <p:cNvSpPr/>
          <p:nvPr/>
        </p:nvSpPr>
        <p:spPr>
          <a:xfrm>
            <a:off x="1170335" y="2122625"/>
            <a:ext cx="3275830" cy="1049106"/>
          </a:xfrm>
          <a:prstGeom prst="rect">
            <a:avLst/>
          </a:prstGeom>
          <a:solidFill>
            <a:srgbClr val="F0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Adverbial</a:t>
            </a:r>
          </a:p>
          <a:p>
            <a:pPr algn="ctr"/>
            <a:r>
              <a:rPr lang="en-GB" dirty="0"/>
              <a:t>Where? When? In what manner? To what extent?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7F566-2724-40D1-B1D0-886164E5FE51}"/>
              </a:ext>
            </a:extLst>
          </p:cNvPr>
          <p:cNvSpPr/>
          <p:nvPr/>
        </p:nvSpPr>
        <p:spPr>
          <a:xfrm>
            <a:off x="4643377" y="2122625"/>
            <a:ext cx="3275830" cy="104910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chemeClr val="bg1"/>
                </a:solidFill>
              </a:rPr>
              <a:t>Noun</a:t>
            </a:r>
          </a:p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</a:rPr>
              <a:t>How many? Which one? What kind? </a:t>
            </a:r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B74CBE76-7976-4A7F-9F64-32FDA61A7912}"/>
              </a:ext>
            </a:extLst>
          </p:cNvPr>
          <p:cNvSpPr/>
          <p:nvPr/>
        </p:nvSpPr>
        <p:spPr>
          <a:xfrm>
            <a:off x="706700" y="3962248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25B7BC"/>
                </a:solidFill>
              </a:rPr>
              <a:t>The markings on the animal </a:t>
            </a:r>
            <a:r>
              <a:rPr lang="en-GB" sz="1600" dirty="0">
                <a:solidFill>
                  <a:schemeClr val="tx1"/>
                </a:solidFill>
              </a:rPr>
              <a:t>were rare and unusual. </a:t>
            </a:r>
            <a:r>
              <a:rPr lang="en-GB" sz="1600" b="1" dirty="0">
                <a:solidFill>
                  <a:srgbClr val="25B7BC"/>
                </a:solidFill>
              </a:rPr>
              <a:t>Noun</a:t>
            </a:r>
            <a:r>
              <a:rPr lang="en-GB" altLang="en-US" sz="1600" b="1" dirty="0">
                <a:solidFill>
                  <a:srgbClr val="25B7BC"/>
                </a:solidFill>
              </a:rPr>
              <a:t> phrase.</a:t>
            </a:r>
            <a:endParaRPr lang="en-GB" sz="1600" b="1" dirty="0">
              <a:solidFill>
                <a:srgbClr val="25B7BC"/>
              </a:solidFill>
            </a:endParaRP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931C86E1-4BE4-44FB-BABF-959BE85CC383}"/>
              </a:ext>
            </a:extLst>
          </p:cNvPr>
          <p:cNvSpPr/>
          <p:nvPr/>
        </p:nvSpPr>
        <p:spPr>
          <a:xfrm>
            <a:off x="706700" y="4512132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Several people each year are killed </a:t>
            </a:r>
            <a:r>
              <a:rPr lang="en-GB" sz="1600" b="1" dirty="0">
                <a:solidFill>
                  <a:srgbClr val="F0884C"/>
                </a:solidFill>
              </a:rPr>
              <a:t>by vending machines.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phrase.</a:t>
            </a:r>
            <a:endParaRPr lang="en-GB" sz="1600" b="1" dirty="0">
              <a:solidFill>
                <a:srgbClr val="F0884C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022EB8F6-9CFB-4097-B13A-D76D658ED76E}"/>
              </a:ext>
            </a:extLst>
          </p:cNvPr>
          <p:cNvSpPr/>
          <p:nvPr/>
        </p:nvSpPr>
        <p:spPr>
          <a:xfrm>
            <a:off x="706700" y="5062016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car sped </a:t>
            </a:r>
            <a:r>
              <a:rPr lang="en-GB" sz="1600" b="1" dirty="0">
                <a:solidFill>
                  <a:srgbClr val="F0884C"/>
                </a:solidFill>
              </a:rPr>
              <a:t>towards the wall.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phrase.</a:t>
            </a:r>
            <a:endParaRPr lang="en-GB" sz="1600" b="1" dirty="0">
              <a:solidFill>
                <a:srgbClr val="F0884C"/>
              </a:solidFill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80FA1DE3-92FE-443F-8DB8-5D311F87E62E}"/>
              </a:ext>
            </a:extLst>
          </p:cNvPr>
          <p:cNvSpPr/>
          <p:nvPr/>
        </p:nvSpPr>
        <p:spPr>
          <a:xfrm>
            <a:off x="706700" y="5611901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flicked the coins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rgbClr val="F0884C"/>
                </a:solidFill>
              </a:rPr>
              <a:t>into the pot. A</a:t>
            </a:r>
            <a:r>
              <a:rPr lang="en-GB" altLang="en-US" sz="1600" b="1" dirty="0">
                <a:solidFill>
                  <a:srgbClr val="F0884C"/>
                </a:solidFill>
              </a:rPr>
              <a:t>dverbial phase. </a:t>
            </a:r>
            <a:endParaRPr lang="en-GB" altLang="en-US" sz="1600" b="1" u="sng" dirty="0">
              <a:solidFill>
                <a:srgbClr val="F0884C"/>
              </a:solidFill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C0A1EB1-984C-4B3D-AD88-E060ED1DA0C3}"/>
              </a:ext>
            </a:extLst>
          </p:cNvPr>
          <p:cNvSpPr/>
          <p:nvPr/>
        </p:nvSpPr>
        <p:spPr>
          <a:xfrm>
            <a:off x="706700" y="3412364"/>
            <a:ext cx="7742765" cy="414866"/>
          </a:xfrm>
          <a:prstGeom prst="rect">
            <a:avLst/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One </a:t>
            </a:r>
            <a:r>
              <a:rPr lang="en-GB" sz="1600" b="1" dirty="0">
                <a:solidFill>
                  <a:srgbClr val="25B7BC"/>
                </a:solidFill>
              </a:rPr>
              <a:t>fossil from Africa </a:t>
            </a:r>
            <a:r>
              <a:rPr lang="en-GB" sz="1600" dirty="0">
                <a:solidFill>
                  <a:schemeClr val="tx1"/>
                </a:solidFill>
              </a:rPr>
              <a:t>was 400 million years old. </a:t>
            </a:r>
            <a:r>
              <a:rPr lang="en-GB" sz="1600" b="1" dirty="0">
                <a:solidFill>
                  <a:srgbClr val="25B7BC"/>
                </a:solidFill>
              </a:rPr>
              <a:t>Noun phrase.</a:t>
            </a:r>
          </a:p>
        </p:txBody>
      </p:sp>
    </p:spTree>
    <p:extLst>
      <p:ext uri="{BB962C8B-B14F-4D97-AF65-F5344CB8AC3E}">
        <p14:creationId xmlns:p14="http://schemas.microsoft.com/office/powerpoint/2010/main" val="21140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72</TotalTime>
  <Words>856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Prepositions</vt:lpstr>
      <vt:lpstr>Prepositional Phrases</vt:lpstr>
      <vt:lpstr>Prepositional Phrases</vt:lpstr>
      <vt:lpstr>Adverbs</vt:lpstr>
      <vt:lpstr>Adverbial Phrases</vt:lpstr>
      <vt:lpstr>So What Is the Difference Between a Prepositional Phrase and an Adverbial Phrase?</vt:lpstr>
      <vt:lpstr>Which of These Prepositional Phrases Are Also Adverbial Phrases and Which Are Also Noun Phrases?</vt:lpstr>
      <vt:lpstr>So are all Adverbial Phrases also Prepositional Phrases? </vt:lpstr>
      <vt:lpstr>Would you like a challenge?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19</cp:revision>
  <dcterms:created xsi:type="dcterms:W3CDTF">2020-10-15T00:43:11Z</dcterms:created>
  <dcterms:modified xsi:type="dcterms:W3CDTF">2020-10-15T01:55:52Z</dcterms:modified>
</cp:coreProperties>
</file>