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9"/>
  </p:notesMasterIdLst>
  <p:handoutMasterIdLst>
    <p:handoutMasterId r:id="rId20"/>
  </p:handoutMasterIdLst>
  <p:sldIdLst>
    <p:sldId id="268" r:id="rId3"/>
    <p:sldId id="264" r:id="rId4"/>
    <p:sldId id="271" r:id="rId5"/>
    <p:sldId id="272" r:id="rId6"/>
    <p:sldId id="274" r:id="rId7"/>
    <p:sldId id="273" r:id="rId8"/>
    <p:sldId id="275" r:id="rId9"/>
    <p:sldId id="276" r:id="rId10"/>
    <p:sldId id="277" r:id="rId11"/>
    <p:sldId id="279" r:id="rId12"/>
    <p:sldId id="278" r:id="rId13"/>
    <p:sldId id="280" r:id="rId14"/>
    <p:sldId id="281" r:id="rId15"/>
    <p:sldId id="282" r:id="rId16"/>
    <p:sldId id="283" r:id="rId17"/>
    <p:sldId id="270"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Twinkl" panose="02000000000000000000"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AEA"/>
    <a:srgbClr val="4A3682"/>
    <a:srgbClr val="C798E3"/>
    <a:srgbClr val="232321"/>
    <a:srgbClr val="FFFFFF"/>
    <a:srgbClr val="BB81DD"/>
    <a:srgbClr val="40A329"/>
    <a:srgbClr val="A873B0"/>
    <a:srgbClr val="8ACBC0"/>
    <a:srgbClr val="AFD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42" autoAdjust="0"/>
    <p:restoredTop sz="94660"/>
  </p:normalViewPr>
  <p:slideViewPr>
    <p:cSldViewPr snapToGrid="0" showGuides="1">
      <p:cViewPr varScale="1">
        <p:scale>
          <a:sx n="86" d="100"/>
          <a:sy n="86" d="100"/>
        </p:scale>
        <p:origin x="288"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C42BA49C-1781-4498-EE3B-0FBB07565913}"/>
              </a:ext>
            </a:extLst>
          </p:cNvPr>
          <p:cNvSpPr txBox="1">
            <a:spLocks noChangeArrowheads="1"/>
          </p:cNvSpPr>
          <p:nvPr/>
        </p:nvSpPr>
        <p:spPr bwMode="auto">
          <a:xfrm>
            <a:off x="817562" y="429821"/>
            <a:ext cx="7508875" cy="2031325"/>
          </a:xfrm>
          <a:prstGeom prst="rect">
            <a:avLst/>
          </a:prstGeom>
          <a:noFill/>
          <a:ln>
            <a:noFill/>
          </a:ln>
        </p:spPr>
        <p:txBody>
          <a:bodyPr lIns="457200" tIns="457200" rIns="457200" bIns="4572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dirty="0">
                <a:solidFill>
                  <a:srgbClr val="232321"/>
                </a:solidFill>
                <a:latin typeface="+mn-lt"/>
              </a:rPr>
              <a:t>These are the only times you can use </a:t>
            </a:r>
            <a:r>
              <a:rPr lang="en-US" altLang="en-US" sz="3600" b="1" dirty="0">
                <a:solidFill>
                  <a:srgbClr val="4A3682"/>
                </a:solidFill>
                <a:latin typeface="+mn-lt"/>
              </a:rPr>
              <a:t>myself.</a:t>
            </a:r>
          </a:p>
        </p:txBody>
      </p:sp>
      <p:sp>
        <p:nvSpPr>
          <p:cNvPr id="4" name="TextBox 27">
            <a:extLst>
              <a:ext uri="{FF2B5EF4-FFF2-40B4-BE49-F238E27FC236}">
                <a16:creationId xmlns:a16="http://schemas.microsoft.com/office/drawing/2014/main" id="{6304CD62-FC9F-499C-9A14-E53484B1E38F}"/>
              </a:ext>
            </a:extLst>
          </p:cNvPr>
          <p:cNvSpPr txBox="1">
            <a:spLocks noChangeArrowheads="1"/>
          </p:cNvSpPr>
          <p:nvPr/>
        </p:nvSpPr>
        <p:spPr bwMode="auto">
          <a:xfrm>
            <a:off x="1157333" y="2461146"/>
            <a:ext cx="6829331" cy="1015663"/>
          </a:xfrm>
          <a:prstGeom prst="rect">
            <a:avLst/>
          </a:prstGeom>
          <a:solidFill>
            <a:srgbClr val="8ACBC0"/>
          </a:solidFill>
        </p:spPr>
        <p:txBody>
          <a:bodyPr wrap="square" lIns="182880" tIns="182880" rIns="182880" bIns="182880" rtlCol="0">
            <a:spAutoFit/>
          </a:bodyPr>
          <a:lstStyle>
            <a:defPPr>
              <a:defRPr lang="en-US"/>
            </a:defPPr>
            <a:lvl1pPr>
              <a:lnSpc>
                <a:spcPct val="100000"/>
              </a:lnSpc>
              <a:spcBef>
                <a:spcPct val="0"/>
              </a:spcBef>
              <a:buFontTx/>
              <a:buNone/>
            </a:lvl1pPr>
          </a:lstStyle>
          <a:p>
            <a:r>
              <a:rPr lang="en-US" altLang="en-US" sz="2100" dirty="0"/>
              <a:t>Don’t be tempted to use </a:t>
            </a:r>
            <a:r>
              <a:rPr lang="en-US" altLang="en-US" sz="2100" b="1" dirty="0">
                <a:solidFill>
                  <a:srgbClr val="4A3682"/>
                </a:solidFill>
              </a:rPr>
              <a:t>myself</a:t>
            </a:r>
            <a:r>
              <a:rPr lang="en-US" altLang="en-US" sz="2100" dirty="0"/>
              <a:t> because you think it sounds more formal or polite!</a:t>
            </a:r>
          </a:p>
        </p:txBody>
      </p:sp>
      <p:sp>
        <p:nvSpPr>
          <p:cNvPr id="5" name="TextBox 27">
            <a:extLst>
              <a:ext uri="{FF2B5EF4-FFF2-40B4-BE49-F238E27FC236}">
                <a16:creationId xmlns:a16="http://schemas.microsoft.com/office/drawing/2014/main" id="{AAF2E4F0-5EA7-D095-F8D0-84556F8592FE}"/>
              </a:ext>
            </a:extLst>
          </p:cNvPr>
          <p:cNvSpPr txBox="1">
            <a:spLocks noChangeArrowheads="1"/>
          </p:cNvSpPr>
          <p:nvPr/>
        </p:nvSpPr>
        <p:spPr bwMode="auto">
          <a:xfrm>
            <a:off x="1157333" y="3846140"/>
            <a:ext cx="4147058" cy="646331"/>
          </a:xfrm>
          <a:prstGeom prst="rect">
            <a:avLst/>
          </a:prstGeom>
          <a:noFill/>
          <a:ln>
            <a:noFill/>
          </a:ln>
        </p:spPr>
        <p:txBody>
          <a:bodyPr wrap="square" lIns="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b="1" dirty="0">
                <a:solidFill>
                  <a:srgbClr val="4A3682"/>
                </a:solidFill>
                <a:latin typeface="+mn-lt"/>
              </a:rPr>
              <a:t>For example:</a:t>
            </a:r>
          </a:p>
        </p:txBody>
      </p:sp>
      <p:sp>
        <p:nvSpPr>
          <p:cNvPr id="7" name="TextBox 27">
            <a:extLst>
              <a:ext uri="{FF2B5EF4-FFF2-40B4-BE49-F238E27FC236}">
                <a16:creationId xmlns:a16="http://schemas.microsoft.com/office/drawing/2014/main" id="{1027E749-8E81-5059-3FD1-775985E07EFB}"/>
              </a:ext>
            </a:extLst>
          </p:cNvPr>
          <p:cNvSpPr txBox="1">
            <a:spLocks noChangeArrowheads="1"/>
          </p:cNvSpPr>
          <p:nvPr/>
        </p:nvSpPr>
        <p:spPr bwMode="auto">
          <a:xfrm>
            <a:off x="1157333" y="4492471"/>
            <a:ext cx="2893967" cy="923330"/>
          </a:xfrm>
          <a:prstGeom prst="rect">
            <a:avLst/>
          </a:prstGeom>
          <a:solidFill>
            <a:srgbClr val="4A3682"/>
          </a:solidFill>
          <a:ln>
            <a:noFill/>
          </a:ln>
        </p:spPr>
        <p:txBody>
          <a:bodyPr wrap="square" lIns="18288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solidFill>
                  <a:schemeClr val="bg1"/>
                </a:solidFill>
                <a:latin typeface="+mn-lt"/>
              </a:rPr>
              <a:t>Please contact myself if you have any questions.</a:t>
            </a:r>
          </a:p>
        </p:txBody>
      </p:sp>
      <p:pic>
        <p:nvPicPr>
          <p:cNvPr id="8" name="Picture 7" descr="A picture containing text, stationary, envelope, businesscard&#10;&#10;Description automatically generated">
            <a:extLst>
              <a:ext uri="{FF2B5EF4-FFF2-40B4-BE49-F238E27FC236}">
                <a16:creationId xmlns:a16="http://schemas.microsoft.com/office/drawing/2014/main" id="{1A682CD9-014F-9C6D-9FD5-21739987C5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3453" y="3677062"/>
            <a:ext cx="2893967" cy="2317337"/>
          </a:xfrm>
          <a:prstGeom prst="rect">
            <a:avLst/>
          </a:prstGeom>
        </p:spPr>
      </p:pic>
      <p:pic>
        <p:nvPicPr>
          <p:cNvPr id="10" name="Picture 9" descr="A picture containing text, stationary, envelope, businesscard&#10;&#10;Description automatically generated">
            <a:extLst>
              <a:ext uri="{FF2B5EF4-FFF2-40B4-BE49-F238E27FC236}">
                <a16:creationId xmlns:a16="http://schemas.microsoft.com/office/drawing/2014/main" id="{0F5F47AA-C559-6353-40C3-2E3BAE79C0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35776">
            <a:off x="5588596" y="3910383"/>
            <a:ext cx="2893967" cy="2317337"/>
          </a:xfrm>
          <a:prstGeom prst="rect">
            <a:avLst/>
          </a:prstGeom>
        </p:spPr>
      </p:pic>
    </p:spTree>
    <p:extLst>
      <p:ext uri="{BB962C8B-B14F-4D97-AF65-F5344CB8AC3E}">
        <p14:creationId xmlns:p14="http://schemas.microsoft.com/office/powerpoint/2010/main" val="14925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BC45D6-BC47-B756-9FA4-24031306A1AF}"/>
              </a:ext>
            </a:extLst>
          </p:cNvPr>
          <p:cNvSpPr txBox="1">
            <a:spLocks/>
          </p:cNvSpPr>
          <p:nvPr/>
        </p:nvSpPr>
        <p:spPr>
          <a:xfrm>
            <a:off x="2400300" y="1193450"/>
            <a:ext cx="4211311" cy="994306"/>
          </a:xfrm>
          <a:prstGeom prst="roundRect">
            <a:avLst>
              <a:gd name="adj" fmla="val 0"/>
            </a:avLst>
          </a:prstGeom>
          <a:solidFill>
            <a:srgbClr val="A873B0"/>
          </a:solidFill>
          <a:ln w="25400">
            <a:noFill/>
          </a:ln>
        </p:spPr>
        <p:txBody>
          <a:bodyPr vert="horz" lIns="252000" tIns="252000" rIns="252000" bIns="252000" rtlCol="0" anchor="ctr" anchorCtr="1">
            <a:noAutofit/>
          </a:bodyPr>
          <a:lstStyle>
            <a:lvl1pPr>
              <a:lnSpc>
                <a:spcPct val="90000"/>
              </a:lnSpc>
              <a:spcBef>
                <a:spcPct val="0"/>
              </a:spcBef>
              <a:buNone/>
              <a:defRPr sz="3600" b="1">
                <a:solidFill>
                  <a:srgbClr val="1C1C1C"/>
                </a:solidFill>
                <a:latin typeface="Twinkl" pitchFamily="2" charset="0"/>
                <a:ea typeface="+mj-ea"/>
                <a:cs typeface="+mj-cs"/>
              </a:defRPr>
            </a:lvl1pPr>
          </a:lstStyle>
          <a:p>
            <a:r>
              <a:rPr lang="en-US">
                <a:solidFill>
                  <a:schemeClr val="bg1"/>
                </a:solidFill>
              </a:rPr>
              <a:t>Me, Myself and I?</a:t>
            </a:r>
            <a:endParaRPr lang="en-US" dirty="0">
              <a:solidFill>
                <a:schemeClr val="bg1"/>
              </a:solidFill>
            </a:endParaRPr>
          </a:p>
        </p:txBody>
      </p:sp>
      <p:sp>
        <p:nvSpPr>
          <p:cNvPr id="4" name="TextBox 27">
            <a:extLst>
              <a:ext uri="{FF2B5EF4-FFF2-40B4-BE49-F238E27FC236}">
                <a16:creationId xmlns:a16="http://schemas.microsoft.com/office/drawing/2014/main" id="{9894B58D-4C7E-758B-E27B-69D425AF4799}"/>
              </a:ext>
            </a:extLst>
          </p:cNvPr>
          <p:cNvSpPr txBox="1">
            <a:spLocks noChangeArrowheads="1"/>
          </p:cNvSpPr>
          <p:nvPr/>
        </p:nvSpPr>
        <p:spPr bwMode="auto">
          <a:xfrm>
            <a:off x="1389854" y="3160327"/>
            <a:ext cx="6364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latin typeface="+mn-lt"/>
              </a:rPr>
              <a:t>My dad and </a:t>
            </a:r>
            <a:r>
              <a:rPr lang="en-GB" altLang="en-US" sz="2400" u="sng" dirty="0">
                <a:latin typeface="+mn-lt"/>
              </a:rPr>
              <a:t>        </a:t>
            </a:r>
            <a:r>
              <a:rPr lang="en-GB" altLang="en-US" sz="2400" dirty="0">
                <a:latin typeface="+mn-lt"/>
              </a:rPr>
              <a:t> are hoping to go camping.</a:t>
            </a:r>
          </a:p>
        </p:txBody>
      </p:sp>
      <p:sp>
        <p:nvSpPr>
          <p:cNvPr id="5" name="ME">
            <a:extLst>
              <a:ext uri="{FF2B5EF4-FFF2-40B4-BE49-F238E27FC236}">
                <a16:creationId xmlns:a16="http://schemas.microsoft.com/office/drawing/2014/main" id="{026915AC-53AD-A7BE-42DC-C9DDD781F886}"/>
              </a:ext>
            </a:extLst>
          </p:cNvPr>
          <p:cNvSpPr txBox="1">
            <a:spLocks noChangeArrowheads="1"/>
          </p:cNvSpPr>
          <p:nvPr/>
        </p:nvSpPr>
        <p:spPr bwMode="auto">
          <a:xfrm>
            <a:off x="1019174" y="4600833"/>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me</a:t>
            </a:r>
          </a:p>
        </p:txBody>
      </p:sp>
      <p:sp>
        <p:nvSpPr>
          <p:cNvPr id="6" name="ME">
            <a:extLst>
              <a:ext uri="{FF2B5EF4-FFF2-40B4-BE49-F238E27FC236}">
                <a16:creationId xmlns:a16="http://schemas.microsoft.com/office/drawing/2014/main" id="{99EB4AF5-AAD2-C07F-737B-6C8091219825}"/>
              </a:ext>
            </a:extLst>
          </p:cNvPr>
          <p:cNvSpPr txBox="1">
            <a:spLocks noChangeArrowheads="1"/>
          </p:cNvSpPr>
          <p:nvPr/>
        </p:nvSpPr>
        <p:spPr bwMode="auto">
          <a:xfrm>
            <a:off x="3608385" y="4597698"/>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myself</a:t>
            </a:r>
          </a:p>
        </p:txBody>
      </p:sp>
      <p:sp>
        <p:nvSpPr>
          <p:cNvPr id="7" name="ME">
            <a:extLst>
              <a:ext uri="{FF2B5EF4-FFF2-40B4-BE49-F238E27FC236}">
                <a16:creationId xmlns:a16="http://schemas.microsoft.com/office/drawing/2014/main" id="{416CD559-F0FA-0E60-B2F3-345EA4300CB0}"/>
              </a:ext>
            </a:extLst>
          </p:cNvPr>
          <p:cNvSpPr txBox="1">
            <a:spLocks noChangeArrowheads="1"/>
          </p:cNvSpPr>
          <p:nvPr/>
        </p:nvSpPr>
        <p:spPr bwMode="auto">
          <a:xfrm>
            <a:off x="6197601" y="4597698"/>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I</a:t>
            </a:r>
          </a:p>
        </p:txBody>
      </p:sp>
    </p:spTree>
    <p:extLst>
      <p:ext uri="{BB962C8B-B14F-4D97-AF65-F5344CB8AC3E}">
        <p14:creationId xmlns:p14="http://schemas.microsoft.com/office/powerpoint/2010/main" val="21444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7"/>
                                        </p:tgtEl>
                                        <p:attrNameLst>
                                          <p:attrName>fillcolor</p:attrName>
                                        </p:attrNameLst>
                                      </p:cBhvr>
                                      <p:to>
                                        <a:srgbClr val="23BF2A"/>
                                      </p:to>
                                    </p:animClr>
                                    <p:set>
                                      <p:cBhvr>
                                        <p:cTn id="32" dur="1000" fill="hold"/>
                                        <p:tgtEl>
                                          <p:spTgt spid="7"/>
                                        </p:tgtEl>
                                        <p:attrNameLst>
                                          <p:attrName>fill.type</p:attrName>
                                        </p:attrNameLst>
                                      </p:cBhvr>
                                      <p:to>
                                        <p:strVal val="solid"/>
                                      </p:to>
                                    </p:set>
                                    <p:set>
                                      <p:cBhvr>
                                        <p:cTn id="33" dur="1000" fill="hold"/>
                                        <p:tgtEl>
                                          <p:spTgt spid="7"/>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7"/>
                                        </p:tgtEl>
                                        <p:attrNameLst>
                                          <p:attrName>fillcolor</p:attrName>
                                        </p:attrNameLst>
                                      </p:cBhvr>
                                      <p:to>
                                        <a:srgbClr val="23BF2A"/>
                                      </p:to>
                                    </p:animClr>
                                    <p:set>
                                      <p:cBhvr>
                                        <p:cTn id="38" dur="2000" fill="hold"/>
                                        <p:tgtEl>
                                          <p:spTgt spid="7"/>
                                        </p:tgtEl>
                                        <p:attrNameLst>
                                          <p:attrName>fill.type</p:attrName>
                                        </p:attrNameLst>
                                      </p:cBhvr>
                                      <p:to>
                                        <p:strVal val="solid"/>
                                      </p:to>
                                    </p:set>
                                    <p:set>
                                      <p:cBhvr>
                                        <p:cTn id="39"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1000" fill="hold"/>
                                        <p:tgtEl>
                                          <p:spTgt spid="5"/>
                                        </p:tgtEl>
                                        <p:attrNameLst>
                                          <p:attrName>fillcolor</p:attrName>
                                        </p:attrNameLst>
                                      </p:cBhvr>
                                      <p:to>
                                        <a:srgbClr val="FF0000"/>
                                      </p:to>
                                    </p:animClr>
                                    <p:set>
                                      <p:cBhvr>
                                        <p:cTn id="45" dur="1000" fill="hold"/>
                                        <p:tgtEl>
                                          <p:spTgt spid="5"/>
                                        </p:tgtEl>
                                        <p:attrNameLst>
                                          <p:attrName>fill.type</p:attrName>
                                        </p:attrNameLst>
                                      </p:cBhvr>
                                      <p:to>
                                        <p:strVal val="solid"/>
                                      </p:to>
                                    </p:set>
                                    <p:set>
                                      <p:cBhvr>
                                        <p:cTn id="46" dur="1000" fill="hold"/>
                                        <p:tgtEl>
                                          <p:spTgt spid="5"/>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1000" fill="hold"/>
                                        <p:tgtEl>
                                          <p:spTgt spid="5"/>
                                        </p:tgtEl>
                                        <p:attrNameLst>
                                          <p:attrName>fillcolor</p:attrName>
                                        </p:attrNameLst>
                                      </p:cBhvr>
                                      <p:to>
                                        <a:srgbClr val="FF0000"/>
                                      </p:to>
                                    </p:animClr>
                                    <p:set>
                                      <p:cBhvr>
                                        <p:cTn id="51" dur="1000" fill="hold"/>
                                        <p:tgtEl>
                                          <p:spTgt spid="5"/>
                                        </p:tgtEl>
                                        <p:attrNameLst>
                                          <p:attrName>fill.type</p:attrName>
                                        </p:attrNameLst>
                                      </p:cBhvr>
                                      <p:to>
                                        <p:strVal val="solid"/>
                                      </p:to>
                                    </p:set>
                                    <p:set>
                                      <p:cBhvr>
                                        <p:cTn id="52" dur="1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1000" fill="hold"/>
                                        <p:tgtEl>
                                          <p:spTgt spid="6"/>
                                        </p:tgtEl>
                                        <p:attrNameLst>
                                          <p:attrName>fillcolor</p:attrName>
                                        </p:attrNameLst>
                                      </p:cBhvr>
                                      <p:to>
                                        <a:srgbClr val="FF0000"/>
                                      </p:to>
                                    </p:animClr>
                                    <p:set>
                                      <p:cBhvr>
                                        <p:cTn id="58" dur="1000" fill="hold"/>
                                        <p:tgtEl>
                                          <p:spTgt spid="6"/>
                                        </p:tgtEl>
                                        <p:attrNameLst>
                                          <p:attrName>fill.type</p:attrName>
                                        </p:attrNameLst>
                                      </p:cBhvr>
                                      <p:to>
                                        <p:strVal val="solid"/>
                                      </p:to>
                                    </p:set>
                                    <p:set>
                                      <p:cBhvr>
                                        <p:cTn id="59" dur="1000" fill="hold"/>
                                        <p:tgtEl>
                                          <p:spTgt spid="6"/>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1000" fill="hold"/>
                                        <p:tgtEl>
                                          <p:spTgt spid="6"/>
                                        </p:tgtEl>
                                        <p:attrNameLst>
                                          <p:attrName>fillcolor</p:attrName>
                                        </p:attrNameLst>
                                      </p:cBhvr>
                                      <p:to>
                                        <a:srgbClr val="FF0000"/>
                                      </p:to>
                                    </p:animClr>
                                    <p:set>
                                      <p:cBhvr>
                                        <p:cTn id="64" dur="1000" fill="hold"/>
                                        <p:tgtEl>
                                          <p:spTgt spid="6"/>
                                        </p:tgtEl>
                                        <p:attrNameLst>
                                          <p:attrName>fill.type</p:attrName>
                                        </p:attrNameLst>
                                      </p:cBhvr>
                                      <p:to>
                                        <p:strVal val="solid"/>
                                      </p:to>
                                    </p:set>
                                    <p:set>
                                      <p:cBhvr>
                                        <p:cTn id="65" dur="1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BC45D6-BC47-B756-9FA4-24031306A1AF}"/>
              </a:ext>
            </a:extLst>
          </p:cNvPr>
          <p:cNvSpPr txBox="1">
            <a:spLocks/>
          </p:cNvSpPr>
          <p:nvPr/>
        </p:nvSpPr>
        <p:spPr>
          <a:xfrm>
            <a:off x="2400300" y="1193450"/>
            <a:ext cx="4211311" cy="994306"/>
          </a:xfrm>
          <a:prstGeom prst="roundRect">
            <a:avLst>
              <a:gd name="adj" fmla="val 0"/>
            </a:avLst>
          </a:prstGeom>
          <a:solidFill>
            <a:srgbClr val="A873B0"/>
          </a:solidFill>
          <a:ln w="25400">
            <a:noFill/>
          </a:ln>
        </p:spPr>
        <p:txBody>
          <a:bodyPr vert="horz" lIns="252000" tIns="252000" rIns="252000" bIns="252000" rtlCol="0" anchor="ctr" anchorCtr="1">
            <a:noAutofit/>
          </a:bodyPr>
          <a:lstStyle>
            <a:lvl1pPr>
              <a:lnSpc>
                <a:spcPct val="90000"/>
              </a:lnSpc>
              <a:spcBef>
                <a:spcPct val="0"/>
              </a:spcBef>
              <a:buNone/>
              <a:defRPr sz="3600" b="1">
                <a:solidFill>
                  <a:srgbClr val="1C1C1C"/>
                </a:solidFill>
                <a:latin typeface="Twinkl" pitchFamily="2" charset="0"/>
                <a:ea typeface="+mj-ea"/>
                <a:cs typeface="+mj-cs"/>
              </a:defRPr>
            </a:lvl1pPr>
          </a:lstStyle>
          <a:p>
            <a:r>
              <a:rPr lang="en-US" dirty="0">
                <a:solidFill>
                  <a:schemeClr val="bg1"/>
                </a:solidFill>
              </a:rPr>
              <a:t>Me, Myself and I?</a:t>
            </a:r>
          </a:p>
        </p:txBody>
      </p:sp>
      <p:sp>
        <p:nvSpPr>
          <p:cNvPr id="4" name="TextBox 27">
            <a:extLst>
              <a:ext uri="{FF2B5EF4-FFF2-40B4-BE49-F238E27FC236}">
                <a16:creationId xmlns:a16="http://schemas.microsoft.com/office/drawing/2014/main" id="{9894B58D-4C7E-758B-E27B-69D425AF4799}"/>
              </a:ext>
            </a:extLst>
          </p:cNvPr>
          <p:cNvSpPr txBox="1">
            <a:spLocks noChangeArrowheads="1"/>
          </p:cNvSpPr>
          <p:nvPr/>
        </p:nvSpPr>
        <p:spPr bwMode="auto">
          <a:xfrm>
            <a:off x="1389854" y="3160327"/>
            <a:ext cx="6364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dirty="0">
                <a:latin typeface="+mn-lt"/>
              </a:rPr>
              <a:t>I cooked this meal for you </a:t>
            </a:r>
            <a:r>
              <a:rPr lang="en-US" altLang="en-US" sz="2400" u="sng" dirty="0">
                <a:latin typeface="+mn-lt"/>
              </a:rPr>
              <a:t>          </a:t>
            </a:r>
            <a:r>
              <a:rPr lang="en-US" altLang="en-US" sz="2400" dirty="0">
                <a:latin typeface="+mn-lt"/>
              </a:rPr>
              <a:t>.</a:t>
            </a:r>
          </a:p>
        </p:txBody>
      </p:sp>
      <p:sp>
        <p:nvSpPr>
          <p:cNvPr id="5" name="ME">
            <a:extLst>
              <a:ext uri="{FF2B5EF4-FFF2-40B4-BE49-F238E27FC236}">
                <a16:creationId xmlns:a16="http://schemas.microsoft.com/office/drawing/2014/main" id="{026915AC-53AD-A7BE-42DC-C9DDD781F886}"/>
              </a:ext>
            </a:extLst>
          </p:cNvPr>
          <p:cNvSpPr txBox="1">
            <a:spLocks noChangeArrowheads="1"/>
          </p:cNvSpPr>
          <p:nvPr/>
        </p:nvSpPr>
        <p:spPr bwMode="auto">
          <a:xfrm>
            <a:off x="1019174" y="4600833"/>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me</a:t>
            </a:r>
          </a:p>
        </p:txBody>
      </p:sp>
      <p:sp>
        <p:nvSpPr>
          <p:cNvPr id="6" name="ME">
            <a:extLst>
              <a:ext uri="{FF2B5EF4-FFF2-40B4-BE49-F238E27FC236}">
                <a16:creationId xmlns:a16="http://schemas.microsoft.com/office/drawing/2014/main" id="{99EB4AF5-AAD2-C07F-737B-6C8091219825}"/>
              </a:ext>
            </a:extLst>
          </p:cNvPr>
          <p:cNvSpPr txBox="1">
            <a:spLocks noChangeArrowheads="1"/>
          </p:cNvSpPr>
          <p:nvPr/>
        </p:nvSpPr>
        <p:spPr bwMode="auto">
          <a:xfrm>
            <a:off x="3608386" y="4600833"/>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myself</a:t>
            </a:r>
          </a:p>
        </p:txBody>
      </p:sp>
      <p:sp>
        <p:nvSpPr>
          <p:cNvPr id="7" name="ME">
            <a:extLst>
              <a:ext uri="{FF2B5EF4-FFF2-40B4-BE49-F238E27FC236}">
                <a16:creationId xmlns:a16="http://schemas.microsoft.com/office/drawing/2014/main" id="{416CD559-F0FA-0E60-B2F3-345EA4300CB0}"/>
              </a:ext>
            </a:extLst>
          </p:cNvPr>
          <p:cNvSpPr txBox="1">
            <a:spLocks noChangeArrowheads="1"/>
          </p:cNvSpPr>
          <p:nvPr/>
        </p:nvSpPr>
        <p:spPr bwMode="auto">
          <a:xfrm>
            <a:off x="6197601" y="4597698"/>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I</a:t>
            </a:r>
          </a:p>
        </p:txBody>
      </p:sp>
    </p:spTree>
    <p:extLst>
      <p:ext uri="{BB962C8B-B14F-4D97-AF65-F5344CB8AC3E}">
        <p14:creationId xmlns:p14="http://schemas.microsoft.com/office/powerpoint/2010/main" val="100734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5"/>
                                        </p:tgtEl>
                                        <p:attrNameLst>
                                          <p:attrName>fillcolor</p:attrName>
                                        </p:attrNameLst>
                                      </p:cBhvr>
                                      <p:to>
                                        <a:srgbClr val="FF0000"/>
                                      </p:to>
                                    </p:animClr>
                                    <p:set>
                                      <p:cBhvr>
                                        <p:cTn id="32" dur="1000" fill="hold"/>
                                        <p:tgtEl>
                                          <p:spTgt spid="5"/>
                                        </p:tgtEl>
                                        <p:attrNameLst>
                                          <p:attrName>fill.type</p:attrName>
                                        </p:attrNameLst>
                                      </p:cBhvr>
                                      <p:to>
                                        <p:strVal val="solid"/>
                                      </p:to>
                                    </p:set>
                                    <p:set>
                                      <p:cBhvr>
                                        <p:cTn id="33" dur="1000" fill="hold"/>
                                        <p:tgtEl>
                                          <p:spTgt spid="5"/>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5"/>
                                        </p:tgtEl>
                                        <p:attrNameLst>
                                          <p:attrName>fillcolor</p:attrName>
                                        </p:attrNameLst>
                                      </p:cBhvr>
                                      <p:to>
                                        <a:srgbClr val="FF0000"/>
                                      </p:to>
                                    </p:animClr>
                                    <p:set>
                                      <p:cBhvr>
                                        <p:cTn id="38" dur="1000" fill="hold"/>
                                        <p:tgtEl>
                                          <p:spTgt spid="5"/>
                                        </p:tgtEl>
                                        <p:attrNameLst>
                                          <p:attrName>fill.type</p:attrName>
                                        </p:attrNameLst>
                                      </p:cBhvr>
                                      <p:to>
                                        <p:strVal val="solid"/>
                                      </p:to>
                                    </p:set>
                                    <p:set>
                                      <p:cBhvr>
                                        <p:cTn id="39" dur="1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1000" fill="hold"/>
                                        <p:tgtEl>
                                          <p:spTgt spid="7"/>
                                        </p:tgtEl>
                                        <p:attrNameLst>
                                          <p:attrName>fillcolor</p:attrName>
                                        </p:attrNameLst>
                                      </p:cBhvr>
                                      <p:to>
                                        <a:srgbClr val="FF0000"/>
                                      </p:to>
                                    </p:animClr>
                                    <p:set>
                                      <p:cBhvr>
                                        <p:cTn id="45" dur="1000" fill="hold"/>
                                        <p:tgtEl>
                                          <p:spTgt spid="7"/>
                                        </p:tgtEl>
                                        <p:attrNameLst>
                                          <p:attrName>fill.type</p:attrName>
                                        </p:attrNameLst>
                                      </p:cBhvr>
                                      <p:to>
                                        <p:strVal val="solid"/>
                                      </p:to>
                                    </p:set>
                                    <p:set>
                                      <p:cBhvr>
                                        <p:cTn id="46" dur="1000" fill="hold"/>
                                        <p:tgtEl>
                                          <p:spTgt spid="7"/>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1000" fill="hold"/>
                                        <p:tgtEl>
                                          <p:spTgt spid="7"/>
                                        </p:tgtEl>
                                        <p:attrNameLst>
                                          <p:attrName>fillcolor</p:attrName>
                                        </p:attrNameLst>
                                      </p:cBhvr>
                                      <p:to>
                                        <a:srgbClr val="FF0000"/>
                                      </p:to>
                                    </p:animClr>
                                    <p:set>
                                      <p:cBhvr>
                                        <p:cTn id="51" dur="1000" fill="hold"/>
                                        <p:tgtEl>
                                          <p:spTgt spid="7"/>
                                        </p:tgtEl>
                                        <p:attrNameLst>
                                          <p:attrName>fill.type</p:attrName>
                                        </p:attrNameLst>
                                      </p:cBhvr>
                                      <p:to>
                                        <p:strVal val="solid"/>
                                      </p:to>
                                    </p:set>
                                    <p:set>
                                      <p:cBhvr>
                                        <p:cTn id="52"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6"/>
                                        </p:tgtEl>
                                        <p:attrNameLst>
                                          <p:attrName>fillcolor</p:attrName>
                                        </p:attrNameLst>
                                      </p:cBhvr>
                                      <p:to>
                                        <a:srgbClr val="23BF2A"/>
                                      </p:to>
                                    </p:animClr>
                                    <p:set>
                                      <p:cBhvr>
                                        <p:cTn id="58" dur="2000" fill="hold"/>
                                        <p:tgtEl>
                                          <p:spTgt spid="6"/>
                                        </p:tgtEl>
                                        <p:attrNameLst>
                                          <p:attrName>fill.type</p:attrName>
                                        </p:attrNameLst>
                                      </p:cBhvr>
                                      <p:to>
                                        <p:strVal val="solid"/>
                                      </p:to>
                                    </p:set>
                                    <p:set>
                                      <p:cBhvr>
                                        <p:cTn id="59" dur="2000" fill="hold"/>
                                        <p:tgtEl>
                                          <p:spTgt spid="6"/>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1000" fill="hold"/>
                                        <p:tgtEl>
                                          <p:spTgt spid="6"/>
                                        </p:tgtEl>
                                        <p:attrNameLst>
                                          <p:attrName>fillcolor</p:attrName>
                                        </p:attrNameLst>
                                      </p:cBhvr>
                                      <p:to>
                                        <a:srgbClr val="23BF2A"/>
                                      </p:to>
                                    </p:animClr>
                                    <p:set>
                                      <p:cBhvr>
                                        <p:cTn id="64" dur="1000" fill="hold"/>
                                        <p:tgtEl>
                                          <p:spTgt spid="6"/>
                                        </p:tgtEl>
                                        <p:attrNameLst>
                                          <p:attrName>fill.type</p:attrName>
                                        </p:attrNameLst>
                                      </p:cBhvr>
                                      <p:to>
                                        <p:strVal val="solid"/>
                                      </p:to>
                                    </p:set>
                                    <p:set>
                                      <p:cBhvr>
                                        <p:cTn id="65" dur="1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BC45D6-BC47-B756-9FA4-24031306A1AF}"/>
              </a:ext>
            </a:extLst>
          </p:cNvPr>
          <p:cNvSpPr txBox="1">
            <a:spLocks/>
          </p:cNvSpPr>
          <p:nvPr/>
        </p:nvSpPr>
        <p:spPr>
          <a:xfrm>
            <a:off x="2400300" y="1193450"/>
            <a:ext cx="4211311" cy="994306"/>
          </a:xfrm>
          <a:prstGeom prst="roundRect">
            <a:avLst>
              <a:gd name="adj" fmla="val 0"/>
            </a:avLst>
          </a:prstGeom>
          <a:solidFill>
            <a:srgbClr val="A873B0"/>
          </a:solidFill>
          <a:ln w="25400">
            <a:noFill/>
          </a:ln>
        </p:spPr>
        <p:txBody>
          <a:bodyPr vert="horz" lIns="252000" tIns="252000" rIns="252000" bIns="252000" rtlCol="0" anchor="ctr" anchorCtr="1">
            <a:noAutofit/>
          </a:bodyPr>
          <a:lstStyle>
            <a:lvl1pPr>
              <a:lnSpc>
                <a:spcPct val="90000"/>
              </a:lnSpc>
              <a:spcBef>
                <a:spcPct val="0"/>
              </a:spcBef>
              <a:buNone/>
              <a:defRPr sz="3600" b="1">
                <a:solidFill>
                  <a:srgbClr val="1C1C1C"/>
                </a:solidFill>
                <a:latin typeface="Twinkl" pitchFamily="2" charset="0"/>
                <a:ea typeface="+mj-ea"/>
                <a:cs typeface="+mj-cs"/>
              </a:defRPr>
            </a:lvl1pPr>
          </a:lstStyle>
          <a:p>
            <a:r>
              <a:rPr lang="en-US">
                <a:solidFill>
                  <a:schemeClr val="bg1"/>
                </a:solidFill>
              </a:rPr>
              <a:t>Me, Myself and I?</a:t>
            </a:r>
            <a:endParaRPr lang="en-US" dirty="0">
              <a:solidFill>
                <a:schemeClr val="bg1"/>
              </a:solidFill>
            </a:endParaRPr>
          </a:p>
        </p:txBody>
      </p:sp>
      <p:sp>
        <p:nvSpPr>
          <p:cNvPr id="4" name="TextBox 27">
            <a:extLst>
              <a:ext uri="{FF2B5EF4-FFF2-40B4-BE49-F238E27FC236}">
                <a16:creationId xmlns:a16="http://schemas.microsoft.com/office/drawing/2014/main" id="{9894B58D-4C7E-758B-E27B-69D425AF4799}"/>
              </a:ext>
            </a:extLst>
          </p:cNvPr>
          <p:cNvSpPr txBox="1">
            <a:spLocks noChangeArrowheads="1"/>
          </p:cNvSpPr>
          <p:nvPr/>
        </p:nvSpPr>
        <p:spPr bwMode="auto">
          <a:xfrm>
            <a:off x="1389854" y="3013501"/>
            <a:ext cx="6364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dirty="0">
                <a:latin typeface="+mn-lt"/>
              </a:rPr>
              <a:t>My brother wants to come camping with my dad and </a:t>
            </a:r>
            <a:r>
              <a:rPr lang="en-US" altLang="en-US" sz="2400" u="sng" dirty="0">
                <a:latin typeface="+mn-lt"/>
              </a:rPr>
              <a:t>           </a:t>
            </a:r>
            <a:r>
              <a:rPr lang="en-US" altLang="en-US" sz="2400" dirty="0">
                <a:latin typeface="+mn-lt"/>
              </a:rPr>
              <a:t>.</a:t>
            </a:r>
          </a:p>
        </p:txBody>
      </p:sp>
      <p:sp>
        <p:nvSpPr>
          <p:cNvPr id="5" name="ME">
            <a:extLst>
              <a:ext uri="{FF2B5EF4-FFF2-40B4-BE49-F238E27FC236}">
                <a16:creationId xmlns:a16="http://schemas.microsoft.com/office/drawing/2014/main" id="{026915AC-53AD-A7BE-42DC-C9DDD781F886}"/>
              </a:ext>
            </a:extLst>
          </p:cNvPr>
          <p:cNvSpPr txBox="1">
            <a:spLocks noChangeArrowheads="1"/>
          </p:cNvSpPr>
          <p:nvPr/>
        </p:nvSpPr>
        <p:spPr bwMode="auto">
          <a:xfrm>
            <a:off x="1019174" y="4600833"/>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me</a:t>
            </a:r>
          </a:p>
        </p:txBody>
      </p:sp>
      <p:sp>
        <p:nvSpPr>
          <p:cNvPr id="6" name="ME">
            <a:extLst>
              <a:ext uri="{FF2B5EF4-FFF2-40B4-BE49-F238E27FC236}">
                <a16:creationId xmlns:a16="http://schemas.microsoft.com/office/drawing/2014/main" id="{99EB4AF5-AAD2-C07F-737B-6C8091219825}"/>
              </a:ext>
            </a:extLst>
          </p:cNvPr>
          <p:cNvSpPr txBox="1">
            <a:spLocks noChangeArrowheads="1"/>
          </p:cNvSpPr>
          <p:nvPr/>
        </p:nvSpPr>
        <p:spPr bwMode="auto">
          <a:xfrm>
            <a:off x="3608386" y="4600833"/>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myself</a:t>
            </a:r>
          </a:p>
        </p:txBody>
      </p:sp>
      <p:sp>
        <p:nvSpPr>
          <p:cNvPr id="7" name="ME">
            <a:extLst>
              <a:ext uri="{FF2B5EF4-FFF2-40B4-BE49-F238E27FC236}">
                <a16:creationId xmlns:a16="http://schemas.microsoft.com/office/drawing/2014/main" id="{416CD559-F0FA-0E60-B2F3-345EA4300CB0}"/>
              </a:ext>
            </a:extLst>
          </p:cNvPr>
          <p:cNvSpPr txBox="1">
            <a:spLocks noChangeArrowheads="1"/>
          </p:cNvSpPr>
          <p:nvPr/>
        </p:nvSpPr>
        <p:spPr bwMode="auto">
          <a:xfrm>
            <a:off x="6197601" y="4597698"/>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I</a:t>
            </a:r>
          </a:p>
        </p:txBody>
      </p:sp>
    </p:spTree>
    <p:extLst>
      <p:ext uri="{BB962C8B-B14F-4D97-AF65-F5344CB8AC3E}">
        <p14:creationId xmlns:p14="http://schemas.microsoft.com/office/powerpoint/2010/main" val="194239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5"/>
                                        </p:tgtEl>
                                        <p:attrNameLst>
                                          <p:attrName>fillcolor</p:attrName>
                                        </p:attrNameLst>
                                      </p:cBhvr>
                                      <p:to>
                                        <a:srgbClr val="23BF2A"/>
                                      </p:to>
                                    </p:animClr>
                                    <p:set>
                                      <p:cBhvr>
                                        <p:cTn id="32" dur="1000" fill="hold"/>
                                        <p:tgtEl>
                                          <p:spTgt spid="5"/>
                                        </p:tgtEl>
                                        <p:attrNameLst>
                                          <p:attrName>fill.type</p:attrName>
                                        </p:attrNameLst>
                                      </p:cBhvr>
                                      <p:to>
                                        <p:strVal val="solid"/>
                                      </p:to>
                                    </p:set>
                                    <p:set>
                                      <p:cBhvr>
                                        <p:cTn id="33" dur="1000" fill="hold"/>
                                        <p:tgtEl>
                                          <p:spTgt spid="5"/>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5"/>
                                        </p:tgtEl>
                                        <p:attrNameLst>
                                          <p:attrName>fillcolor</p:attrName>
                                        </p:attrNameLst>
                                      </p:cBhvr>
                                      <p:to>
                                        <a:srgbClr val="23BF2A"/>
                                      </p:to>
                                    </p:animClr>
                                    <p:set>
                                      <p:cBhvr>
                                        <p:cTn id="38" dur="2000" fill="hold"/>
                                        <p:tgtEl>
                                          <p:spTgt spid="5"/>
                                        </p:tgtEl>
                                        <p:attrNameLst>
                                          <p:attrName>fill.type</p:attrName>
                                        </p:attrNameLst>
                                      </p:cBhvr>
                                      <p:to>
                                        <p:strVal val="solid"/>
                                      </p:to>
                                    </p:set>
                                    <p:set>
                                      <p:cBhvr>
                                        <p:cTn id="3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1000" fill="hold"/>
                                        <p:tgtEl>
                                          <p:spTgt spid="6"/>
                                        </p:tgtEl>
                                        <p:attrNameLst>
                                          <p:attrName>fillcolor</p:attrName>
                                        </p:attrNameLst>
                                      </p:cBhvr>
                                      <p:to>
                                        <a:srgbClr val="FF0000"/>
                                      </p:to>
                                    </p:animClr>
                                    <p:set>
                                      <p:cBhvr>
                                        <p:cTn id="45" dur="1000" fill="hold"/>
                                        <p:tgtEl>
                                          <p:spTgt spid="6"/>
                                        </p:tgtEl>
                                        <p:attrNameLst>
                                          <p:attrName>fill.type</p:attrName>
                                        </p:attrNameLst>
                                      </p:cBhvr>
                                      <p:to>
                                        <p:strVal val="solid"/>
                                      </p:to>
                                    </p:set>
                                    <p:set>
                                      <p:cBhvr>
                                        <p:cTn id="46" dur="1000" fill="hold"/>
                                        <p:tgtEl>
                                          <p:spTgt spid="6"/>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1000" fill="hold"/>
                                        <p:tgtEl>
                                          <p:spTgt spid="6"/>
                                        </p:tgtEl>
                                        <p:attrNameLst>
                                          <p:attrName>fillcolor</p:attrName>
                                        </p:attrNameLst>
                                      </p:cBhvr>
                                      <p:to>
                                        <a:srgbClr val="FF0000"/>
                                      </p:to>
                                    </p:animClr>
                                    <p:set>
                                      <p:cBhvr>
                                        <p:cTn id="51" dur="1000" fill="hold"/>
                                        <p:tgtEl>
                                          <p:spTgt spid="6"/>
                                        </p:tgtEl>
                                        <p:attrNameLst>
                                          <p:attrName>fill.type</p:attrName>
                                        </p:attrNameLst>
                                      </p:cBhvr>
                                      <p:to>
                                        <p:strVal val="solid"/>
                                      </p:to>
                                    </p:set>
                                    <p:set>
                                      <p:cBhvr>
                                        <p:cTn id="52" dur="1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53" restart="whenNotActive" fill="hold" evtFilter="cancelBubble" nodeType="interactiveSeq">
                <p:stCondLst>
                  <p:cond evt="onClick" delay="0">
                    <p:tgtEl>
                      <p:spTgt spid="7"/>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1000" fill="hold"/>
                                        <p:tgtEl>
                                          <p:spTgt spid="7"/>
                                        </p:tgtEl>
                                        <p:attrNameLst>
                                          <p:attrName>fillcolor</p:attrName>
                                        </p:attrNameLst>
                                      </p:cBhvr>
                                      <p:to>
                                        <a:srgbClr val="FF0000"/>
                                      </p:to>
                                    </p:animClr>
                                    <p:set>
                                      <p:cBhvr>
                                        <p:cTn id="58" dur="1000" fill="hold"/>
                                        <p:tgtEl>
                                          <p:spTgt spid="7"/>
                                        </p:tgtEl>
                                        <p:attrNameLst>
                                          <p:attrName>fill.type</p:attrName>
                                        </p:attrNameLst>
                                      </p:cBhvr>
                                      <p:to>
                                        <p:strVal val="solid"/>
                                      </p:to>
                                    </p:set>
                                    <p:set>
                                      <p:cBhvr>
                                        <p:cTn id="59" dur="1000" fill="hold"/>
                                        <p:tgtEl>
                                          <p:spTgt spid="7"/>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1000" fill="hold"/>
                                        <p:tgtEl>
                                          <p:spTgt spid="7"/>
                                        </p:tgtEl>
                                        <p:attrNameLst>
                                          <p:attrName>fillcolor</p:attrName>
                                        </p:attrNameLst>
                                      </p:cBhvr>
                                      <p:to>
                                        <a:srgbClr val="FF0000"/>
                                      </p:to>
                                    </p:animClr>
                                    <p:set>
                                      <p:cBhvr>
                                        <p:cTn id="64" dur="1000" fill="hold"/>
                                        <p:tgtEl>
                                          <p:spTgt spid="7"/>
                                        </p:tgtEl>
                                        <p:attrNameLst>
                                          <p:attrName>fill.type</p:attrName>
                                        </p:attrNameLst>
                                      </p:cBhvr>
                                      <p:to>
                                        <p:strVal val="solid"/>
                                      </p:to>
                                    </p:set>
                                    <p:set>
                                      <p:cBhvr>
                                        <p:cTn id="65"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BC45D6-BC47-B756-9FA4-24031306A1AF}"/>
              </a:ext>
            </a:extLst>
          </p:cNvPr>
          <p:cNvSpPr txBox="1">
            <a:spLocks/>
          </p:cNvSpPr>
          <p:nvPr/>
        </p:nvSpPr>
        <p:spPr>
          <a:xfrm>
            <a:off x="2400300" y="1193450"/>
            <a:ext cx="4211311" cy="994306"/>
          </a:xfrm>
          <a:prstGeom prst="roundRect">
            <a:avLst>
              <a:gd name="adj" fmla="val 0"/>
            </a:avLst>
          </a:prstGeom>
          <a:solidFill>
            <a:srgbClr val="A873B0"/>
          </a:solidFill>
          <a:ln w="25400">
            <a:noFill/>
          </a:ln>
        </p:spPr>
        <p:txBody>
          <a:bodyPr vert="horz" lIns="252000" tIns="252000" rIns="252000" bIns="252000" rtlCol="0" anchor="ctr" anchorCtr="1">
            <a:noAutofit/>
          </a:bodyPr>
          <a:lstStyle>
            <a:lvl1pPr>
              <a:lnSpc>
                <a:spcPct val="90000"/>
              </a:lnSpc>
              <a:spcBef>
                <a:spcPct val="0"/>
              </a:spcBef>
              <a:buNone/>
              <a:defRPr sz="3600" b="1">
                <a:solidFill>
                  <a:srgbClr val="1C1C1C"/>
                </a:solidFill>
                <a:latin typeface="Twinkl" pitchFamily="2" charset="0"/>
                <a:ea typeface="+mj-ea"/>
                <a:cs typeface="+mj-cs"/>
              </a:defRPr>
            </a:lvl1pPr>
          </a:lstStyle>
          <a:p>
            <a:r>
              <a:rPr lang="en-US">
                <a:solidFill>
                  <a:schemeClr val="bg1"/>
                </a:solidFill>
              </a:rPr>
              <a:t>Me, Myself and I?</a:t>
            </a:r>
            <a:endParaRPr lang="en-US" dirty="0">
              <a:solidFill>
                <a:schemeClr val="bg1"/>
              </a:solidFill>
            </a:endParaRPr>
          </a:p>
        </p:txBody>
      </p:sp>
      <p:sp>
        <p:nvSpPr>
          <p:cNvPr id="4" name="TextBox 27">
            <a:extLst>
              <a:ext uri="{FF2B5EF4-FFF2-40B4-BE49-F238E27FC236}">
                <a16:creationId xmlns:a16="http://schemas.microsoft.com/office/drawing/2014/main" id="{9894B58D-4C7E-758B-E27B-69D425AF4799}"/>
              </a:ext>
            </a:extLst>
          </p:cNvPr>
          <p:cNvSpPr txBox="1">
            <a:spLocks noChangeArrowheads="1"/>
          </p:cNvSpPr>
          <p:nvPr/>
        </p:nvSpPr>
        <p:spPr bwMode="auto">
          <a:xfrm>
            <a:off x="1389854" y="3013501"/>
            <a:ext cx="6364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dirty="0">
                <a:latin typeface="+mn-lt"/>
              </a:rPr>
              <a:t>If you would like to discuss this further, please contact </a:t>
            </a:r>
            <a:r>
              <a:rPr lang="en-US" altLang="en-US" sz="2400" u="sng" dirty="0">
                <a:latin typeface="+mn-lt"/>
              </a:rPr>
              <a:t>           </a:t>
            </a:r>
            <a:r>
              <a:rPr lang="en-US" altLang="en-US" sz="2400" dirty="0">
                <a:latin typeface="+mn-lt"/>
              </a:rPr>
              <a:t> immediately.</a:t>
            </a:r>
          </a:p>
        </p:txBody>
      </p:sp>
      <p:sp>
        <p:nvSpPr>
          <p:cNvPr id="5" name="ME">
            <a:extLst>
              <a:ext uri="{FF2B5EF4-FFF2-40B4-BE49-F238E27FC236}">
                <a16:creationId xmlns:a16="http://schemas.microsoft.com/office/drawing/2014/main" id="{026915AC-53AD-A7BE-42DC-C9DDD781F886}"/>
              </a:ext>
            </a:extLst>
          </p:cNvPr>
          <p:cNvSpPr txBox="1">
            <a:spLocks noChangeArrowheads="1"/>
          </p:cNvSpPr>
          <p:nvPr/>
        </p:nvSpPr>
        <p:spPr bwMode="auto">
          <a:xfrm>
            <a:off x="1019174" y="4600833"/>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me</a:t>
            </a:r>
          </a:p>
        </p:txBody>
      </p:sp>
      <p:sp>
        <p:nvSpPr>
          <p:cNvPr id="6" name="ME">
            <a:extLst>
              <a:ext uri="{FF2B5EF4-FFF2-40B4-BE49-F238E27FC236}">
                <a16:creationId xmlns:a16="http://schemas.microsoft.com/office/drawing/2014/main" id="{99EB4AF5-AAD2-C07F-737B-6C8091219825}"/>
              </a:ext>
            </a:extLst>
          </p:cNvPr>
          <p:cNvSpPr txBox="1">
            <a:spLocks noChangeArrowheads="1"/>
          </p:cNvSpPr>
          <p:nvPr/>
        </p:nvSpPr>
        <p:spPr bwMode="auto">
          <a:xfrm>
            <a:off x="3608386" y="4600833"/>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myself</a:t>
            </a:r>
          </a:p>
        </p:txBody>
      </p:sp>
      <p:sp>
        <p:nvSpPr>
          <p:cNvPr id="7" name="ME">
            <a:extLst>
              <a:ext uri="{FF2B5EF4-FFF2-40B4-BE49-F238E27FC236}">
                <a16:creationId xmlns:a16="http://schemas.microsoft.com/office/drawing/2014/main" id="{416CD559-F0FA-0E60-B2F3-345EA4300CB0}"/>
              </a:ext>
            </a:extLst>
          </p:cNvPr>
          <p:cNvSpPr txBox="1">
            <a:spLocks noChangeArrowheads="1"/>
          </p:cNvSpPr>
          <p:nvPr/>
        </p:nvSpPr>
        <p:spPr bwMode="auto">
          <a:xfrm>
            <a:off x="6197601" y="4597698"/>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I</a:t>
            </a:r>
          </a:p>
        </p:txBody>
      </p:sp>
    </p:spTree>
    <p:extLst>
      <p:ext uri="{BB962C8B-B14F-4D97-AF65-F5344CB8AC3E}">
        <p14:creationId xmlns:p14="http://schemas.microsoft.com/office/powerpoint/2010/main" val="104429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5"/>
                                        </p:tgtEl>
                                        <p:attrNameLst>
                                          <p:attrName>fillcolor</p:attrName>
                                        </p:attrNameLst>
                                      </p:cBhvr>
                                      <p:to>
                                        <a:srgbClr val="23BF2A"/>
                                      </p:to>
                                    </p:animClr>
                                    <p:set>
                                      <p:cBhvr>
                                        <p:cTn id="15" dur="2000" fill="hold"/>
                                        <p:tgtEl>
                                          <p:spTgt spid="5"/>
                                        </p:tgtEl>
                                        <p:attrNameLst>
                                          <p:attrName>fill.type</p:attrName>
                                        </p:attrNameLst>
                                      </p:cBhvr>
                                      <p:to>
                                        <p:strVal val="solid"/>
                                      </p:to>
                                    </p:set>
                                    <p:set>
                                      <p:cBhvr>
                                        <p:cTn id="16" dur="2000" fill="hold"/>
                                        <p:tgtEl>
                                          <p:spTgt spid="5"/>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1000" fill="hold"/>
                                        <p:tgtEl>
                                          <p:spTgt spid="5"/>
                                        </p:tgtEl>
                                        <p:attrNameLst>
                                          <p:attrName>fillcolor</p:attrName>
                                        </p:attrNameLst>
                                      </p:cBhvr>
                                      <p:to>
                                        <a:srgbClr val="23BF2A"/>
                                      </p:to>
                                    </p:animClr>
                                    <p:set>
                                      <p:cBhvr>
                                        <p:cTn id="21" dur="1000" fill="hold"/>
                                        <p:tgtEl>
                                          <p:spTgt spid="5"/>
                                        </p:tgtEl>
                                        <p:attrNameLst>
                                          <p:attrName>fill.type</p:attrName>
                                        </p:attrNameLst>
                                      </p:cBhvr>
                                      <p:to>
                                        <p:strVal val="solid"/>
                                      </p:to>
                                    </p:set>
                                    <p:set>
                                      <p:cBhvr>
                                        <p:cTn id="22" dur="1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6"/>
                                        </p:tgtEl>
                                        <p:attrNameLst>
                                          <p:attrName>fillcolor</p:attrName>
                                        </p:attrNameLst>
                                      </p:cBhvr>
                                      <p:to>
                                        <a:srgbClr val="FF0000"/>
                                      </p:to>
                                    </p:animClr>
                                    <p:set>
                                      <p:cBhvr>
                                        <p:cTn id="28" dur="1000" fill="hold"/>
                                        <p:tgtEl>
                                          <p:spTgt spid="6"/>
                                        </p:tgtEl>
                                        <p:attrNameLst>
                                          <p:attrName>fill.type</p:attrName>
                                        </p:attrNameLst>
                                      </p:cBhvr>
                                      <p:to>
                                        <p:strVal val="solid"/>
                                      </p:to>
                                    </p:set>
                                    <p:set>
                                      <p:cBhvr>
                                        <p:cTn id="29" dur="1000" fill="hold"/>
                                        <p:tgtEl>
                                          <p:spTgt spid="6"/>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1000" fill="hold"/>
                                        <p:tgtEl>
                                          <p:spTgt spid="6"/>
                                        </p:tgtEl>
                                        <p:attrNameLst>
                                          <p:attrName>fillcolor</p:attrName>
                                        </p:attrNameLst>
                                      </p:cBhvr>
                                      <p:to>
                                        <a:srgbClr val="FF0000"/>
                                      </p:to>
                                    </p:animClr>
                                    <p:set>
                                      <p:cBhvr>
                                        <p:cTn id="34" dur="1000" fill="hold"/>
                                        <p:tgtEl>
                                          <p:spTgt spid="6"/>
                                        </p:tgtEl>
                                        <p:attrNameLst>
                                          <p:attrName>fill.type</p:attrName>
                                        </p:attrNameLst>
                                      </p:cBhvr>
                                      <p:to>
                                        <p:strVal val="solid"/>
                                      </p:to>
                                    </p:set>
                                    <p:set>
                                      <p:cBhvr>
                                        <p:cTn id="35" dur="1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1000" fill="hold"/>
                                        <p:tgtEl>
                                          <p:spTgt spid="7"/>
                                        </p:tgtEl>
                                        <p:attrNameLst>
                                          <p:attrName>fillcolor</p:attrName>
                                        </p:attrNameLst>
                                      </p:cBhvr>
                                      <p:to>
                                        <a:srgbClr val="FF0000"/>
                                      </p:to>
                                    </p:animClr>
                                    <p:set>
                                      <p:cBhvr>
                                        <p:cTn id="41" dur="1000" fill="hold"/>
                                        <p:tgtEl>
                                          <p:spTgt spid="7"/>
                                        </p:tgtEl>
                                        <p:attrNameLst>
                                          <p:attrName>fill.type</p:attrName>
                                        </p:attrNameLst>
                                      </p:cBhvr>
                                      <p:to>
                                        <p:strVal val="solid"/>
                                      </p:to>
                                    </p:set>
                                    <p:set>
                                      <p:cBhvr>
                                        <p:cTn id="42" dur="1000" fill="hold"/>
                                        <p:tgtEl>
                                          <p:spTgt spid="7"/>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1000" fill="hold"/>
                                        <p:tgtEl>
                                          <p:spTgt spid="7"/>
                                        </p:tgtEl>
                                        <p:attrNameLst>
                                          <p:attrName>fillcolor</p:attrName>
                                        </p:attrNameLst>
                                      </p:cBhvr>
                                      <p:to>
                                        <a:srgbClr val="FF0000"/>
                                      </p:to>
                                    </p:animClr>
                                    <p:set>
                                      <p:cBhvr>
                                        <p:cTn id="47" dur="1000" fill="hold"/>
                                        <p:tgtEl>
                                          <p:spTgt spid="7"/>
                                        </p:tgtEl>
                                        <p:attrNameLst>
                                          <p:attrName>fill.type</p:attrName>
                                        </p:attrNameLst>
                                      </p:cBhvr>
                                      <p:to>
                                        <p:strVal val="solid"/>
                                      </p:to>
                                    </p:set>
                                    <p:set>
                                      <p:cBhvr>
                                        <p:cTn id="48"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BC45D6-BC47-B756-9FA4-24031306A1AF}"/>
              </a:ext>
            </a:extLst>
          </p:cNvPr>
          <p:cNvSpPr txBox="1">
            <a:spLocks/>
          </p:cNvSpPr>
          <p:nvPr/>
        </p:nvSpPr>
        <p:spPr>
          <a:xfrm>
            <a:off x="2400300" y="1193450"/>
            <a:ext cx="4211311" cy="994306"/>
          </a:xfrm>
          <a:prstGeom prst="roundRect">
            <a:avLst>
              <a:gd name="adj" fmla="val 0"/>
            </a:avLst>
          </a:prstGeom>
          <a:solidFill>
            <a:srgbClr val="A873B0"/>
          </a:solidFill>
          <a:ln w="25400">
            <a:noFill/>
          </a:ln>
        </p:spPr>
        <p:txBody>
          <a:bodyPr vert="horz" lIns="252000" tIns="252000" rIns="252000" bIns="252000" rtlCol="0" anchor="ctr" anchorCtr="1">
            <a:noAutofit/>
          </a:bodyPr>
          <a:lstStyle>
            <a:lvl1pPr>
              <a:lnSpc>
                <a:spcPct val="90000"/>
              </a:lnSpc>
              <a:spcBef>
                <a:spcPct val="0"/>
              </a:spcBef>
              <a:buNone/>
              <a:defRPr sz="3600" b="1">
                <a:solidFill>
                  <a:srgbClr val="1C1C1C"/>
                </a:solidFill>
                <a:latin typeface="Twinkl" pitchFamily="2" charset="0"/>
                <a:ea typeface="+mj-ea"/>
                <a:cs typeface="+mj-cs"/>
              </a:defRPr>
            </a:lvl1pPr>
          </a:lstStyle>
          <a:p>
            <a:r>
              <a:rPr lang="en-US">
                <a:solidFill>
                  <a:schemeClr val="bg1"/>
                </a:solidFill>
              </a:rPr>
              <a:t>Me, Myself and I?</a:t>
            </a:r>
            <a:endParaRPr lang="en-US" dirty="0">
              <a:solidFill>
                <a:schemeClr val="bg1"/>
              </a:solidFill>
            </a:endParaRPr>
          </a:p>
        </p:txBody>
      </p:sp>
      <p:sp>
        <p:nvSpPr>
          <p:cNvPr id="4" name="TextBox 27">
            <a:extLst>
              <a:ext uri="{FF2B5EF4-FFF2-40B4-BE49-F238E27FC236}">
                <a16:creationId xmlns:a16="http://schemas.microsoft.com/office/drawing/2014/main" id="{9894B58D-4C7E-758B-E27B-69D425AF4799}"/>
              </a:ext>
            </a:extLst>
          </p:cNvPr>
          <p:cNvSpPr txBox="1">
            <a:spLocks noChangeArrowheads="1"/>
          </p:cNvSpPr>
          <p:nvPr/>
        </p:nvSpPr>
        <p:spPr bwMode="auto">
          <a:xfrm>
            <a:off x="1389854" y="3013501"/>
            <a:ext cx="6364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dirty="0">
                <a:latin typeface="+mn-lt"/>
              </a:rPr>
              <a:t>I try to look after </a:t>
            </a:r>
            <a:r>
              <a:rPr lang="en-US" altLang="en-US" sz="2400" u="sng" dirty="0">
                <a:latin typeface="+mn-lt"/>
              </a:rPr>
              <a:t>         </a:t>
            </a:r>
            <a:r>
              <a:rPr lang="en-US" altLang="en-US" sz="2400" dirty="0">
                <a:latin typeface="+mn-lt"/>
              </a:rPr>
              <a:t> by eating healthily and exercising.</a:t>
            </a:r>
          </a:p>
        </p:txBody>
      </p:sp>
      <p:sp>
        <p:nvSpPr>
          <p:cNvPr id="5" name="ME">
            <a:extLst>
              <a:ext uri="{FF2B5EF4-FFF2-40B4-BE49-F238E27FC236}">
                <a16:creationId xmlns:a16="http://schemas.microsoft.com/office/drawing/2014/main" id="{026915AC-53AD-A7BE-42DC-C9DDD781F886}"/>
              </a:ext>
            </a:extLst>
          </p:cNvPr>
          <p:cNvSpPr txBox="1">
            <a:spLocks noChangeArrowheads="1"/>
          </p:cNvSpPr>
          <p:nvPr/>
        </p:nvSpPr>
        <p:spPr bwMode="auto">
          <a:xfrm>
            <a:off x="1019174" y="4600833"/>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me</a:t>
            </a:r>
          </a:p>
        </p:txBody>
      </p:sp>
      <p:sp>
        <p:nvSpPr>
          <p:cNvPr id="6" name="ME">
            <a:extLst>
              <a:ext uri="{FF2B5EF4-FFF2-40B4-BE49-F238E27FC236}">
                <a16:creationId xmlns:a16="http://schemas.microsoft.com/office/drawing/2014/main" id="{99EB4AF5-AAD2-C07F-737B-6C8091219825}"/>
              </a:ext>
            </a:extLst>
          </p:cNvPr>
          <p:cNvSpPr txBox="1">
            <a:spLocks noChangeArrowheads="1"/>
          </p:cNvSpPr>
          <p:nvPr/>
        </p:nvSpPr>
        <p:spPr bwMode="auto">
          <a:xfrm>
            <a:off x="3608386" y="4600833"/>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myself</a:t>
            </a:r>
          </a:p>
        </p:txBody>
      </p:sp>
      <p:sp>
        <p:nvSpPr>
          <p:cNvPr id="7" name="ME">
            <a:extLst>
              <a:ext uri="{FF2B5EF4-FFF2-40B4-BE49-F238E27FC236}">
                <a16:creationId xmlns:a16="http://schemas.microsoft.com/office/drawing/2014/main" id="{416CD559-F0FA-0E60-B2F3-345EA4300CB0}"/>
              </a:ext>
            </a:extLst>
          </p:cNvPr>
          <p:cNvSpPr txBox="1">
            <a:spLocks noChangeArrowheads="1"/>
          </p:cNvSpPr>
          <p:nvPr/>
        </p:nvSpPr>
        <p:spPr bwMode="auto">
          <a:xfrm>
            <a:off x="6197601" y="4597698"/>
            <a:ext cx="1927225" cy="738664"/>
          </a:xfrm>
          <a:prstGeom prst="rect">
            <a:avLst/>
          </a:prstGeom>
          <a:solidFill>
            <a:srgbClr val="4A3682"/>
          </a:solidFill>
          <a:ln>
            <a:noFill/>
          </a:ln>
        </p:spPr>
        <p:txBody>
          <a:bodyPr wrap="square" t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solidFill>
                  <a:schemeClr val="bg1"/>
                </a:solidFill>
                <a:latin typeface="+mn-lt"/>
              </a:rPr>
              <a:t>I</a:t>
            </a:r>
          </a:p>
        </p:txBody>
      </p:sp>
    </p:spTree>
    <p:extLst>
      <p:ext uri="{BB962C8B-B14F-4D97-AF65-F5344CB8AC3E}">
        <p14:creationId xmlns:p14="http://schemas.microsoft.com/office/powerpoint/2010/main" val="38926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5"/>
                                        </p:tgtEl>
                                        <p:attrNameLst>
                                          <p:attrName>fillcolor</p:attrName>
                                        </p:attrNameLst>
                                      </p:cBhvr>
                                      <p:to>
                                        <a:srgbClr val="FF0000"/>
                                      </p:to>
                                    </p:animClr>
                                    <p:set>
                                      <p:cBhvr>
                                        <p:cTn id="32" dur="1000" fill="hold"/>
                                        <p:tgtEl>
                                          <p:spTgt spid="5"/>
                                        </p:tgtEl>
                                        <p:attrNameLst>
                                          <p:attrName>fill.type</p:attrName>
                                        </p:attrNameLst>
                                      </p:cBhvr>
                                      <p:to>
                                        <p:strVal val="solid"/>
                                      </p:to>
                                    </p:set>
                                    <p:set>
                                      <p:cBhvr>
                                        <p:cTn id="33" dur="1000" fill="hold"/>
                                        <p:tgtEl>
                                          <p:spTgt spid="5"/>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5"/>
                                        </p:tgtEl>
                                        <p:attrNameLst>
                                          <p:attrName>fillcolor</p:attrName>
                                        </p:attrNameLst>
                                      </p:cBhvr>
                                      <p:to>
                                        <a:srgbClr val="FF0000"/>
                                      </p:to>
                                    </p:animClr>
                                    <p:set>
                                      <p:cBhvr>
                                        <p:cTn id="38" dur="1000" fill="hold"/>
                                        <p:tgtEl>
                                          <p:spTgt spid="5"/>
                                        </p:tgtEl>
                                        <p:attrNameLst>
                                          <p:attrName>fill.type</p:attrName>
                                        </p:attrNameLst>
                                      </p:cBhvr>
                                      <p:to>
                                        <p:strVal val="solid"/>
                                      </p:to>
                                    </p:set>
                                    <p:set>
                                      <p:cBhvr>
                                        <p:cTn id="39" dur="1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1000" fill="hold"/>
                                        <p:tgtEl>
                                          <p:spTgt spid="7"/>
                                        </p:tgtEl>
                                        <p:attrNameLst>
                                          <p:attrName>fillcolor</p:attrName>
                                        </p:attrNameLst>
                                      </p:cBhvr>
                                      <p:to>
                                        <a:srgbClr val="FF0000"/>
                                      </p:to>
                                    </p:animClr>
                                    <p:set>
                                      <p:cBhvr>
                                        <p:cTn id="45" dur="1000" fill="hold"/>
                                        <p:tgtEl>
                                          <p:spTgt spid="7"/>
                                        </p:tgtEl>
                                        <p:attrNameLst>
                                          <p:attrName>fill.type</p:attrName>
                                        </p:attrNameLst>
                                      </p:cBhvr>
                                      <p:to>
                                        <p:strVal val="solid"/>
                                      </p:to>
                                    </p:set>
                                    <p:set>
                                      <p:cBhvr>
                                        <p:cTn id="46" dur="1000" fill="hold"/>
                                        <p:tgtEl>
                                          <p:spTgt spid="7"/>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1000" fill="hold"/>
                                        <p:tgtEl>
                                          <p:spTgt spid="7"/>
                                        </p:tgtEl>
                                        <p:attrNameLst>
                                          <p:attrName>fillcolor</p:attrName>
                                        </p:attrNameLst>
                                      </p:cBhvr>
                                      <p:to>
                                        <a:srgbClr val="FF0000"/>
                                      </p:to>
                                    </p:animClr>
                                    <p:set>
                                      <p:cBhvr>
                                        <p:cTn id="51" dur="1000" fill="hold"/>
                                        <p:tgtEl>
                                          <p:spTgt spid="7"/>
                                        </p:tgtEl>
                                        <p:attrNameLst>
                                          <p:attrName>fill.type</p:attrName>
                                        </p:attrNameLst>
                                      </p:cBhvr>
                                      <p:to>
                                        <p:strVal val="solid"/>
                                      </p:to>
                                    </p:set>
                                    <p:set>
                                      <p:cBhvr>
                                        <p:cTn id="52"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6"/>
                                        </p:tgtEl>
                                        <p:attrNameLst>
                                          <p:attrName>fillcolor</p:attrName>
                                        </p:attrNameLst>
                                      </p:cBhvr>
                                      <p:to>
                                        <a:srgbClr val="23BF2A"/>
                                      </p:to>
                                    </p:animClr>
                                    <p:set>
                                      <p:cBhvr>
                                        <p:cTn id="58" dur="2000" fill="hold"/>
                                        <p:tgtEl>
                                          <p:spTgt spid="6"/>
                                        </p:tgtEl>
                                        <p:attrNameLst>
                                          <p:attrName>fill.type</p:attrName>
                                        </p:attrNameLst>
                                      </p:cBhvr>
                                      <p:to>
                                        <p:strVal val="solid"/>
                                      </p:to>
                                    </p:set>
                                    <p:set>
                                      <p:cBhvr>
                                        <p:cTn id="59" dur="2000" fill="hold"/>
                                        <p:tgtEl>
                                          <p:spTgt spid="6"/>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1000" fill="hold"/>
                                        <p:tgtEl>
                                          <p:spTgt spid="6"/>
                                        </p:tgtEl>
                                        <p:attrNameLst>
                                          <p:attrName>fillcolor</p:attrName>
                                        </p:attrNameLst>
                                      </p:cBhvr>
                                      <p:to>
                                        <a:srgbClr val="23BF2A"/>
                                      </p:to>
                                    </p:animClr>
                                    <p:set>
                                      <p:cBhvr>
                                        <p:cTn id="64" dur="1000" fill="hold"/>
                                        <p:tgtEl>
                                          <p:spTgt spid="6"/>
                                        </p:tgtEl>
                                        <p:attrNameLst>
                                          <p:attrName>fill.type</p:attrName>
                                        </p:attrNameLst>
                                      </p:cBhvr>
                                      <p:to>
                                        <p:strVal val="solid"/>
                                      </p:to>
                                    </p:set>
                                    <p:set>
                                      <p:cBhvr>
                                        <p:cTn id="65" dur="1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47D5BED-D769-34F4-9C8A-101FB4503CC1}"/>
              </a:ext>
            </a:extLst>
          </p:cNvPr>
          <p:cNvSpPr txBox="1"/>
          <p:nvPr/>
        </p:nvSpPr>
        <p:spPr>
          <a:xfrm>
            <a:off x="792495" y="2647507"/>
            <a:ext cx="4289868" cy="3527237"/>
          </a:xfrm>
          <a:prstGeom prst="rect">
            <a:avLst/>
          </a:prstGeom>
          <a:solidFill>
            <a:srgbClr val="DDDDDD"/>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4BD43318-F2B5-EF36-A94E-381EA9F05179}"/>
              </a:ext>
            </a:extLst>
          </p:cNvPr>
          <p:cNvSpPr txBox="1"/>
          <p:nvPr/>
        </p:nvSpPr>
        <p:spPr>
          <a:xfrm>
            <a:off x="792495" y="640726"/>
            <a:ext cx="7559010" cy="1860698"/>
          </a:xfrm>
          <a:prstGeom prst="rect">
            <a:avLst/>
          </a:prstGeom>
          <a:solidFill>
            <a:srgbClr val="8ACBC0"/>
          </a:solidFill>
        </p:spPr>
        <p:txBody>
          <a:bodyPr wrap="square" rtlCol="0">
            <a:spAutoFit/>
          </a:bodyPr>
          <a:lstStyle/>
          <a:p>
            <a:endParaRPr lang="en-US" dirty="0"/>
          </a:p>
        </p:txBody>
      </p:sp>
      <p:pic>
        <p:nvPicPr>
          <p:cNvPr id="7" name="Picture 6" descr="A picture containing text, person, arm&#10;&#10;Description automatically generated">
            <a:extLst>
              <a:ext uri="{FF2B5EF4-FFF2-40B4-BE49-F238E27FC236}">
                <a16:creationId xmlns:a16="http://schemas.microsoft.com/office/drawing/2014/main" id="{CAC286C3-CDFC-FF58-ECD5-EDE119300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3950" y="2794974"/>
            <a:ext cx="2005622" cy="3147237"/>
          </a:xfrm>
          <a:prstGeom prst="rect">
            <a:avLst/>
          </a:prstGeom>
        </p:spPr>
      </p:pic>
      <p:sp>
        <p:nvSpPr>
          <p:cNvPr id="9" name="TextBox 8">
            <a:extLst>
              <a:ext uri="{FF2B5EF4-FFF2-40B4-BE49-F238E27FC236}">
                <a16:creationId xmlns:a16="http://schemas.microsoft.com/office/drawing/2014/main" id="{6C65EDEC-1FD6-B636-DBB9-218CE45D9F2A}"/>
              </a:ext>
            </a:extLst>
          </p:cNvPr>
          <p:cNvSpPr txBox="1"/>
          <p:nvPr/>
        </p:nvSpPr>
        <p:spPr>
          <a:xfrm>
            <a:off x="1663194" y="3188797"/>
            <a:ext cx="1578934" cy="369332"/>
          </a:xfrm>
          <a:prstGeom prst="rect">
            <a:avLst/>
          </a:prstGeom>
          <a:solidFill>
            <a:srgbClr val="FDEAEA"/>
          </a:solidFill>
        </p:spPr>
        <p:txBody>
          <a:bodyPr wrap="square">
            <a:spAutoFit/>
          </a:bodyPr>
          <a:lstStyle/>
          <a:p>
            <a:pPr>
              <a:lnSpc>
                <a:spcPct val="100000"/>
              </a:lnSpc>
              <a:spcBef>
                <a:spcPct val="0"/>
              </a:spcBef>
              <a:buFontTx/>
              <a:buNone/>
            </a:pPr>
            <a:r>
              <a:rPr lang="en-GB" altLang="en-US" sz="1800" b="1" dirty="0">
                <a:solidFill>
                  <a:srgbClr val="4A3682"/>
                </a:solidFill>
              </a:rPr>
              <a:t>I</a:t>
            </a:r>
            <a:r>
              <a:rPr lang="en-GB" altLang="en-US" sz="1800" dirty="0"/>
              <a:t> play tennis.</a:t>
            </a:r>
          </a:p>
        </p:txBody>
      </p:sp>
      <p:grpSp>
        <p:nvGrpSpPr>
          <p:cNvPr id="16" name="Group 15">
            <a:extLst>
              <a:ext uri="{FF2B5EF4-FFF2-40B4-BE49-F238E27FC236}">
                <a16:creationId xmlns:a16="http://schemas.microsoft.com/office/drawing/2014/main" id="{0925B0EE-640E-ADC5-294B-2DE1210F7717}"/>
              </a:ext>
            </a:extLst>
          </p:cNvPr>
          <p:cNvGrpSpPr/>
          <p:nvPr/>
        </p:nvGrpSpPr>
        <p:grpSpPr>
          <a:xfrm rot="10800000">
            <a:off x="1608063" y="3645566"/>
            <a:ext cx="387351" cy="906310"/>
            <a:chOff x="1042729" y="4019107"/>
            <a:chExt cx="387351" cy="906310"/>
          </a:xfrm>
          <a:solidFill>
            <a:srgbClr val="4A3682"/>
          </a:solidFill>
        </p:grpSpPr>
        <p:sp>
          <p:nvSpPr>
            <p:cNvPr id="14" name="Rectangle 13">
              <a:extLst>
                <a:ext uri="{FF2B5EF4-FFF2-40B4-BE49-F238E27FC236}">
                  <a16:creationId xmlns:a16="http://schemas.microsoft.com/office/drawing/2014/main" id="{678E016C-D51F-418C-0C9C-422E8B9EF29F}"/>
                </a:ext>
              </a:extLst>
            </p:cNvPr>
            <p:cNvSpPr/>
            <p:nvPr/>
          </p:nvSpPr>
          <p:spPr>
            <a:xfrm>
              <a:off x="1196163" y="4019107"/>
              <a:ext cx="79744" cy="685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17CE1DCA-09BE-493C-BB80-681ADEB0FF79}"/>
                </a:ext>
              </a:extLst>
            </p:cNvPr>
            <p:cNvSpPr/>
            <p:nvPr/>
          </p:nvSpPr>
          <p:spPr>
            <a:xfrm rot="10800000">
              <a:off x="1042729" y="4704642"/>
              <a:ext cx="387351" cy="2207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EC39F1F2-6E8A-6F0A-AC4F-C0475F1DD013}"/>
              </a:ext>
            </a:extLst>
          </p:cNvPr>
          <p:cNvSpPr txBox="1"/>
          <p:nvPr/>
        </p:nvSpPr>
        <p:spPr>
          <a:xfrm>
            <a:off x="5236536" y="2647507"/>
            <a:ext cx="3114969" cy="3527237"/>
          </a:xfrm>
          <a:prstGeom prst="rect">
            <a:avLst/>
          </a:prstGeom>
          <a:solidFill>
            <a:srgbClr val="DDDDDD"/>
          </a:solidFill>
        </p:spPr>
        <p:txBody>
          <a:bodyPr wrap="square" rtlCol="0">
            <a:spAutoFit/>
          </a:bodyPr>
          <a:lstStyle/>
          <a:p>
            <a:endParaRPr lang="en-US" dirty="0"/>
          </a:p>
        </p:txBody>
      </p:sp>
      <p:grpSp>
        <p:nvGrpSpPr>
          <p:cNvPr id="26" name="Group 25">
            <a:extLst>
              <a:ext uri="{FF2B5EF4-FFF2-40B4-BE49-F238E27FC236}">
                <a16:creationId xmlns:a16="http://schemas.microsoft.com/office/drawing/2014/main" id="{D81F80E2-6499-CDE3-A97C-EE6344374174}"/>
              </a:ext>
            </a:extLst>
          </p:cNvPr>
          <p:cNvGrpSpPr/>
          <p:nvPr/>
        </p:nvGrpSpPr>
        <p:grpSpPr>
          <a:xfrm rot="10800000">
            <a:off x="5616653" y="3644033"/>
            <a:ext cx="387351" cy="906310"/>
            <a:chOff x="1042729" y="4019107"/>
            <a:chExt cx="387351" cy="906310"/>
          </a:xfrm>
          <a:solidFill>
            <a:srgbClr val="4A3682"/>
          </a:solidFill>
        </p:grpSpPr>
        <p:sp>
          <p:nvSpPr>
            <p:cNvPr id="27" name="Rectangle 26">
              <a:extLst>
                <a:ext uri="{FF2B5EF4-FFF2-40B4-BE49-F238E27FC236}">
                  <a16:creationId xmlns:a16="http://schemas.microsoft.com/office/drawing/2014/main" id="{41FA1689-4DA7-D80F-3B03-77CAFBB3FFDC}"/>
                </a:ext>
              </a:extLst>
            </p:cNvPr>
            <p:cNvSpPr/>
            <p:nvPr/>
          </p:nvSpPr>
          <p:spPr>
            <a:xfrm>
              <a:off x="1196163" y="4019107"/>
              <a:ext cx="79744" cy="685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FB6498CF-5D39-557C-524A-6144297D9A0A}"/>
                </a:ext>
              </a:extLst>
            </p:cNvPr>
            <p:cNvSpPr/>
            <p:nvPr/>
          </p:nvSpPr>
          <p:spPr>
            <a:xfrm rot="10800000">
              <a:off x="1042729" y="4704642"/>
              <a:ext cx="387351" cy="2207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4E323353-4BCE-D528-46F3-723A0CC35EEA}"/>
              </a:ext>
            </a:extLst>
          </p:cNvPr>
          <p:cNvSpPr txBox="1"/>
          <p:nvPr/>
        </p:nvSpPr>
        <p:spPr>
          <a:xfrm>
            <a:off x="5020861" y="4624772"/>
            <a:ext cx="1578934" cy="369332"/>
          </a:xfrm>
          <a:prstGeom prst="rect">
            <a:avLst/>
          </a:prstGeom>
          <a:noFill/>
        </p:spPr>
        <p:txBody>
          <a:bodyPr wrap="square">
            <a:spAutoFit/>
          </a:bodyPr>
          <a:lstStyle/>
          <a:p>
            <a:pPr algn="ctr">
              <a:lnSpc>
                <a:spcPct val="100000"/>
              </a:lnSpc>
              <a:spcBef>
                <a:spcPct val="0"/>
              </a:spcBef>
              <a:buFontTx/>
              <a:buNone/>
            </a:pPr>
            <a:r>
              <a:rPr lang="en-GB" altLang="en-US" sz="1800" b="1" dirty="0">
                <a:solidFill>
                  <a:srgbClr val="4A3682"/>
                </a:solidFill>
              </a:rPr>
              <a:t>Subject</a:t>
            </a:r>
          </a:p>
        </p:txBody>
      </p:sp>
      <p:sp>
        <p:nvSpPr>
          <p:cNvPr id="17" name="TextBox 16">
            <a:extLst>
              <a:ext uri="{FF2B5EF4-FFF2-40B4-BE49-F238E27FC236}">
                <a16:creationId xmlns:a16="http://schemas.microsoft.com/office/drawing/2014/main" id="{07F2EBC6-BCBC-5822-3271-3AE21663F0F4}"/>
              </a:ext>
            </a:extLst>
          </p:cNvPr>
          <p:cNvSpPr txBox="1"/>
          <p:nvPr/>
        </p:nvSpPr>
        <p:spPr>
          <a:xfrm>
            <a:off x="1012271" y="4626305"/>
            <a:ext cx="1578934" cy="369332"/>
          </a:xfrm>
          <a:prstGeom prst="rect">
            <a:avLst/>
          </a:prstGeom>
          <a:noFill/>
        </p:spPr>
        <p:txBody>
          <a:bodyPr wrap="square">
            <a:spAutoFit/>
          </a:bodyPr>
          <a:lstStyle/>
          <a:p>
            <a:pPr algn="ctr">
              <a:lnSpc>
                <a:spcPct val="100000"/>
              </a:lnSpc>
              <a:spcBef>
                <a:spcPct val="0"/>
              </a:spcBef>
              <a:buFontTx/>
              <a:buNone/>
            </a:pPr>
            <a:r>
              <a:rPr lang="en-GB" altLang="en-US" sz="1800" b="1" dirty="0">
                <a:solidFill>
                  <a:srgbClr val="4A3682"/>
                </a:solidFill>
              </a:rPr>
              <a:t>Subject</a:t>
            </a:r>
          </a:p>
        </p:txBody>
      </p:sp>
      <p:pic>
        <p:nvPicPr>
          <p:cNvPr id="23" name="Picture 22" descr="A picture containing lagomorph, mammal&#10;&#10;Description automatically generated">
            <a:extLst>
              <a:ext uri="{FF2B5EF4-FFF2-40B4-BE49-F238E27FC236}">
                <a16:creationId xmlns:a16="http://schemas.microsoft.com/office/drawing/2014/main" id="{F6C740C1-3E9B-F62C-6F99-EFE56D1F69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8385" y="4029800"/>
            <a:ext cx="2134918" cy="1562342"/>
          </a:xfrm>
          <a:prstGeom prst="rect">
            <a:avLst/>
          </a:prstGeom>
        </p:spPr>
      </p:pic>
      <p:sp>
        <p:nvSpPr>
          <p:cNvPr id="25" name="TextBox 24">
            <a:extLst>
              <a:ext uri="{FF2B5EF4-FFF2-40B4-BE49-F238E27FC236}">
                <a16:creationId xmlns:a16="http://schemas.microsoft.com/office/drawing/2014/main" id="{FCA08FC3-6FC5-C58A-1587-8ADEE2D853DA}"/>
              </a:ext>
            </a:extLst>
          </p:cNvPr>
          <p:cNvSpPr txBox="1"/>
          <p:nvPr/>
        </p:nvSpPr>
        <p:spPr>
          <a:xfrm>
            <a:off x="5675544" y="3244334"/>
            <a:ext cx="1578934" cy="369332"/>
          </a:xfrm>
          <a:prstGeom prst="rect">
            <a:avLst/>
          </a:prstGeom>
          <a:solidFill>
            <a:srgbClr val="FDEAEA"/>
          </a:solidFill>
        </p:spPr>
        <p:txBody>
          <a:bodyPr wrap="square">
            <a:spAutoFit/>
          </a:bodyPr>
          <a:lstStyle/>
          <a:p>
            <a:pPr>
              <a:lnSpc>
                <a:spcPct val="100000"/>
              </a:lnSpc>
              <a:spcBef>
                <a:spcPct val="0"/>
              </a:spcBef>
              <a:buFontTx/>
              <a:buNone/>
            </a:pPr>
            <a:r>
              <a:rPr lang="en-GB" altLang="en-US" sz="1800" b="1" dirty="0">
                <a:solidFill>
                  <a:srgbClr val="4A3682"/>
                </a:solidFill>
              </a:rPr>
              <a:t>I</a:t>
            </a:r>
            <a:r>
              <a:rPr lang="en-GB" altLang="en-US" sz="1800" dirty="0"/>
              <a:t> like rabbits.</a:t>
            </a:r>
          </a:p>
        </p:txBody>
      </p:sp>
      <p:sp>
        <p:nvSpPr>
          <p:cNvPr id="5" name="Text"/>
          <p:cNvSpPr/>
          <p:nvPr/>
        </p:nvSpPr>
        <p:spPr>
          <a:xfrm>
            <a:off x="1090206" y="1055694"/>
            <a:ext cx="6963588" cy="984885"/>
          </a:xfrm>
          <a:prstGeom prst="rect">
            <a:avLst/>
          </a:prstGeom>
        </p:spPr>
        <p:txBody>
          <a:bodyPr wrap="square" lIns="0" tIns="0" rIns="0" bIns="0">
            <a:spAutoFit/>
          </a:bodyPr>
          <a:lstStyle/>
          <a:p>
            <a:r>
              <a:rPr lang="en-US" sz="3200" dirty="0"/>
              <a:t>Use </a:t>
            </a:r>
            <a:r>
              <a:rPr lang="en-US" sz="3200" b="1" dirty="0">
                <a:solidFill>
                  <a:srgbClr val="4A3682"/>
                </a:solidFill>
              </a:rPr>
              <a:t>I</a:t>
            </a:r>
            <a:r>
              <a:rPr lang="en-US" sz="3200" dirty="0"/>
              <a:t> when referring to yourself as the </a:t>
            </a:r>
            <a:r>
              <a:rPr lang="en-US" sz="3200" b="1" dirty="0">
                <a:solidFill>
                  <a:srgbClr val="4A3682"/>
                </a:solidFill>
              </a:rPr>
              <a:t>subject</a:t>
            </a:r>
            <a:r>
              <a:rPr lang="en-US" sz="3200" dirty="0"/>
              <a:t> of a sentence.</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26"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290">
                                          <p:stCondLst>
                                            <p:cond delay="0"/>
                                          </p:stCondLst>
                                        </p:cTn>
                                        <p:tgtEl>
                                          <p:spTgt spid="9"/>
                                        </p:tgtEl>
                                      </p:cBhvr>
                                    </p:animEffect>
                                    <p:anim calcmode="lin" valueType="num">
                                      <p:cBhvr>
                                        <p:cTn id="34"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9" dur="13">
                                          <p:stCondLst>
                                            <p:cond delay="325"/>
                                          </p:stCondLst>
                                        </p:cTn>
                                        <p:tgtEl>
                                          <p:spTgt spid="9"/>
                                        </p:tgtEl>
                                      </p:cBhvr>
                                      <p:to x="100000" y="60000"/>
                                    </p:animScale>
                                    <p:animScale>
                                      <p:cBhvr>
                                        <p:cTn id="40" dur="83" decel="50000">
                                          <p:stCondLst>
                                            <p:cond delay="338"/>
                                          </p:stCondLst>
                                        </p:cTn>
                                        <p:tgtEl>
                                          <p:spTgt spid="9"/>
                                        </p:tgtEl>
                                      </p:cBhvr>
                                      <p:to x="100000" y="100000"/>
                                    </p:animScale>
                                    <p:animScale>
                                      <p:cBhvr>
                                        <p:cTn id="41" dur="13">
                                          <p:stCondLst>
                                            <p:cond delay="656"/>
                                          </p:stCondLst>
                                        </p:cTn>
                                        <p:tgtEl>
                                          <p:spTgt spid="9"/>
                                        </p:tgtEl>
                                      </p:cBhvr>
                                      <p:to x="100000" y="80000"/>
                                    </p:animScale>
                                    <p:animScale>
                                      <p:cBhvr>
                                        <p:cTn id="42" dur="83" decel="50000">
                                          <p:stCondLst>
                                            <p:cond delay="669"/>
                                          </p:stCondLst>
                                        </p:cTn>
                                        <p:tgtEl>
                                          <p:spTgt spid="9"/>
                                        </p:tgtEl>
                                      </p:cBhvr>
                                      <p:to x="100000" y="100000"/>
                                    </p:animScale>
                                    <p:animScale>
                                      <p:cBhvr>
                                        <p:cTn id="43" dur="13">
                                          <p:stCondLst>
                                            <p:cond delay="821"/>
                                          </p:stCondLst>
                                        </p:cTn>
                                        <p:tgtEl>
                                          <p:spTgt spid="9"/>
                                        </p:tgtEl>
                                      </p:cBhvr>
                                      <p:to x="100000" y="90000"/>
                                    </p:animScale>
                                    <p:animScale>
                                      <p:cBhvr>
                                        <p:cTn id="44" dur="83" decel="50000">
                                          <p:stCondLst>
                                            <p:cond delay="834"/>
                                          </p:stCondLst>
                                        </p:cTn>
                                        <p:tgtEl>
                                          <p:spTgt spid="9"/>
                                        </p:tgtEl>
                                      </p:cBhvr>
                                      <p:to x="100000" y="100000"/>
                                    </p:animScale>
                                    <p:animScale>
                                      <p:cBhvr>
                                        <p:cTn id="45" dur="13">
                                          <p:stCondLst>
                                            <p:cond delay="904"/>
                                          </p:stCondLst>
                                        </p:cTn>
                                        <p:tgtEl>
                                          <p:spTgt spid="9"/>
                                        </p:tgtEl>
                                      </p:cBhvr>
                                      <p:to x="100000" y="95000"/>
                                    </p:animScale>
                                    <p:animScale>
                                      <p:cBhvr>
                                        <p:cTn id="46" dur="83" decel="50000">
                                          <p:stCondLst>
                                            <p:cond delay="917"/>
                                          </p:stCondLst>
                                        </p:cTn>
                                        <p:tgtEl>
                                          <p:spTgt spid="9"/>
                                        </p:tgtEl>
                                      </p:cBhvr>
                                      <p:to x="100000" y="100000"/>
                                    </p:animScale>
                                  </p:childTnLst>
                                </p:cTn>
                              </p:par>
                            </p:childTnLst>
                          </p:cTn>
                        </p:par>
                        <p:par>
                          <p:cTn id="47" fill="hold">
                            <p:stCondLst>
                              <p:cond delay="4000"/>
                            </p:stCondLst>
                            <p:childTnLst>
                              <p:par>
                                <p:cTn id="48" presetID="2" presetClass="entr" presetSubtype="4"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500"/>
                            </p:stCondLst>
                            <p:childTnLst>
                              <p:par>
                                <p:cTn id="64" presetID="26"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290">
                                          <p:stCondLst>
                                            <p:cond delay="0"/>
                                          </p:stCondLst>
                                        </p:cTn>
                                        <p:tgtEl>
                                          <p:spTgt spid="25"/>
                                        </p:tgtEl>
                                      </p:cBhvr>
                                    </p:animEffect>
                                    <p:anim calcmode="lin" valueType="num">
                                      <p:cBhvr>
                                        <p:cTn id="67"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72" dur="13">
                                          <p:stCondLst>
                                            <p:cond delay="325"/>
                                          </p:stCondLst>
                                        </p:cTn>
                                        <p:tgtEl>
                                          <p:spTgt spid="25"/>
                                        </p:tgtEl>
                                      </p:cBhvr>
                                      <p:to x="100000" y="60000"/>
                                    </p:animScale>
                                    <p:animScale>
                                      <p:cBhvr>
                                        <p:cTn id="73" dur="83" decel="50000">
                                          <p:stCondLst>
                                            <p:cond delay="338"/>
                                          </p:stCondLst>
                                        </p:cTn>
                                        <p:tgtEl>
                                          <p:spTgt spid="25"/>
                                        </p:tgtEl>
                                      </p:cBhvr>
                                      <p:to x="100000" y="100000"/>
                                    </p:animScale>
                                    <p:animScale>
                                      <p:cBhvr>
                                        <p:cTn id="74" dur="13">
                                          <p:stCondLst>
                                            <p:cond delay="656"/>
                                          </p:stCondLst>
                                        </p:cTn>
                                        <p:tgtEl>
                                          <p:spTgt spid="25"/>
                                        </p:tgtEl>
                                      </p:cBhvr>
                                      <p:to x="100000" y="80000"/>
                                    </p:animScale>
                                    <p:animScale>
                                      <p:cBhvr>
                                        <p:cTn id="75" dur="83" decel="50000">
                                          <p:stCondLst>
                                            <p:cond delay="669"/>
                                          </p:stCondLst>
                                        </p:cTn>
                                        <p:tgtEl>
                                          <p:spTgt spid="25"/>
                                        </p:tgtEl>
                                      </p:cBhvr>
                                      <p:to x="100000" y="100000"/>
                                    </p:animScale>
                                    <p:animScale>
                                      <p:cBhvr>
                                        <p:cTn id="76" dur="13">
                                          <p:stCondLst>
                                            <p:cond delay="821"/>
                                          </p:stCondLst>
                                        </p:cTn>
                                        <p:tgtEl>
                                          <p:spTgt spid="25"/>
                                        </p:tgtEl>
                                      </p:cBhvr>
                                      <p:to x="100000" y="90000"/>
                                    </p:animScale>
                                    <p:animScale>
                                      <p:cBhvr>
                                        <p:cTn id="77" dur="83" decel="50000">
                                          <p:stCondLst>
                                            <p:cond delay="834"/>
                                          </p:stCondLst>
                                        </p:cTn>
                                        <p:tgtEl>
                                          <p:spTgt spid="25"/>
                                        </p:tgtEl>
                                      </p:cBhvr>
                                      <p:to x="100000" y="100000"/>
                                    </p:animScale>
                                    <p:animScale>
                                      <p:cBhvr>
                                        <p:cTn id="78" dur="13">
                                          <p:stCondLst>
                                            <p:cond delay="904"/>
                                          </p:stCondLst>
                                        </p:cTn>
                                        <p:tgtEl>
                                          <p:spTgt spid="25"/>
                                        </p:tgtEl>
                                      </p:cBhvr>
                                      <p:to x="100000" y="95000"/>
                                    </p:animScale>
                                    <p:animScale>
                                      <p:cBhvr>
                                        <p:cTn id="79" dur="83" decel="50000">
                                          <p:stCondLst>
                                            <p:cond delay="917"/>
                                          </p:stCondLst>
                                        </p:cTn>
                                        <p:tgtEl>
                                          <p:spTgt spid="25"/>
                                        </p:tgtEl>
                                      </p:cBhvr>
                                      <p:to x="100000" y="100000"/>
                                    </p:animScale>
                                  </p:childTnLst>
                                </p:cTn>
                              </p:par>
                            </p:childTnLst>
                          </p:cTn>
                        </p:par>
                        <p:par>
                          <p:cTn id="80" fill="hold">
                            <p:stCondLst>
                              <p:cond delay="6500"/>
                            </p:stCondLst>
                            <p:childTnLst>
                              <p:par>
                                <p:cTn id="81" presetID="2" presetClass="entr" presetSubtype="4"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childTnLst>
                          </p:cTn>
                        </p:par>
                        <p:par>
                          <p:cTn id="85" fill="hold">
                            <p:stCondLst>
                              <p:cond delay="7000"/>
                            </p:stCondLst>
                            <p:childTnLst>
                              <p:par>
                                <p:cTn id="86" presetID="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9" grpId="0" animBg="1"/>
      <p:bldP spid="24" grpId="0" animBg="1"/>
      <p:bldP spid="29" grpId="0"/>
      <p:bldP spid="17" grpId="0"/>
      <p:bldP spid="25"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B2484C-CEAD-3B61-0C16-001D21D25D3A}"/>
              </a:ext>
            </a:extLst>
          </p:cNvPr>
          <p:cNvSpPr txBox="1"/>
          <p:nvPr/>
        </p:nvSpPr>
        <p:spPr>
          <a:xfrm>
            <a:off x="792495" y="640726"/>
            <a:ext cx="7559010" cy="1860698"/>
          </a:xfrm>
          <a:prstGeom prst="rect">
            <a:avLst/>
          </a:prstGeom>
          <a:solidFill>
            <a:srgbClr val="8ACBC0"/>
          </a:solidFill>
        </p:spPr>
        <p:txBody>
          <a:bodyPr wrap="square" rtlCol="0">
            <a:spAutoFit/>
          </a:bodyPr>
          <a:lstStyle/>
          <a:p>
            <a:endParaRPr lang="en-US" dirty="0"/>
          </a:p>
        </p:txBody>
      </p:sp>
      <p:sp>
        <p:nvSpPr>
          <p:cNvPr id="4" name="Text">
            <a:extLst>
              <a:ext uri="{FF2B5EF4-FFF2-40B4-BE49-F238E27FC236}">
                <a16:creationId xmlns:a16="http://schemas.microsoft.com/office/drawing/2014/main" id="{DEBD144B-3E2E-0F82-41FB-991E0B9D1C8F}"/>
              </a:ext>
            </a:extLst>
          </p:cNvPr>
          <p:cNvSpPr/>
          <p:nvPr/>
        </p:nvSpPr>
        <p:spPr>
          <a:xfrm>
            <a:off x="1090206" y="1055694"/>
            <a:ext cx="6963588" cy="984885"/>
          </a:xfrm>
          <a:prstGeom prst="rect">
            <a:avLst/>
          </a:prstGeom>
        </p:spPr>
        <p:txBody>
          <a:bodyPr wrap="square" lIns="0" tIns="0" rIns="0" bIns="0">
            <a:spAutoFit/>
          </a:bodyPr>
          <a:lstStyle/>
          <a:p>
            <a:r>
              <a:rPr lang="en-US" sz="3200" dirty="0"/>
              <a:t>Use </a:t>
            </a:r>
            <a:r>
              <a:rPr lang="en-US" sz="3200" b="1" dirty="0">
                <a:solidFill>
                  <a:srgbClr val="4A3682"/>
                </a:solidFill>
              </a:rPr>
              <a:t>me</a:t>
            </a:r>
            <a:r>
              <a:rPr lang="en-US" sz="3200" dirty="0"/>
              <a:t> when referring to yourself as the </a:t>
            </a:r>
            <a:r>
              <a:rPr lang="en-US" sz="3200" b="1" dirty="0">
                <a:solidFill>
                  <a:srgbClr val="4A3682"/>
                </a:solidFill>
              </a:rPr>
              <a:t>object</a:t>
            </a:r>
            <a:r>
              <a:rPr lang="en-US" sz="3200" dirty="0"/>
              <a:t> of a sentence.</a:t>
            </a:r>
          </a:p>
        </p:txBody>
      </p:sp>
      <p:sp>
        <p:nvSpPr>
          <p:cNvPr id="5" name="TextBox 4">
            <a:extLst>
              <a:ext uri="{FF2B5EF4-FFF2-40B4-BE49-F238E27FC236}">
                <a16:creationId xmlns:a16="http://schemas.microsoft.com/office/drawing/2014/main" id="{3C840B36-2544-4765-500E-CFFD3ADB3C36}"/>
              </a:ext>
            </a:extLst>
          </p:cNvPr>
          <p:cNvSpPr txBox="1"/>
          <p:nvPr/>
        </p:nvSpPr>
        <p:spPr>
          <a:xfrm>
            <a:off x="792495" y="2647507"/>
            <a:ext cx="4289868" cy="3527237"/>
          </a:xfrm>
          <a:prstGeom prst="rect">
            <a:avLst/>
          </a:prstGeom>
          <a:solidFill>
            <a:srgbClr val="DDDDDD"/>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D8D0E4-B4BA-8F80-FFDC-9A462DBA8659}"/>
              </a:ext>
            </a:extLst>
          </p:cNvPr>
          <p:cNvSpPr txBox="1"/>
          <p:nvPr/>
        </p:nvSpPr>
        <p:spPr>
          <a:xfrm>
            <a:off x="2463516" y="3036044"/>
            <a:ext cx="2144036" cy="369332"/>
          </a:xfrm>
          <a:prstGeom prst="rect">
            <a:avLst/>
          </a:prstGeom>
          <a:solidFill>
            <a:srgbClr val="FDEAEA"/>
          </a:solidFill>
        </p:spPr>
        <p:txBody>
          <a:bodyPr wrap="square">
            <a:spAutoFit/>
          </a:bodyPr>
          <a:lstStyle/>
          <a:p>
            <a:pPr>
              <a:lnSpc>
                <a:spcPct val="100000"/>
              </a:lnSpc>
              <a:spcBef>
                <a:spcPct val="0"/>
              </a:spcBef>
              <a:buFontTx/>
              <a:buNone/>
            </a:pPr>
            <a:r>
              <a:rPr lang="en-GB" altLang="en-US" sz="1800" dirty="0"/>
              <a:t>Can you hear </a:t>
            </a:r>
            <a:r>
              <a:rPr lang="en-GB" altLang="en-US" sz="1800" b="1" dirty="0">
                <a:solidFill>
                  <a:srgbClr val="4A3682"/>
                </a:solidFill>
              </a:rPr>
              <a:t>me?</a:t>
            </a:r>
          </a:p>
        </p:txBody>
      </p:sp>
      <p:grpSp>
        <p:nvGrpSpPr>
          <p:cNvPr id="7" name="Group 6">
            <a:extLst>
              <a:ext uri="{FF2B5EF4-FFF2-40B4-BE49-F238E27FC236}">
                <a16:creationId xmlns:a16="http://schemas.microsoft.com/office/drawing/2014/main" id="{3F217EF9-32D9-7FE6-C699-6D53BC07B82C}"/>
              </a:ext>
            </a:extLst>
          </p:cNvPr>
          <p:cNvGrpSpPr/>
          <p:nvPr/>
        </p:nvGrpSpPr>
        <p:grpSpPr>
          <a:xfrm rot="10800000">
            <a:off x="3954554" y="3443001"/>
            <a:ext cx="387351" cy="906310"/>
            <a:chOff x="1042729" y="4019107"/>
            <a:chExt cx="387351" cy="906310"/>
          </a:xfrm>
          <a:solidFill>
            <a:srgbClr val="4A3682"/>
          </a:solidFill>
        </p:grpSpPr>
        <p:sp>
          <p:nvSpPr>
            <p:cNvPr id="8" name="Rectangle 7">
              <a:extLst>
                <a:ext uri="{FF2B5EF4-FFF2-40B4-BE49-F238E27FC236}">
                  <a16:creationId xmlns:a16="http://schemas.microsoft.com/office/drawing/2014/main" id="{4DD69841-DF1E-AC4C-7689-BED0EEB6B978}"/>
                </a:ext>
              </a:extLst>
            </p:cNvPr>
            <p:cNvSpPr/>
            <p:nvPr/>
          </p:nvSpPr>
          <p:spPr>
            <a:xfrm>
              <a:off x="1196163" y="4019107"/>
              <a:ext cx="79744" cy="685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3B2228A1-832D-566A-8F13-5DCD7DC88C37}"/>
                </a:ext>
              </a:extLst>
            </p:cNvPr>
            <p:cNvSpPr/>
            <p:nvPr/>
          </p:nvSpPr>
          <p:spPr>
            <a:xfrm rot="10800000">
              <a:off x="1042729" y="4704642"/>
              <a:ext cx="387351" cy="2207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6100389-8709-BBFA-488C-001B0179C1F3}"/>
              </a:ext>
            </a:extLst>
          </p:cNvPr>
          <p:cNvSpPr txBox="1"/>
          <p:nvPr/>
        </p:nvSpPr>
        <p:spPr>
          <a:xfrm>
            <a:off x="3358762" y="4423740"/>
            <a:ext cx="1578934" cy="369332"/>
          </a:xfrm>
          <a:prstGeom prst="rect">
            <a:avLst/>
          </a:prstGeom>
          <a:noFill/>
        </p:spPr>
        <p:txBody>
          <a:bodyPr wrap="square">
            <a:spAutoFit/>
          </a:bodyPr>
          <a:lstStyle/>
          <a:p>
            <a:pPr algn="ctr">
              <a:lnSpc>
                <a:spcPct val="100000"/>
              </a:lnSpc>
              <a:spcBef>
                <a:spcPct val="0"/>
              </a:spcBef>
              <a:buFontTx/>
              <a:buNone/>
            </a:pPr>
            <a:r>
              <a:rPr lang="en-GB" altLang="en-US" sz="1800" b="1" dirty="0">
                <a:solidFill>
                  <a:srgbClr val="4A3682"/>
                </a:solidFill>
              </a:rPr>
              <a:t>Object</a:t>
            </a:r>
          </a:p>
        </p:txBody>
      </p:sp>
      <p:pic>
        <p:nvPicPr>
          <p:cNvPr id="12" name="Picture 11" descr="A picture containing person&#10;&#10;Description automatically generated">
            <a:extLst>
              <a:ext uri="{FF2B5EF4-FFF2-40B4-BE49-F238E27FC236}">
                <a16:creationId xmlns:a16="http://schemas.microsoft.com/office/drawing/2014/main" id="{671710F1-3E5B-DDBA-DE47-A7AC10B1B6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718" y="3220710"/>
            <a:ext cx="2954034" cy="2954034"/>
          </a:xfrm>
          <a:prstGeom prst="rect">
            <a:avLst/>
          </a:prstGeom>
        </p:spPr>
      </p:pic>
      <p:sp>
        <p:nvSpPr>
          <p:cNvPr id="13" name="TextBox 12">
            <a:extLst>
              <a:ext uri="{FF2B5EF4-FFF2-40B4-BE49-F238E27FC236}">
                <a16:creationId xmlns:a16="http://schemas.microsoft.com/office/drawing/2014/main" id="{D5FC14BC-3849-73C1-F655-5B7FFC9F7ABA}"/>
              </a:ext>
            </a:extLst>
          </p:cNvPr>
          <p:cNvSpPr txBox="1"/>
          <p:nvPr/>
        </p:nvSpPr>
        <p:spPr>
          <a:xfrm>
            <a:off x="5236536" y="2647507"/>
            <a:ext cx="3114969" cy="3527237"/>
          </a:xfrm>
          <a:prstGeom prst="rect">
            <a:avLst/>
          </a:prstGeom>
          <a:solidFill>
            <a:srgbClr val="DDDDDD"/>
          </a:solidFill>
        </p:spPr>
        <p:txBody>
          <a:bodyPr wrap="square" rtlCol="0">
            <a:spAutoFit/>
          </a:bodyPr>
          <a:lstStyle/>
          <a:p>
            <a:endParaRPr lang="en-US" dirty="0"/>
          </a:p>
        </p:txBody>
      </p:sp>
      <p:grpSp>
        <p:nvGrpSpPr>
          <p:cNvPr id="14" name="Group 13">
            <a:extLst>
              <a:ext uri="{FF2B5EF4-FFF2-40B4-BE49-F238E27FC236}">
                <a16:creationId xmlns:a16="http://schemas.microsoft.com/office/drawing/2014/main" id="{CB542F83-6C7B-C45F-CA56-F395384F146E}"/>
              </a:ext>
            </a:extLst>
          </p:cNvPr>
          <p:cNvGrpSpPr/>
          <p:nvPr/>
        </p:nvGrpSpPr>
        <p:grpSpPr>
          <a:xfrm rot="10800000">
            <a:off x="7655144" y="3443001"/>
            <a:ext cx="387351" cy="906310"/>
            <a:chOff x="1042729" y="4019107"/>
            <a:chExt cx="387351" cy="906310"/>
          </a:xfrm>
          <a:solidFill>
            <a:srgbClr val="4A3682"/>
          </a:solidFill>
        </p:grpSpPr>
        <p:sp>
          <p:nvSpPr>
            <p:cNvPr id="15" name="Rectangle 14">
              <a:extLst>
                <a:ext uri="{FF2B5EF4-FFF2-40B4-BE49-F238E27FC236}">
                  <a16:creationId xmlns:a16="http://schemas.microsoft.com/office/drawing/2014/main" id="{2E33F833-0974-A1EF-CA8C-FF925C5493E2}"/>
                </a:ext>
              </a:extLst>
            </p:cNvPr>
            <p:cNvSpPr/>
            <p:nvPr/>
          </p:nvSpPr>
          <p:spPr>
            <a:xfrm>
              <a:off x="1196163" y="4019107"/>
              <a:ext cx="79744" cy="685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57C40C6-A1C5-8B6A-ACE1-39217C6D33BA}"/>
                </a:ext>
              </a:extLst>
            </p:cNvPr>
            <p:cNvSpPr/>
            <p:nvPr/>
          </p:nvSpPr>
          <p:spPr>
            <a:xfrm rot="10800000">
              <a:off x="1042729" y="4704642"/>
              <a:ext cx="387351" cy="2207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03C9CB11-010B-E002-8BED-58CC5FE88C57}"/>
              </a:ext>
            </a:extLst>
          </p:cNvPr>
          <p:cNvSpPr txBox="1"/>
          <p:nvPr/>
        </p:nvSpPr>
        <p:spPr>
          <a:xfrm>
            <a:off x="7059352" y="4423740"/>
            <a:ext cx="1578934" cy="369332"/>
          </a:xfrm>
          <a:prstGeom prst="rect">
            <a:avLst/>
          </a:prstGeom>
          <a:noFill/>
        </p:spPr>
        <p:txBody>
          <a:bodyPr wrap="square">
            <a:spAutoFit/>
          </a:bodyPr>
          <a:lstStyle/>
          <a:p>
            <a:pPr algn="ctr">
              <a:lnSpc>
                <a:spcPct val="100000"/>
              </a:lnSpc>
              <a:spcBef>
                <a:spcPct val="0"/>
              </a:spcBef>
              <a:buFontTx/>
              <a:buNone/>
            </a:pPr>
            <a:r>
              <a:rPr lang="en-GB" altLang="en-US" sz="1800" b="1" dirty="0">
                <a:solidFill>
                  <a:srgbClr val="4A3682"/>
                </a:solidFill>
              </a:rPr>
              <a:t>Object</a:t>
            </a:r>
          </a:p>
        </p:txBody>
      </p:sp>
      <p:sp>
        <p:nvSpPr>
          <p:cNvPr id="18" name="TextBox 17">
            <a:extLst>
              <a:ext uri="{FF2B5EF4-FFF2-40B4-BE49-F238E27FC236}">
                <a16:creationId xmlns:a16="http://schemas.microsoft.com/office/drawing/2014/main" id="{3A559A61-7035-6A31-ADEE-0AE3569A12A7}"/>
              </a:ext>
            </a:extLst>
          </p:cNvPr>
          <p:cNvSpPr txBox="1"/>
          <p:nvPr/>
        </p:nvSpPr>
        <p:spPr>
          <a:xfrm>
            <a:off x="6618273" y="3059668"/>
            <a:ext cx="1578934" cy="369332"/>
          </a:xfrm>
          <a:prstGeom prst="rect">
            <a:avLst/>
          </a:prstGeom>
          <a:solidFill>
            <a:srgbClr val="FDEAEA"/>
          </a:solidFill>
        </p:spPr>
        <p:txBody>
          <a:bodyPr wrap="square">
            <a:spAutoFit/>
          </a:bodyPr>
          <a:lstStyle/>
          <a:p>
            <a:pPr algn="ctr">
              <a:lnSpc>
                <a:spcPct val="100000"/>
              </a:lnSpc>
              <a:spcBef>
                <a:spcPct val="0"/>
              </a:spcBef>
              <a:buFontTx/>
              <a:buNone/>
            </a:pPr>
            <a:r>
              <a:rPr lang="en-GB" altLang="en-US" sz="1800" dirty="0"/>
              <a:t>You love </a:t>
            </a:r>
            <a:r>
              <a:rPr lang="en-GB" altLang="en-US" sz="1800" b="1" dirty="0">
                <a:solidFill>
                  <a:srgbClr val="4A3682"/>
                </a:solidFill>
              </a:rPr>
              <a:t>me.</a:t>
            </a:r>
          </a:p>
        </p:txBody>
      </p:sp>
      <p:pic>
        <p:nvPicPr>
          <p:cNvPr id="21" name="Picture 20" descr="A picture containing text&#10;&#10;Description automatically generated">
            <a:extLst>
              <a:ext uri="{FF2B5EF4-FFF2-40B4-BE49-F238E27FC236}">
                <a16:creationId xmlns:a16="http://schemas.microsoft.com/office/drawing/2014/main" id="{E5A740EF-D294-6358-76F9-213D291BB4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983" y="3405376"/>
            <a:ext cx="1605715" cy="2751439"/>
          </a:xfrm>
          <a:prstGeom prst="rect">
            <a:avLst/>
          </a:prstGeom>
        </p:spPr>
      </p:pic>
    </p:spTree>
    <p:extLst>
      <p:ext uri="{BB962C8B-B14F-4D97-AF65-F5344CB8AC3E}">
        <p14:creationId xmlns:p14="http://schemas.microsoft.com/office/powerpoint/2010/main" val="134530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6"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290">
                                          <p:stCondLst>
                                            <p:cond delay="0"/>
                                          </p:stCondLst>
                                        </p:cTn>
                                        <p:tgtEl>
                                          <p:spTgt spid="6"/>
                                        </p:tgtEl>
                                      </p:cBhvr>
                                    </p:animEffect>
                                    <p:anim calcmode="lin" valueType="num">
                                      <p:cBhvr>
                                        <p:cTn id="34"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9" dur="13">
                                          <p:stCondLst>
                                            <p:cond delay="325"/>
                                          </p:stCondLst>
                                        </p:cTn>
                                        <p:tgtEl>
                                          <p:spTgt spid="6"/>
                                        </p:tgtEl>
                                      </p:cBhvr>
                                      <p:to x="100000" y="60000"/>
                                    </p:animScale>
                                    <p:animScale>
                                      <p:cBhvr>
                                        <p:cTn id="40" dur="83" decel="50000">
                                          <p:stCondLst>
                                            <p:cond delay="338"/>
                                          </p:stCondLst>
                                        </p:cTn>
                                        <p:tgtEl>
                                          <p:spTgt spid="6"/>
                                        </p:tgtEl>
                                      </p:cBhvr>
                                      <p:to x="100000" y="100000"/>
                                    </p:animScale>
                                    <p:animScale>
                                      <p:cBhvr>
                                        <p:cTn id="41" dur="13">
                                          <p:stCondLst>
                                            <p:cond delay="656"/>
                                          </p:stCondLst>
                                        </p:cTn>
                                        <p:tgtEl>
                                          <p:spTgt spid="6"/>
                                        </p:tgtEl>
                                      </p:cBhvr>
                                      <p:to x="100000" y="80000"/>
                                    </p:animScale>
                                    <p:animScale>
                                      <p:cBhvr>
                                        <p:cTn id="42" dur="83" decel="50000">
                                          <p:stCondLst>
                                            <p:cond delay="669"/>
                                          </p:stCondLst>
                                        </p:cTn>
                                        <p:tgtEl>
                                          <p:spTgt spid="6"/>
                                        </p:tgtEl>
                                      </p:cBhvr>
                                      <p:to x="100000" y="100000"/>
                                    </p:animScale>
                                    <p:animScale>
                                      <p:cBhvr>
                                        <p:cTn id="43" dur="13">
                                          <p:stCondLst>
                                            <p:cond delay="821"/>
                                          </p:stCondLst>
                                        </p:cTn>
                                        <p:tgtEl>
                                          <p:spTgt spid="6"/>
                                        </p:tgtEl>
                                      </p:cBhvr>
                                      <p:to x="100000" y="90000"/>
                                    </p:animScale>
                                    <p:animScale>
                                      <p:cBhvr>
                                        <p:cTn id="44" dur="83" decel="50000">
                                          <p:stCondLst>
                                            <p:cond delay="834"/>
                                          </p:stCondLst>
                                        </p:cTn>
                                        <p:tgtEl>
                                          <p:spTgt spid="6"/>
                                        </p:tgtEl>
                                      </p:cBhvr>
                                      <p:to x="100000" y="100000"/>
                                    </p:animScale>
                                    <p:animScale>
                                      <p:cBhvr>
                                        <p:cTn id="45" dur="13">
                                          <p:stCondLst>
                                            <p:cond delay="904"/>
                                          </p:stCondLst>
                                        </p:cTn>
                                        <p:tgtEl>
                                          <p:spTgt spid="6"/>
                                        </p:tgtEl>
                                      </p:cBhvr>
                                      <p:to x="100000" y="95000"/>
                                    </p:animScale>
                                    <p:animScale>
                                      <p:cBhvr>
                                        <p:cTn id="46" dur="83" decel="50000">
                                          <p:stCondLst>
                                            <p:cond delay="917"/>
                                          </p:stCondLst>
                                        </p:cTn>
                                        <p:tgtEl>
                                          <p:spTgt spid="6"/>
                                        </p:tgtEl>
                                      </p:cBhvr>
                                      <p:to x="100000" y="100000"/>
                                    </p:animScale>
                                  </p:childTnLst>
                                </p:cTn>
                              </p:par>
                            </p:childTnLst>
                          </p:cTn>
                        </p:par>
                        <p:par>
                          <p:cTn id="47" fill="hold">
                            <p:stCondLst>
                              <p:cond delay="4500"/>
                            </p:stCondLst>
                            <p:childTnLst>
                              <p:par>
                                <p:cTn id="48" presetID="2" presetClass="entr" presetSubtype="4"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6000"/>
                            </p:stCondLst>
                            <p:childTnLst>
                              <p:par>
                                <p:cTn id="64" presetID="26"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290">
                                          <p:stCondLst>
                                            <p:cond delay="0"/>
                                          </p:stCondLst>
                                        </p:cTn>
                                        <p:tgtEl>
                                          <p:spTgt spid="18"/>
                                        </p:tgtEl>
                                      </p:cBhvr>
                                    </p:animEffect>
                                    <p:anim calcmode="lin" valueType="num">
                                      <p:cBhvr>
                                        <p:cTn id="67"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72" dur="13">
                                          <p:stCondLst>
                                            <p:cond delay="325"/>
                                          </p:stCondLst>
                                        </p:cTn>
                                        <p:tgtEl>
                                          <p:spTgt spid="18"/>
                                        </p:tgtEl>
                                      </p:cBhvr>
                                      <p:to x="100000" y="60000"/>
                                    </p:animScale>
                                    <p:animScale>
                                      <p:cBhvr>
                                        <p:cTn id="73" dur="83" decel="50000">
                                          <p:stCondLst>
                                            <p:cond delay="338"/>
                                          </p:stCondLst>
                                        </p:cTn>
                                        <p:tgtEl>
                                          <p:spTgt spid="18"/>
                                        </p:tgtEl>
                                      </p:cBhvr>
                                      <p:to x="100000" y="100000"/>
                                    </p:animScale>
                                    <p:animScale>
                                      <p:cBhvr>
                                        <p:cTn id="74" dur="13">
                                          <p:stCondLst>
                                            <p:cond delay="656"/>
                                          </p:stCondLst>
                                        </p:cTn>
                                        <p:tgtEl>
                                          <p:spTgt spid="18"/>
                                        </p:tgtEl>
                                      </p:cBhvr>
                                      <p:to x="100000" y="80000"/>
                                    </p:animScale>
                                    <p:animScale>
                                      <p:cBhvr>
                                        <p:cTn id="75" dur="83" decel="50000">
                                          <p:stCondLst>
                                            <p:cond delay="669"/>
                                          </p:stCondLst>
                                        </p:cTn>
                                        <p:tgtEl>
                                          <p:spTgt spid="18"/>
                                        </p:tgtEl>
                                      </p:cBhvr>
                                      <p:to x="100000" y="100000"/>
                                    </p:animScale>
                                    <p:animScale>
                                      <p:cBhvr>
                                        <p:cTn id="76" dur="13">
                                          <p:stCondLst>
                                            <p:cond delay="821"/>
                                          </p:stCondLst>
                                        </p:cTn>
                                        <p:tgtEl>
                                          <p:spTgt spid="18"/>
                                        </p:tgtEl>
                                      </p:cBhvr>
                                      <p:to x="100000" y="90000"/>
                                    </p:animScale>
                                    <p:animScale>
                                      <p:cBhvr>
                                        <p:cTn id="77" dur="83" decel="50000">
                                          <p:stCondLst>
                                            <p:cond delay="834"/>
                                          </p:stCondLst>
                                        </p:cTn>
                                        <p:tgtEl>
                                          <p:spTgt spid="18"/>
                                        </p:tgtEl>
                                      </p:cBhvr>
                                      <p:to x="100000" y="100000"/>
                                    </p:animScale>
                                    <p:animScale>
                                      <p:cBhvr>
                                        <p:cTn id="78" dur="13">
                                          <p:stCondLst>
                                            <p:cond delay="904"/>
                                          </p:stCondLst>
                                        </p:cTn>
                                        <p:tgtEl>
                                          <p:spTgt spid="18"/>
                                        </p:tgtEl>
                                      </p:cBhvr>
                                      <p:to x="100000" y="95000"/>
                                    </p:animScale>
                                    <p:animScale>
                                      <p:cBhvr>
                                        <p:cTn id="79" dur="83" decel="50000">
                                          <p:stCondLst>
                                            <p:cond delay="917"/>
                                          </p:stCondLst>
                                        </p:cTn>
                                        <p:tgtEl>
                                          <p:spTgt spid="18"/>
                                        </p:tgtEl>
                                      </p:cBhvr>
                                      <p:to x="100000" y="100000"/>
                                    </p:animScale>
                                  </p:childTnLst>
                                </p:cTn>
                              </p:par>
                            </p:childTnLst>
                          </p:cTn>
                        </p:par>
                        <p:par>
                          <p:cTn id="80" fill="hold">
                            <p:stCondLst>
                              <p:cond delay="7000"/>
                            </p:stCondLst>
                            <p:childTnLst>
                              <p:par>
                                <p:cTn id="81" presetID="2" presetClass="entr" presetSubtype="4"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childTnLst>
                          </p:cTn>
                        </p:par>
                        <p:par>
                          <p:cTn id="85" fill="hold">
                            <p:stCondLst>
                              <p:cond delay="7500"/>
                            </p:stCondLst>
                            <p:childTnLst>
                              <p:par>
                                <p:cTn id="86" presetID="2" presetClass="entr" presetSubtype="4"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500" fill="hold"/>
                                        <p:tgtEl>
                                          <p:spTgt spid="17"/>
                                        </p:tgtEl>
                                        <p:attrNameLst>
                                          <p:attrName>ppt_x</p:attrName>
                                        </p:attrNameLst>
                                      </p:cBhvr>
                                      <p:tavLst>
                                        <p:tav tm="0">
                                          <p:val>
                                            <p:strVal val="#ppt_x"/>
                                          </p:val>
                                        </p:tav>
                                        <p:tav tm="100000">
                                          <p:val>
                                            <p:strVal val="#ppt_x"/>
                                          </p:val>
                                        </p:tav>
                                      </p:tavLst>
                                    </p:anim>
                                    <p:anim calcmode="lin" valueType="num">
                                      <p:cBhvr additive="base">
                                        <p:cTn id="8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10" grpId="0"/>
      <p:bldP spid="13" grpId="0" animBg="1"/>
      <p:bldP spid="1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76BD-130A-7E30-099E-6F6C765265E2}"/>
              </a:ext>
            </a:extLst>
          </p:cNvPr>
          <p:cNvSpPr>
            <a:spLocks noGrp="1"/>
          </p:cNvSpPr>
          <p:nvPr>
            <p:ph type="title"/>
          </p:nvPr>
        </p:nvSpPr>
        <p:spPr>
          <a:xfrm>
            <a:off x="1030659" y="773148"/>
            <a:ext cx="3541339" cy="994306"/>
          </a:xfrm>
          <a:prstGeom prst="roundRect">
            <a:avLst>
              <a:gd name="adj" fmla="val 0"/>
            </a:avLst>
          </a:prstGeom>
          <a:solidFill>
            <a:srgbClr val="A873B0"/>
          </a:solidFill>
          <a:ln>
            <a:noFill/>
          </a:ln>
        </p:spPr>
        <p:txBody>
          <a:bodyPr/>
          <a:lstStyle/>
          <a:p>
            <a:r>
              <a:rPr lang="en-US" dirty="0">
                <a:solidFill>
                  <a:schemeClr val="bg1"/>
                </a:solidFill>
              </a:rPr>
              <a:t>I or me?</a:t>
            </a:r>
          </a:p>
        </p:txBody>
      </p:sp>
      <p:sp>
        <p:nvSpPr>
          <p:cNvPr id="3" name="TextBox 2">
            <a:extLst>
              <a:ext uri="{FF2B5EF4-FFF2-40B4-BE49-F238E27FC236}">
                <a16:creationId xmlns:a16="http://schemas.microsoft.com/office/drawing/2014/main" id="{2F498C0E-E82A-9E18-F648-EBC9B2D305C4}"/>
              </a:ext>
            </a:extLst>
          </p:cNvPr>
          <p:cNvSpPr txBox="1"/>
          <p:nvPr/>
        </p:nvSpPr>
        <p:spPr>
          <a:xfrm>
            <a:off x="1030658" y="1914042"/>
            <a:ext cx="3541339" cy="923330"/>
          </a:xfrm>
          <a:prstGeom prst="rect">
            <a:avLst/>
          </a:prstGeom>
          <a:solidFill>
            <a:srgbClr val="8ACBC0"/>
          </a:solidFill>
        </p:spPr>
        <p:txBody>
          <a:bodyPr wrap="square" lIns="182880" tIns="182880" rIns="182880" bIns="182880" rtlCol="0">
            <a:spAutoFit/>
          </a:bodyPr>
          <a:lstStyle/>
          <a:p>
            <a:pPr algn="ctr"/>
            <a:r>
              <a:rPr lang="en-GB" altLang="en-US" sz="1800" dirty="0"/>
              <a:t>Whether to use </a:t>
            </a:r>
            <a:r>
              <a:rPr lang="en-GB" altLang="en-US" sz="1800" b="1" dirty="0"/>
              <a:t>I</a:t>
            </a:r>
            <a:r>
              <a:rPr lang="en-GB" altLang="en-US" sz="1800" dirty="0"/>
              <a:t> or </a:t>
            </a:r>
            <a:r>
              <a:rPr lang="en-GB" altLang="en-US" sz="1800" b="1" dirty="0"/>
              <a:t>me</a:t>
            </a:r>
            <a:r>
              <a:rPr lang="en-GB" altLang="en-US" sz="1800" dirty="0"/>
              <a:t> often causes confusion.</a:t>
            </a:r>
          </a:p>
        </p:txBody>
      </p:sp>
      <p:sp>
        <p:nvSpPr>
          <p:cNvPr id="5" name="TextBox 4">
            <a:extLst>
              <a:ext uri="{FF2B5EF4-FFF2-40B4-BE49-F238E27FC236}">
                <a16:creationId xmlns:a16="http://schemas.microsoft.com/office/drawing/2014/main" id="{1EDA620B-E26E-5359-6289-B5A85A6F51D6}"/>
              </a:ext>
            </a:extLst>
          </p:cNvPr>
          <p:cNvSpPr txBox="1"/>
          <p:nvPr/>
        </p:nvSpPr>
        <p:spPr>
          <a:xfrm>
            <a:off x="1030659" y="3395628"/>
            <a:ext cx="3541340" cy="646331"/>
          </a:xfrm>
          <a:prstGeom prst="rect">
            <a:avLst/>
          </a:prstGeom>
          <a:solidFill>
            <a:srgbClr val="4A3682"/>
          </a:solidFill>
        </p:spPr>
        <p:txBody>
          <a:bodyPr wrap="square" lIns="182880" tIns="182880" rIns="182880" bIns="182880">
            <a:spAutoFit/>
          </a:bodyPr>
          <a:lstStyle/>
          <a:p>
            <a:r>
              <a:rPr lang="en-US" dirty="0">
                <a:solidFill>
                  <a:schemeClr val="bg1"/>
                </a:solidFill>
              </a:rPr>
              <a:t>Billy and I are twins.</a:t>
            </a:r>
          </a:p>
        </p:txBody>
      </p:sp>
      <p:sp>
        <p:nvSpPr>
          <p:cNvPr id="10" name="TextBox 9">
            <a:extLst>
              <a:ext uri="{FF2B5EF4-FFF2-40B4-BE49-F238E27FC236}">
                <a16:creationId xmlns:a16="http://schemas.microsoft.com/office/drawing/2014/main" id="{A1CFD244-879C-9CD0-00BB-92B2936411F5}"/>
              </a:ext>
            </a:extLst>
          </p:cNvPr>
          <p:cNvSpPr txBox="1"/>
          <p:nvPr/>
        </p:nvSpPr>
        <p:spPr>
          <a:xfrm>
            <a:off x="1201270" y="5178913"/>
            <a:ext cx="6992471" cy="646331"/>
          </a:xfrm>
          <a:prstGeom prst="rect">
            <a:avLst/>
          </a:prstGeom>
          <a:noFill/>
        </p:spPr>
        <p:txBody>
          <a:bodyPr wrap="square" rtlCol="0">
            <a:spAutoFit/>
          </a:bodyPr>
          <a:lstStyle/>
          <a:p>
            <a:pPr algn="ctr">
              <a:lnSpc>
                <a:spcPct val="100000"/>
              </a:lnSpc>
              <a:spcBef>
                <a:spcPct val="0"/>
              </a:spcBef>
              <a:buFontTx/>
              <a:buNone/>
            </a:pPr>
            <a:r>
              <a:rPr lang="en-GB" altLang="en-US" sz="1800" dirty="0"/>
              <a:t>In this example, ‘Billy and I’ forms the </a:t>
            </a:r>
            <a:r>
              <a:rPr lang="en-GB" altLang="en-US" sz="1800" b="1" dirty="0">
                <a:solidFill>
                  <a:srgbClr val="4A3682"/>
                </a:solidFill>
              </a:rPr>
              <a:t>subject</a:t>
            </a:r>
            <a:r>
              <a:rPr lang="en-GB" altLang="en-US" sz="1800" dirty="0"/>
              <a:t> of the verb ‘to be’. Therefore </a:t>
            </a:r>
            <a:r>
              <a:rPr lang="en-GB" altLang="en-US" sz="1800" b="1" dirty="0"/>
              <a:t>I</a:t>
            </a:r>
            <a:r>
              <a:rPr lang="en-GB" altLang="en-US" sz="1800" dirty="0"/>
              <a:t> should be used rather than </a:t>
            </a:r>
            <a:r>
              <a:rPr lang="en-GB" altLang="en-US" sz="1800" b="1" dirty="0"/>
              <a:t>me</a:t>
            </a:r>
            <a:r>
              <a:rPr lang="en-GB" altLang="en-US" sz="1800" dirty="0"/>
              <a:t>.</a:t>
            </a:r>
          </a:p>
        </p:txBody>
      </p:sp>
      <p:pic>
        <p:nvPicPr>
          <p:cNvPr id="12" name="Picture 11" descr="A picture containing text&#10;&#10;Description automatically generated">
            <a:extLst>
              <a:ext uri="{FF2B5EF4-FFF2-40B4-BE49-F238E27FC236}">
                <a16:creationId xmlns:a16="http://schemas.microsoft.com/office/drawing/2014/main" id="{16401226-DF7A-8914-4C98-71A17F8B4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0461" y="971709"/>
            <a:ext cx="1765815" cy="3908612"/>
          </a:xfrm>
          <a:prstGeom prst="rect">
            <a:avLst/>
          </a:prstGeom>
        </p:spPr>
      </p:pic>
      <p:grpSp>
        <p:nvGrpSpPr>
          <p:cNvPr id="13" name="Group 12">
            <a:extLst>
              <a:ext uri="{FF2B5EF4-FFF2-40B4-BE49-F238E27FC236}">
                <a16:creationId xmlns:a16="http://schemas.microsoft.com/office/drawing/2014/main" id="{58B17204-F810-FCB1-8AF3-D9B169873580}"/>
              </a:ext>
            </a:extLst>
          </p:cNvPr>
          <p:cNvGrpSpPr/>
          <p:nvPr/>
        </p:nvGrpSpPr>
        <p:grpSpPr>
          <a:xfrm>
            <a:off x="3865007" y="3455196"/>
            <a:ext cx="533578" cy="533578"/>
            <a:chOff x="4418374" y="4331559"/>
            <a:chExt cx="533578" cy="533578"/>
          </a:xfrm>
        </p:grpSpPr>
        <p:sp>
          <p:nvSpPr>
            <p:cNvPr id="14" name="Oval 13">
              <a:extLst>
                <a:ext uri="{FF2B5EF4-FFF2-40B4-BE49-F238E27FC236}">
                  <a16:creationId xmlns:a16="http://schemas.microsoft.com/office/drawing/2014/main" id="{EC551159-7BB0-4D87-7B4D-B67010380F58}"/>
                </a:ext>
              </a:extLst>
            </p:cNvPr>
            <p:cNvSpPr/>
            <p:nvPr/>
          </p:nvSpPr>
          <p:spPr>
            <a:xfrm>
              <a:off x="4418374" y="4331559"/>
              <a:ext cx="533578" cy="533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Shape 14">
              <a:extLst>
                <a:ext uri="{FF2B5EF4-FFF2-40B4-BE49-F238E27FC236}">
                  <a16:creationId xmlns:a16="http://schemas.microsoft.com/office/drawing/2014/main" id="{DAB31660-D34C-1997-52FB-A609F353516F}"/>
                </a:ext>
              </a:extLst>
            </p:cNvPr>
            <p:cNvSpPr/>
            <p:nvPr/>
          </p:nvSpPr>
          <p:spPr>
            <a:xfrm rot="18900000">
              <a:off x="4507766" y="4522017"/>
              <a:ext cx="366716" cy="117421"/>
            </a:xfrm>
            <a:prstGeom prst="corner">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2" name="TextBox 21">
            <a:extLst>
              <a:ext uri="{FF2B5EF4-FFF2-40B4-BE49-F238E27FC236}">
                <a16:creationId xmlns:a16="http://schemas.microsoft.com/office/drawing/2014/main" id="{6C82640B-6C20-4AA4-C8CC-502760DD4E5D}"/>
              </a:ext>
            </a:extLst>
          </p:cNvPr>
          <p:cNvSpPr txBox="1"/>
          <p:nvPr/>
        </p:nvSpPr>
        <p:spPr>
          <a:xfrm>
            <a:off x="1030659" y="4290462"/>
            <a:ext cx="3541339" cy="646331"/>
          </a:xfrm>
          <a:prstGeom prst="rect">
            <a:avLst/>
          </a:prstGeom>
          <a:solidFill>
            <a:srgbClr val="4A3682"/>
          </a:solidFill>
        </p:spPr>
        <p:txBody>
          <a:bodyPr wrap="square" lIns="182880" tIns="182880" rIns="182880" bIns="182880">
            <a:spAutoFit/>
          </a:bodyPr>
          <a:lstStyle/>
          <a:p>
            <a:r>
              <a:rPr lang="en-US" dirty="0">
                <a:solidFill>
                  <a:schemeClr val="bg1"/>
                </a:solidFill>
              </a:rPr>
              <a:t>Billy and me are twins.</a:t>
            </a:r>
          </a:p>
        </p:txBody>
      </p:sp>
      <p:grpSp>
        <p:nvGrpSpPr>
          <p:cNvPr id="16" name="Group 15">
            <a:extLst>
              <a:ext uri="{FF2B5EF4-FFF2-40B4-BE49-F238E27FC236}">
                <a16:creationId xmlns:a16="http://schemas.microsoft.com/office/drawing/2014/main" id="{C35BC88E-73D5-FCEC-D637-4E77EB058A03}"/>
              </a:ext>
            </a:extLst>
          </p:cNvPr>
          <p:cNvGrpSpPr/>
          <p:nvPr/>
        </p:nvGrpSpPr>
        <p:grpSpPr>
          <a:xfrm>
            <a:off x="3875156" y="4344200"/>
            <a:ext cx="533578" cy="533578"/>
            <a:chOff x="4418374" y="4895572"/>
            <a:chExt cx="533578" cy="533578"/>
          </a:xfrm>
        </p:grpSpPr>
        <p:sp>
          <p:nvSpPr>
            <p:cNvPr id="17" name="Oval 16">
              <a:extLst>
                <a:ext uri="{FF2B5EF4-FFF2-40B4-BE49-F238E27FC236}">
                  <a16:creationId xmlns:a16="http://schemas.microsoft.com/office/drawing/2014/main" id="{CBE8F675-1CBB-7603-87A4-29378768DD52}"/>
                </a:ext>
              </a:extLst>
            </p:cNvPr>
            <p:cNvSpPr/>
            <p:nvPr/>
          </p:nvSpPr>
          <p:spPr>
            <a:xfrm>
              <a:off x="4418374" y="4895572"/>
              <a:ext cx="533578" cy="533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8">
              <a:extLst>
                <a:ext uri="{FF2B5EF4-FFF2-40B4-BE49-F238E27FC236}">
                  <a16:creationId xmlns:a16="http://schemas.microsoft.com/office/drawing/2014/main" id="{F144F578-DE1E-AF2D-79CC-704808D01956}"/>
                </a:ext>
              </a:extLst>
            </p:cNvPr>
            <p:cNvGrpSpPr>
              <a:grpSpLocks/>
            </p:cNvGrpSpPr>
            <p:nvPr/>
          </p:nvGrpSpPr>
          <p:grpSpPr bwMode="auto">
            <a:xfrm>
              <a:off x="4542589" y="5037556"/>
              <a:ext cx="264850" cy="265727"/>
              <a:chOff x="4087446" y="3771930"/>
              <a:chExt cx="479792" cy="479792"/>
            </a:xfrm>
          </p:grpSpPr>
          <p:cxnSp>
            <p:nvCxnSpPr>
              <p:cNvPr id="19" name="Straight Connector 18">
                <a:extLst>
                  <a:ext uri="{FF2B5EF4-FFF2-40B4-BE49-F238E27FC236}">
                    <a16:creationId xmlns:a16="http://schemas.microsoft.com/office/drawing/2014/main" id="{BD0268E7-6746-FB20-645C-8F5943CAB432}"/>
                  </a:ext>
                </a:extLst>
              </p:cNvPr>
              <p:cNvCxnSpPr/>
              <p:nvPr/>
            </p:nvCxnSpPr>
            <p:spPr>
              <a:xfrm>
                <a:off x="4087446" y="3771930"/>
                <a:ext cx="479792" cy="4797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3006E8-58B5-7478-F13B-DF3F24EA9E21}"/>
                  </a:ext>
                </a:extLst>
              </p:cNvPr>
              <p:cNvCxnSpPr/>
              <p:nvPr/>
            </p:nvCxnSpPr>
            <p:spPr>
              <a:xfrm flipH="1">
                <a:off x="4087446" y="3771930"/>
                <a:ext cx="479792" cy="4797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E550CC94-9F89-6E39-5598-44F37FEFA1FB}"/>
              </a:ext>
            </a:extLst>
          </p:cNvPr>
          <p:cNvSpPr txBox="1"/>
          <p:nvPr/>
        </p:nvSpPr>
        <p:spPr>
          <a:xfrm>
            <a:off x="1030659" y="2926015"/>
            <a:ext cx="5051612" cy="369332"/>
          </a:xfrm>
          <a:prstGeom prst="rect">
            <a:avLst/>
          </a:prstGeom>
          <a:noFill/>
        </p:spPr>
        <p:txBody>
          <a:bodyPr wrap="square" lIns="0" rIns="0">
            <a:spAutoFit/>
          </a:bodyPr>
          <a:lstStyle/>
          <a:p>
            <a:r>
              <a:rPr lang="en-US" b="1" dirty="0">
                <a:solidFill>
                  <a:srgbClr val="4A3682"/>
                </a:solidFill>
              </a:rPr>
              <a:t>For example:</a:t>
            </a:r>
          </a:p>
        </p:txBody>
      </p:sp>
    </p:spTree>
    <p:extLst>
      <p:ext uri="{BB962C8B-B14F-4D97-AF65-F5344CB8AC3E}">
        <p14:creationId xmlns:p14="http://schemas.microsoft.com/office/powerpoint/2010/main" val="351357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5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 calcmode="lin" valueType="num">
                                      <p:cBhvr>
                                        <p:cTn id="59" dur="1000" fill="hold"/>
                                        <p:tgtEl>
                                          <p:spTgt spid="13"/>
                                        </p:tgtEl>
                                        <p:attrNameLst>
                                          <p:attrName>style.rotation</p:attrName>
                                        </p:attrNameLst>
                                      </p:cBhvr>
                                      <p:tavLst>
                                        <p:tav tm="0">
                                          <p:val>
                                            <p:fltVal val="90"/>
                                          </p:val>
                                        </p:tav>
                                        <p:tav tm="100000">
                                          <p:val>
                                            <p:fltVal val="0"/>
                                          </p:val>
                                        </p:tav>
                                      </p:tavLst>
                                    </p:anim>
                                    <p:animEffect transition="in" filter="fade">
                                      <p:cBhvr>
                                        <p:cTn id="60" dur="1000"/>
                                        <p:tgtEl>
                                          <p:spTgt spid="13"/>
                                        </p:tgtEl>
                                      </p:cBhvr>
                                    </p:animEffect>
                                  </p:childTnLst>
                                </p:cTn>
                              </p:par>
                            </p:childTnLst>
                          </p:cTn>
                        </p:par>
                        <p:par>
                          <p:cTn id="61" fill="hold">
                            <p:stCondLst>
                              <p:cond delay="6000"/>
                            </p:stCondLst>
                            <p:childTnLst>
                              <p:par>
                                <p:cTn id="62" presetID="31" presetClass="entr" presetSubtype="0"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0" grpId="0"/>
      <p:bldP spid="22"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76BD-130A-7E30-099E-6F6C765265E2}"/>
              </a:ext>
            </a:extLst>
          </p:cNvPr>
          <p:cNvSpPr>
            <a:spLocks noGrp="1"/>
          </p:cNvSpPr>
          <p:nvPr>
            <p:ph type="title"/>
          </p:nvPr>
        </p:nvSpPr>
        <p:spPr>
          <a:xfrm>
            <a:off x="1030659" y="997266"/>
            <a:ext cx="4079223" cy="994306"/>
          </a:xfrm>
          <a:prstGeom prst="roundRect">
            <a:avLst>
              <a:gd name="adj" fmla="val 0"/>
            </a:avLst>
          </a:prstGeom>
          <a:solidFill>
            <a:srgbClr val="A873B0"/>
          </a:solidFill>
        </p:spPr>
        <p:txBody>
          <a:bodyPr/>
          <a:lstStyle/>
          <a:p>
            <a:r>
              <a:rPr lang="en-US" dirty="0">
                <a:solidFill>
                  <a:schemeClr val="bg1"/>
                </a:solidFill>
              </a:rPr>
              <a:t>I or me?</a:t>
            </a:r>
          </a:p>
        </p:txBody>
      </p:sp>
      <p:sp>
        <p:nvSpPr>
          <p:cNvPr id="3" name="TextBox 2">
            <a:extLst>
              <a:ext uri="{FF2B5EF4-FFF2-40B4-BE49-F238E27FC236}">
                <a16:creationId xmlns:a16="http://schemas.microsoft.com/office/drawing/2014/main" id="{2F498C0E-E82A-9E18-F648-EBC9B2D305C4}"/>
              </a:ext>
            </a:extLst>
          </p:cNvPr>
          <p:cNvSpPr txBox="1"/>
          <p:nvPr/>
        </p:nvSpPr>
        <p:spPr>
          <a:xfrm>
            <a:off x="1030659" y="2178350"/>
            <a:ext cx="4079223" cy="1477328"/>
          </a:xfrm>
          <a:prstGeom prst="rect">
            <a:avLst/>
          </a:prstGeom>
          <a:solidFill>
            <a:srgbClr val="8ACBC0"/>
          </a:solidFill>
        </p:spPr>
        <p:txBody>
          <a:bodyPr wrap="square" lIns="182880" tIns="182880" rIns="182880" bIns="182880" rtlCol="0">
            <a:spAutoFit/>
          </a:bodyPr>
          <a:lstStyle/>
          <a:p>
            <a:pPr>
              <a:lnSpc>
                <a:spcPct val="100000"/>
              </a:lnSpc>
              <a:spcBef>
                <a:spcPct val="0"/>
              </a:spcBef>
              <a:buFontTx/>
              <a:buNone/>
            </a:pPr>
            <a:r>
              <a:rPr lang="en-GB" altLang="en-US" sz="1800" dirty="0"/>
              <a:t>In the following example, </a:t>
            </a:r>
            <a:r>
              <a:rPr lang="en-GB" altLang="en-US" sz="1800" b="1" dirty="0"/>
              <a:t>me</a:t>
            </a:r>
            <a:r>
              <a:rPr lang="en-GB" altLang="en-US" sz="1800" dirty="0"/>
              <a:t> forms part of the </a:t>
            </a:r>
            <a:r>
              <a:rPr lang="en-GB" altLang="en-US" sz="1800" b="1" dirty="0">
                <a:solidFill>
                  <a:srgbClr val="4A3682"/>
                </a:solidFill>
              </a:rPr>
              <a:t>object</a:t>
            </a:r>
            <a:r>
              <a:rPr lang="en-GB" altLang="en-US" sz="1800" dirty="0"/>
              <a:t> of the verb ‘to follow’ and therefore should be used rather than </a:t>
            </a:r>
            <a:r>
              <a:rPr lang="en-GB" altLang="en-US" sz="1800" b="1" dirty="0"/>
              <a:t>I</a:t>
            </a:r>
            <a:r>
              <a:rPr lang="en-GB" altLang="en-US" sz="1800" dirty="0"/>
              <a:t>.</a:t>
            </a:r>
          </a:p>
        </p:txBody>
      </p:sp>
      <p:sp>
        <p:nvSpPr>
          <p:cNvPr id="5" name="TextBox 4">
            <a:extLst>
              <a:ext uri="{FF2B5EF4-FFF2-40B4-BE49-F238E27FC236}">
                <a16:creationId xmlns:a16="http://schemas.microsoft.com/office/drawing/2014/main" id="{1EDA620B-E26E-5359-6289-B5A85A6F51D6}"/>
              </a:ext>
            </a:extLst>
          </p:cNvPr>
          <p:cNvSpPr txBox="1"/>
          <p:nvPr/>
        </p:nvSpPr>
        <p:spPr>
          <a:xfrm>
            <a:off x="1030659" y="4409559"/>
            <a:ext cx="4079222" cy="646331"/>
          </a:xfrm>
          <a:prstGeom prst="rect">
            <a:avLst/>
          </a:prstGeom>
          <a:solidFill>
            <a:srgbClr val="4A3682"/>
          </a:solidFill>
        </p:spPr>
        <p:txBody>
          <a:bodyPr wrap="square" lIns="182880" tIns="182880" rIns="182880" bIns="182880">
            <a:spAutoFit/>
          </a:bodyPr>
          <a:lstStyle/>
          <a:p>
            <a:r>
              <a:rPr lang="en-US" dirty="0">
                <a:solidFill>
                  <a:schemeClr val="bg1"/>
                </a:solidFill>
              </a:rPr>
              <a:t>The dog followed Billy and me.</a:t>
            </a:r>
          </a:p>
        </p:txBody>
      </p:sp>
      <p:pic>
        <p:nvPicPr>
          <p:cNvPr id="11" name="Picture 10" descr="A picture containing text&#10;&#10;Description automatically generated">
            <a:extLst>
              <a:ext uri="{FF2B5EF4-FFF2-40B4-BE49-F238E27FC236}">
                <a16:creationId xmlns:a16="http://schemas.microsoft.com/office/drawing/2014/main" id="{81FFD611-A7FD-9FF5-BC60-B891278DD4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8689" y="1201270"/>
            <a:ext cx="2364651" cy="4455459"/>
          </a:xfrm>
          <a:prstGeom prst="rect">
            <a:avLst/>
          </a:prstGeom>
        </p:spPr>
      </p:pic>
      <p:grpSp>
        <p:nvGrpSpPr>
          <p:cNvPr id="16" name="Group 15">
            <a:extLst>
              <a:ext uri="{FF2B5EF4-FFF2-40B4-BE49-F238E27FC236}">
                <a16:creationId xmlns:a16="http://schemas.microsoft.com/office/drawing/2014/main" id="{A05D83E5-B642-655E-A2E3-ECDB6430DB3D}"/>
              </a:ext>
            </a:extLst>
          </p:cNvPr>
          <p:cNvGrpSpPr/>
          <p:nvPr/>
        </p:nvGrpSpPr>
        <p:grpSpPr>
          <a:xfrm>
            <a:off x="4418374" y="4475178"/>
            <a:ext cx="533578" cy="533578"/>
            <a:chOff x="4418374" y="4331559"/>
            <a:chExt cx="533578" cy="533578"/>
          </a:xfrm>
        </p:grpSpPr>
        <p:sp>
          <p:nvSpPr>
            <p:cNvPr id="13" name="Oval 12">
              <a:extLst>
                <a:ext uri="{FF2B5EF4-FFF2-40B4-BE49-F238E27FC236}">
                  <a16:creationId xmlns:a16="http://schemas.microsoft.com/office/drawing/2014/main" id="{69348086-8ECE-1EF7-FB5F-7C5F7B5F3549}"/>
                </a:ext>
              </a:extLst>
            </p:cNvPr>
            <p:cNvSpPr/>
            <p:nvPr/>
          </p:nvSpPr>
          <p:spPr>
            <a:xfrm>
              <a:off x="4418374" y="4331559"/>
              <a:ext cx="533578" cy="533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282E1128-9812-081C-609E-C644C2BBE937}"/>
                </a:ext>
              </a:extLst>
            </p:cNvPr>
            <p:cNvSpPr/>
            <p:nvPr/>
          </p:nvSpPr>
          <p:spPr>
            <a:xfrm rot="18900000">
              <a:off x="4507766" y="4522017"/>
              <a:ext cx="366716" cy="117421"/>
            </a:xfrm>
            <a:prstGeom prst="corner">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7" name="TextBox 16">
            <a:extLst>
              <a:ext uri="{FF2B5EF4-FFF2-40B4-BE49-F238E27FC236}">
                <a16:creationId xmlns:a16="http://schemas.microsoft.com/office/drawing/2014/main" id="{33B78914-51D8-847E-435D-15CDF12D100F}"/>
              </a:ext>
            </a:extLst>
          </p:cNvPr>
          <p:cNvSpPr txBox="1"/>
          <p:nvPr/>
        </p:nvSpPr>
        <p:spPr>
          <a:xfrm>
            <a:off x="1030659" y="5247968"/>
            <a:ext cx="4079222" cy="646331"/>
          </a:xfrm>
          <a:prstGeom prst="rect">
            <a:avLst/>
          </a:prstGeom>
          <a:solidFill>
            <a:srgbClr val="4A3682"/>
          </a:solidFill>
        </p:spPr>
        <p:txBody>
          <a:bodyPr wrap="square" lIns="182880" tIns="182880" rIns="182880" bIns="182880">
            <a:spAutoFit/>
          </a:bodyPr>
          <a:lstStyle/>
          <a:p>
            <a:r>
              <a:rPr lang="en-US" dirty="0">
                <a:solidFill>
                  <a:schemeClr val="bg1"/>
                </a:solidFill>
              </a:rPr>
              <a:t>The dog followed Billy and I.</a:t>
            </a:r>
          </a:p>
        </p:txBody>
      </p:sp>
      <p:sp>
        <p:nvSpPr>
          <p:cNvPr id="18" name="TextBox 17">
            <a:extLst>
              <a:ext uri="{FF2B5EF4-FFF2-40B4-BE49-F238E27FC236}">
                <a16:creationId xmlns:a16="http://schemas.microsoft.com/office/drawing/2014/main" id="{3C0767F7-2243-6C5F-05CD-4C1E3FFC1F72}"/>
              </a:ext>
            </a:extLst>
          </p:cNvPr>
          <p:cNvSpPr txBox="1"/>
          <p:nvPr/>
        </p:nvSpPr>
        <p:spPr>
          <a:xfrm>
            <a:off x="1030659" y="3789683"/>
            <a:ext cx="4079222" cy="646331"/>
          </a:xfrm>
          <a:prstGeom prst="rect">
            <a:avLst/>
          </a:prstGeom>
          <a:noFill/>
        </p:spPr>
        <p:txBody>
          <a:bodyPr wrap="square" lIns="0" tIns="182880" rIns="182880" bIns="182880">
            <a:spAutoFit/>
          </a:bodyPr>
          <a:lstStyle/>
          <a:p>
            <a:r>
              <a:rPr lang="en-US" b="1" dirty="0">
                <a:solidFill>
                  <a:srgbClr val="4A3682"/>
                </a:solidFill>
              </a:rPr>
              <a:t>For example:</a:t>
            </a:r>
          </a:p>
        </p:txBody>
      </p:sp>
      <p:grpSp>
        <p:nvGrpSpPr>
          <p:cNvPr id="15" name="Group 14">
            <a:extLst>
              <a:ext uri="{FF2B5EF4-FFF2-40B4-BE49-F238E27FC236}">
                <a16:creationId xmlns:a16="http://schemas.microsoft.com/office/drawing/2014/main" id="{CB96FC44-3683-4368-8756-1DE38559481D}"/>
              </a:ext>
            </a:extLst>
          </p:cNvPr>
          <p:cNvGrpSpPr/>
          <p:nvPr/>
        </p:nvGrpSpPr>
        <p:grpSpPr>
          <a:xfrm>
            <a:off x="4418374" y="5304344"/>
            <a:ext cx="533578" cy="533578"/>
            <a:chOff x="4418374" y="4895572"/>
            <a:chExt cx="533578" cy="533578"/>
          </a:xfrm>
        </p:grpSpPr>
        <p:sp>
          <p:nvSpPr>
            <p:cNvPr id="14" name="Oval 13">
              <a:extLst>
                <a:ext uri="{FF2B5EF4-FFF2-40B4-BE49-F238E27FC236}">
                  <a16:creationId xmlns:a16="http://schemas.microsoft.com/office/drawing/2014/main" id="{8778F1EF-D121-3180-91AA-D0751F9DAFB8}"/>
                </a:ext>
              </a:extLst>
            </p:cNvPr>
            <p:cNvSpPr/>
            <p:nvPr/>
          </p:nvSpPr>
          <p:spPr>
            <a:xfrm>
              <a:off x="4418374" y="4895572"/>
              <a:ext cx="533578" cy="533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
              <a:extLst>
                <a:ext uri="{FF2B5EF4-FFF2-40B4-BE49-F238E27FC236}">
                  <a16:creationId xmlns:a16="http://schemas.microsoft.com/office/drawing/2014/main" id="{816D63E7-70EB-D34E-A860-018CEAEBAE93}"/>
                </a:ext>
              </a:extLst>
            </p:cNvPr>
            <p:cNvGrpSpPr>
              <a:grpSpLocks/>
            </p:cNvGrpSpPr>
            <p:nvPr/>
          </p:nvGrpSpPr>
          <p:grpSpPr bwMode="auto">
            <a:xfrm>
              <a:off x="4542589" y="5037556"/>
              <a:ext cx="264850" cy="265727"/>
              <a:chOff x="4087446" y="3771930"/>
              <a:chExt cx="479792" cy="479792"/>
            </a:xfrm>
          </p:grpSpPr>
          <p:cxnSp>
            <p:nvCxnSpPr>
              <p:cNvPr id="8" name="Straight Connector 7">
                <a:extLst>
                  <a:ext uri="{FF2B5EF4-FFF2-40B4-BE49-F238E27FC236}">
                    <a16:creationId xmlns:a16="http://schemas.microsoft.com/office/drawing/2014/main" id="{4AF6BD0A-0A67-CE53-641F-2DD59FA44C9C}"/>
                  </a:ext>
                </a:extLst>
              </p:cNvPr>
              <p:cNvCxnSpPr/>
              <p:nvPr/>
            </p:nvCxnSpPr>
            <p:spPr>
              <a:xfrm>
                <a:off x="4087446" y="3771930"/>
                <a:ext cx="479792" cy="4797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84EDCF-F9CF-34BC-3BDE-515357330D49}"/>
                  </a:ext>
                </a:extLst>
              </p:cNvPr>
              <p:cNvCxnSpPr/>
              <p:nvPr/>
            </p:nvCxnSpPr>
            <p:spPr>
              <a:xfrm flipH="1">
                <a:off x="4087446" y="3771930"/>
                <a:ext cx="479792" cy="4797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5146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2500"/>
                            </p:stCondLst>
                            <p:childTnLst>
                              <p:par>
                                <p:cTn id="34" presetID="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31"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childTnLst>
                          </p:cTn>
                        </p:par>
                        <p:par>
                          <p:cTn id="55" fill="hold">
                            <p:stCondLst>
                              <p:cond delay="5000"/>
                            </p:stCondLst>
                            <p:childTnLst>
                              <p:par>
                                <p:cTn id="56" presetID="31"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BB3904-14BF-973B-EFE8-A889D2170C84}"/>
              </a:ext>
            </a:extLst>
          </p:cNvPr>
          <p:cNvSpPr txBox="1">
            <a:spLocks/>
          </p:cNvSpPr>
          <p:nvPr/>
        </p:nvSpPr>
        <p:spPr>
          <a:xfrm>
            <a:off x="2532388" y="634650"/>
            <a:ext cx="4079223" cy="994306"/>
          </a:xfrm>
          <a:prstGeom prst="roundRect">
            <a:avLst>
              <a:gd name="adj" fmla="val 0"/>
            </a:avLst>
          </a:prstGeom>
          <a:solidFill>
            <a:srgbClr val="A873B0"/>
          </a:solidFill>
          <a:ln w="25400">
            <a:noFill/>
          </a:ln>
        </p:spPr>
        <p:txBody>
          <a:bodyPr vert="horz" lIns="252000" tIns="252000" rIns="252000" bIns="252000" rtlCol="0" anchor="ctr" anchorCtr="1">
            <a:noAutofit/>
          </a:bodyPr>
          <a:lstStyle>
            <a:lvl1pPr>
              <a:lnSpc>
                <a:spcPct val="90000"/>
              </a:lnSpc>
              <a:spcBef>
                <a:spcPct val="0"/>
              </a:spcBef>
              <a:buNone/>
              <a:defRPr sz="3600" b="1">
                <a:solidFill>
                  <a:srgbClr val="1C1C1C"/>
                </a:solidFill>
                <a:latin typeface="Twinkl" pitchFamily="2" charset="0"/>
                <a:ea typeface="+mj-ea"/>
                <a:cs typeface="+mj-cs"/>
              </a:defRPr>
            </a:lvl1pPr>
          </a:lstStyle>
          <a:p>
            <a:r>
              <a:rPr lang="en-US" dirty="0">
                <a:solidFill>
                  <a:schemeClr val="bg1"/>
                </a:solidFill>
              </a:rPr>
              <a:t>I or me?</a:t>
            </a:r>
          </a:p>
        </p:txBody>
      </p:sp>
      <p:sp>
        <p:nvSpPr>
          <p:cNvPr id="4" name="TextBox 6">
            <a:extLst>
              <a:ext uri="{FF2B5EF4-FFF2-40B4-BE49-F238E27FC236}">
                <a16:creationId xmlns:a16="http://schemas.microsoft.com/office/drawing/2014/main" id="{FC8DD2BA-9BFD-638F-096F-48D5976003C9}"/>
              </a:ext>
            </a:extLst>
          </p:cNvPr>
          <p:cNvSpPr txBox="1">
            <a:spLocks noChangeArrowheads="1"/>
          </p:cNvSpPr>
          <p:nvPr/>
        </p:nvSpPr>
        <p:spPr bwMode="auto">
          <a:xfrm>
            <a:off x="685799" y="1777376"/>
            <a:ext cx="7772400" cy="1015663"/>
          </a:xfrm>
          <a:prstGeom prst="rect">
            <a:avLst/>
          </a:prstGeom>
          <a:solidFill>
            <a:srgbClr val="8ACBC0"/>
          </a:solidFill>
        </p:spPr>
        <p:txBody>
          <a:bodyPr wrap="square" lIns="182880" tIns="182880" rIns="182880" bIns="182880" rtlCol="0">
            <a:spAutoFit/>
          </a:bodyPr>
          <a:lstStyle>
            <a:defPPr>
              <a:defRPr lang="en-US"/>
            </a:defPPr>
            <a:lvl1pPr>
              <a:lnSpc>
                <a:spcPct val="100000"/>
              </a:lnSpc>
              <a:spcBef>
                <a:spcPct val="0"/>
              </a:spcBef>
              <a:buFontTx/>
              <a:buNone/>
            </a:lvl1pPr>
          </a:lstStyle>
          <a:p>
            <a:r>
              <a:rPr lang="en-US" altLang="en-US" sz="2100" dirty="0"/>
              <a:t>A pronoun used after a </a:t>
            </a:r>
            <a:r>
              <a:rPr lang="en-US" altLang="en-US" sz="2100" b="1" dirty="0">
                <a:solidFill>
                  <a:srgbClr val="FFFF00"/>
                </a:solidFill>
              </a:rPr>
              <a:t>preposition</a:t>
            </a:r>
            <a:r>
              <a:rPr lang="en-US" altLang="en-US" sz="2100" dirty="0"/>
              <a:t> </a:t>
            </a:r>
            <a:r>
              <a:rPr lang="en-US" altLang="en-US" sz="2100" b="1" dirty="0"/>
              <a:t>must</a:t>
            </a:r>
            <a:r>
              <a:rPr lang="en-US" altLang="en-US" sz="2100" dirty="0"/>
              <a:t> be the </a:t>
            </a:r>
            <a:r>
              <a:rPr lang="en-US" altLang="en-US" sz="2100" b="1" dirty="0">
                <a:solidFill>
                  <a:srgbClr val="4A3682"/>
                </a:solidFill>
              </a:rPr>
              <a:t>object</a:t>
            </a:r>
            <a:r>
              <a:rPr lang="en-US" altLang="en-US" sz="2100" dirty="0"/>
              <a:t> of that preposition, so me should be always used in this context too.</a:t>
            </a:r>
          </a:p>
        </p:txBody>
      </p:sp>
      <p:sp>
        <p:nvSpPr>
          <p:cNvPr id="5" name="TextBox 27">
            <a:extLst>
              <a:ext uri="{FF2B5EF4-FFF2-40B4-BE49-F238E27FC236}">
                <a16:creationId xmlns:a16="http://schemas.microsoft.com/office/drawing/2014/main" id="{F0DECAC1-2790-310F-4BE1-646238AC3B50}"/>
              </a:ext>
            </a:extLst>
          </p:cNvPr>
          <p:cNvSpPr txBox="1">
            <a:spLocks noChangeArrowheads="1"/>
          </p:cNvSpPr>
          <p:nvPr/>
        </p:nvSpPr>
        <p:spPr bwMode="auto">
          <a:xfrm>
            <a:off x="1689706" y="2777470"/>
            <a:ext cx="5764588" cy="646331"/>
          </a:xfrm>
          <a:prstGeom prst="rect">
            <a:avLst/>
          </a:prstGeom>
          <a:noFill/>
          <a:ln>
            <a:noFill/>
          </a:ln>
        </p:spPr>
        <p:txBody>
          <a:bodyPr wrap="square" lIns="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b="1" dirty="0">
                <a:solidFill>
                  <a:srgbClr val="4A3682"/>
                </a:solidFill>
                <a:latin typeface="+mn-lt"/>
              </a:rPr>
              <a:t>For example:</a:t>
            </a:r>
          </a:p>
        </p:txBody>
      </p:sp>
      <p:sp>
        <p:nvSpPr>
          <p:cNvPr id="22" name="TextBox 27">
            <a:extLst>
              <a:ext uri="{FF2B5EF4-FFF2-40B4-BE49-F238E27FC236}">
                <a16:creationId xmlns:a16="http://schemas.microsoft.com/office/drawing/2014/main" id="{8E5CAFBB-DE21-789D-E20F-094EC595C8D5}"/>
              </a:ext>
            </a:extLst>
          </p:cNvPr>
          <p:cNvSpPr txBox="1">
            <a:spLocks noChangeArrowheads="1"/>
          </p:cNvSpPr>
          <p:nvPr/>
        </p:nvSpPr>
        <p:spPr bwMode="auto">
          <a:xfrm>
            <a:off x="1689706" y="5542361"/>
            <a:ext cx="5764588" cy="646331"/>
          </a:xfrm>
          <a:prstGeom prst="rect">
            <a:avLst/>
          </a:prstGeom>
          <a:solidFill>
            <a:srgbClr val="4A3682"/>
          </a:solidFill>
          <a:ln>
            <a:noFill/>
          </a:ln>
        </p:spPr>
        <p:txBody>
          <a:bodyPr wrap="square" lIns="18288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dirty="0">
                <a:solidFill>
                  <a:schemeClr val="bg1"/>
                </a:solidFill>
                <a:latin typeface="+mn-lt"/>
              </a:rPr>
              <a:t>Between you and I, I don’t like him very much.</a:t>
            </a:r>
          </a:p>
        </p:txBody>
      </p:sp>
      <p:sp>
        <p:nvSpPr>
          <p:cNvPr id="23" name="TextBox 27">
            <a:extLst>
              <a:ext uri="{FF2B5EF4-FFF2-40B4-BE49-F238E27FC236}">
                <a16:creationId xmlns:a16="http://schemas.microsoft.com/office/drawing/2014/main" id="{508D9676-6ACD-0FE6-6F81-82D85E3E193D}"/>
              </a:ext>
            </a:extLst>
          </p:cNvPr>
          <p:cNvSpPr txBox="1">
            <a:spLocks noChangeArrowheads="1"/>
          </p:cNvSpPr>
          <p:nvPr/>
        </p:nvSpPr>
        <p:spPr bwMode="auto">
          <a:xfrm>
            <a:off x="1689706" y="4810775"/>
            <a:ext cx="5764588" cy="646331"/>
          </a:xfrm>
          <a:prstGeom prst="rect">
            <a:avLst/>
          </a:prstGeom>
          <a:solidFill>
            <a:srgbClr val="4A3682"/>
          </a:solidFill>
          <a:ln>
            <a:noFill/>
          </a:ln>
        </p:spPr>
        <p:txBody>
          <a:bodyPr wrap="square" lIns="18288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dirty="0">
                <a:solidFill>
                  <a:schemeClr val="bg1"/>
                </a:solidFill>
                <a:latin typeface="+mn-lt"/>
              </a:rPr>
              <a:t>Between you and me, I don’t like him much.</a:t>
            </a:r>
          </a:p>
        </p:txBody>
      </p:sp>
      <p:sp>
        <p:nvSpPr>
          <p:cNvPr id="24" name="TextBox 27">
            <a:extLst>
              <a:ext uri="{FF2B5EF4-FFF2-40B4-BE49-F238E27FC236}">
                <a16:creationId xmlns:a16="http://schemas.microsoft.com/office/drawing/2014/main" id="{651FBF76-5402-19C0-941D-0BDD03C8B908}"/>
              </a:ext>
            </a:extLst>
          </p:cNvPr>
          <p:cNvSpPr txBox="1">
            <a:spLocks noChangeArrowheads="1"/>
          </p:cNvSpPr>
          <p:nvPr/>
        </p:nvSpPr>
        <p:spPr bwMode="auto">
          <a:xfrm>
            <a:off x="1689706" y="4079188"/>
            <a:ext cx="5764588" cy="646331"/>
          </a:xfrm>
          <a:prstGeom prst="rect">
            <a:avLst/>
          </a:prstGeom>
          <a:solidFill>
            <a:srgbClr val="4A3682"/>
          </a:solidFill>
          <a:ln>
            <a:noFill/>
          </a:ln>
        </p:spPr>
        <p:txBody>
          <a:bodyPr wrap="square" lIns="18288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dirty="0">
                <a:solidFill>
                  <a:schemeClr val="bg1"/>
                </a:solidFill>
                <a:latin typeface="+mn-lt"/>
              </a:rPr>
              <a:t>The dog sat behind Billy and I.</a:t>
            </a:r>
          </a:p>
        </p:txBody>
      </p:sp>
      <p:sp>
        <p:nvSpPr>
          <p:cNvPr id="25" name="TextBox 27">
            <a:extLst>
              <a:ext uri="{FF2B5EF4-FFF2-40B4-BE49-F238E27FC236}">
                <a16:creationId xmlns:a16="http://schemas.microsoft.com/office/drawing/2014/main" id="{1D81F6BD-3D4E-EAF8-FB64-B5DE9EB21420}"/>
              </a:ext>
            </a:extLst>
          </p:cNvPr>
          <p:cNvSpPr txBox="1">
            <a:spLocks noChangeArrowheads="1"/>
          </p:cNvSpPr>
          <p:nvPr/>
        </p:nvSpPr>
        <p:spPr bwMode="auto">
          <a:xfrm>
            <a:off x="1689706" y="3347601"/>
            <a:ext cx="5764588" cy="646331"/>
          </a:xfrm>
          <a:prstGeom prst="rect">
            <a:avLst/>
          </a:prstGeom>
          <a:solidFill>
            <a:srgbClr val="4A3682"/>
          </a:solidFill>
          <a:ln>
            <a:noFill/>
          </a:ln>
        </p:spPr>
        <p:txBody>
          <a:bodyPr wrap="square" lIns="18288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dirty="0">
                <a:solidFill>
                  <a:schemeClr val="bg1"/>
                </a:solidFill>
                <a:latin typeface="+mn-lt"/>
              </a:rPr>
              <a:t>The dog sat behind Billy and me.</a:t>
            </a:r>
          </a:p>
        </p:txBody>
      </p:sp>
      <p:grpSp>
        <p:nvGrpSpPr>
          <p:cNvPr id="6" name="Group 5">
            <a:extLst>
              <a:ext uri="{FF2B5EF4-FFF2-40B4-BE49-F238E27FC236}">
                <a16:creationId xmlns:a16="http://schemas.microsoft.com/office/drawing/2014/main" id="{9EEFEA41-F101-1320-0272-3933701673D8}"/>
              </a:ext>
            </a:extLst>
          </p:cNvPr>
          <p:cNvGrpSpPr/>
          <p:nvPr/>
        </p:nvGrpSpPr>
        <p:grpSpPr>
          <a:xfrm>
            <a:off x="6847674" y="3456962"/>
            <a:ext cx="427607" cy="427607"/>
            <a:chOff x="4418374" y="4331559"/>
            <a:chExt cx="533578" cy="533578"/>
          </a:xfrm>
        </p:grpSpPr>
        <p:sp>
          <p:nvSpPr>
            <p:cNvPr id="7" name="Oval 6">
              <a:extLst>
                <a:ext uri="{FF2B5EF4-FFF2-40B4-BE49-F238E27FC236}">
                  <a16:creationId xmlns:a16="http://schemas.microsoft.com/office/drawing/2014/main" id="{9E5F4CF3-DC92-5CAB-1E5C-4D692A54BB25}"/>
                </a:ext>
              </a:extLst>
            </p:cNvPr>
            <p:cNvSpPr/>
            <p:nvPr/>
          </p:nvSpPr>
          <p:spPr>
            <a:xfrm>
              <a:off x="4418374" y="4331559"/>
              <a:ext cx="533578" cy="533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77435A4E-5C6A-8A9D-1E43-2BB4FF98EDBF}"/>
                </a:ext>
              </a:extLst>
            </p:cNvPr>
            <p:cNvSpPr/>
            <p:nvPr/>
          </p:nvSpPr>
          <p:spPr>
            <a:xfrm rot="18900000">
              <a:off x="4507766" y="4522017"/>
              <a:ext cx="366716" cy="117421"/>
            </a:xfrm>
            <a:prstGeom prst="corner">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 name="Group 8">
            <a:extLst>
              <a:ext uri="{FF2B5EF4-FFF2-40B4-BE49-F238E27FC236}">
                <a16:creationId xmlns:a16="http://schemas.microsoft.com/office/drawing/2014/main" id="{6DE57614-BA66-40AE-7D26-7836929489AE}"/>
              </a:ext>
            </a:extLst>
          </p:cNvPr>
          <p:cNvGrpSpPr/>
          <p:nvPr/>
        </p:nvGrpSpPr>
        <p:grpSpPr>
          <a:xfrm>
            <a:off x="6847674" y="4188549"/>
            <a:ext cx="427607" cy="427607"/>
            <a:chOff x="4418374" y="4895572"/>
            <a:chExt cx="533578" cy="533578"/>
          </a:xfrm>
        </p:grpSpPr>
        <p:sp>
          <p:nvSpPr>
            <p:cNvPr id="10" name="Oval 9">
              <a:extLst>
                <a:ext uri="{FF2B5EF4-FFF2-40B4-BE49-F238E27FC236}">
                  <a16:creationId xmlns:a16="http://schemas.microsoft.com/office/drawing/2014/main" id="{B131467D-87CB-CB37-1A88-C30EAF477A9A}"/>
                </a:ext>
              </a:extLst>
            </p:cNvPr>
            <p:cNvSpPr/>
            <p:nvPr/>
          </p:nvSpPr>
          <p:spPr>
            <a:xfrm>
              <a:off x="4418374" y="4895572"/>
              <a:ext cx="533578" cy="533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8">
              <a:extLst>
                <a:ext uri="{FF2B5EF4-FFF2-40B4-BE49-F238E27FC236}">
                  <a16:creationId xmlns:a16="http://schemas.microsoft.com/office/drawing/2014/main" id="{D498ADB7-3CC9-F070-0056-12FCE23B277E}"/>
                </a:ext>
              </a:extLst>
            </p:cNvPr>
            <p:cNvGrpSpPr>
              <a:grpSpLocks/>
            </p:cNvGrpSpPr>
            <p:nvPr/>
          </p:nvGrpSpPr>
          <p:grpSpPr bwMode="auto">
            <a:xfrm>
              <a:off x="4542589" y="5037556"/>
              <a:ext cx="264850" cy="265727"/>
              <a:chOff x="4087446" y="3771930"/>
              <a:chExt cx="479792" cy="479792"/>
            </a:xfrm>
          </p:grpSpPr>
          <p:cxnSp>
            <p:nvCxnSpPr>
              <p:cNvPr id="12" name="Straight Connector 11">
                <a:extLst>
                  <a:ext uri="{FF2B5EF4-FFF2-40B4-BE49-F238E27FC236}">
                    <a16:creationId xmlns:a16="http://schemas.microsoft.com/office/drawing/2014/main" id="{CC7B2894-2F1E-4035-AAAE-4EE64CDDC3C8}"/>
                  </a:ext>
                </a:extLst>
              </p:cNvPr>
              <p:cNvCxnSpPr/>
              <p:nvPr/>
            </p:nvCxnSpPr>
            <p:spPr>
              <a:xfrm>
                <a:off x="4087446" y="3771930"/>
                <a:ext cx="479792" cy="4797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F271A6-F75B-504F-2BC8-123DFCBDFF9A}"/>
                  </a:ext>
                </a:extLst>
              </p:cNvPr>
              <p:cNvCxnSpPr/>
              <p:nvPr/>
            </p:nvCxnSpPr>
            <p:spPr>
              <a:xfrm flipH="1">
                <a:off x="4087446" y="3771930"/>
                <a:ext cx="479792" cy="4797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4" name="Group 13">
            <a:extLst>
              <a:ext uri="{FF2B5EF4-FFF2-40B4-BE49-F238E27FC236}">
                <a16:creationId xmlns:a16="http://schemas.microsoft.com/office/drawing/2014/main" id="{37C3083F-1579-EF58-D561-5613B67ACC77}"/>
              </a:ext>
            </a:extLst>
          </p:cNvPr>
          <p:cNvGrpSpPr/>
          <p:nvPr/>
        </p:nvGrpSpPr>
        <p:grpSpPr>
          <a:xfrm>
            <a:off x="6847674" y="4920136"/>
            <a:ext cx="427607" cy="427607"/>
            <a:chOff x="4418374" y="4331559"/>
            <a:chExt cx="533578" cy="533578"/>
          </a:xfrm>
        </p:grpSpPr>
        <p:sp>
          <p:nvSpPr>
            <p:cNvPr id="15" name="Oval 14">
              <a:extLst>
                <a:ext uri="{FF2B5EF4-FFF2-40B4-BE49-F238E27FC236}">
                  <a16:creationId xmlns:a16="http://schemas.microsoft.com/office/drawing/2014/main" id="{C05D1858-9944-053E-F834-B28E4A85B768}"/>
                </a:ext>
              </a:extLst>
            </p:cNvPr>
            <p:cNvSpPr/>
            <p:nvPr/>
          </p:nvSpPr>
          <p:spPr>
            <a:xfrm>
              <a:off x="4418374" y="4331559"/>
              <a:ext cx="533578" cy="533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Shape 15">
              <a:extLst>
                <a:ext uri="{FF2B5EF4-FFF2-40B4-BE49-F238E27FC236}">
                  <a16:creationId xmlns:a16="http://schemas.microsoft.com/office/drawing/2014/main" id="{422720AE-A3DB-0049-62A4-58DF4B3FF060}"/>
                </a:ext>
              </a:extLst>
            </p:cNvPr>
            <p:cNvSpPr/>
            <p:nvPr/>
          </p:nvSpPr>
          <p:spPr>
            <a:xfrm rot="18900000">
              <a:off x="4507766" y="4522017"/>
              <a:ext cx="366716" cy="117421"/>
            </a:xfrm>
            <a:prstGeom prst="corner">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 name="Group 16">
            <a:extLst>
              <a:ext uri="{FF2B5EF4-FFF2-40B4-BE49-F238E27FC236}">
                <a16:creationId xmlns:a16="http://schemas.microsoft.com/office/drawing/2014/main" id="{B077CA35-4469-E1DB-D0EB-D87A32B80679}"/>
              </a:ext>
            </a:extLst>
          </p:cNvPr>
          <p:cNvGrpSpPr/>
          <p:nvPr/>
        </p:nvGrpSpPr>
        <p:grpSpPr>
          <a:xfrm>
            <a:off x="6847674" y="5651722"/>
            <a:ext cx="427607" cy="427607"/>
            <a:chOff x="4418374" y="4895572"/>
            <a:chExt cx="533578" cy="533578"/>
          </a:xfrm>
        </p:grpSpPr>
        <p:sp>
          <p:nvSpPr>
            <p:cNvPr id="18" name="Oval 17">
              <a:extLst>
                <a:ext uri="{FF2B5EF4-FFF2-40B4-BE49-F238E27FC236}">
                  <a16:creationId xmlns:a16="http://schemas.microsoft.com/office/drawing/2014/main" id="{5CA943C5-9592-815A-0798-759E9FEF97E9}"/>
                </a:ext>
              </a:extLst>
            </p:cNvPr>
            <p:cNvSpPr/>
            <p:nvPr/>
          </p:nvSpPr>
          <p:spPr>
            <a:xfrm>
              <a:off x="4418374" y="4895572"/>
              <a:ext cx="533578" cy="533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8">
              <a:extLst>
                <a:ext uri="{FF2B5EF4-FFF2-40B4-BE49-F238E27FC236}">
                  <a16:creationId xmlns:a16="http://schemas.microsoft.com/office/drawing/2014/main" id="{C8D7CD2C-F67A-E79D-1312-2A0CDABA1426}"/>
                </a:ext>
              </a:extLst>
            </p:cNvPr>
            <p:cNvGrpSpPr>
              <a:grpSpLocks/>
            </p:cNvGrpSpPr>
            <p:nvPr/>
          </p:nvGrpSpPr>
          <p:grpSpPr bwMode="auto">
            <a:xfrm>
              <a:off x="4542589" y="5037556"/>
              <a:ext cx="264850" cy="265727"/>
              <a:chOff x="4087446" y="3771930"/>
              <a:chExt cx="479792" cy="479792"/>
            </a:xfrm>
          </p:grpSpPr>
          <p:cxnSp>
            <p:nvCxnSpPr>
              <p:cNvPr id="20" name="Straight Connector 19">
                <a:extLst>
                  <a:ext uri="{FF2B5EF4-FFF2-40B4-BE49-F238E27FC236}">
                    <a16:creationId xmlns:a16="http://schemas.microsoft.com/office/drawing/2014/main" id="{A44E9576-A1C3-63C0-D780-B46D5BB8356E}"/>
                  </a:ext>
                </a:extLst>
              </p:cNvPr>
              <p:cNvCxnSpPr/>
              <p:nvPr/>
            </p:nvCxnSpPr>
            <p:spPr>
              <a:xfrm>
                <a:off x="4087446" y="3771930"/>
                <a:ext cx="479792" cy="4797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AE8FDB-D9AB-7387-7EFF-A38F35D8062D}"/>
                  </a:ext>
                </a:extLst>
              </p:cNvPr>
              <p:cNvCxnSpPr/>
              <p:nvPr/>
            </p:nvCxnSpPr>
            <p:spPr>
              <a:xfrm flipH="1">
                <a:off x="4087446" y="3771930"/>
                <a:ext cx="479792" cy="4797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6811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31"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fltVal val="0"/>
                                          </p:val>
                                        </p:tav>
                                        <p:tav tm="100000">
                                          <p:val>
                                            <p:strVal val="#ppt_w"/>
                                          </p:val>
                                        </p:tav>
                                      </p:tavLst>
                                    </p:anim>
                                    <p:anim calcmode="lin" valueType="num">
                                      <p:cBhvr>
                                        <p:cTn id="56" dur="1000" fill="hold"/>
                                        <p:tgtEl>
                                          <p:spTgt spid="6"/>
                                        </p:tgtEl>
                                        <p:attrNameLst>
                                          <p:attrName>ppt_h</p:attrName>
                                        </p:attrNameLst>
                                      </p:cBhvr>
                                      <p:tavLst>
                                        <p:tav tm="0">
                                          <p:val>
                                            <p:fltVal val="0"/>
                                          </p:val>
                                        </p:tav>
                                        <p:tav tm="100000">
                                          <p:val>
                                            <p:strVal val="#ppt_h"/>
                                          </p:val>
                                        </p:tav>
                                      </p:tavLst>
                                    </p:anim>
                                    <p:anim calcmode="lin" valueType="num">
                                      <p:cBhvr>
                                        <p:cTn id="57" dur="1000" fill="hold"/>
                                        <p:tgtEl>
                                          <p:spTgt spid="6"/>
                                        </p:tgtEl>
                                        <p:attrNameLst>
                                          <p:attrName>style.rotation</p:attrName>
                                        </p:attrNameLst>
                                      </p:cBhvr>
                                      <p:tavLst>
                                        <p:tav tm="0">
                                          <p:val>
                                            <p:fltVal val="90"/>
                                          </p:val>
                                        </p:tav>
                                        <p:tav tm="100000">
                                          <p:val>
                                            <p:fltVal val="0"/>
                                          </p:val>
                                        </p:tav>
                                      </p:tavLst>
                                    </p:anim>
                                    <p:animEffect transition="in" filter="fade">
                                      <p:cBhvr>
                                        <p:cTn id="58" dur="1000"/>
                                        <p:tgtEl>
                                          <p:spTgt spid="6"/>
                                        </p:tgtEl>
                                      </p:cBhvr>
                                    </p:animEffect>
                                  </p:childTnLst>
                                </p:cTn>
                              </p:par>
                            </p:childTnLst>
                          </p:cTn>
                        </p:par>
                        <p:par>
                          <p:cTn id="59" fill="hold">
                            <p:stCondLst>
                              <p:cond delay="5500"/>
                            </p:stCondLst>
                            <p:childTnLst>
                              <p:par>
                                <p:cTn id="60" presetID="31"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ppt_w</p:attrName>
                                        </p:attrNameLst>
                                      </p:cBhvr>
                                      <p:tavLst>
                                        <p:tav tm="0">
                                          <p:val>
                                            <p:fltVal val="0"/>
                                          </p:val>
                                        </p:tav>
                                        <p:tav tm="100000">
                                          <p:val>
                                            <p:strVal val="#ppt_w"/>
                                          </p:val>
                                        </p:tav>
                                      </p:tavLst>
                                    </p:anim>
                                    <p:anim calcmode="lin" valueType="num">
                                      <p:cBhvr>
                                        <p:cTn id="63" dur="1000" fill="hold"/>
                                        <p:tgtEl>
                                          <p:spTgt spid="9"/>
                                        </p:tgtEl>
                                        <p:attrNameLst>
                                          <p:attrName>ppt_h</p:attrName>
                                        </p:attrNameLst>
                                      </p:cBhvr>
                                      <p:tavLst>
                                        <p:tav tm="0">
                                          <p:val>
                                            <p:fltVal val="0"/>
                                          </p:val>
                                        </p:tav>
                                        <p:tav tm="100000">
                                          <p:val>
                                            <p:strVal val="#ppt_h"/>
                                          </p:val>
                                        </p:tav>
                                      </p:tavLst>
                                    </p:anim>
                                    <p:anim calcmode="lin" valueType="num">
                                      <p:cBhvr>
                                        <p:cTn id="64" dur="1000" fill="hold"/>
                                        <p:tgtEl>
                                          <p:spTgt spid="9"/>
                                        </p:tgtEl>
                                        <p:attrNameLst>
                                          <p:attrName>style.rotation</p:attrName>
                                        </p:attrNameLst>
                                      </p:cBhvr>
                                      <p:tavLst>
                                        <p:tav tm="0">
                                          <p:val>
                                            <p:fltVal val="90"/>
                                          </p:val>
                                        </p:tav>
                                        <p:tav tm="100000">
                                          <p:val>
                                            <p:fltVal val="0"/>
                                          </p:val>
                                        </p:tav>
                                      </p:tavLst>
                                    </p:anim>
                                    <p:animEffect transition="in" filter="fade">
                                      <p:cBhvr>
                                        <p:cTn id="65" dur="1000"/>
                                        <p:tgtEl>
                                          <p:spTgt spid="9"/>
                                        </p:tgtEl>
                                      </p:cBhvr>
                                    </p:animEffect>
                                  </p:childTnLst>
                                </p:cTn>
                              </p:par>
                            </p:childTnLst>
                          </p:cTn>
                        </p:par>
                        <p:par>
                          <p:cTn id="66" fill="hold">
                            <p:stCondLst>
                              <p:cond delay="6500"/>
                            </p:stCondLst>
                            <p:childTnLst>
                              <p:par>
                                <p:cTn id="67" presetID="31" presetClass="entr" presetSubtype="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style.rotation</p:attrName>
                                        </p:attrNameLst>
                                      </p:cBhvr>
                                      <p:tavLst>
                                        <p:tav tm="0">
                                          <p:val>
                                            <p:fltVal val="90"/>
                                          </p:val>
                                        </p:tav>
                                        <p:tav tm="100000">
                                          <p:val>
                                            <p:fltVal val="0"/>
                                          </p:val>
                                        </p:tav>
                                      </p:tavLst>
                                    </p:anim>
                                    <p:animEffect transition="in" filter="fade">
                                      <p:cBhvr>
                                        <p:cTn id="72" dur="1000"/>
                                        <p:tgtEl>
                                          <p:spTgt spid="14"/>
                                        </p:tgtEl>
                                      </p:cBhvr>
                                    </p:animEffect>
                                  </p:childTnLst>
                                </p:cTn>
                              </p:par>
                            </p:childTnLst>
                          </p:cTn>
                        </p:par>
                        <p:par>
                          <p:cTn id="73" fill="hold">
                            <p:stCondLst>
                              <p:cond delay="7500"/>
                            </p:stCondLst>
                            <p:childTnLst>
                              <p:par>
                                <p:cTn id="74" presetID="31" presetClass="entr" presetSubtype="0"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anim calcmode="lin" valueType="num">
                                      <p:cBhvr>
                                        <p:cTn id="78" dur="1000" fill="hold"/>
                                        <p:tgtEl>
                                          <p:spTgt spid="17"/>
                                        </p:tgtEl>
                                        <p:attrNameLst>
                                          <p:attrName>style.rotation</p:attrName>
                                        </p:attrNameLst>
                                      </p:cBhvr>
                                      <p:tavLst>
                                        <p:tav tm="0">
                                          <p:val>
                                            <p:fltVal val="90"/>
                                          </p:val>
                                        </p:tav>
                                        <p:tav tm="100000">
                                          <p:val>
                                            <p:fltVal val="0"/>
                                          </p:val>
                                        </p:tav>
                                      </p:tavLst>
                                    </p:anim>
                                    <p:animEffect transition="in" filter="fade">
                                      <p:cBhvr>
                                        <p:cTn id="7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97BF96-AEFF-3511-D2BD-97D7D7AE31B6}"/>
              </a:ext>
            </a:extLst>
          </p:cNvPr>
          <p:cNvSpPr txBox="1"/>
          <p:nvPr/>
        </p:nvSpPr>
        <p:spPr>
          <a:xfrm>
            <a:off x="792495" y="640726"/>
            <a:ext cx="7559010" cy="1860698"/>
          </a:xfrm>
          <a:prstGeom prst="rect">
            <a:avLst/>
          </a:prstGeom>
          <a:solidFill>
            <a:srgbClr val="8ACBC0"/>
          </a:solidFill>
        </p:spPr>
        <p:txBody>
          <a:bodyPr wrap="square" rtlCol="0">
            <a:spAutoFit/>
          </a:bodyPr>
          <a:lstStyle/>
          <a:p>
            <a:endParaRPr lang="en-US" dirty="0"/>
          </a:p>
        </p:txBody>
      </p:sp>
      <p:sp>
        <p:nvSpPr>
          <p:cNvPr id="4" name="Text">
            <a:extLst>
              <a:ext uri="{FF2B5EF4-FFF2-40B4-BE49-F238E27FC236}">
                <a16:creationId xmlns:a16="http://schemas.microsoft.com/office/drawing/2014/main" id="{235FCECF-AECB-89FD-C6BC-5CB9044B6AF2}"/>
              </a:ext>
            </a:extLst>
          </p:cNvPr>
          <p:cNvSpPr/>
          <p:nvPr/>
        </p:nvSpPr>
        <p:spPr>
          <a:xfrm>
            <a:off x="1090206" y="1055694"/>
            <a:ext cx="6963588" cy="984885"/>
          </a:xfrm>
          <a:prstGeom prst="rect">
            <a:avLst/>
          </a:prstGeom>
        </p:spPr>
        <p:txBody>
          <a:bodyPr wrap="square" lIns="0" tIns="0" rIns="0" bIns="0">
            <a:spAutoFit/>
          </a:bodyPr>
          <a:lstStyle/>
          <a:p>
            <a:pPr algn="ctr"/>
            <a:r>
              <a:rPr lang="en-US" sz="3200" dirty="0"/>
              <a:t>Use </a:t>
            </a:r>
            <a:r>
              <a:rPr lang="en-US" sz="3200" b="1" dirty="0">
                <a:solidFill>
                  <a:srgbClr val="4A3682"/>
                </a:solidFill>
              </a:rPr>
              <a:t>myself</a:t>
            </a:r>
            <a:r>
              <a:rPr lang="en-US" sz="3200" dirty="0"/>
              <a:t> when you are doing something to you!</a:t>
            </a:r>
          </a:p>
        </p:txBody>
      </p:sp>
      <p:sp>
        <p:nvSpPr>
          <p:cNvPr id="5" name="TextBox 27">
            <a:extLst>
              <a:ext uri="{FF2B5EF4-FFF2-40B4-BE49-F238E27FC236}">
                <a16:creationId xmlns:a16="http://schemas.microsoft.com/office/drawing/2014/main" id="{FB74ABE5-6224-B919-5866-3722A7D34397}"/>
              </a:ext>
            </a:extLst>
          </p:cNvPr>
          <p:cNvSpPr txBox="1">
            <a:spLocks noChangeArrowheads="1"/>
          </p:cNvSpPr>
          <p:nvPr/>
        </p:nvSpPr>
        <p:spPr bwMode="auto">
          <a:xfrm>
            <a:off x="792495" y="3023999"/>
            <a:ext cx="4147058" cy="646331"/>
          </a:xfrm>
          <a:prstGeom prst="rect">
            <a:avLst/>
          </a:prstGeom>
          <a:noFill/>
          <a:ln>
            <a:noFill/>
          </a:ln>
        </p:spPr>
        <p:txBody>
          <a:bodyPr wrap="square" lIns="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b="1" dirty="0">
                <a:solidFill>
                  <a:srgbClr val="4A3682"/>
                </a:solidFill>
                <a:latin typeface="+mn-lt"/>
              </a:rPr>
              <a:t>For example:</a:t>
            </a:r>
          </a:p>
        </p:txBody>
      </p:sp>
      <p:sp>
        <p:nvSpPr>
          <p:cNvPr id="6" name="TextBox 27">
            <a:extLst>
              <a:ext uri="{FF2B5EF4-FFF2-40B4-BE49-F238E27FC236}">
                <a16:creationId xmlns:a16="http://schemas.microsoft.com/office/drawing/2014/main" id="{7F948EAA-5FFB-AC38-2410-9113DB18683F}"/>
              </a:ext>
            </a:extLst>
          </p:cNvPr>
          <p:cNvSpPr txBox="1">
            <a:spLocks noChangeArrowheads="1"/>
          </p:cNvSpPr>
          <p:nvPr/>
        </p:nvSpPr>
        <p:spPr bwMode="auto">
          <a:xfrm>
            <a:off x="792495" y="4401917"/>
            <a:ext cx="3779505" cy="646331"/>
          </a:xfrm>
          <a:prstGeom prst="rect">
            <a:avLst/>
          </a:prstGeom>
          <a:solidFill>
            <a:srgbClr val="4A3682"/>
          </a:solidFill>
          <a:ln>
            <a:noFill/>
          </a:ln>
        </p:spPr>
        <p:txBody>
          <a:bodyPr wrap="square" lIns="18288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dirty="0">
                <a:solidFill>
                  <a:schemeClr val="bg1"/>
                </a:solidFill>
                <a:latin typeface="+mn-lt"/>
              </a:rPr>
              <a:t> I asked myself a question.</a:t>
            </a:r>
          </a:p>
        </p:txBody>
      </p:sp>
      <p:sp>
        <p:nvSpPr>
          <p:cNvPr id="7" name="TextBox 27">
            <a:extLst>
              <a:ext uri="{FF2B5EF4-FFF2-40B4-BE49-F238E27FC236}">
                <a16:creationId xmlns:a16="http://schemas.microsoft.com/office/drawing/2014/main" id="{6101AFFD-5811-3339-53E4-EEDE2EA3E8AF}"/>
              </a:ext>
            </a:extLst>
          </p:cNvPr>
          <p:cNvSpPr txBox="1">
            <a:spLocks noChangeArrowheads="1"/>
          </p:cNvSpPr>
          <p:nvPr/>
        </p:nvSpPr>
        <p:spPr bwMode="auto">
          <a:xfrm>
            <a:off x="792495" y="3670330"/>
            <a:ext cx="3779505" cy="646331"/>
          </a:xfrm>
          <a:prstGeom prst="rect">
            <a:avLst/>
          </a:prstGeom>
          <a:solidFill>
            <a:srgbClr val="4A3682"/>
          </a:solidFill>
          <a:ln>
            <a:noFill/>
          </a:ln>
        </p:spPr>
        <p:txBody>
          <a:bodyPr wrap="square" lIns="18288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solidFill>
                  <a:schemeClr val="bg1"/>
                </a:solidFill>
                <a:latin typeface="+mn-lt"/>
              </a:rPr>
              <a:t>I covered myself in sun lotion.</a:t>
            </a:r>
          </a:p>
        </p:txBody>
      </p:sp>
      <p:pic>
        <p:nvPicPr>
          <p:cNvPr id="17" name="Picture 16" descr="Calendar&#10;&#10;Description automatically generated with low confidence">
            <a:extLst>
              <a:ext uri="{FF2B5EF4-FFF2-40B4-BE49-F238E27FC236}">
                <a16:creationId xmlns:a16="http://schemas.microsoft.com/office/drawing/2014/main" id="{7075F54E-F024-456D-821E-DDB7830E3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403" y="3254188"/>
            <a:ext cx="1641673" cy="2291732"/>
          </a:xfrm>
          <a:prstGeom prst="rect">
            <a:avLst/>
          </a:prstGeom>
        </p:spPr>
      </p:pic>
      <p:pic>
        <p:nvPicPr>
          <p:cNvPr id="19" name="Picture 18" descr="A picture containing spectacles&#10;&#10;Description automatically generated">
            <a:extLst>
              <a:ext uri="{FF2B5EF4-FFF2-40B4-BE49-F238E27FC236}">
                <a16:creationId xmlns:a16="http://schemas.microsoft.com/office/drawing/2014/main" id="{7639E46F-93E1-3CE9-9C83-3AEB575D2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452" y="3539653"/>
            <a:ext cx="883024" cy="1397153"/>
          </a:xfrm>
          <a:prstGeom prst="rect">
            <a:avLst/>
          </a:prstGeom>
        </p:spPr>
      </p:pic>
      <p:pic>
        <p:nvPicPr>
          <p:cNvPr id="20" name="Picture 19" descr="A picture containing spectacles&#10;&#10;Description automatically generated">
            <a:extLst>
              <a:ext uri="{FF2B5EF4-FFF2-40B4-BE49-F238E27FC236}">
                <a16:creationId xmlns:a16="http://schemas.microsoft.com/office/drawing/2014/main" id="{1C81779D-F653-A4A1-4173-E92B06550B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5383">
            <a:off x="6946378" y="4581766"/>
            <a:ext cx="448782" cy="710080"/>
          </a:xfrm>
          <a:prstGeom prst="rect">
            <a:avLst/>
          </a:prstGeom>
        </p:spPr>
      </p:pic>
      <p:pic>
        <p:nvPicPr>
          <p:cNvPr id="21" name="Picture 20" descr="A picture containing spectacles&#10;&#10;Description automatically generated">
            <a:extLst>
              <a:ext uri="{FF2B5EF4-FFF2-40B4-BE49-F238E27FC236}">
                <a16:creationId xmlns:a16="http://schemas.microsoft.com/office/drawing/2014/main" id="{F0F19865-8774-62BF-77E2-3796B7D514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06036">
            <a:off x="7804047" y="2989090"/>
            <a:ext cx="499494" cy="790318"/>
          </a:xfrm>
          <a:prstGeom prst="rect">
            <a:avLst/>
          </a:prstGeom>
        </p:spPr>
      </p:pic>
    </p:spTree>
    <p:extLst>
      <p:ext uri="{BB962C8B-B14F-4D97-AF65-F5344CB8AC3E}">
        <p14:creationId xmlns:p14="http://schemas.microsoft.com/office/powerpoint/2010/main" val="81811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26"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80">
                                          <p:stCondLst>
                                            <p:cond delay="0"/>
                                          </p:stCondLst>
                                        </p:cTn>
                                        <p:tgtEl>
                                          <p:spTgt spid="21"/>
                                        </p:tgtEl>
                                      </p:cBhvr>
                                    </p:animEffect>
                                    <p:anim calcmode="lin" valueType="num">
                                      <p:cBhvr>
                                        <p:cTn id="3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3" dur="26">
                                          <p:stCondLst>
                                            <p:cond delay="650"/>
                                          </p:stCondLst>
                                        </p:cTn>
                                        <p:tgtEl>
                                          <p:spTgt spid="21"/>
                                        </p:tgtEl>
                                      </p:cBhvr>
                                      <p:to x="100000" y="60000"/>
                                    </p:animScale>
                                    <p:animScale>
                                      <p:cBhvr>
                                        <p:cTn id="44" dur="166" decel="50000">
                                          <p:stCondLst>
                                            <p:cond delay="676"/>
                                          </p:stCondLst>
                                        </p:cTn>
                                        <p:tgtEl>
                                          <p:spTgt spid="21"/>
                                        </p:tgtEl>
                                      </p:cBhvr>
                                      <p:to x="100000" y="100000"/>
                                    </p:animScale>
                                    <p:animScale>
                                      <p:cBhvr>
                                        <p:cTn id="45" dur="26">
                                          <p:stCondLst>
                                            <p:cond delay="1312"/>
                                          </p:stCondLst>
                                        </p:cTn>
                                        <p:tgtEl>
                                          <p:spTgt spid="21"/>
                                        </p:tgtEl>
                                      </p:cBhvr>
                                      <p:to x="100000" y="80000"/>
                                    </p:animScale>
                                    <p:animScale>
                                      <p:cBhvr>
                                        <p:cTn id="46" dur="166" decel="50000">
                                          <p:stCondLst>
                                            <p:cond delay="1338"/>
                                          </p:stCondLst>
                                        </p:cTn>
                                        <p:tgtEl>
                                          <p:spTgt spid="21"/>
                                        </p:tgtEl>
                                      </p:cBhvr>
                                      <p:to x="100000" y="100000"/>
                                    </p:animScale>
                                    <p:animScale>
                                      <p:cBhvr>
                                        <p:cTn id="47" dur="26">
                                          <p:stCondLst>
                                            <p:cond delay="1642"/>
                                          </p:stCondLst>
                                        </p:cTn>
                                        <p:tgtEl>
                                          <p:spTgt spid="21"/>
                                        </p:tgtEl>
                                      </p:cBhvr>
                                      <p:to x="100000" y="90000"/>
                                    </p:animScale>
                                    <p:animScale>
                                      <p:cBhvr>
                                        <p:cTn id="48" dur="166" decel="50000">
                                          <p:stCondLst>
                                            <p:cond delay="1668"/>
                                          </p:stCondLst>
                                        </p:cTn>
                                        <p:tgtEl>
                                          <p:spTgt spid="21"/>
                                        </p:tgtEl>
                                      </p:cBhvr>
                                      <p:to x="100000" y="100000"/>
                                    </p:animScale>
                                    <p:animScale>
                                      <p:cBhvr>
                                        <p:cTn id="49" dur="26">
                                          <p:stCondLst>
                                            <p:cond delay="1808"/>
                                          </p:stCondLst>
                                        </p:cTn>
                                        <p:tgtEl>
                                          <p:spTgt spid="21"/>
                                        </p:tgtEl>
                                      </p:cBhvr>
                                      <p:to x="100000" y="95000"/>
                                    </p:animScale>
                                    <p:animScale>
                                      <p:cBhvr>
                                        <p:cTn id="50" dur="166" decel="50000">
                                          <p:stCondLst>
                                            <p:cond delay="1834"/>
                                          </p:stCondLst>
                                        </p:cTn>
                                        <p:tgtEl>
                                          <p:spTgt spid="21"/>
                                        </p:tgtEl>
                                      </p:cBhvr>
                                      <p:to x="100000" y="100000"/>
                                    </p:animScale>
                                  </p:childTnLst>
                                </p:cTn>
                              </p:par>
                            </p:childTnLst>
                          </p:cTn>
                        </p:par>
                        <p:par>
                          <p:cTn id="51" fill="hold">
                            <p:stCondLst>
                              <p:cond delay="5000"/>
                            </p:stCondLst>
                            <p:childTnLst>
                              <p:par>
                                <p:cTn id="52" presetID="26" presetClass="entr" presetSubtype="0"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80">
                                          <p:stCondLst>
                                            <p:cond delay="0"/>
                                          </p:stCondLst>
                                        </p:cTn>
                                        <p:tgtEl>
                                          <p:spTgt spid="20"/>
                                        </p:tgtEl>
                                      </p:cBhvr>
                                    </p:animEffect>
                                    <p:anim calcmode="lin" valueType="num">
                                      <p:cBhvr>
                                        <p:cTn id="5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0" dur="26">
                                          <p:stCondLst>
                                            <p:cond delay="650"/>
                                          </p:stCondLst>
                                        </p:cTn>
                                        <p:tgtEl>
                                          <p:spTgt spid="20"/>
                                        </p:tgtEl>
                                      </p:cBhvr>
                                      <p:to x="100000" y="60000"/>
                                    </p:animScale>
                                    <p:animScale>
                                      <p:cBhvr>
                                        <p:cTn id="61" dur="166" decel="50000">
                                          <p:stCondLst>
                                            <p:cond delay="676"/>
                                          </p:stCondLst>
                                        </p:cTn>
                                        <p:tgtEl>
                                          <p:spTgt spid="20"/>
                                        </p:tgtEl>
                                      </p:cBhvr>
                                      <p:to x="100000" y="100000"/>
                                    </p:animScale>
                                    <p:animScale>
                                      <p:cBhvr>
                                        <p:cTn id="62" dur="26">
                                          <p:stCondLst>
                                            <p:cond delay="1312"/>
                                          </p:stCondLst>
                                        </p:cTn>
                                        <p:tgtEl>
                                          <p:spTgt spid="20"/>
                                        </p:tgtEl>
                                      </p:cBhvr>
                                      <p:to x="100000" y="80000"/>
                                    </p:animScale>
                                    <p:animScale>
                                      <p:cBhvr>
                                        <p:cTn id="63" dur="166" decel="50000">
                                          <p:stCondLst>
                                            <p:cond delay="1338"/>
                                          </p:stCondLst>
                                        </p:cTn>
                                        <p:tgtEl>
                                          <p:spTgt spid="20"/>
                                        </p:tgtEl>
                                      </p:cBhvr>
                                      <p:to x="100000" y="100000"/>
                                    </p:animScale>
                                    <p:animScale>
                                      <p:cBhvr>
                                        <p:cTn id="64" dur="26">
                                          <p:stCondLst>
                                            <p:cond delay="1642"/>
                                          </p:stCondLst>
                                        </p:cTn>
                                        <p:tgtEl>
                                          <p:spTgt spid="20"/>
                                        </p:tgtEl>
                                      </p:cBhvr>
                                      <p:to x="100000" y="90000"/>
                                    </p:animScale>
                                    <p:animScale>
                                      <p:cBhvr>
                                        <p:cTn id="65" dur="166" decel="50000">
                                          <p:stCondLst>
                                            <p:cond delay="1668"/>
                                          </p:stCondLst>
                                        </p:cTn>
                                        <p:tgtEl>
                                          <p:spTgt spid="20"/>
                                        </p:tgtEl>
                                      </p:cBhvr>
                                      <p:to x="100000" y="100000"/>
                                    </p:animScale>
                                    <p:animScale>
                                      <p:cBhvr>
                                        <p:cTn id="66" dur="26">
                                          <p:stCondLst>
                                            <p:cond delay="1808"/>
                                          </p:stCondLst>
                                        </p:cTn>
                                        <p:tgtEl>
                                          <p:spTgt spid="20"/>
                                        </p:tgtEl>
                                      </p:cBhvr>
                                      <p:to x="100000" y="95000"/>
                                    </p:animScale>
                                    <p:animScale>
                                      <p:cBhvr>
                                        <p:cTn id="67" dur="166" decel="50000">
                                          <p:stCondLst>
                                            <p:cond delay="1834"/>
                                          </p:stCondLst>
                                        </p:cTn>
                                        <p:tgtEl>
                                          <p:spTgt spid="20"/>
                                        </p:tgtEl>
                                      </p:cBhvr>
                                      <p:to x="100000" y="100000"/>
                                    </p:animScale>
                                  </p:childTnLst>
                                </p:cTn>
                              </p:par>
                            </p:childTnLst>
                          </p:cTn>
                        </p:par>
                        <p:par>
                          <p:cTn id="68" fill="hold">
                            <p:stCondLst>
                              <p:cond delay="7000"/>
                            </p:stCondLst>
                            <p:childTnLst>
                              <p:par>
                                <p:cTn id="69" presetID="53" presetClass="entr" presetSubtype="16"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76DE4A6E-1273-5693-6907-4A622AFC4567}"/>
              </a:ext>
            </a:extLst>
          </p:cNvPr>
          <p:cNvSpPr txBox="1">
            <a:spLocks noChangeArrowheads="1"/>
          </p:cNvSpPr>
          <p:nvPr/>
        </p:nvSpPr>
        <p:spPr bwMode="auto">
          <a:xfrm>
            <a:off x="817562" y="429821"/>
            <a:ext cx="7508875" cy="1477328"/>
          </a:xfrm>
          <a:prstGeom prst="rect">
            <a:avLst/>
          </a:prstGeom>
          <a:noFill/>
          <a:ln>
            <a:noFill/>
          </a:ln>
        </p:spPr>
        <p:txBody>
          <a:bodyPr lIns="457200" tIns="457200" rIns="457200" bIns="4572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b="1" dirty="0">
                <a:solidFill>
                  <a:srgbClr val="4A3682"/>
                </a:solidFill>
                <a:latin typeface="+mn-lt"/>
              </a:rPr>
              <a:t>Myself</a:t>
            </a:r>
            <a:r>
              <a:rPr lang="en-GB" altLang="en-US" sz="3600" dirty="0">
                <a:latin typeface="+mn-lt"/>
              </a:rPr>
              <a:t> is a </a:t>
            </a:r>
            <a:r>
              <a:rPr lang="en-GB" altLang="en-US" sz="3600" b="1" dirty="0">
                <a:solidFill>
                  <a:srgbClr val="A873B0"/>
                </a:solidFill>
                <a:latin typeface="+mn-lt"/>
              </a:rPr>
              <a:t>reflexive pronoun.</a:t>
            </a:r>
          </a:p>
        </p:txBody>
      </p:sp>
      <p:sp>
        <p:nvSpPr>
          <p:cNvPr id="5" name="TextBox 27">
            <a:extLst>
              <a:ext uri="{FF2B5EF4-FFF2-40B4-BE49-F238E27FC236}">
                <a16:creationId xmlns:a16="http://schemas.microsoft.com/office/drawing/2014/main" id="{64C1DDD1-89E9-9073-D1C8-98D579D7110D}"/>
              </a:ext>
            </a:extLst>
          </p:cNvPr>
          <p:cNvSpPr txBox="1">
            <a:spLocks noChangeArrowheads="1"/>
          </p:cNvSpPr>
          <p:nvPr/>
        </p:nvSpPr>
        <p:spPr bwMode="auto">
          <a:xfrm>
            <a:off x="1157333" y="1896598"/>
            <a:ext cx="6829330" cy="1015663"/>
          </a:xfrm>
          <a:prstGeom prst="rect">
            <a:avLst/>
          </a:prstGeom>
          <a:solidFill>
            <a:srgbClr val="8ACBC0"/>
          </a:solidFill>
        </p:spPr>
        <p:txBody>
          <a:bodyPr wrap="square" lIns="182880" tIns="182880" rIns="182880" bIns="182880" rtlCol="0">
            <a:spAutoFit/>
          </a:bodyPr>
          <a:lstStyle>
            <a:defPPr>
              <a:defRPr lang="en-US"/>
            </a:defPPr>
            <a:lvl1pPr>
              <a:lnSpc>
                <a:spcPct val="100000"/>
              </a:lnSpc>
              <a:spcBef>
                <a:spcPct val="0"/>
              </a:spcBef>
              <a:buFontTx/>
              <a:buNone/>
            </a:lvl1pPr>
          </a:lstStyle>
          <a:p>
            <a:r>
              <a:rPr lang="en-GB" altLang="en-US" sz="2100" dirty="0"/>
              <a:t>This means that it is used when the </a:t>
            </a:r>
            <a:r>
              <a:rPr lang="en-GB" altLang="en-US" sz="2100" b="1" dirty="0">
                <a:solidFill>
                  <a:srgbClr val="4A3682"/>
                </a:solidFill>
              </a:rPr>
              <a:t>object </a:t>
            </a:r>
            <a:r>
              <a:rPr lang="en-GB" altLang="en-US" sz="2100" dirty="0"/>
              <a:t>is the same person as the subject.</a:t>
            </a:r>
          </a:p>
        </p:txBody>
      </p:sp>
      <p:sp>
        <p:nvSpPr>
          <p:cNvPr id="6" name="TextBox 27">
            <a:extLst>
              <a:ext uri="{FF2B5EF4-FFF2-40B4-BE49-F238E27FC236}">
                <a16:creationId xmlns:a16="http://schemas.microsoft.com/office/drawing/2014/main" id="{9E5E8108-4F88-A1FA-52B9-820DA8D6DD42}"/>
              </a:ext>
            </a:extLst>
          </p:cNvPr>
          <p:cNvSpPr txBox="1">
            <a:spLocks noChangeArrowheads="1"/>
          </p:cNvSpPr>
          <p:nvPr/>
        </p:nvSpPr>
        <p:spPr bwMode="auto">
          <a:xfrm>
            <a:off x="3312317" y="3153644"/>
            <a:ext cx="2519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b="1" dirty="0">
                <a:solidFill>
                  <a:srgbClr val="40A329"/>
                </a:solidFill>
                <a:latin typeface="+mn-lt"/>
              </a:rPr>
              <a:t>I</a:t>
            </a:r>
            <a:r>
              <a:rPr lang="en-GB" altLang="en-US" sz="2400" dirty="0">
                <a:latin typeface="+mn-lt"/>
              </a:rPr>
              <a:t> hurt myself.</a:t>
            </a:r>
          </a:p>
        </p:txBody>
      </p:sp>
      <p:sp>
        <p:nvSpPr>
          <p:cNvPr id="7" name="TextBox 27">
            <a:extLst>
              <a:ext uri="{FF2B5EF4-FFF2-40B4-BE49-F238E27FC236}">
                <a16:creationId xmlns:a16="http://schemas.microsoft.com/office/drawing/2014/main" id="{DC50076D-FF29-BC66-D45B-2BCB4557D108}"/>
              </a:ext>
            </a:extLst>
          </p:cNvPr>
          <p:cNvSpPr txBox="1">
            <a:spLocks noChangeArrowheads="1"/>
          </p:cNvSpPr>
          <p:nvPr/>
        </p:nvSpPr>
        <p:spPr bwMode="auto">
          <a:xfrm>
            <a:off x="1856870" y="4467805"/>
            <a:ext cx="2519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800" b="1" dirty="0">
                <a:solidFill>
                  <a:srgbClr val="40A329"/>
                </a:solidFill>
                <a:latin typeface="+mn-lt"/>
              </a:rPr>
              <a:t>subject</a:t>
            </a:r>
          </a:p>
        </p:txBody>
      </p:sp>
      <p:sp>
        <p:nvSpPr>
          <p:cNvPr id="8" name="TextBox 27">
            <a:extLst>
              <a:ext uri="{FF2B5EF4-FFF2-40B4-BE49-F238E27FC236}">
                <a16:creationId xmlns:a16="http://schemas.microsoft.com/office/drawing/2014/main" id="{3BEE8B33-C1A4-4F9D-C7DC-42A36871ABE4}"/>
              </a:ext>
            </a:extLst>
          </p:cNvPr>
          <p:cNvSpPr txBox="1">
            <a:spLocks noChangeArrowheads="1"/>
          </p:cNvSpPr>
          <p:nvPr/>
        </p:nvSpPr>
        <p:spPr bwMode="auto">
          <a:xfrm>
            <a:off x="3673021" y="4467805"/>
            <a:ext cx="3617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800" b="1" dirty="0">
                <a:solidFill>
                  <a:srgbClr val="4A3682"/>
                </a:solidFill>
                <a:latin typeface="+mn-lt"/>
              </a:rPr>
              <a:t>object</a:t>
            </a:r>
            <a:r>
              <a:rPr lang="en-GB" altLang="en-US" sz="1800" dirty="0">
                <a:solidFill>
                  <a:srgbClr val="40A329"/>
                </a:solidFill>
                <a:latin typeface="+mn-lt"/>
              </a:rPr>
              <a:t> </a:t>
            </a:r>
            <a:r>
              <a:rPr lang="en-GB" altLang="en-US" sz="1800" dirty="0">
                <a:latin typeface="+mn-lt"/>
              </a:rPr>
              <a:t>and</a:t>
            </a:r>
            <a:r>
              <a:rPr lang="en-GB" altLang="en-US" sz="1800" dirty="0">
                <a:solidFill>
                  <a:srgbClr val="40A329"/>
                </a:solidFill>
                <a:latin typeface="+mn-lt"/>
              </a:rPr>
              <a:t> </a:t>
            </a:r>
            <a:r>
              <a:rPr lang="en-GB" altLang="en-US" sz="1800" b="1" dirty="0">
                <a:solidFill>
                  <a:srgbClr val="BB81DD"/>
                </a:solidFill>
                <a:latin typeface="+mn-lt"/>
              </a:rPr>
              <a:t>reflexive pronoun</a:t>
            </a:r>
          </a:p>
        </p:txBody>
      </p:sp>
      <p:grpSp>
        <p:nvGrpSpPr>
          <p:cNvPr id="9" name="Group 8">
            <a:extLst>
              <a:ext uri="{FF2B5EF4-FFF2-40B4-BE49-F238E27FC236}">
                <a16:creationId xmlns:a16="http://schemas.microsoft.com/office/drawing/2014/main" id="{64EF72CF-0E61-6659-E4E7-20A48561A019}"/>
              </a:ext>
            </a:extLst>
          </p:cNvPr>
          <p:cNvGrpSpPr/>
          <p:nvPr/>
        </p:nvGrpSpPr>
        <p:grpSpPr>
          <a:xfrm rot="12701199">
            <a:off x="3194521" y="3537902"/>
            <a:ext cx="387351" cy="906310"/>
            <a:chOff x="1042729" y="4019107"/>
            <a:chExt cx="387351" cy="906310"/>
          </a:xfrm>
          <a:solidFill>
            <a:srgbClr val="40A329"/>
          </a:solidFill>
        </p:grpSpPr>
        <p:sp>
          <p:nvSpPr>
            <p:cNvPr id="10" name="Rectangle 9">
              <a:extLst>
                <a:ext uri="{FF2B5EF4-FFF2-40B4-BE49-F238E27FC236}">
                  <a16:creationId xmlns:a16="http://schemas.microsoft.com/office/drawing/2014/main" id="{A462324F-8E51-AC4D-1D04-0F48B29F9474}"/>
                </a:ext>
              </a:extLst>
            </p:cNvPr>
            <p:cNvSpPr/>
            <p:nvPr/>
          </p:nvSpPr>
          <p:spPr>
            <a:xfrm>
              <a:off x="1196163" y="4019107"/>
              <a:ext cx="79744" cy="685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1D330FEA-60DF-8E53-0881-731F8A6EC455}"/>
                </a:ext>
              </a:extLst>
            </p:cNvPr>
            <p:cNvSpPr/>
            <p:nvPr/>
          </p:nvSpPr>
          <p:spPr>
            <a:xfrm rot="10800000">
              <a:off x="1042729" y="4704642"/>
              <a:ext cx="387351" cy="2207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0A25C49-FF17-37BB-A13A-366B4BC4E548}"/>
              </a:ext>
            </a:extLst>
          </p:cNvPr>
          <p:cNvGrpSpPr/>
          <p:nvPr/>
        </p:nvGrpSpPr>
        <p:grpSpPr>
          <a:xfrm rot="8881424">
            <a:off x="5376244" y="3587405"/>
            <a:ext cx="387351" cy="906310"/>
            <a:chOff x="1042729" y="4019107"/>
            <a:chExt cx="387351" cy="906310"/>
          </a:xfrm>
          <a:solidFill>
            <a:srgbClr val="C798E3"/>
          </a:solidFill>
        </p:grpSpPr>
        <p:sp>
          <p:nvSpPr>
            <p:cNvPr id="16" name="Rectangle 15">
              <a:extLst>
                <a:ext uri="{FF2B5EF4-FFF2-40B4-BE49-F238E27FC236}">
                  <a16:creationId xmlns:a16="http://schemas.microsoft.com/office/drawing/2014/main" id="{EAA51D0E-AA28-C9A7-A7EC-F034E74242DD}"/>
                </a:ext>
              </a:extLst>
            </p:cNvPr>
            <p:cNvSpPr/>
            <p:nvPr/>
          </p:nvSpPr>
          <p:spPr>
            <a:xfrm>
              <a:off x="1196163" y="4019107"/>
              <a:ext cx="79744" cy="685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CE9937E-DE2B-2336-A5B9-58E0116ABC76}"/>
                </a:ext>
              </a:extLst>
            </p:cNvPr>
            <p:cNvSpPr/>
            <p:nvPr/>
          </p:nvSpPr>
          <p:spPr>
            <a:xfrm rot="10800000">
              <a:off x="1042729" y="4704642"/>
              <a:ext cx="387351" cy="2207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27">
            <a:extLst>
              <a:ext uri="{FF2B5EF4-FFF2-40B4-BE49-F238E27FC236}">
                <a16:creationId xmlns:a16="http://schemas.microsoft.com/office/drawing/2014/main" id="{3D2A5E8D-A4C8-8944-9B04-E6E1EBD29190}"/>
              </a:ext>
            </a:extLst>
          </p:cNvPr>
          <p:cNvSpPr txBox="1">
            <a:spLocks noChangeArrowheads="1"/>
          </p:cNvSpPr>
          <p:nvPr/>
        </p:nvSpPr>
        <p:spPr bwMode="auto">
          <a:xfrm>
            <a:off x="663573" y="5284672"/>
            <a:ext cx="7816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400" dirty="0">
                <a:latin typeface="+mn-lt"/>
              </a:rPr>
              <a:t>Reflexive pronouns are ‘mirror words’ which reflect a word already expressed (hence the name ‘reflexive’).</a:t>
            </a:r>
          </a:p>
        </p:txBody>
      </p:sp>
    </p:spTree>
    <p:extLst>
      <p:ext uri="{BB962C8B-B14F-4D97-AF65-F5344CB8AC3E}">
        <p14:creationId xmlns:p14="http://schemas.microsoft.com/office/powerpoint/2010/main" val="39266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2" presetClass="emph" presetSubtype="0" repeatCount="indefinite" fill="hold" nodeType="afterEffect">
                                  <p:stCondLst>
                                    <p:cond delay="0"/>
                                  </p:stCondLst>
                                  <p:endCondLst>
                                    <p:cond evt="onNext" delay="0">
                                      <p:tgtEl>
                                        <p:sldTgt/>
                                      </p:tgtEl>
                                    </p:cond>
                                  </p:end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anim calcmode="lin" valueType="num">
                                      <p:cBhvr>
                                        <p:cTn id="43" dur="500" fill="hold"/>
                                        <p:tgtEl>
                                          <p:spTgt spid="15"/>
                                        </p:tgtEl>
                                        <p:attrNameLst>
                                          <p:attrName>ppt_x</p:attrName>
                                        </p:attrNameLst>
                                      </p:cBhvr>
                                      <p:tavLst>
                                        <p:tav tm="0">
                                          <p:val>
                                            <p:strVal val="#ppt_x"/>
                                          </p:val>
                                        </p:tav>
                                        <p:tav tm="100000">
                                          <p:val>
                                            <p:strVal val="#ppt_x"/>
                                          </p:val>
                                        </p:tav>
                                      </p:tavLst>
                                    </p:anim>
                                    <p:anim calcmode="lin" valueType="num">
                                      <p:cBhvr>
                                        <p:cTn id="44" dur="5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32" presetClass="emph" presetSubtype="0" repeatCount="indefinite" fill="hold" nodeType="afterEffect">
                                  <p:stCondLst>
                                    <p:cond delay="0"/>
                                  </p:stCondLst>
                                  <p:endCondLst>
                                    <p:cond evt="onNext" delay="0">
                                      <p:tgtEl>
                                        <p:sldTgt/>
                                      </p:tgtEl>
                                    </p:cond>
                                  </p:endCondLst>
                                  <p:childTnLst>
                                    <p:animRot by="120000">
                                      <p:cBhvr>
                                        <p:cTn id="47" dur="100" fill="hold">
                                          <p:stCondLst>
                                            <p:cond delay="0"/>
                                          </p:stCondLst>
                                        </p:cTn>
                                        <p:tgtEl>
                                          <p:spTgt spid="15"/>
                                        </p:tgtEl>
                                        <p:attrNameLst>
                                          <p:attrName>r</p:attrName>
                                        </p:attrNameLst>
                                      </p:cBhvr>
                                    </p:animRot>
                                    <p:animRot by="-240000">
                                      <p:cBhvr>
                                        <p:cTn id="48" dur="200" fill="hold">
                                          <p:stCondLst>
                                            <p:cond delay="200"/>
                                          </p:stCondLst>
                                        </p:cTn>
                                        <p:tgtEl>
                                          <p:spTgt spid="15"/>
                                        </p:tgtEl>
                                        <p:attrNameLst>
                                          <p:attrName>r</p:attrName>
                                        </p:attrNameLst>
                                      </p:cBhvr>
                                    </p:animRot>
                                    <p:animRot by="240000">
                                      <p:cBhvr>
                                        <p:cTn id="49" dur="200" fill="hold">
                                          <p:stCondLst>
                                            <p:cond delay="400"/>
                                          </p:stCondLst>
                                        </p:cTn>
                                        <p:tgtEl>
                                          <p:spTgt spid="15"/>
                                        </p:tgtEl>
                                        <p:attrNameLst>
                                          <p:attrName>r</p:attrName>
                                        </p:attrNameLst>
                                      </p:cBhvr>
                                    </p:animRot>
                                    <p:animRot by="-240000">
                                      <p:cBhvr>
                                        <p:cTn id="50" dur="200" fill="hold">
                                          <p:stCondLst>
                                            <p:cond delay="600"/>
                                          </p:stCondLst>
                                        </p:cTn>
                                        <p:tgtEl>
                                          <p:spTgt spid="15"/>
                                        </p:tgtEl>
                                        <p:attrNameLst>
                                          <p:attrName>r</p:attrName>
                                        </p:attrNameLst>
                                      </p:cBhvr>
                                    </p:animRot>
                                    <p:animRot by="120000">
                                      <p:cBhvr>
                                        <p:cTn id="51" dur="200" fill="hold">
                                          <p:stCondLst>
                                            <p:cond delay="800"/>
                                          </p:stCondLst>
                                        </p:cTn>
                                        <p:tgtEl>
                                          <p:spTgt spid="15"/>
                                        </p:tgtEl>
                                        <p:attrNameLst>
                                          <p:attrName>r</p:attrName>
                                        </p:attrNameLst>
                                      </p:cBhvr>
                                    </p:animRot>
                                  </p:childTnLst>
                                </p:cTn>
                              </p:par>
                              <p:par>
                                <p:cTn id="52" presetID="2" presetClass="entr" presetSubtype="4"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C42BA49C-1781-4498-EE3B-0FBB07565913}"/>
              </a:ext>
            </a:extLst>
          </p:cNvPr>
          <p:cNvSpPr txBox="1">
            <a:spLocks noChangeArrowheads="1"/>
          </p:cNvSpPr>
          <p:nvPr/>
        </p:nvSpPr>
        <p:spPr bwMode="auto">
          <a:xfrm>
            <a:off x="817562" y="429821"/>
            <a:ext cx="7508875" cy="2031325"/>
          </a:xfrm>
          <a:prstGeom prst="rect">
            <a:avLst/>
          </a:prstGeom>
          <a:noFill/>
          <a:ln>
            <a:noFill/>
          </a:ln>
        </p:spPr>
        <p:txBody>
          <a:bodyPr lIns="457200" tIns="457200" rIns="457200" bIns="4572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b="1" dirty="0">
                <a:solidFill>
                  <a:srgbClr val="4A3682"/>
                </a:solidFill>
                <a:latin typeface="+mn-lt"/>
              </a:rPr>
              <a:t>Myself</a:t>
            </a:r>
            <a:r>
              <a:rPr lang="en-US" altLang="en-US" sz="3600" dirty="0">
                <a:solidFill>
                  <a:srgbClr val="232321"/>
                </a:solidFill>
                <a:latin typeface="+mn-lt"/>
              </a:rPr>
              <a:t> can also be used as an </a:t>
            </a:r>
            <a:r>
              <a:rPr lang="en-US" altLang="en-US" sz="3600" b="1" dirty="0">
                <a:solidFill>
                  <a:srgbClr val="C798E3"/>
                </a:solidFill>
                <a:latin typeface="+mn-lt"/>
              </a:rPr>
              <a:t>emphatic pronoun.</a:t>
            </a:r>
          </a:p>
        </p:txBody>
      </p:sp>
      <p:sp>
        <p:nvSpPr>
          <p:cNvPr id="4" name="TextBox 27">
            <a:extLst>
              <a:ext uri="{FF2B5EF4-FFF2-40B4-BE49-F238E27FC236}">
                <a16:creationId xmlns:a16="http://schemas.microsoft.com/office/drawing/2014/main" id="{6304CD62-FC9F-499C-9A14-E53484B1E38F}"/>
              </a:ext>
            </a:extLst>
          </p:cNvPr>
          <p:cNvSpPr txBox="1">
            <a:spLocks noChangeArrowheads="1"/>
          </p:cNvSpPr>
          <p:nvPr/>
        </p:nvSpPr>
        <p:spPr bwMode="auto">
          <a:xfrm>
            <a:off x="1157333" y="2461146"/>
            <a:ext cx="6829331" cy="1015663"/>
          </a:xfrm>
          <a:prstGeom prst="rect">
            <a:avLst/>
          </a:prstGeom>
          <a:solidFill>
            <a:srgbClr val="8ACBC0"/>
          </a:solidFill>
        </p:spPr>
        <p:txBody>
          <a:bodyPr wrap="square" lIns="182880" tIns="182880" rIns="182880" bIns="182880" rtlCol="0">
            <a:spAutoFit/>
          </a:bodyPr>
          <a:lstStyle>
            <a:defPPr>
              <a:defRPr lang="en-US"/>
            </a:defPPr>
            <a:lvl1pPr>
              <a:lnSpc>
                <a:spcPct val="100000"/>
              </a:lnSpc>
              <a:spcBef>
                <a:spcPct val="0"/>
              </a:spcBef>
              <a:buFontTx/>
              <a:buNone/>
            </a:lvl1pPr>
          </a:lstStyle>
          <a:p>
            <a:r>
              <a:rPr lang="en-US" altLang="en-US" sz="2100" dirty="0"/>
              <a:t>When used in this way, </a:t>
            </a:r>
            <a:r>
              <a:rPr lang="en-US" altLang="en-US" sz="2100" b="1" dirty="0">
                <a:solidFill>
                  <a:srgbClr val="4A3682"/>
                </a:solidFill>
              </a:rPr>
              <a:t>myself</a:t>
            </a:r>
            <a:r>
              <a:rPr lang="en-US" altLang="en-US" sz="2100" dirty="0"/>
              <a:t> restates or emphasizes another pronoun in the sentence.</a:t>
            </a:r>
          </a:p>
        </p:txBody>
      </p:sp>
      <p:sp>
        <p:nvSpPr>
          <p:cNvPr id="5" name="TextBox 27">
            <a:extLst>
              <a:ext uri="{FF2B5EF4-FFF2-40B4-BE49-F238E27FC236}">
                <a16:creationId xmlns:a16="http://schemas.microsoft.com/office/drawing/2014/main" id="{AAF2E4F0-5EA7-D095-F8D0-84556F8592FE}"/>
              </a:ext>
            </a:extLst>
          </p:cNvPr>
          <p:cNvSpPr txBox="1">
            <a:spLocks noChangeArrowheads="1"/>
          </p:cNvSpPr>
          <p:nvPr/>
        </p:nvSpPr>
        <p:spPr bwMode="auto">
          <a:xfrm>
            <a:off x="1157333" y="3846140"/>
            <a:ext cx="4147058" cy="646331"/>
          </a:xfrm>
          <a:prstGeom prst="rect">
            <a:avLst/>
          </a:prstGeom>
          <a:noFill/>
          <a:ln>
            <a:noFill/>
          </a:ln>
        </p:spPr>
        <p:txBody>
          <a:bodyPr wrap="square" lIns="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b="1" dirty="0">
                <a:solidFill>
                  <a:srgbClr val="4A3682"/>
                </a:solidFill>
                <a:latin typeface="+mn-lt"/>
              </a:rPr>
              <a:t>For example:</a:t>
            </a:r>
          </a:p>
        </p:txBody>
      </p:sp>
      <p:sp>
        <p:nvSpPr>
          <p:cNvPr id="6" name="TextBox 27">
            <a:extLst>
              <a:ext uri="{FF2B5EF4-FFF2-40B4-BE49-F238E27FC236}">
                <a16:creationId xmlns:a16="http://schemas.microsoft.com/office/drawing/2014/main" id="{6EA8195B-19D6-A49A-0014-03D236E276EC}"/>
              </a:ext>
            </a:extLst>
          </p:cNvPr>
          <p:cNvSpPr txBox="1">
            <a:spLocks noChangeArrowheads="1"/>
          </p:cNvSpPr>
          <p:nvPr/>
        </p:nvSpPr>
        <p:spPr bwMode="auto">
          <a:xfrm>
            <a:off x="1157333" y="5224058"/>
            <a:ext cx="2893967" cy="646331"/>
          </a:xfrm>
          <a:prstGeom prst="rect">
            <a:avLst/>
          </a:prstGeom>
          <a:solidFill>
            <a:srgbClr val="4A3682"/>
          </a:solidFill>
          <a:ln>
            <a:noFill/>
          </a:ln>
        </p:spPr>
        <p:txBody>
          <a:bodyPr wrap="square" lIns="18288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dirty="0">
                <a:solidFill>
                  <a:schemeClr val="bg1"/>
                </a:solidFill>
                <a:latin typeface="+mn-lt"/>
              </a:rPr>
              <a:t>I myself made this.</a:t>
            </a:r>
          </a:p>
        </p:txBody>
      </p:sp>
      <p:sp>
        <p:nvSpPr>
          <p:cNvPr id="7" name="TextBox 27">
            <a:extLst>
              <a:ext uri="{FF2B5EF4-FFF2-40B4-BE49-F238E27FC236}">
                <a16:creationId xmlns:a16="http://schemas.microsoft.com/office/drawing/2014/main" id="{1027E749-8E81-5059-3FD1-775985E07EFB}"/>
              </a:ext>
            </a:extLst>
          </p:cNvPr>
          <p:cNvSpPr txBox="1">
            <a:spLocks noChangeArrowheads="1"/>
          </p:cNvSpPr>
          <p:nvPr/>
        </p:nvSpPr>
        <p:spPr bwMode="auto">
          <a:xfrm>
            <a:off x="1157333" y="4492471"/>
            <a:ext cx="2893967" cy="646331"/>
          </a:xfrm>
          <a:prstGeom prst="rect">
            <a:avLst/>
          </a:prstGeom>
          <a:solidFill>
            <a:srgbClr val="4A3682"/>
          </a:solidFill>
          <a:ln>
            <a:noFill/>
          </a:ln>
        </p:spPr>
        <p:txBody>
          <a:bodyPr wrap="square" lIns="182880" tIns="182880" rIns="182880" bIns="18288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solidFill>
                  <a:schemeClr val="bg1"/>
                </a:solidFill>
                <a:latin typeface="+mn-lt"/>
              </a:rPr>
              <a:t>I made this myself, or</a:t>
            </a:r>
          </a:p>
        </p:txBody>
      </p:sp>
      <p:pic>
        <p:nvPicPr>
          <p:cNvPr id="9" name="Picture 8" descr="A picture containing several&#10;&#10;Description automatically generated">
            <a:extLst>
              <a:ext uri="{FF2B5EF4-FFF2-40B4-BE49-F238E27FC236}">
                <a16:creationId xmlns:a16="http://schemas.microsoft.com/office/drawing/2014/main" id="{8DC36613-FD8B-9B5E-C262-BB7FCE897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0042" y="4045747"/>
            <a:ext cx="3842010" cy="1824642"/>
          </a:xfrm>
          <a:prstGeom prst="rect">
            <a:avLst/>
          </a:prstGeom>
        </p:spPr>
      </p:pic>
    </p:spTree>
    <p:extLst>
      <p:ext uri="{BB962C8B-B14F-4D97-AF65-F5344CB8AC3E}">
        <p14:creationId xmlns:p14="http://schemas.microsoft.com/office/powerpoint/2010/main" val="4518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574</TotalTime>
  <Words>476</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Calibri</vt:lpstr>
      <vt:lpstr>Arial</vt:lpstr>
      <vt:lpstr>Roboto</vt:lpstr>
      <vt:lpstr>Twinkl</vt:lpstr>
      <vt:lpstr>Slide Layouts</vt:lpstr>
      <vt:lpstr>Disclaimers/Guidance</vt:lpstr>
      <vt:lpstr>PowerPoint Presentation</vt:lpstr>
      <vt:lpstr>PowerPoint Presentation</vt:lpstr>
      <vt:lpstr>PowerPoint Presentation</vt:lpstr>
      <vt:lpstr>I or me?</vt:lpstr>
      <vt:lpstr>I or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114</cp:revision>
  <dcterms:created xsi:type="dcterms:W3CDTF">2022-12-27T05:14:47Z</dcterms:created>
  <dcterms:modified xsi:type="dcterms:W3CDTF">2023-01-13T13:28:30Z</dcterms:modified>
</cp:coreProperties>
</file>