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7" r:id="rId3"/>
    <p:sldId id="279" r:id="rId4"/>
    <p:sldId id="292" r:id="rId5"/>
    <p:sldId id="293" r:id="rId6"/>
    <p:sldId id="298" r:id="rId7"/>
    <p:sldId id="299" r:id="rId8"/>
    <p:sldId id="296" r:id="rId9"/>
    <p:sldId id="297" r:id="rId10"/>
    <p:sldId id="294" r:id="rId11"/>
    <p:sldId id="295" r:id="rId12"/>
    <p:sldId id="290" r:id="rId13"/>
    <p:sldId id="291" r:id="rId14"/>
    <p:sldId id="280" r:id="rId15"/>
    <p:sldId id="267" r:id="rId16"/>
  </p:sldIdLst>
  <p:sldSz cx="9144000" cy="6858000" type="screen4x3"/>
  <p:notesSz cx="6858000" cy="9144000"/>
  <p:embeddedFontLst>
    <p:embeddedFont>
      <p:font typeface="Impact" panose="020B0806030902050204" pitchFamily="34" charset="0"/>
      <p:regular r:id="rId19"/>
    </p:embeddedFont>
    <p:embeddedFont>
      <p:font typeface="Twinkl SemiBold" pitchFamily="2" charset="0"/>
      <p:bold r:id="rId20"/>
    </p:embeddedFont>
    <p:embeddedFont>
      <p:font typeface="Twinkl ExtraBold" pitchFamily="2" charset="0"/>
      <p:bold r:id="rId21"/>
    </p:embeddedFont>
    <p:embeddedFont>
      <p:font typeface="Arial Black" panose="020B0A04020102020204" pitchFamily="34" charset="0"/>
      <p:bold r:id="rId22"/>
    </p:embeddedFont>
    <p:embeddedFont>
      <p:font typeface="Twinkl" pitchFamily="2" charset="0"/>
      <p:regular r:id="rId23"/>
      <p:bold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5420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orient="horz" pos="640">
          <p15:clr>
            <a:srgbClr val="A4A3A4"/>
          </p15:clr>
        </p15:guide>
        <p15:guide id="5" pos="5284">
          <p15:clr>
            <a:srgbClr val="A4A3A4"/>
          </p15:clr>
        </p15:guide>
        <p15:guide id="6" pos="136">
          <p15:clr>
            <a:srgbClr val="A4A3A4"/>
          </p15:clr>
        </p15:guide>
        <p15:guide id="7" orient="horz" pos="2137">
          <p15:clr>
            <a:srgbClr val="A4A3A4"/>
          </p15:clr>
        </p15:guide>
        <p15:guide id="8" orient="horz" pos="4133">
          <p15:clr>
            <a:srgbClr val="A4A3A4"/>
          </p15:clr>
        </p15:guide>
        <p15:guide id="9" orient="horz" pos="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1B1"/>
    <a:srgbClr val="ACDDFC"/>
    <a:srgbClr val="302524"/>
    <a:srgbClr val="4A3582"/>
    <a:srgbClr val="1C4160"/>
    <a:srgbClr val="18552B"/>
    <a:srgbClr val="DE1E5A"/>
    <a:srgbClr val="4DB1E3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84"/>
      </p:cViewPr>
      <p:guideLst>
        <p:guide pos="2880"/>
        <p:guide pos="5420"/>
        <p:guide orient="horz" pos="595"/>
        <p:guide orient="horz" pos="640"/>
        <p:guide pos="5284"/>
        <p:guide pos="136"/>
        <p:guide orient="horz" pos="2137"/>
        <p:guide orient="horz" pos="4133"/>
        <p:guide orient="horz" pos="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698ECA-1F4A-4D68-97B8-04CC951719D5}" type="datetimeFigureOut">
              <a:rPr lang="en-GB"/>
              <a:pPr>
                <a:defRPr/>
              </a:pPr>
              <a:t>20/02/2020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E2D125-C55C-4784-9EF8-361A74DA75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094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9C99D2-0418-4023-AEFD-E1C5CBE258CB}" type="datetimeFigureOut">
              <a:rPr lang="en-GB"/>
              <a:pPr>
                <a:defRPr/>
              </a:pPr>
              <a:t>20/02/2020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DB0125-271B-4EE3-8FB1-8B73A49429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247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8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70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70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0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consectetur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366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0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76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hyperlink" Target="https://www.twinkl.co.uk/newsroom/story/deadly-dino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slide" Target="slide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hyperlink" Target="https://www.twinkl.co.uk/newsroom/story/desert-garde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8267" y="222481"/>
            <a:ext cx="7196667" cy="1231106"/>
          </a:xfrm>
          <a:prstGeom prst="rect">
            <a:avLst/>
          </a:prstGeom>
          <a:noFill/>
        </p:spPr>
        <p:txBody>
          <a:bodyPr lIns="0" tIns="0" rIns="0" bIns="0" spcCol="360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8000" b="1" dirty="0">
                <a:ln w="12700" cap="rnd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Fake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266" y="1814214"/>
            <a:ext cx="7196667" cy="1231106"/>
          </a:xfrm>
          <a:prstGeom prst="rect">
            <a:avLst/>
          </a:prstGeom>
          <a:noFill/>
        </p:spPr>
        <p:txBody>
          <a:bodyPr lIns="0" tIns="0" rIns="0" bIns="0" spcCol="360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8000" b="1" dirty="0">
                <a:ln w="12700" cap="rnd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News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265" y="3482147"/>
            <a:ext cx="7196667" cy="615553"/>
          </a:xfrm>
          <a:prstGeom prst="rect">
            <a:avLst/>
          </a:prstGeom>
          <a:noFill/>
        </p:spPr>
        <p:txBody>
          <a:bodyPr lIns="0" tIns="0" rIns="0" bIns="0" spcCol="360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4000" b="1" dirty="0">
                <a:ln w="12700" cap="rnd" cmpd="sng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winkl ExtraBold" pitchFamily="2" charset="0"/>
              </a:rPr>
              <a:t>24/02/20</a:t>
            </a: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3860796" y="4114634"/>
            <a:ext cx="1371604" cy="464331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spcCol="360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b="1" dirty="0">
                <a:ln w="12700" cap="rnd" cmpd="sng">
                  <a:noFill/>
                </a:ln>
                <a:solidFill>
                  <a:schemeClr val="bg1"/>
                </a:solidFill>
              </a:rPr>
              <a:t>Skip to Quiz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sp>
        <p:nvSpPr>
          <p:cNvPr id="20" name="Rectangle 19"/>
          <p:cNvSpPr/>
          <p:nvPr/>
        </p:nvSpPr>
        <p:spPr>
          <a:xfrm>
            <a:off x="4175493" y="533692"/>
            <a:ext cx="693218" cy="57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55" y="1002846"/>
            <a:ext cx="4955293" cy="7009342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443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3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55" y="1002846"/>
            <a:ext cx="4955293" cy="7009342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 2"/>
          <p:cNvSpPr/>
          <p:nvPr/>
        </p:nvSpPr>
        <p:spPr>
          <a:xfrm>
            <a:off x="6891868" y="533614"/>
            <a:ext cx="2083080" cy="1449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Yes, scientists have discovered a new dinosaur – they’ve named it the ‘Reaper of Death’!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162805" y="808566"/>
            <a:ext cx="2057103" cy="1210734"/>
          </a:xfrm>
          <a:prstGeom prst="borderCallout1">
            <a:avLst>
              <a:gd name="adj1" fmla="val 66302"/>
              <a:gd name="adj2" fmla="val 99979"/>
              <a:gd name="adj3" fmla="val 144010"/>
              <a:gd name="adj4" fmla="val 184943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Trusted News Site</a:t>
            </a:r>
          </a:p>
          <a:p>
            <a:r>
              <a:rPr lang="en-GB" sz="1600" dirty="0">
                <a:solidFill>
                  <a:schemeClr val="tx1"/>
                </a:solidFill>
              </a:rPr>
              <a:t>Twinkl </a:t>
            </a:r>
            <a:r>
              <a:rPr lang="en-GB" sz="1600" dirty="0" err="1">
                <a:solidFill>
                  <a:schemeClr val="tx1"/>
                </a:solidFill>
              </a:rPr>
              <a:t>NewsRoom</a:t>
            </a:r>
            <a:r>
              <a:rPr lang="en-GB" sz="1600" dirty="0">
                <a:solidFill>
                  <a:schemeClr val="tx1"/>
                </a:solidFill>
              </a:rPr>
              <a:t> is a trusted news source. 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142400" y="4333806"/>
            <a:ext cx="2077508" cy="1202994"/>
          </a:xfrm>
          <a:prstGeom prst="borderCallout1">
            <a:avLst>
              <a:gd name="adj1" fmla="val 90877"/>
              <a:gd name="adj2" fmla="val 100079"/>
              <a:gd name="adj3" fmla="val 123134"/>
              <a:gd name="adj4" fmla="val 155903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Check the Details</a:t>
            </a:r>
          </a:p>
          <a:p>
            <a:r>
              <a:rPr lang="en-GB" sz="1600" dirty="0">
                <a:solidFill>
                  <a:schemeClr val="tx1"/>
                </a:solidFill>
              </a:rPr>
              <a:t>We can check the details using a search engine.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6295" y="5872438"/>
            <a:ext cx="2083080" cy="710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Find out more about this story </a:t>
            </a:r>
            <a:r>
              <a:rPr lang="en-GB" sz="1600" b="1" dirty="0">
                <a:solidFill>
                  <a:schemeClr val="tx1"/>
                </a:solidFill>
                <a:hlinkClick r:id="rId7"/>
              </a:rPr>
              <a:t>here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0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10399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7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sp>
        <p:nvSpPr>
          <p:cNvPr id="20" name="Rectangle 19"/>
          <p:cNvSpPr/>
          <p:nvPr/>
        </p:nvSpPr>
        <p:spPr>
          <a:xfrm>
            <a:off x="4175493" y="533692"/>
            <a:ext cx="693218" cy="57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72673" y="1360442"/>
            <a:ext cx="3298857" cy="5071901"/>
            <a:chOff x="2872673" y="1360442"/>
            <a:chExt cx="3298857" cy="5071901"/>
          </a:xfrm>
        </p:grpSpPr>
        <p:sp>
          <p:nvSpPr>
            <p:cNvPr id="15" name="Rectangle 14"/>
            <p:cNvSpPr/>
            <p:nvPr/>
          </p:nvSpPr>
          <p:spPr>
            <a:xfrm>
              <a:off x="2872675" y="1501160"/>
              <a:ext cx="3298854" cy="493118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endPara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72675" y="1360442"/>
              <a:ext cx="3298855" cy="923330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THE POST</a:t>
              </a:r>
              <a:endParaRPr lang="en-GB" sz="4400" b="1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86"/>
            <a:stretch/>
          </p:blipFill>
          <p:spPr bwMode="auto">
            <a:xfrm>
              <a:off x="2872673" y="2191324"/>
              <a:ext cx="3298856" cy="19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872674" y="4186221"/>
              <a:ext cx="3298855" cy="36933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STAY AWAY FROM FRUIT!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24402" y="5233512"/>
              <a:ext cx="2995398" cy="6463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2100" b="1" dirty="0">
                  <a:solidFill>
                    <a:srgbClr val="FF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“Red fruit just isn’t safe anymore”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4402" y="4571367"/>
              <a:ext cx="2995398" cy="6463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Red fruit can cause serious problems for your health! Doctors say stay away!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24402" y="5901570"/>
              <a:ext cx="2995398" cy="5078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11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Strawberries, berries and other red fruits could make you unwell. Doctors say you should only eat them on Saturdays.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6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6990" y="633300"/>
            <a:ext cx="2510341" cy="218787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No, red fruit isn’t harmful to you. In fact, fruit is needed as part of a well-rounded diet! Some news sources use scary headlines to get people to read their content.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72673" y="1360442"/>
            <a:ext cx="3298857" cy="5071901"/>
            <a:chOff x="2872673" y="1360442"/>
            <a:chExt cx="3298857" cy="5071901"/>
          </a:xfrm>
        </p:grpSpPr>
        <p:sp>
          <p:nvSpPr>
            <p:cNvPr id="18" name="Rectangle 17"/>
            <p:cNvSpPr/>
            <p:nvPr/>
          </p:nvSpPr>
          <p:spPr>
            <a:xfrm>
              <a:off x="2872675" y="1501160"/>
              <a:ext cx="3298854" cy="493118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endPara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72675" y="1360442"/>
              <a:ext cx="3298855" cy="923330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THE POST</a:t>
              </a:r>
              <a:endParaRPr lang="en-GB" sz="4400" b="1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86"/>
            <a:stretch/>
          </p:blipFill>
          <p:spPr bwMode="auto">
            <a:xfrm>
              <a:off x="2872673" y="2191324"/>
              <a:ext cx="3298856" cy="199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872674" y="4186221"/>
              <a:ext cx="3298855" cy="36933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STAY AWAY FROM FRUIT!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4402" y="5233512"/>
              <a:ext cx="2995398" cy="6463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2100" b="1" dirty="0">
                  <a:solidFill>
                    <a:srgbClr val="FF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“Red fruit just isn’t safe anymore”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24402" y="4571367"/>
              <a:ext cx="2995398" cy="6463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Red fruit can cause serious problems for your health! Doctors say stay away!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24402" y="5901570"/>
              <a:ext cx="2995398" cy="50783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GB" sz="11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Strawberries, berries and other red fruits could make you unwell. Doctors say you should only eat them on Saturdays. </a:t>
              </a:r>
            </a:p>
          </p:txBody>
        </p:sp>
      </p:grpSp>
      <p:sp>
        <p:nvSpPr>
          <p:cNvPr id="16" name="Line Callout 1 15"/>
          <p:cNvSpPr/>
          <p:nvPr/>
        </p:nvSpPr>
        <p:spPr>
          <a:xfrm>
            <a:off x="156669" y="3614594"/>
            <a:ext cx="2077508" cy="956773"/>
          </a:xfrm>
          <a:prstGeom prst="borderCallout1">
            <a:avLst>
              <a:gd name="adj1" fmla="val 50144"/>
              <a:gd name="adj2" fmla="val 100079"/>
              <a:gd name="adj3" fmla="val 146481"/>
              <a:gd name="adj4" fmla="val 153372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Experts</a:t>
            </a:r>
          </a:p>
          <a:p>
            <a:r>
              <a:rPr lang="en-GB" sz="1600" dirty="0">
                <a:solidFill>
                  <a:schemeClr val="tx1"/>
                </a:solidFill>
              </a:rPr>
              <a:t>Do we know who these doctors are?  </a:t>
            </a:r>
          </a:p>
        </p:txBody>
      </p:sp>
      <p:sp>
        <p:nvSpPr>
          <p:cNvPr id="25" name="Line Callout 1 24"/>
          <p:cNvSpPr/>
          <p:nvPr/>
        </p:nvSpPr>
        <p:spPr>
          <a:xfrm>
            <a:off x="6393637" y="5233512"/>
            <a:ext cx="2077508" cy="956773"/>
          </a:xfrm>
          <a:prstGeom prst="borderCallout1">
            <a:avLst>
              <a:gd name="adj1" fmla="val 53651"/>
              <a:gd name="adj2" fmla="val -63"/>
              <a:gd name="adj3" fmla="val 86859"/>
              <a:gd name="adj4" fmla="val -16224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Read the Details</a:t>
            </a:r>
          </a:p>
          <a:p>
            <a:r>
              <a:rPr lang="en-GB" sz="1600" dirty="0">
                <a:solidFill>
                  <a:schemeClr val="tx1"/>
                </a:solidFill>
              </a:rPr>
              <a:t>Does it seem realistic? </a:t>
            </a:r>
          </a:p>
        </p:txBody>
      </p:sp>
      <p:sp>
        <p:nvSpPr>
          <p:cNvPr id="26" name="Line Callout 1 25"/>
          <p:cNvSpPr/>
          <p:nvPr/>
        </p:nvSpPr>
        <p:spPr>
          <a:xfrm>
            <a:off x="174625" y="5401456"/>
            <a:ext cx="2077508" cy="956773"/>
          </a:xfrm>
          <a:prstGeom prst="borderCallout1">
            <a:avLst>
              <a:gd name="adj1" fmla="val 50144"/>
              <a:gd name="adj2" fmla="val 100079"/>
              <a:gd name="adj3" fmla="val 14961"/>
              <a:gd name="adj4" fmla="val 148123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Quote</a:t>
            </a:r>
          </a:p>
          <a:p>
            <a:r>
              <a:rPr lang="en-GB" sz="1600" dirty="0">
                <a:solidFill>
                  <a:schemeClr val="tx1"/>
                </a:solidFill>
              </a:rPr>
              <a:t>Who is saying this? Do we know?  </a:t>
            </a:r>
          </a:p>
        </p:txBody>
      </p:sp>
    </p:spTree>
    <p:extLst>
      <p:ext uri="{BB962C8B-B14F-4D97-AF65-F5344CB8AC3E}">
        <p14:creationId xmlns:p14="http://schemas.microsoft.com/office/powerpoint/2010/main" val="9176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1458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6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77592" y="1274237"/>
            <a:ext cx="6426657" cy="13425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360000" tIns="360000" rIns="360000" bIns="360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You might need a bit more practice in spotting fake news.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500" y="522288"/>
            <a:ext cx="8244840" cy="655637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3600" dirty="0"/>
              <a:t>How Did You Do?</a:t>
            </a:r>
            <a:endParaRPr lang="en-GB" altLang="en-US" sz="36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77593" y="2670389"/>
            <a:ext cx="6426658" cy="1342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0" tIns="360000" rIns="360000" bIns="360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You’re getting really good at telling the real and fake apart.</a:t>
            </a:r>
          </a:p>
        </p:txBody>
      </p:sp>
      <p:pic>
        <p:nvPicPr>
          <p:cNvPr id="9" name="Picture 2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77592" y="4069715"/>
            <a:ext cx="6426657" cy="1342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360000" tIns="360000" rIns="360000" bIns="360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You’re a top newshound! You know how to spot fake news from a mile away.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083" y="1348947"/>
            <a:ext cx="1559668" cy="1195159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+mn-lt"/>
              </a:rPr>
              <a:t>0-2</a:t>
            </a:r>
            <a:br>
              <a:rPr lang="en-GB" sz="2400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Oh Dear!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083" y="2744101"/>
            <a:ext cx="1559668" cy="1195159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</a:ln>
        </p:spPr>
        <p:txBody>
          <a:bodyPr wrap="square" lIns="180000" tIns="180000" rIns="180000" bIns="180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+mn-lt"/>
              </a:rPr>
              <a:t>3-4</a:t>
            </a:r>
            <a:br>
              <a:rPr lang="en-GB" sz="2400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Journalist.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083" y="4139255"/>
            <a:ext cx="1559668" cy="1195159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</a:ln>
        </p:spPr>
        <p:txBody>
          <a:bodyPr wrap="square" lIns="108000" tIns="180000" rIns="108000" bIns="1800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+mn-lt"/>
              </a:rPr>
              <a:t>5</a:t>
            </a:r>
            <a:br>
              <a:rPr lang="en-GB" sz="2400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News Whizz!</a:t>
            </a:r>
          </a:p>
        </p:txBody>
      </p:sp>
    </p:spTree>
    <p:extLst>
      <p:ext uri="{BB962C8B-B14F-4D97-AF65-F5344CB8AC3E}">
        <p14:creationId xmlns:p14="http://schemas.microsoft.com/office/powerpoint/2010/main" val="5033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5" grpId="0" animBg="1"/>
      <p:bldP spid="10" grpId="0" animBg="1"/>
      <p:bldP spid="13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6575" y="1181100"/>
            <a:ext cx="8067675" cy="495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Fake News is exactly what it says – news that is fake, not true or made up.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500" y="522288"/>
            <a:ext cx="8244840" cy="655637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 eaLnBrk="1" hangingPunct="1"/>
            <a:r>
              <a:rPr lang="en-GB" altLang="en-US" sz="3600" dirty="0">
                <a:solidFill>
                  <a:schemeClr val="tx1"/>
                </a:solidFill>
                <a:latin typeface="Twinkl" pitchFamily="2" charset="0"/>
              </a:rPr>
              <a:t>What Is Fake News?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082" y="1753856"/>
            <a:ext cx="8067675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It works by shocking people into reading it, just like gossip.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082" y="2326612"/>
            <a:ext cx="8067675" cy="217091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  <a:miter lim="800000"/>
          </a:ln>
        </p:spPr>
        <p:txBody>
          <a:bodyPr wrap="square" lIns="252000" tIns="252000" rIns="252000" bIns="252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Fake news is designed to get people’s attention; they want as many readers as possible. This is so they can: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make money through advertising;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make a person, argument or cause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look better;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simply trick people.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" r="3796"/>
          <a:stretch/>
        </p:blipFill>
        <p:spPr>
          <a:xfrm>
            <a:off x="3697793" y="2984360"/>
            <a:ext cx="5004080" cy="3457542"/>
          </a:xfrm>
          <a:prstGeom prst="roundRect">
            <a:avLst>
              <a:gd name="adj" fmla="val 5623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5" y="4265588"/>
            <a:ext cx="3053954" cy="1934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6575" y="1181100"/>
            <a:ext cx="8067675" cy="772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Think about where the news comes from. Is it from a news source you can trust? What could their biases be?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500" y="522288"/>
            <a:ext cx="8244840" cy="655637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altLang="en-US" sz="3600" dirty="0">
                <a:solidFill>
                  <a:schemeClr val="tx1"/>
                </a:solidFill>
                <a:latin typeface="Twinkl" pitchFamily="2" charset="0"/>
              </a:rPr>
              <a:t>How Can We Spot Fake News?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082" y="2043639"/>
            <a:ext cx="8067675" cy="495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Has the story been covered by other trusted news sources?</a:t>
            </a:r>
          </a:p>
        </p:txBody>
      </p:sp>
      <p:pic>
        <p:nvPicPr>
          <p:cNvPr id="9" name="Picture 2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081" y="2632353"/>
            <a:ext cx="8067675" cy="495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Check the ‘facts’ in the story using trusted sources.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81" y="3217893"/>
            <a:ext cx="8067675" cy="772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Check the date! Old news stories might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not be relevant any more.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081" y="4080432"/>
            <a:ext cx="8067675" cy="772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If it sounds too shocking to be true,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it probably is.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078" y="4942971"/>
            <a:ext cx="8067675" cy="772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Is it a joke? Some websites create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fake news, or satire to be funny.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8" y="2460217"/>
            <a:ext cx="4617046" cy="39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5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sp>
        <p:nvSpPr>
          <p:cNvPr id="20" name="Rectangle 19"/>
          <p:cNvSpPr/>
          <p:nvPr/>
        </p:nvSpPr>
        <p:spPr>
          <a:xfrm>
            <a:off x="4175493" y="533692"/>
            <a:ext cx="693218" cy="57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85" y="1255335"/>
            <a:ext cx="5806585" cy="8213510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15152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3" grpId="1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85" y="1255335"/>
            <a:ext cx="5806585" cy="8213510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  <p:sp>
        <p:nvSpPr>
          <p:cNvPr id="3" name="Rectangle 2"/>
          <p:cNvSpPr/>
          <p:nvPr/>
        </p:nvSpPr>
        <p:spPr>
          <a:xfrm>
            <a:off x="6891868" y="287392"/>
            <a:ext cx="2083080" cy="1941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Scientists are excited by this new way of growing food! It could use less water and be perfect for the desert.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6886295" y="4017633"/>
            <a:ext cx="2057103" cy="1342932"/>
          </a:xfrm>
          <a:prstGeom prst="borderCallout1">
            <a:avLst>
              <a:gd name="adj1" fmla="val 50366"/>
              <a:gd name="adj2" fmla="val -749"/>
              <a:gd name="adj3" fmla="val 112841"/>
              <a:gd name="adj4" fmla="val -87342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Check the Facts</a:t>
            </a:r>
          </a:p>
          <a:p>
            <a:r>
              <a:rPr lang="en-GB" sz="1600" dirty="0">
                <a:solidFill>
                  <a:schemeClr val="tx1"/>
                </a:solidFill>
              </a:rPr>
              <a:t>We could check the facts mentioned here on a search engine. 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174624" y="4100284"/>
            <a:ext cx="2077508" cy="1695437"/>
          </a:xfrm>
          <a:prstGeom prst="borderCallout1">
            <a:avLst>
              <a:gd name="adj1" fmla="val 90877"/>
              <a:gd name="adj2" fmla="val 100079"/>
              <a:gd name="adj3" fmla="val 112191"/>
              <a:gd name="adj4" fmla="val 142577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Experts</a:t>
            </a:r>
          </a:p>
          <a:p>
            <a:r>
              <a:rPr lang="en-GB" sz="1600" dirty="0">
                <a:solidFill>
                  <a:schemeClr val="tx1"/>
                </a:solidFill>
              </a:rPr>
              <a:t>This news story tells you where the scientists are from. This makes it easier to check.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6295" y="5872438"/>
            <a:ext cx="2083080" cy="710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Find out more about this story </a:t>
            </a:r>
            <a:r>
              <a:rPr lang="en-GB" sz="1600" b="1" dirty="0">
                <a:solidFill>
                  <a:schemeClr val="tx1"/>
                </a:solidFill>
                <a:hlinkClick r:id="rId7"/>
              </a:rPr>
              <a:t>here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65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10399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7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sp>
        <p:nvSpPr>
          <p:cNvPr id="20" name="Rectangle 19"/>
          <p:cNvSpPr/>
          <p:nvPr/>
        </p:nvSpPr>
        <p:spPr>
          <a:xfrm>
            <a:off x="4175493" y="533692"/>
            <a:ext cx="693218" cy="57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0" y="970465"/>
            <a:ext cx="5032038" cy="7117899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38372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6990" y="398624"/>
            <a:ext cx="2510341" cy="1449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No, the government aren’t using goldfish to spy on ships or people! Not everything shared on social media is true.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0" y="970465"/>
            <a:ext cx="5032038" cy="7117899"/>
          </a:xfrm>
          <a:prstGeom prst="rect">
            <a:avLst/>
          </a:prstGeom>
          <a:ln w="38100">
            <a:noFill/>
          </a:ln>
        </p:spPr>
      </p:pic>
      <p:sp>
        <p:nvSpPr>
          <p:cNvPr id="16" name="Line Callout 1 15"/>
          <p:cNvSpPr/>
          <p:nvPr/>
        </p:nvSpPr>
        <p:spPr>
          <a:xfrm>
            <a:off x="327025" y="4709763"/>
            <a:ext cx="2077508" cy="1941658"/>
          </a:xfrm>
          <a:prstGeom prst="borderCallout1">
            <a:avLst>
              <a:gd name="adj1" fmla="val 50144"/>
              <a:gd name="adj2" fmla="val 100079"/>
              <a:gd name="adj3" fmla="val 66938"/>
              <a:gd name="adj4" fmla="val 145296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Promoted</a:t>
            </a:r>
          </a:p>
          <a:p>
            <a:r>
              <a:rPr lang="en-GB" sz="1600" dirty="0">
                <a:solidFill>
                  <a:schemeClr val="tx1"/>
                </a:solidFill>
              </a:rPr>
              <a:t>Some posts come higher not because they’re true, but because a company has paid to promote them. 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327025" y="3326420"/>
            <a:ext cx="2077508" cy="1202994"/>
          </a:xfrm>
          <a:prstGeom prst="borderCallout1">
            <a:avLst>
              <a:gd name="adj1" fmla="val 50144"/>
              <a:gd name="adj2" fmla="val 100079"/>
              <a:gd name="adj3" fmla="val 79491"/>
              <a:gd name="adj4" fmla="val 144085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News Source</a:t>
            </a:r>
          </a:p>
          <a:p>
            <a:r>
              <a:rPr lang="en-GB" sz="1600" dirty="0">
                <a:solidFill>
                  <a:schemeClr val="tx1"/>
                </a:solidFill>
              </a:rPr>
              <a:t>Have you heard of this news site before?</a:t>
            </a:r>
          </a:p>
        </p:txBody>
      </p:sp>
      <p:sp>
        <p:nvSpPr>
          <p:cNvPr id="18" name="Line Callout 1 17"/>
          <p:cNvSpPr/>
          <p:nvPr/>
        </p:nvSpPr>
        <p:spPr>
          <a:xfrm>
            <a:off x="327025" y="1970951"/>
            <a:ext cx="2077508" cy="956773"/>
          </a:xfrm>
          <a:prstGeom prst="borderCallout1">
            <a:avLst>
              <a:gd name="adj1" fmla="val 50144"/>
              <a:gd name="adj2" fmla="val 100079"/>
              <a:gd name="adj3" fmla="val 135278"/>
              <a:gd name="adj4" fmla="val 141661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Facts</a:t>
            </a:r>
          </a:p>
          <a:p>
            <a:r>
              <a:rPr lang="en-GB" sz="1600" dirty="0">
                <a:solidFill>
                  <a:schemeClr val="tx1"/>
                </a:solidFill>
              </a:rPr>
              <a:t>Where could you check the facts?</a:t>
            </a:r>
          </a:p>
        </p:txBody>
      </p:sp>
    </p:spTree>
    <p:extLst>
      <p:ext uri="{BB962C8B-B14F-4D97-AF65-F5344CB8AC3E}">
        <p14:creationId xmlns:p14="http://schemas.microsoft.com/office/powerpoint/2010/main" val="37414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1458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6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sp>
        <p:nvSpPr>
          <p:cNvPr id="20" name="Rectangle 19"/>
          <p:cNvSpPr/>
          <p:nvPr/>
        </p:nvSpPr>
        <p:spPr>
          <a:xfrm>
            <a:off x="4175493" y="533692"/>
            <a:ext cx="693218" cy="57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4967" r="16017" b="4572"/>
          <a:stretch/>
        </p:blipFill>
        <p:spPr>
          <a:xfrm>
            <a:off x="2800350" y="1323975"/>
            <a:ext cx="3476625" cy="6438900"/>
          </a:xfrm>
          <a:prstGeom prst="roundRect">
            <a:avLst>
              <a:gd name="adj" fmla="val 6256"/>
            </a:avLst>
          </a:prstGeom>
          <a:ln w="38100">
            <a:noFill/>
          </a:ln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2623" y="517701"/>
            <a:ext cx="1302817" cy="5782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Real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90849" y="2336067"/>
            <a:ext cx="3142645" cy="4529153"/>
            <a:chOff x="4865539" y="2328846"/>
            <a:chExt cx="3194809" cy="4529153"/>
          </a:xfrm>
        </p:grpSpPr>
        <p:sp>
          <p:nvSpPr>
            <p:cNvPr id="12" name="Rectangle 11"/>
            <p:cNvSpPr/>
            <p:nvPr/>
          </p:nvSpPr>
          <p:spPr>
            <a:xfrm>
              <a:off x="4868711" y="2328846"/>
              <a:ext cx="3188466" cy="500079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endParaRPr lang="en-GB" sz="2100" b="1" dirty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961488" y="2436510"/>
              <a:ext cx="3010937" cy="284749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t" anchorCtr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gigglenews.com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68711" y="2828923"/>
              <a:ext cx="3188466" cy="5000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72000" rIns="180000" bIns="72000" rtlCol="0" anchor="ctr" anchorCtr="0">
              <a:noAutofit/>
            </a:bodyPr>
            <a:lstStyle/>
            <a:p>
              <a:pPr algn="r"/>
              <a:r>
                <a:rPr lang="en-GB" sz="2100" b="1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Giggle News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68711" y="3334860"/>
              <a:ext cx="678681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News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48308" y="3334860"/>
              <a:ext cx="692654" cy="257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Sport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41878" y="3334860"/>
              <a:ext cx="962423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Films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84909" y="3334860"/>
              <a:ext cx="875439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Music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6" b="1526"/>
            <a:stretch/>
          </p:blipFill>
          <p:spPr bwMode="auto">
            <a:xfrm>
              <a:off x="4865539" y="3592918"/>
              <a:ext cx="3191637" cy="220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4955146" y="5292284"/>
              <a:ext cx="2115587" cy="257369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F1 Not Really a Sport,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55146" y="5549653"/>
              <a:ext cx="2376282" cy="257369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Admits Lewis Hamilton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65539" y="5795060"/>
              <a:ext cx="3191637" cy="106293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GB" sz="10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Top F1 driver Lewis Hamilton has just admitted that F1 isn’t really a sport. </a:t>
              </a:r>
            </a:p>
            <a:p>
              <a:pPr>
                <a:spcAft>
                  <a:spcPts val="600"/>
                </a:spcAft>
              </a:pPr>
              <a:r>
                <a:rPr lang="en-GB" sz="1000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“It’s just cars going fast, isn’t it?” He said. </a:t>
              </a:r>
            </a:p>
            <a:p>
              <a:pPr>
                <a:spcAft>
                  <a:spcPts val="600"/>
                </a:spcAft>
              </a:pPr>
              <a:r>
                <a:rPr lang="en-GB" sz="1000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“It’s not like there’s anything to kick or hit with a bat, like in proper sports.”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8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-14441" b="-1"/>
          <a:stretch/>
        </p:blipFill>
        <p:spPr>
          <a:xfrm>
            <a:off x="450747" y="420786"/>
            <a:ext cx="8242506" cy="6000153"/>
          </a:xfrm>
          <a:prstGeom prst="roundRect">
            <a:avLst>
              <a:gd name="adj" fmla="val 3394"/>
            </a:avLst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4500" y="1177925"/>
            <a:ext cx="82448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587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6990" y="275512"/>
            <a:ext cx="2510341" cy="1695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No, Lewis Hamilton never said this! This is from a satire website, which features joke stories to make people laugh.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2675" y="522287"/>
            <a:ext cx="1302817" cy="578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Fake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4967" r="16017" b="4572"/>
          <a:stretch/>
        </p:blipFill>
        <p:spPr>
          <a:xfrm>
            <a:off x="2800350" y="1323975"/>
            <a:ext cx="3476625" cy="6438900"/>
          </a:xfrm>
          <a:prstGeom prst="roundRect">
            <a:avLst>
              <a:gd name="adj" fmla="val 6256"/>
            </a:avLst>
          </a:prstGeom>
          <a:ln w="38100"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2990849" y="2336067"/>
            <a:ext cx="3142645" cy="4529153"/>
            <a:chOff x="4865539" y="2328846"/>
            <a:chExt cx="3194809" cy="4529153"/>
          </a:xfrm>
        </p:grpSpPr>
        <p:sp>
          <p:nvSpPr>
            <p:cNvPr id="19" name="Rectangle 18"/>
            <p:cNvSpPr/>
            <p:nvPr/>
          </p:nvSpPr>
          <p:spPr>
            <a:xfrm>
              <a:off x="4868711" y="2328846"/>
              <a:ext cx="3188466" cy="500079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endParaRPr lang="en-GB" sz="2100" b="1" dirty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961488" y="2436510"/>
              <a:ext cx="3010937" cy="284749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t" anchorCtr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gigglenews.com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68711" y="2828923"/>
              <a:ext cx="3188466" cy="5000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72000" rIns="180000" bIns="72000" rtlCol="0" anchor="ctr" anchorCtr="0">
              <a:noAutofit/>
            </a:bodyPr>
            <a:lstStyle/>
            <a:p>
              <a:pPr algn="r"/>
              <a:r>
                <a:rPr lang="en-GB" sz="2100" b="1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Giggle News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68711" y="3334860"/>
              <a:ext cx="678681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News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48308" y="3334860"/>
              <a:ext cx="692654" cy="257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Sport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41878" y="3334860"/>
              <a:ext cx="962423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Films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84909" y="3334860"/>
              <a:ext cx="875439" cy="2573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Music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" r="6" b="1526"/>
            <a:stretch/>
          </p:blipFill>
          <p:spPr bwMode="auto">
            <a:xfrm>
              <a:off x="4865539" y="3592918"/>
              <a:ext cx="3191637" cy="220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4955146" y="5292284"/>
              <a:ext cx="2115587" cy="257369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F1 Not Really a Sport,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55146" y="5549653"/>
              <a:ext cx="2376282" cy="257369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 anchorCtr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Admits Lewis Hamilton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65539" y="5795060"/>
              <a:ext cx="3191637" cy="106293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GB" sz="1000" b="1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Top F1 driver Lewis Hamilton has just admitted that F1 isn’t really a sport. </a:t>
              </a:r>
            </a:p>
            <a:p>
              <a:pPr>
                <a:spcAft>
                  <a:spcPts val="600"/>
                </a:spcAft>
              </a:pPr>
              <a:r>
                <a:rPr lang="en-GB" sz="1000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“It’s just cars going fast, isn’t it?” He said. </a:t>
              </a:r>
            </a:p>
            <a:p>
              <a:pPr>
                <a:spcAft>
                  <a:spcPts val="600"/>
                </a:spcAft>
              </a:pPr>
              <a:r>
                <a:rPr lang="en-GB" sz="1000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“It’s not like there’s anything to kick or hit with a bat, like in proper sports.” </a:t>
              </a:r>
            </a:p>
          </p:txBody>
        </p:sp>
      </p:grpSp>
      <p:sp>
        <p:nvSpPr>
          <p:cNvPr id="30" name="Line Callout 1 29"/>
          <p:cNvSpPr/>
          <p:nvPr/>
        </p:nvSpPr>
        <p:spPr>
          <a:xfrm>
            <a:off x="174625" y="1847839"/>
            <a:ext cx="2077508" cy="1202994"/>
          </a:xfrm>
          <a:prstGeom prst="borderCallout1">
            <a:avLst>
              <a:gd name="adj1" fmla="val 50144"/>
              <a:gd name="adj2" fmla="val 100079"/>
              <a:gd name="adj3" fmla="val 65816"/>
              <a:gd name="adj4" fmla="val 180023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Satire</a:t>
            </a:r>
          </a:p>
          <a:p>
            <a:r>
              <a:rPr lang="en-GB" sz="1600" dirty="0">
                <a:solidFill>
                  <a:schemeClr val="tx1"/>
                </a:solidFill>
              </a:rPr>
              <a:t>Does this sound like a real or joke website? </a:t>
            </a:r>
          </a:p>
        </p:txBody>
      </p:sp>
      <p:sp>
        <p:nvSpPr>
          <p:cNvPr id="31" name="Line Callout 1 30"/>
          <p:cNvSpPr/>
          <p:nvPr/>
        </p:nvSpPr>
        <p:spPr>
          <a:xfrm>
            <a:off x="152756" y="5429220"/>
            <a:ext cx="2077508" cy="956773"/>
          </a:xfrm>
          <a:prstGeom prst="borderCallout1">
            <a:avLst>
              <a:gd name="adj1" fmla="val 50144"/>
              <a:gd name="adj2" fmla="val 100079"/>
              <a:gd name="adj3" fmla="val 108779"/>
              <a:gd name="adj4" fmla="val 157410"/>
            </a:avLst>
          </a:prstGeom>
          <a:solidFill>
            <a:schemeClr val="bg1"/>
          </a:solidFill>
          <a:ln w="28575"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Read the Details</a:t>
            </a:r>
          </a:p>
          <a:p>
            <a:r>
              <a:rPr lang="en-GB" sz="1600" dirty="0">
                <a:solidFill>
                  <a:schemeClr val="tx1"/>
                </a:solidFill>
              </a:rPr>
              <a:t>Does it seem realistic? </a:t>
            </a:r>
          </a:p>
        </p:txBody>
      </p:sp>
    </p:spTree>
    <p:extLst>
      <p:ext uri="{BB962C8B-B14F-4D97-AF65-F5344CB8AC3E}">
        <p14:creationId xmlns:p14="http://schemas.microsoft.com/office/powerpoint/2010/main" val="14872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1458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1E31566-4123-40C4-B94A-C59EBA7AB708}" vid="{478CB2BE-6C80-46E8-A99D-E81DEB981E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NewsRoom_FakeNews_PowerPoint_Template</Template>
  <TotalTime>110</TotalTime>
  <Words>743</Words>
  <Application>Microsoft Office PowerPoint</Application>
  <PresentationFormat>On-screen Show (4:3)</PresentationFormat>
  <Paragraphs>108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Impact</vt:lpstr>
      <vt:lpstr>Twinkl SemiBold</vt:lpstr>
      <vt:lpstr>Twinkl ExtraBold</vt:lpstr>
      <vt:lpstr>Arial Black</vt:lpstr>
      <vt:lpstr>Twinkl</vt:lpstr>
      <vt:lpstr>Arial</vt:lpstr>
      <vt:lpstr>Sassoon Infant Rg</vt:lpstr>
      <vt:lpstr>Georgia</vt:lpstr>
      <vt:lpstr>Calibri</vt:lpstr>
      <vt:lpstr>Office Theme</vt:lpstr>
      <vt:lpstr>PowerPoint Presentation</vt:lpstr>
      <vt:lpstr>What Is Fake News?</vt:lpstr>
      <vt:lpstr>How Can We Spot Fake News?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You Do?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Park</dc:creator>
  <cp:lastModifiedBy>Sam Faulds</cp:lastModifiedBy>
  <cp:revision>10</cp:revision>
  <dcterms:created xsi:type="dcterms:W3CDTF">2020-02-19T13:56:07Z</dcterms:created>
  <dcterms:modified xsi:type="dcterms:W3CDTF">2020-02-20T15:16:51Z</dcterms:modified>
</cp:coreProperties>
</file>