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75" r:id="rId4"/>
    <p:sldId id="278" r:id="rId5"/>
    <p:sldId id="279" r:id="rId6"/>
    <p:sldId id="280" r:id="rId7"/>
    <p:sldId id="281" r:id="rId8"/>
    <p:sldId id="282" r:id="rId9"/>
    <p:sldId id="283" r:id="rId10"/>
    <p:sldId id="284" r:id="rId11"/>
    <p:sldId id="285" r:id="rId12"/>
    <p:sldId id="286" r:id="rId13"/>
    <p:sldId id="267" r:id="rId14"/>
  </p:sldIdLst>
  <p:sldSz cx="9144000" cy="6858000" type="screen4x3"/>
  <p:notesSz cx="6858000" cy="9144000"/>
  <p:embeddedFontLst>
    <p:embeddedFont>
      <p:font typeface="Twinkl" pitchFamily="2" charset="0"/>
      <p:regular r:id="rId17"/>
      <p:bold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360" userDrawn="1">
          <p15:clr>
            <a:srgbClr val="A4A3A4"/>
          </p15:clr>
        </p15:guide>
        <p15:guide id="4" pos="340" userDrawn="1">
          <p15:clr>
            <a:srgbClr val="A4A3A4"/>
          </p15:clr>
        </p15:guide>
        <p15:guide id="5" orient="horz" pos="3974" userDrawn="1">
          <p15:clr>
            <a:srgbClr val="A4A3A4"/>
          </p15:clr>
        </p15:guide>
        <p15:guide id="6" pos="5375"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guide id="12" pos="2177" userDrawn="1">
          <p15:clr>
            <a:srgbClr val="A4A3A4"/>
          </p15:clr>
        </p15:guide>
        <p15:guide id="13" orient="horz" pos="2260" userDrawn="1">
          <p15:clr>
            <a:srgbClr val="A4A3A4"/>
          </p15:clr>
        </p15:guide>
        <p15:guide id="14" pos="30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1E5A"/>
    <a:srgbClr val="EE73AA"/>
    <a:srgbClr val="85BD33"/>
    <a:srgbClr val="F9CBCB"/>
    <a:srgbClr val="007AC2"/>
    <a:srgbClr val="18A0DB"/>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60"/>
  </p:normalViewPr>
  <p:slideViewPr>
    <p:cSldViewPr snapToGrid="0" showGuides="1">
      <p:cViewPr varScale="1">
        <p:scale>
          <a:sx n="104" d="100"/>
          <a:sy n="104" d="100"/>
        </p:scale>
        <p:origin x="168" y="96"/>
      </p:cViewPr>
      <p:guideLst>
        <p:guide orient="horz" pos="2160"/>
        <p:guide pos="1360"/>
        <p:guide pos="340"/>
        <p:guide orient="horz" pos="3974"/>
        <p:guide pos="5375"/>
        <p:guide orient="horz" pos="346"/>
        <p:guide pos="476"/>
        <p:guide orient="horz" pos="482"/>
        <p:guide orient="horz" pos="3838"/>
        <p:guide pos="5284"/>
        <p:guide pos="2177"/>
        <p:guide orient="horz" pos="2260"/>
        <p:guide pos="3080"/>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17/09/2019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49" y="1852034"/>
            <a:ext cx="4531367" cy="1107996"/>
          </a:xfrm>
          <a:prstGeom prst="rect">
            <a:avLst/>
          </a:prstGeom>
        </p:spPr>
        <p:txBody>
          <a:bodyPr wrap="square" lIns="0" tIns="0" rIns="0" bIns="0">
            <a:spAutoFit/>
          </a:bodyPr>
          <a:lstStyle/>
          <a:p>
            <a:r>
              <a:rPr lang="en-GB" dirty="0"/>
              <a:t>Fish are very popular pets. They are good for people who don’t have enough space at home to have bigger pets, such as dogs </a:t>
            </a:r>
            <a:br>
              <a:rPr lang="en-GB" dirty="0"/>
            </a:br>
            <a:r>
              <a:rPr lang="en-GB" dirty="0"/>
              <a:t>and cats.</a:t>
            </a:r>
          </a:p>
        </p:txBody>
      </p:sp>
      <p:sp>
        <p:nvSpPr>
          <p:cNvPr id="14" name="Rounded Rectangle 13"/>
          <p:cNvSpPr/>
          <p:nvPr/>
        </p:nvSpPr>
        <p:spPr>
          <a:xfrm>
            <a:off x="-323273" y="553202"/>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Fish</a:t>
            </a:r>
          </a:p>
        </p:txBody>
      </p:sp>
      <p:sp>
        <p:nvSpPr>
          <p:cNvPr id="26" name="Rounded Rectangle 25"/>
          <p:cNvSpPr/>
          <p:nvPr/>
        </p:nvSpPr>
        <p:spPr>
          <a:xfrm>
            <a:off x="755650" y="5612259"/>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to have a pet fish?</a:t>
            </a:r>
          </a:p>
        </p:txBody>
      </p:sp>
      <p:sp>
        <p:nvSpPr>
          <p:cNvPr id="12" name="Rectangle 11"/>
          <p:cNvSpPr/>
          <p:nvPr/>
        </p:nvSpPr>
        <p:spPr>
          <a:xfrm>
            <a:off x="762008" y="3251112"/>
            <a:ext cx="7626339" cy="1661993"/>
          </a:xfrm>
          <a:prstGeom prst="rect">
            <a:avLst/>
          </a:prstGeom>
        </p:spPr>
        <p:txBody>
          <a:bodyPr wrap="square" lIns="0" tIns="0" rIns="0" bIns="0">
            <a:spAutoFit/>
          </a:bodyPr>
          <a:lstStyle/>
          <a:p>
            <a:r>
              <a:rPr lang="en-GB" dirty="0"/>
              <a:t>Fish need to be kept in a tank called an aquarium. The tanks need to be cleaned often so that the water stays fresh and the fish stay healthy. Some fish, such as tropical fish, need a special heater in their tank to keep the water warm. They may also need salt water, rather than fresh water.</a:t>
            </a:r>
          </a:p>
          <a:p>
            <a:endParaRPr lang="en-GB" dirty="0"/>
          </a:p>
          <a:p>
            <a:r>
              <a:rPr lang="en-GB" dirty="0"/>
              <a:t>Fish eat special flakes or pellets you can buy from pet shops.</a:t>
            </a: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5365" r="7969"/>
          <a:stretch/>
        </p:blipFill>
        <p:spPr>
          <a:xfrm>
            <a:off x="5568856" y="582643"/>
            <a:ext cx="2448308" cy="2448308"/>
          </a:xfrm>
          <a:prstGeom prst="ellipse">
            <a:avLst/>
          </a:prstGeom>
          <a:ln w="31750">
            <a:solidFill>
              <a:srgbClr val="EE73AA"/>
            </a:solidFill>
          </a:ln>
        </p:spPr>
      </p:pic>
    </p:spTree>
    <p:extLst>
      <p:ext uri="{BB962C8B-B14F-4D97-AF65-F5344CB8AC3E}">
        <p14:creationId xmlns:p14="http://schemas.microsoft.com/office/powerpoint/2010/main" val="328242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628507"/>
            <a:ext cx="3816350" cy="3877985"/>
          </a:xfrm>
          <a:prstGeom prst="rect">
            <a:avLst/>
          </a:prstGeom>
        </p:spPr>
        <p:txBody>
          <a:bodyPr wrap="square" lIns="0" tIns="0" rIns="0" bIns="0">
            <a:spAutoFit/>
          </a:bodyPr>
          <a:lstStyle/>
          <a:p>
            <a:r>
              <a:rPr lang="en-GB" dirty="0"/>
              <a:t>There are lots of different birds that can be kept as pets, such as parrots and cockatiels. </a:t>
            </a:r>
          </a:p>
          <a:p>
            <a:endParaRPr lang="en-GB" dirty="0"/>
          </a:p>
          <a:p>
            <a:r>
              <a:rPr lang="en-GB" dirty="0"/>
              <a:t>Some birds can be kept outside in a big cage called an aviary. Other birds need to be kept indoors, but they still need plenty of space. Indoor birds need a large cage and space to fly around to stretch their wings.</a:t>
            </a:r>
          </a:p>
          <a:p>
            <a:endParaRPr lang="en-GB" dirty="0"/>
          </a:p>
          <a:p>
            <a:r>
              <a:rPr lang="en-GB" dirty="0"/>
              <a:t>Birds such as parrots can eat special bird food you can buy, but they also like seeds and fruits.</a:t>
            </a:r>
          </a:p>
        </p:txBody>
      </p:sp>
      <p:sp>
        <p:nvSpPr>
          <p:cNvPr id="14" name="Rounded Rectangle 13"/>
          <p:cNvSpPr/>
          <p:nvPr/>
        </p:nvSpPr>
        <p:spPr>
          <a:xfrm>
            <a:off x="-323273" y="553202"/>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Birds</a:t>
            </a:r>
          </a:p>
        </p:txBody>
      </p:sp>
      <p:sp>
        <p:nvSpPr>
          <p:cNvPr id="26" name="Rounded Rectangle 25"/>
          <p:cNvSpPr/>
          <p:nvPr/>
        </p:nvSpPr>
        <p:spPr>
          <a:xfrm>
            <a:off x="755650" y="5612259"/>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to have a pet bird?</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2710" r="642"/>
          <a:stretch/>
        </p:blipFill>
        <p:spPr>
          <a:xfrm>
            <a:off x="4760181" y="1619271"/>
            <a:ext cx="3591222" cy="3591222"/>
          </a:xfrm>
          <a:prstGeom prst="ellipse">
            <a:avLst/>
          </a:prstGeom>
          <a:ln w="31750">
            <a:solidFill>
              <a:srgbClr val="EE73AA"/>
            </a:solidFill>
          </a:ln>
        </p:spPr>
      </p:pic>
    </p:spTree>
    <p:extLst>
      <p:ext uri="{BB962C8B-B14F-4D97-AF65-F5344CB8AC3E}">
        <p14:creationId xmlns:p14="http://schemas.microsoft.com/office/powerpoint/2010/main" val="195747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628507"/>
            <a:ext cx="7632700" cy="1107996"/>
          </a:xfrm>
          <a:prstGeom prst="rect">
            <a:avLst/>
          </a:prstGeom>
        </p:spPr>
        <p:txBody>
          <a:bodyPr wrap="square" lIns="0" tIns="0" rIns="0" bIns="0">
            <a:spAutoFit/>
          </a:bodyPr>
          <a:lstStyle/>
          <a:p>
            <a:r>
              <a:rPr lang="en-GB" dirty="0"/>
              <a:t>Some people have pets that are more unusual. These include giant African land snails, snakes, spiders/tarantulas, and tortoises.</a:t>
            </a:r>
          </a:p>
          <a:p>
            <a:endParaRPr lang="en-GB" dirty="0"/>
          </a:p>
          <a:p>
            <a:r>
              <a:rPr lang="en-GB" dirty="0"/>
              <a:t>These animals need lots of special care to keep them happy and healthy.</a:t>
            </a:r>
          </a:p>
        </p:txBody>
      </p:sp>
      <p:sp>
        <p:nvSpPr>
          <p:cNvPr id="14" name="Rounded Rectangle 13"/>
          <p:cNvSpPr/>
          <p:nvPr/>
        </p:nvSpPr>
        <p:spPr>
          <a:xfrm>
            <a:off x="-323273" y="553202"/>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Unusual Pets</a:t>
            </a:r>
          </a:p>
        </p:txBody>
      </p:sp>
      <p:sp>
        <p:nvSpPr>
          <p:cNvPr id="26" name="Rounded Rectangle 25"/>
          <p:cNvSpPr/>
          <p:nvPr/>
        </p:nvSpPr>
        <p:spPr>
          <a:xfrm>
            <a:off x="755650" y="5612259"/>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any of theses animals as a pet?</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3363" r="21637"/>
          <a:stretch/>
        </p:blipFill>
        <p:spPr>
          <a:xfrm>
            <a:off x="774914" y="3022581"/>
            <a:ext cx="1974292" cy="1974292"/>
          </a:xfrm>
          <a:prstGeom prst="ellipse">
            <a:avLst/>
          </a:prstGeom>
          <a:ln w="31750">
            <a:solidFill>
              <a:srgbClr val="EE73AA"/>
            </a:solidFill>
          </a:ln>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5360" r="28222"/>
          <a:stretch/>
        </p:blipFill>
        <p:spPr>
          <a:xfrm>
            <a:off x="2654346" y="3022549"/>
            <a:ext cx="1974574" cy="1974574"/>
          </a:xfrm>
          <a:prstGeom prst="ellipse">
            <a:avLst/>
          </a:prstGeom>
          <a:ln w="31750">
            <a:solidFill>
              <a:srgbClr val="EE73AA"/>
            </a:solid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21875" r="21875"/>
          <a:stretch/>
        </p:blipFill>
        <p:spPr>
          <a:xfrm>
            <a:off x="4534060" y="3022549"/>
            <a:ext cx="1974574" cy="1974574"/>
          </a:xfrm>
          <a:prstGeom prst="ellipse">
            <a:avLst/>
          </a:prstGeom>
          <a:ln w="31750">
            <a:solidFill>
              <a:srgbClr val="EE73AA"/>
            </a:solidFill>
          </a:ln>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26776" r="6282"/>
          <a:stretch/>
        </p:blipFill>
        <p:spPr>
          <a:xfrm>
            <a:off x="6413775" y="3022549"/>
            <a:ext cx="1974574" cy="1974574"/>
          </a:xfrm>
          <a:prstGeom prst="ellipse">
            <a:avLst/>
          </a:prstGeom>
          <a:ln w="31750">
            <a:solidFill>
              <a:srgbClr val="EE73AA"/>
            </a:solidFill>
          </a:ln>
        </p:spPr>
      </p:pic>
      <p:sp>
        <p:nvSpPr>
          <p:cNvPr id="21" name="Rectangle 20"/>
          <p:cNvSpPr/>
          <p:nvPr/>
        </p:nvSpPr>
        <p:spPr>
          <a:xfrm>
            <a:off x="755648" y="5186042"/>
            <a:ext cx="1993558" cy="276999"/>
          </a:xfrm>
          <a:prstGeom prst="rect">
            <a:avLst/>
          </a:prstGeom>
        </p:spPr>
        <p:txBody>
          <a:bodyPr wrap="square" lIns="0" tIns="0" rIns="0" bIns="0">
            <a:spAutoFit/>
          </a:bodyPr>
          <a:lstStyle/>
          <a:p>
            <a:pPr algn="ctr"/>
            <a:r>
              <a:rPr lang="en-GB" b="1" dirty="0"/>
              <a:t>African land snail</a:t>
            </a:r>
          </a:p>
        </p:txBody>
      </p:sp>
      <p:sp>
        <p:nvSpPr>
          <p:cNvPr id="25" name="Rectangle 24"/>
          <p:cNvSpPr/>
          <p:nvPr/>
        </p:nvSpPr>
        <p:spPr>
          <a:xfrm>
            <a:off x="2635362" y="5186042"/>
            <a:ext cx="1993558" cy="276999"/>
          </a:xfrm>
          <a:prstGeom prst="rect">
            <a:avLst/>
          </a:prstGeom>
        </p:spPr>
        <p:txBody>
          <a:bodyPr wrap="square" lIns="0" tIns="0" rIns="0" bIns="0">
            <a:spAutoFit/>
          </a:bodyPr>
          <a:lstStyle/>
          <a:p>
            <a:pPr algn="ctr"/>
            <a:r>
              <a:rPr lang="en-GB" b="1" dirty="0"/>
              <a:t>snake</a:t>
            </a:r>
          </a:p>
        </p:txBody>
      </p:sp>
      <p:sp>
        <p:nvSpPr>
          <p:cNvPr id="27" name="Rectangle 26"/>
          <p:cNvSpPr/>
          <p:nvPr/>
        </p:nvSpPr>
        <p:spPr>
          <a:xfrm>
            <a:off x="4515076" y="5186042"/>
            <a:ext cx="1993558" cy="276999"/>
          </a:xfrm>
          <a:prstGeom prst="rect">
            <a:avLst/>
          </a:prstGeom>
        </p:spPr>
        <p:txBody>
          <a:bodyPr wrap="square" lIns="0" tIns="0" rIns="0" bIns="0">
            <a:spAutoFit/>
          </a:bodyPr>
          <a:lstStyle/>
          <a:p>
            <a:pPr algn="ctr"/>
            <a:r>
              <a:rPr lang="en-GB" b="1" dirty="0"/>
              <a:t>tarantula</a:t>
            </a:r>
          </a:p>
        </p:txBody>
      </p:sp>
      <p:sp>
        <p:nvSpPr>
          <p:cNvPr id="28" name="Rectangle 27"/>
          <p:cNvSpPr/>
          <p:nvPr/>
        </p:nvSpPr>
        <p:spPr>
          <a:xfrm>
            <a:off x="6394791" y="5186042"/>
            <a:ext cx="1993558" cy="276999"/>
          </a:xfrm>
          <a:prstGeom prst="rect">
            <a:avLst/>
          </a:prstGeom>
        </p:spPr>
        <p:txBody>
          <a:bodyPr wrap="square" lIns="0" tIns="0" rIns="0" bIns="0">
            <a:spAutoFit/>
          </a:bodyPr>
          <a:lstStyle/>
          <a:p>
            <a:pPr algn="ctr"/>
            <a:r>
              <a:rPr lang="en-GB" b="1" dirty="0"/>
              <a:t>tortoise</a:t>
            </a:r>
          </a:p>
        </p:txBody>
      </p:sp>
    </p:spTree>
    <p:extLst>
      <p:ext uri="{BB962C8B-B14F-4D97-AF65-F5344CB8AC3E}">
        <p14:creationId xmlns:p14="http://schemas.microsoft.com/office/powerpoint/2010/main" val="14405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4500"/>
                            </p:stCondLst>
                            <p:childTnLst>
                              <p:par>
                                <p:cTn id="38" presetID="31"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fltVal val="0"/>
                                          </p:val>
                                        </p:tav>
                                        <p:tav tm="100000">
                                          <p:val>
                                            <p:strVal val="#ppt_w"/>
                                          </p:val>
                                        </p:tav>
                                      </p:tavLst>
                                    </p:anim>
                                    <p:anim calcmode="lin" valueType="num">
                                      <p:cBhvr>
                                        <p:cTn id="41" dur="1000" fill="hold"/>
                                        <p:tgtEl>
                                          <p:spTgt spid="16"/>
                                        </p:tgtEl>
                                        <p:attrNameLst>
                                          <p:attrName>ppt_h</p:attrName>
                                        </p:attrNameLst>
                                      </p:cBhvr>
                                      <p:tavLst>
                                        <p:tav tm="0">
                                          <p:val>
                                            <p:fltVal val="0"/>
                                          </p:val>
                                        </p:tav>
                                        <p:tav tm="100000">
                                          <p:val>
                                            <p:strVal val="#ppt_h"/>
                                          </p:val>
                                        </p:tav>
                                      </p:tavLst>
                                    </p:anim>
                                    <p:anim calcmode="lin" valueType="num">
                                      <p:cBhvr>
                                        <p:cTn id="42" dur="1000" fill="hold"/>
                                        <p:tgtEl>
                                          <p:spTgt spid="16"/>
                                        </p:tgtEl>
                                        <p:attrNameLst>
                                          <p:attrName>style.rotation</p:attrName>
                                        </p:attrNameLst>
                                      </p:cBhvr>
                                      <p:tavLst>
                                        <p:tav tm="0">
                                          <p:val>
                                            <p:fltVal val="90"/>
                                          </p:val>
                                        </p:tav>
                                        <p:tav tm="100000">
                                          <p:val>
                                            <p:fltVal val="0"/>
                                          </p:val>
                                        </p:tav>
                                      </p:tavLst>
                                    </p:anim>
                                    <p:animEffect transition="in" filter="fade">
                                      <p:cBhvr>
                                        <p:cTn id="43" dur="1000"/>
                                        <p:tgtEl>
                                          <p:spTgt spid="16"/>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p:bldP spid="25"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628507"/>
            <a:ext cx="2700338" cy="1384995"/>
          </a:xfrm>
          <a:prstGeom prst="rect">
            <a:avLst/>
          </a:prstGeom>
        </p:spPr>
        <p:txBody>
          <a:bodyPr wrap="square" lIns="0" tIns="0" rIns="0" bIns="0">
            <a:spAutoFit/>
          </a:bodyPr>
          <a:lstStyle/>
          <a:p>
            <a:r>
              <a:rPr lang="en-GB" dirty="0"/>
              <a:t>A pet is a type of animal that usually lives with people in a house. People have lots of different animals as pets!</a:t>
            </a: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12204" t="-2794" r="-14111" b="-3307"/>
          <a:stretch/>
        </p:blipFill>
        <p:spPr>
          <a:xfrm>
            <a:off x="-1176819" y="2928128"/>
            <a:ext cx="841708" cy="3088566"/>
          </a:xfrm>
          <a:prstGeom prst="rect">
            <a:avLst/>
          </a:prstGeom>
          <a:solidFill>
            <a:schemeClr val="bg1"/>
          </a:solidFill>
          <a:ln>
            <a:solidFill>
              <a:schemeClr val="tx1"/>
            </a:solidFill>
          </a:ln>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6137" t="22432" r="29418" b="2728"/>
          <a:stretch/>
        </p:blipFill>
        <p:spPr>
          <a:xfrm>
            <a:off x="3435820" y="1603472"/>
            <a:ext cx="4895272" cy="3789469"/>
          </a:xfrm>
          <a:prstGeom prst="heart">
            <a:avLst/>
          </a:prstGeom>
          <a:ln w="31750">
            <a:solidFill>
              <a:srgbClr val="EE73AA"/>
            </a:solidFill>
          </a:ln>
        </p:spPr>
      </p:pic>
      <p:sp>
        <p:nvSpPr>
          <p:cNvPr id="20" name="Rounded Rectangle 19"/>
          <p:cNvSpPr/>
          <p:nvPr/>
        </p:nvSpPr>
        <p:spPr>
          <a:xfrm>
            <a:off x="755650" y="5612259"/>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 name any animals that can be pets?</a:t>
            </a:r>
          </a:p>
        </p:txBody>
      </p:sp>
      <p:sp>
        <p:nvSpPr>
          <p:cNvPr id="22" name="Rounded Rectangle 21"/>
          <p:cNvSpPr/>
          <p:nvPr/>
        </p:nvSpPr>
        <p:spPr>
          <a:xfrm>
            <a:off x="-323273" y="553202"/>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Pets</a:t>
            </a:r>
          </a:p>
        </p:txBody>
      </p:sp>
      <p:sp>
        <p:nvSpPr>
          <p:cNvPr id="24" name="Rectangle 23"/>
          <p:cNvSpPr/>
          <p:nvPr/>
        </p:nvSpPr>
        <p:spPr>
          <a:xfrm>
            <a:off x="808759" y="4273029"/>
            <a:ext cx="4751532" cy="738664"/>
          </a:xfrm>
          <a:prstGeom prst="rect">
            <a:avLst/>
          </a:prstGeom>
        </p:spPr>
        <p:txBody>
          <a:bodyPr wrap="square" lIns="0" tIns="0" rIns="0" bIns="0">
            <a:spAutoFit/>
          </a:bodyPr>
          <a:lstStyle/>
          <a:p>
            <a:r>
              <a:rPr lang="en-GB" sz="2400" b="1" dirty="0">
                <a:solidFill>
                  <a:srgbClr val="DE1E5A"/>
                </a:solidFill>
              </a:rPr>
              <a:t>Pets need lots of love </a:t>
            </a:r>
            <a:br>
              <a:rPr lang="en-GB" sz="2400" b="1" dirty="0">
                <a:solidFill>
                  <a:srgbClr val="DE1E5A"/>
                </a:solidFill>
              </a:rPr>
            </a:br>
            <a:r>
              <a:rPr lang="en-GB" sz="2400" b="1" dirty="0">
                <a:solidFill>
                  <a:srgbClr val="DE1E5A"/>
                </a:solidFill>
              </a:rPr>
              <a:t>               and special care. </a:t>
            </a:r>
          </a:p>
        </p:txBody>
      </p:sp>
      <p:sp>
        <p:nvSpPr>
          <p:cNvPr id="18" name="4-Point Star 17"/>
          <p:cNvSpPr/>
          <p:nvPr/>
        </p:nvSpPr>
        <p:spPr>
          <a:xfrm>
            <a:off x="7499927" y="1708727"/>
            <a:ext cx="400071" cy="400071"/>
          </a:xfrm>
          <a:prstGeom prst="star4">
            <a:avLst>
              <a:gd name="adj" fmla="val 55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4-Point Star 25"/>
          <p:cNvSpPr/>
          <p:nvPr/>
        </p:nvSpPr>
        <p:spPr>
          <a:xfrm>
            <a:off x="7357619" y="1922066"/>
            <a:ext cx="284616" cy="284616"/>
          </a:xfrm>
          <a:prstGeom prst="star4">
            <a:avLst>
              <a:gd name="adj" fmla="val 60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4-Point Star 26"/>
          <p:cNvSpPr/>
          <p:nvPr/>
        </p:nvSpPr>
        <p:spPr>
          <a:xfrm>
            <a:off x="8068943" y="2733138"/>
            <a:ext cx="389979" cy="389979"/>
          </a:xfrm>
          <a:prstGeom prst="star4">
            <a:avLst>
              <a:gd name="adj" fmla="val 4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4-Point Star 27"/>
          <p:cNvSpPr/>
          <p:nvPr/>
        </p:nvSpPr>
        <p:spPr>
          <a:xfrm>
            <a:off x="3455988" y="2942326"/>
            <a:ext cx="400071" cy="400071"/>
          </a:xfrm>
          <a:prstGeom prst="star4">
            <a:avLst>
              <a:gd name="adj" fmla="val 55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4-Point Star 28"/>
          <p:cNvSpPr/>
          <p:nvPr/>
        </p:nvSpPr>
        <p:spPr>
          <a:xfrm>
            <a:off x="4730158" y="1727077"/>
            <a:ext cx="284616" cy="284616"/>
          </a:xfrm>
          <a:prstGeom prst="star4">
            <a:avLst>
              <a:gd name="adj" fmla="val 60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4-Point Star 29"/>
          <p:cNvSpPr/>
          <p:nvPr/>
        </p:nvSpPr>
        <p:spPr>
          <a:xfrm>
            <a:off x="5003826" y="1816703"/>
            <a:ext cx="389979" cy="389979"/>
          </a:xfrm>
          <a:prstGeom prst="star4">
            <a:avLst>
              <a:gd name="adj" fmla="val 4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200" fill="hold"/>
                                        <p:tgtEl>
                                          <p:spTgt spid="14"/>
                                        </p:tgtEl>
                                        <p:attrNameLst>
                                          <p:attrName>ppt_w</p:attrName>
                                        </p:attrNameLst>
                                      </p:cBhvr>
                                      <p:tavLst>
                                        <p:tav tm="0">
                                          <p:val>
                                            <p:fltVal val="0"/>
                                          </p:val>
                                        </p:tav>
                                        <p:tav tm="100000">
                                          <p:val>
                                            <p:strVal val="#ppt_w"/>
                                          </p:val>
                                        </p:tav>
                                      </p:tavLst>
                                    </p:anim>
                                    <p:anim calcmode="lin" valueType="num">
                                      <p:cBhvr>
                                        <p:cTn id="8" dur="1200" fill="hold"/>
                                        <p:tgtEl>
                                          <p:spTgt spid="14"/>
                                        </p:tgtEl>
                                        <p:attrNameLst>
                                          <p:attrName>ppt_h</p:attrName>
                                        </p:attrNameLst>
                                      </p:cBhvr>
                                      <p:tavLst>
                                        <p:tav tm="0">
                                          <p:val>
                                            <p:fltVal val="0"/>
                                          </p:val>
                                        </p:tav>
                                        <p:tav tm="100000">
                                          <p:val>
                                            <p:strVal val="#ppt_h"/>
                                          </p:val>
                                        </p:tav>
                                      </p:tavLst>
                                    </p:anim>
                                    <p:animEffect transition="in" filter="fade">
                                      <p:cBhvr>
                                        <p:cTn id="9" dur="1200"/>
                                        <p:tgtEl>
                                          <p:spTgt spid="14"/>
                                        </p:tgtEl>
                                      </p:cBhvr>
                                    </p:animEffect>
                                  </p:childTnLst>
                                </p:cTn>
                              </p:par>
                            </p:childTnLst>
                          </p:cTn>
                        </p:par>
                        <p:par>
                          <p:cTn id="10" fill="hold">
                            <p:stCondLst>
                              <p:cond delay="12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700"/>
                                        <p:tgtEl>
                                          <p:spTgt spid="26"/>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26" presetClass="emph" presetSubtype="0" fill="hold" grpId="1" nodeType="withEffect">
                                  <p:stCondLst>
                                    <p:cond delay="60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par>
                                <p:cTn id="23" presetID="26" presetClass="emph" presetSubtype="0" fill="hold" grpId="1" nodeType="withEffect">
                                  <p:stCondLst>
                                    <p:cond delay="500"/>
                                  </p:stCondLst>
                                  <p:childTnLst>
                                    <p:animEffect transition="out" filter="fade">
                                      <p:cBhvr>
                                        <p:cTn id="24" dur="500" tmFilter="0, 0; .2, .5; .8, .5; 1, 0"/>
                                        <p:tgtEl>
                                          <p:spTgt spid="27"/>
                                        </p:tgtEl>
                                      </p:cBhvr>
                                    </p:animEffect>
                                    <p:animScale>
                                      <p:cBhvr>
                                        <p:cTn id="25" dur="250" autoRev="1" fill="hold"/>
                                        <p:tgtEl>
                                          <p:spTgt spid="27"/>
                                        </p:tgtEl>
                                      </p:cBhvr>
                                      <p:by x="105000" y="105000"/>
                                    </p:animScale>
                                  </p:childTnLst>
                                </p:cTn>
                              </p:par>
                              <p:par>
                                <p:cTn id="26" presetID="27" presetClass="emph" presetSubtype="0" fill="remove" grpId="1" nodeType="withEffect">
                                  <p:stCondLst>
                                    <p:cond delay="700"/>
                                  </p:stCondLst>
                                  <p:childTnLst>
                                    <p:animClr clrSpc="rgb" dir="cw">
                                      <p:cBhvr override="childStyle">
                                        <p:cTn id="27" dur="250" autoRev="1" fill="remove"/>
                                        <p:tgtEl>
                                          <p:spTgt spid="26"/>
                                        </p:tgtEl>
                                        <p:attrNameLst>
                                          <p:attrName>style.color</p:attrName>
                                        </p:attrNameLst>
                                      </p:cBhvr>
                                      <p:to>
                                        <a:schemeClr val="bg1"/>
                                      </p:to>
                                    </p:animClr>
                                    <p:animClr clrSpc="rgb" dir="cw">
                                      <p:cBhvr>
                                        <p:cTn id="28" dur="250" autoRev="1" fill="remove"/>
                                        <p:tgtEl>
                                          <p:spTgt spid="26"/>
                                        </p:tgtEl>
                                        <p:attrNameLst>
                                          <p:attrName>fillcolor</p:attrName>
                                        </p:attrNameLst>
                                      </p:cBhvr>
                                      <p:to>
                                        <a:schemeClr val="bg1"/>
                                      </p:to>
                                    </p:animClr>
                                    <p:set>
                                      <p:cBhvr>
                                        <p:cTn id="29" dur="250" autoRev="1" fill="remove"/>
                                        <p:tgtEl>
                                          <p:spTgt spid="26"/>
                                        </p:tgtEl>
                                        <p:attrNameLst>
                                          <p:attrName>fill.type</p:attrName>
                                        </p:attrNameLst>
                                      </p:cBhvr>
                                      <p:to>
                                        <p:strVal val="solid"/>
                                      </p:to>
                                    </p:set>
                                    <p:set>
                                      <p:cBhvr>
                                        <p:cTn id="30" dur="250" autoRev="1" fill="remove"/>
                                        <p:tgtEl>
                                          <p:spTgt spid="26"/>
                                        </p:tgtEl>
                                        <p:attrNameLst>
                                          <p:attrName>fill.on</p:attrName>
                                        </p:attrNameLst>
                                      </p:cBhvr>
                                      <p:to>
                                        <p:strVal val="true"/>
                                      </p:to>
                                    </p:set>
                                  </p:childTnLst>
                                </p:cTn>
                              </p:par>
                              <p:par>
                                <p:cTn id="31" presetID="10" presetClass="entr" presetSubtype="0" fill="hold" grpId="0" nodeType="withEffect">
                                  <p:stCondLst>
                                    <p:cond delay="70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10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700"/>
                                        <p:tgtEl>
                                          <p:spTgt spid="29"/>
                                        </p:tgtEl>
                                      </p:cBhvr>
                                    </p:animEffect>
                                  </p:childTnLst>
                                </p:cTn>
                              </p:par>
                              <p:par>
                                <p:cTn id="37" presetID="10" presetClass="entr" presetSubtype="0" fill="hold" grpId="0" nodeType="withEffect">
                                  <p:stCondLst>
                                    <p:cond delay="4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6" presetClass="emph" presetSubtype="0" fill="hold" grpId="1" nodeType="withEffect">
                                  <p:stCondLst>
                                    <p:cond delay="600"/>
                                  </p:stCondLst>
                                  <p:childTnLst>
                                    <p:animEffect transition="out" filter="fade">
                                      <p:cBhvr>
                                        <p:cTn id="41" dur="500" tmFilter="0, 0; .2, .5; .8, .5; 1, 0"/>
                                        <p:tgtEl>
                                          <p:spTgt spid="28"/>
                                        </p:tgtEl>
                                      </p:cBhvr>
                                    </p:animEffect>
                                    <p:animScale>
                                      <p:cBhvr>
                                        <p:cTn id="42" dur="250" autoRev="1" fill="hold"/>
                                        <p:tgtEl>
                                          <p:spTgt spid="28"/>
                                        </p:tgtEl>
                                      </p:cBhvr>
                                      <p:by x="105000" y="105000"/>
                                    </p:animScale>
                                  </p:childTnLst>
                                </p:cTn>
                              </p:par>
                              <p:par>
                                <p:cTn id="43" presetID="26" presetClass="emph" presetSubtype="0" fill="hold" grpId="1" nodeType="withEffect">
                                  <p:stCondLst>
                                    <p:cond delay="500"/>
                                  </p:stCondLst>
                                  <p:childTnLst>
                                    <p:animEffect transition="out" filter="fade">
                                      <p:cBhvr>
                                        <p:cTn id="44" dur="500" tmFilter="0, 0; .2, .5; .8, .5; 1, 0"/>
                                        <p:tgtEl>
                                          <p:spTgt spid="30"/>
                                        </p:tgtEl>
                                      </p:cBhvr>
                                    </p:animEffect>
                                    <p:animScale>
                                      <p:cBhvr>
                                        <p:cTn id="45" dur="250" autoRev="1" fill="hold"/>
                                        <p:tgtEl>
                                          <p:spTgt spid="30"/>
                                        </p:tgtEl>
                                      </p:cBhvr>
                                      <p:by x="105000" y="105000"/>
                                    </p:animScale>
                                  </p:childTnLst>
                                </p:cTn>
                              </p:par>
                              <p:par>
                                <p:cTn id="46" presetID="27" presetClass="emph" presetSubtype="0" fill="remove" grpId="1" nodeType="withEffect">
                                  <p:stCondLst>
                                    <p:cond delay="700"/>
                                  </p:stCondLst>
                                  <p:childTnLst>
                                    <p:animClr clrSpc="rgb" dir="cw">
                                      <p:cBhvr override="childStyle">
                                        <p:cTn id="47" dur="250" autoRev="1" fill="remove"/>
                                        <p:tgtEl>
                                          <p:spTgt spid="29"/>
                                        </p:tgtEl>
                                        <p:attrNameLst>
                                          <p:attrName>style.color</p:attrName>
                                        </p:attrNameLst>
                                      </p:cBhvr>
                                      <p:to>
                                        <a:schemeClr val="bg1"/>
                                      </p:to>
                                    </p:animClr>
                                    <p:animClr clrSpc="rgb" dir="cw">
                                      <p:cBhvr>
                                        <p:cTn id="48" dur="250" autoRev="1" fill="remove"/>
                                        <p:tgtEl>
                                          <p:spTgt spid="29"/>
                                        </p:tgtEl>
                                        <p:attrNameLst>
                                          <p:attrName>fillcolor</p:attrName>
                                        </p:attrNameLst>
                                      </p:cBhvr>
                                      <p:to>
                                        <a:schemeClr val="bg1"/>
                                      </p:to>
                                    </p:animClr>
                                    <p:set>
                                      <p:cBhvr>
                                        <p:cTn id="49" dur="250" autoRev="1" fill="remove"/>
                                        <p:tgtEl>
                                          <p:spTgt spid="29"/>
                                        </p:tgtEl>
                                        <p:attrNameLst>
                                          <p:attrName>fill.type</p:attrName>
                                        </p:attrNameLst>
                                      </p:cBhvr>
                                      <p:to>
                                        <p:strVal val="solid"/>
                                      </p:to>
                                    </p:set>
                                    <p:set>
                                      <p:cBhvr>
                                        <p:cTn id="50" dur="250" autoRev="1" fill="remove"/>
                                        <p:tgtEl>
                                          <p:spTgt spid="29"/>
                                        </p:tgtEl>
                                        <p:attrNameLst>
                                          <p:attrName>fill.on</p:attrName>
                                        </p:attrNameLst>
                                      </p:cBhvr>
                                      <p:to>
                                        <p:strVal val="true"/>
                                      </p:to>
                                    </p:set>
                                  </p:childTnLst>
                                </p:cTn>
                              </p:par>
                            </p:childTnLst>
                          </p:cTn>
                        </p:par>
                        <p:par>
                          <p:cTn id="51" fill="hold">
                            <p:stCondLst>
                              <p:cond delay="2400"/>
                            </p:stCondLst>
                            <p:childTnLst>
                              <p:par>
                                <p:cTn id="52" presetID="10"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18" grpId="0" animBg="1"/>
      <p:bldP spid="18"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628507"/>
            <a:ext cx="4531365" cy="3046988"/>
          </a:xfrm>
          <a:prstGeom prst="rect">
            <a:avLst/>
          </a:prstGeom>
        </p:spPr>
        <p:txBody>
          <a:bodyPr wrap="square" lIns="0" tIns="0" rIns="0" bIns="0">
            <a:spAutoFit/>
          </a:bodyPr>
          <a:lstStyle/>
          <a:p>
            <a:r>
              <a:rPr lang="en-GB" dirty="0"/>
              <a:t>There are lots of different types of dogs in the world! They range from very small, like a Chihuahua…</a:t>
            </a:r>
          </a:p>
          <a:p>
            <a:endParaRPr lang="en-GB" dirty="0"/>
          </a:p>
          <a:p>
            <a:r>
              <a:rPr lang="en-GB" dirty="0"/>
              <a:t>to very big, like a Great Dane!</a:t>
            </a:r>
          </a:p>
          <a:p>
            <a:endParaRPr lang="en-GB" dirty="0"/>
          </a:p>
          <a:p>
            <a:r>
              <a:rPr lang="en-GB" dirty="0"/>
              <a:t>Dogs take lots of time and patience to train and look after. They need lots of walks and exercise, and lots of toys to keep them from getting bored. Most dogs are very friendly and like to be around people.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791" t="27590" r="35116"/>
          <a:stretch/>
        </p:blipFill>
        <p:spPr>
          <a:xfrm>
            <a:off x="5407646" y="2510072"/>
            <a:ext cx="2965266" cy="2965266"/>
          </a:xfrm>
          <a:prstGeom prst="ellipse">
            <a:avLst/>
          </a:prstGeom>
          <a:ln w="31750">
            <a:solidFill>
              <a:srgbClr val="EE73AA"/>
            </a:solid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9330" t="14052" r="25936" b="4183"/>
          <a:stretch/>
        </p:blipFill>
        <p:spPr>
          <a:xfrm>
            <a:off x="6086291" y="668803"/>
            <a:ext cx="1607976" cy="1607976"/>
          </a:xfrm>
          <a:prstGeom prst="ellipse">
            <a:avLst/>
          </a:prstGeom>
          <a:ln w="31750">
            <a:solidFill>
              <a:srgbClr val="EE73AA"/>
            </a:solidFill>
          </a:ln>
        </p:spPr>
      </p:pic>
      <p:sp>
        <p:nvSpPr>
          <p:cNvPr id="14" name="Rounded Rectangle 13"/>
          <p:cNvSpPr/>
          <p:nvPr/>
        </p:nvSpPr>
        <p:spPr>
          <a:xfrm>
            <a:off x="-323273" y="553202"/>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Dogs</a:t>
            </a:r>
          </a:p>
        </p:txBody>
      </p:sp>
      <p:sp>
        <p:nvSpPr>
          <p:cNvPr id="26" name="Rounded Rectangle 25"/>
          <p:cNvSpPr/>
          <p:nvPr/>
        </p:nvSpPr>
        <p:spPr>
          <a:xfrm>
            <a:off x="755650" y="5612259"/>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to have a pet dog?</a:t>
            </a:r>
          </a:p>
        </p:txBody>
      </p:sp>
    </p:spTree>
    <p:extLst>
      <p:ext uri="{BB962C8B-B14F-4D97-AF65-F5344CB8AC3E}">
        <p14:creationId xmlns:p14="http://schemas.microsoft.com/office/powerpoint/2010/main" val="413332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500"/>
                            </p:stCondLst>
                            <p:childTnLst>
                              <p:par>
                                <p:cTn id="17" presetID="3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615352"/>
            <a:ext cx="2980699" cy="3600986"/>
          </a:xfrm>
          <a:prstGeom prst="rect">
            <a:avLst/>
          </a:prstGeom>
        </p:spPr>
        <p:txBody>
          <a:bodyPr wrap="square" lIns="0" tIns="0" rIns="0" bIns="0">
            <a:spAutoFit/>
          </a:bodyPr>
          <a:lstStyle/>
          <a:p>
            <a:r>
              <a:rPr lang="en-GB" dirty="0"/>
              <a:t>Cats are usually quiet pets. They love to play with toys. Cats like to be stroked but you need to be gentle </a:t>
            </a:r>
            <a:br>
              <a:rPr lang="en-GB" dirty="0"/>
            </a:br>
            <a:r>
              <a:rPr lang="en-GB" dirty="0"/>
              <a:t>with them.</a:t>
            </a:r>
          </a:p>
          <a:p>
            <a:endParaRPr lang="en-GB" dirty="0"/>
          </a:p>
          <a:p>
            <a:r>
              <a:rPr lang="en-GB" dirty="0"/>
              <a:t>Cats like to have lots of space so some people let their cats out of their house to go outside on their own.</a:t>
            </a:r>
          </a:p>
          <a:p>
            <a:endParaRPr lang="en-GB" dirty="0"/>
          </a:p>
          <a:p>
            <a:r>
              <a:rPr lang="en-GB" dirty="0"/>
              <a:t>Cats mostly eat dry or wet food which is made of meat.</a:t>
            </a:r>
          </a:p>
        </p:txBody>
      </p:sp>
      <p:sp>
        <p:nvSpPr>
          <p:cNvPr id="14" name="Rounded Rectangle 13"/>
          <p:cNvSpPr/>
          <p:nvPr/>
        </p:nvSpPr>
        <p:spPr>
          <a:xfrm>
            <a:off x="-323273" y="553202"/>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Cats</a:t>
            </a:r>
          </a:p>
        </p:txBody>
      </p:sp>
      <p:sp>
        <p:nvSpPr>
          <p:cNvPr id="26" name="Rounded Rectangle 25"/>
          <p:cNvSpPr/>
          <p:nvPr/>
        </p:nvSpPr>
        <p:spPr>
          <a:xfrm>
            <a:off x="755650" y="5612259"/>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to have a pet cat?</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7972" r="6928"/>
          <a:stretch/>
        </p:blipFill>
        <p:spPr>
          <a:xfrm>
            <a:off x="3856980" y="943968"/>
            <a:ext cx="4531370" cy="4531370"/>
          </a:xfrm>
          <a:prstGeom prst="ellipse">
            <a:avLst/>
          </a:prstGeom>
          <a:ln w="31750">
            <a:solidFill>
              <a:srgbClr val="EE73AA"/>
            </a:solidFill>
          </a:ln>
        </p:spPr>
      </p:pic>
    </p:spTree>
    <p:extLst>
      <p:ext uri="{BB962C8B-B14F-4D97-AF65-F5344CB8AC3E}">
        <p14:creationId xmlns:p14="http://schemas.microsoft.com/office/powerpoint/2010/main" val="57185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628507"/>
            <a:ext cx="2980699" cy="3877985"/>
          </a:xfrm>
          <a:prstGeom prst="rect">
            <a:avLst/>
          </a:prstGeom>
        </p:spPr>
        <p:txBody>
          <a:bodyPr wrap="square" lIns="0" tIns="0" rIns="0" bIns="0">
            <a:spAutoFit/>
          </a:bodyPr>
          <a:lstStyle/>
          <a:p>
            <a:r>
              <a:rPr lang="en-GB" dirty="0"/>
              <a:t>Guinea pigs are small animals. They are similar to hamsters, mice and rats. Guinea pigs can get scared around loud noises so you need to be quiet and gentle with them.</a:t>
            </a:r>
          </a:p>
          <a:p>
            <a:endParaRPr lang="en-GB" dirty="0"/>
          </a:p>
          <a:p>
            <a:r>
              <a:rPr lang="en-GB" dirty="0"/>
              <a:t>Guinea pigs usually live in a hutch outside. They need straw or hay to eat and also to sleep in. They also like to eat fruits and vegetables, such as peppers and spinach.</a:t>
            </a:r>
          </a:p>
        </p:txBody>
      </p:sp>
      <p:sp>
        <p:nvSpPr>
          <p:cNvPr id="14" name="Rounded Rectangle 13"/>
          <p:cNvSpPr/>
          <p:nvPr/>
        </p:nvSpPr>
        <p:spPr>
          <a:xfrm>
            <a:off x="-323273" y="553202"/>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Guinea Pigs</a:t>
            </a:r>
          </a:p>
        </p:txBody>
      </p:sp>
      <p:sp>
        <p:nvSpPr>
          <p:cNvPr id="26" name="Rounded Rectangle 25"/>
          <p:cNvSpPr/>
          <p:nvPr/>
        </p:nvSpPr>
        <p:spPr>
          <a:xfrm>
            <a:off x="755650" y="5612259"/>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to have a pet guinea pig?</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755" r="16755"/>
          <a:stretch/>
        </p:blipFill>
        <p:spPr>
          <a:xfrm>
            <a:off x="3856981" y="943968"/>
            <a:ext cx="4531368" cy="4531368"/>
          </a:xfrm>
          <a:prstGeom prst="ellipse">
            <a:avLst/>
          </a:prstGeom>
          <a:ln w="31750">
            <a:solidFill>
              <a:srgbClr val="EE73AA"/>
            </a:solidFill>
          </a:ln>
        </p:spPr>
      </p:pic>
    </p:spTree>
    <p:extLst>
      <p:ext uri="{BB962C8B-B14F-4D97-AF65-F5344CB8AC3E}">
        <p14:creationId xmlns:p14="http://schemas.microsoft.com/office/powerpoint/2010/main" val="347176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628507"/>
            <a:ext cx="3816350" cy="3323987"/>
          </a:xfrm>
          <a:prstGeom prst="rect">
            <a:avLst/>
          </a:prstGeom>
        </p:spPr>
        <p:txBody>
          <a:bodyPr wrap="square" lIns="0" tIns="0" rIns="0" bIns="0">
            <a:spAutoFit/>
          </a:bodyPr>
          <a:lstStyle/>
          <a:p>
            <a:r>
              <a:rPr lang="en-GB" dirty="0"/>
              <a:t>Rabbits are very popular pets. Many rabbits like to be stroked and some will let you pick them up. They like being with other rabbits so it’s best to keep two rabbits together in the same hutch.</a:t>
            </a:r>
          </a:p>
          <a:p>
            <a:endParaRPr lang="en-GB" dirty="0"/>
          </a:p>
          <a:p>
            <a:r>
              <a:rPr lang="en-GB" dirty="0"/>
              <a:t>They need lots of space to hop around and stretch out. Some people let their rabbits out in their garden. Rabbits like lots of fresh vegetables to eat, such as cabbage and broccoli. </a:t>
            </a:r>
          </a:p>
        </p:txBody>
      </p:sp>
      <p:sp>
        <p:nvSpPr>
          <p:cNvPr id="14" name="Rounded Rectangle 13"/>
          <p:cNvSpPr/>
          <p:nvPr/>
        </p:nvSpPr>
        <p:spPr>
          <a:xfrm>
            <a:off x="-323273" y="553202"/>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Rabbits</a:t>
            </a:r>
          </a:p>
        </p:txBody>
      </p:sp>
      <p:sp>
        <p:nvSpPr>
          <p:cNvPr id="26" name="Rounded Rectangle 25"/>
          <p:cNvSpPr/>
          <p:nvPr/>
        </p:nvSpPr>
        <p:spPr>
          <a:xfrm>
            <a:off x="755650" y="5612259"/>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to have a pet rabbit?</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986" r="22348"/>
          <a:stretch/>
        </p:blipFill>
        <p:spPr>
          <a:xfrm>
            <a:off x="4692630" y="1475833"/>
            <a:ext cx="3629333" cy="3629333"/>
          </a:xfrm>
          <a:prstGeom prst="ellipse">
            <a:avLst/>
          </a:prstGeom>
          <a:ln w="31750">
            <a:solidFill>
              <a:srgbClr val="EE73AA"/>
            </a:solidFill>
          </a:ln>
        </p:spPr>
      </p:pic>
    </p:spTree>
    <p:extLst>
      <p:ext uri="{BB962C8B-B14F-4D97-AF65-F5344CB8AC3E}">
        <p14:creationId xmlns:p14="http://schemas.microsoft.com/office/powerpoint/2010/main" val="6572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628507"/>
            <a:ext cx="3631624" cy="3600986"/>
          </a:xfrm>
          <a:prstGeom prst="rect">
            <a:avLst/>
          </a:prstGeom>
        </p:spPr>
        <p:txBody>
          <a:bodyPr wrap="square" lIns="0" tIns="0" rIns="0" bIns="0">
            <a:spAutoFit/>
          </a:bodyPr>
          <a:lstStyle/>
          <a:p>
            <a:r>
              <a:rPr lang="en-GB" dirty="0"/>
              <a:t>Hamsters are small animals. They are usually kept in a cage with sawdust and hay for their bed. Some hamster cages have tunnels and wheels for the hamster to run around in. This helps to stop them getting bored.</a:t>
            </a:r>
          </a:p>
          <a:p>
            <a:endParaRPr lang="en-GB" dirty="0"/>
          </a:p>
          <a:p>
            <a:r>
              <a:rPr lang="en-GB" dirty="0"/>
              <a:t>Hamsters like to eat seeds, cereals and fresh fruits, such as apples. They often keep their food in ‘pouches’ in their cheeks so they can move it from place to place.</a:t>
            </a:r>
          </a:p>
        </p:txBody>
      </p:sp>
      <p:sp>
        <p:nvSpPr>
          <p:cNvPr id="14" name="Rounded Rectangle 13"/>
          <p:cNvSpPr/>
          <p:nvPr/>
        </p:nvSpPr>
        <p:spPr>
          <a:xfrm>
            <a:off x="-323273" y="553202"/>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Hamsters</a:t>
            </a:r>
          </a:p>
        </p:txBody>
      </p:sp>
      <p:sp>
        <p:nvSpPr>
          <p:cNvPr id="26" name="Rounded Rectangle 25"/>
          <p:cNvSpPr/>
          <p:nvPr/>
        </p:nvSpPr>
        <p:spPr>
          <a:xfrm>
            <a:off x="755650" y="5612259"/>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to have a pet hamster?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2520" r="10814"/>
          <a:stretch/>
        </p:blipFill>
        <p:spPr>
          <a:xfrm>
            <a:off x="4767430" y="1531833"/>
            <a:ext cx="3629989" cy="3629989"/>
          </a:xfrm>
          <a:prstGeom prst="ellipse">
            <a:avLst/>
          </a:prstGeom>
          <a:ln w="31750">
            <a:solidFill>
              <a:srgbClr val="EE73AA"/>
            </a:solidFill>
          </a:ln>
        </p:spPr>
      </p:pic>
    </p:spTree>
    <p:extLst>
      <p:ext uri="{BB962C8B-B14F-4D97-AF65-F5344CB8AC3E}">
        <p14:creationId xmlns:p14="http://schemas.microsoft.com/office/powerpoint/2010/main" val="280332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628507"/>
            <a:ext cx="3816350" cy="2769989"/>
          </a:xfrm>
          <a:prstGeom prst="rect">
            <a:avLst/>
          </a:prstGeom>
        </p:spPr>
        <p:txBody>
          <a:bodyPr wrap="square" lIns="0" tIns="0" rIns="0" bIns="0">
            <a:spAutoFit/>
          </a:bodyPr>
          <a:lstStyle/>
          <a:p>
            <a:r>
              <a:rPr lang="en-GB" dirty="0"/>
              <a:t>Horses need lots of special care. They are big animals so they need lots of space to rest and run around in.</a:t>
            </a:r>
          </a:p>
          <a:p>
            <a:endParaRPr lang="en-GB" dirty="0"/>
          </a:p>
          <a:p>
            <a:r>
              <a:rPr lang="en-GB" dirty="0"/>
              <a:t>Horses are usually kept in special homes outside called stables. Horses need to be groomed regularly and checked to make sure they stay healthy, especially their hooves.</a:t>
            </a:r>
          </a:p>
          <a:p>
            <a:endParaRPr lang="en-GB" dirty="0"/>
          </a:p>
        </p:txBody>
      </p:sp>
      <p:sp>
        <p:nvSpPr>
          <p:cNvPr id="14" name="Rounded Rectangle 13"/>
          <p:cNvSpPr/>
          <p:nvPr/>
        </p:nvSpPr>
        <p:spPr>
          <a:xfrm>
            <a:off x="-323273" y="553202"/>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Horses</a:t>
            </a:r>
          </a:p>
        </p:txBody>
      </p:sp>
      <p:sp>
        <p:nvSpPr>
          <p:cNvPr id="26" name="Rounded Rectangle 25"/>
          <p:cNvSpPr/>
          <p:nvPr/>
        </p:nvSpPr>
        <p:spPr>
          <a:xfrm>
            <a:off x="755650" y="5612259"/>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to have a pet horse?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740" r="12594"/>
          <a:stretch/>
        </p:blipFill>
        <p:spPr>
          <a:xfrm>
            <a:off x="4687713" y="1505143"/>
            <a:ext cx="3693172" cy="3693172"/>
          </a:xfrm>
          <a:prstGeom prst="ellipse">
            <a:avLst/>
          </a:prstGeom>
          <a:ln w="31750">
            <a:solidFill>
              <a:srgbClr val="EE73AA"/>
            </a:solidFill>
          </a:ln>
        </p:spPr>
      </p:pic>
      <p:sp>
        <p:nvSpPr>
          <p:cNvPr id="12" name="Rectangle 11"/>
          <p:cNvSpPr/>
          <p:nvPr/>
        </p:nvSpPr>
        <p:spPr>
          <a:xfrm>
            <a:off x="755649" y="4367318"/>
            <a:ext cx="4222751" cy="830997"/>
          </a:xfrm>
          <a:prstGeom prst="rect">
            <a:avLst/>
          </a:prstGeom>
        </p:spPr>
        <p:txBody>
          <a:bodyPr wrap="square" lIns="0" tIns="0" rIns="0" bIns="0">
            <a:spAutoFit/>
          </a:bodyPr>
          <a:lstStyle/>
          <a:p>
            <a:r>
              <a:rPr lang="en-GB" dirty="0"/>
              <a:t>Horses eat mostly grass and hay. They can also eat some fruits and vegetables as snacks, such as apples and carrots. </a:t>
            </a:r>
          </a:p>
        </p:txBody>
      </p:sp>
    </p:spTree>
    <p:extLst>
      <p:ext uri="{BB962C8B-B14F-4D97-AF65-F5344CB8AC3E}">
        <p14:creationId xmlns:p14="http://schemas.microsoft.com/office/powerpoint/2010/main" val="134958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628507"/>
            <a:ext cx="4531366" cy="3323987"/>
          </a:xfrm>
          <a:prstGeom prst="rect">
            <a:avLst/>
          </a:prstGeom>
        </p:spPr>
        <p:txBody>
          <a:bodyPr wrap="square" lIns="0" tIns="0" rIns="0" bIns="0">
            <a:spAutoFit/>
          </a:bodyPr>
          <a:lstStyle/>
          <a:p>
            <a:r>
              <a:rPr lang="en-GB" dirty="0"/>
              <a:t>There are lots of different types of lizards that people keep as pets, such as geckos and bearded dragons.</a:t>
            </a:r>
          </a:p>
          <a:p>
            <a:endParaRPr lang="en-GB" dirty="0"/>
          </a:p>
          <a:p>
            <a:r>
              <a:rPr lang="en-GB" dirty="0"/>
              <a:t>Lizards need very special care. They are usually kept in a glass tank. Some lizards need special heat lamps to keep them warm. They also need lots of plants in their tank to give them somewhere to hide.</a:t>
            </a:r>
          </a:p>
          <a:p>
            <a:endParaRPr lang="en-GB" dirty="0"/>
          </a:p>
          <a:p>
            <a:r>
              <a:rPr lang="en-GB" dirty="0"/>
              <a:t>Lizards eat live insects, such as crickets and locusts.</a:t>
            </a:r>
          </a:p>
        </p:txBody>
      </p:sp>
      <p:sp>
        <p:nvSpPr>
          <p:cNvPr id="14" name="Rounded Rectangle 13"/>
          <p:cNvSpPr/>
          <p:nvPr/>
        </p:nvSpPr>
        <p:spPr>
          <a:xfrm>
            <a:off x="-323273" y="553202"/>
            <a:ext cx="5610289" cy="803150"/>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rtlCol="0" anchor="ctr"/>
          <a:lstStyle/>
          <a:p>
            <a:r>
              <a:rPr lang="en-GB" sz="3600" b="1" dirty="0">
                <a:solidFill>
                  <a:schemeClr val="tx1"/>
                </a:solidFill>
              </a:rPr>
              <a:t>Lizards</a:t>
            </a:r>
          </a:p>
        </p:txBody>
      </p:sp>
      <p:sp>
        <p:nvSpPr>
          <p:cNvPr id="26" name="Rounded Rectangle 25"/>
          <p:cNvSpPr/>
          <p:nvPr/>
        </p:nvSpPr>
        <p:spPr>
          <a:xfrm>
            <a:off x="755650" y="5612259"/>
            <a:ext cx="7632699" cy="506345"/>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Would you like to have a pet lizard?</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9853" r="13205"/>
          <a:stretch/>
        </p:blipFill>
        <p:spPr>
          <a:xfrm>
            <a:off x="5415052" y="1628507"/>
            <a:ext cx="2973298" cy="2973298"/>
          </a:xfrm>
          <a:prstGeom prst="ellipse">
            <a:avLst/>
          </a:prstGeom>
          <a:ln w="31750">
            <a:solidFill>
              <a:srgbClr val="EE73AA"/>
            </a:solidFill>
          </a:ln>
        </p:spPr>
      </p:pic>
    </p:spTree>
    <p:extLst>
      <p:ext uri="{BB962C8B-B14F-4D97-AF65-F5344CB8AC3E}">
        <p14:creationId xmlns:p14="http://schemas.microsoft.com/office/powerpoint/2010/main" val="1612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250</TotalTime>
  <Words>858</Words>
  <Application>Microsoft Office PowerPoint</Application>
  <PresentationFormat>On-screen Show (4:3)</PresentationFormat>
  <Paragraphs>68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Twinkl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Twinkl Twinkl</cp:lastModifiedBy>
  <cp:revision>15</cp:revision>
  <dcterms:created xsi:type="dcterms:W3CDTF">2019-09-17T09:12:35Z</dcterms:created>
  <dcterms:modified xsi:type="dcterms:W3CDTF">2019-09-17T13:23:08Z</dcterms:modified>
</cp:coreProperties>
</file>