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8" r:id="rId2"/>
    <p:sldId id="264" r:id="rId3"/>
    <p:sldId id="268"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67" r:id="rId23"/>
  </p:sldIdLst>
  <p:sldSz cx="9144000" cy="6858000" type="screen4x3"/>
  <p:notesSz cx="6858000" cy="9144000"/>
  <p:embeddedFontLst>
    <p:embeddedFont>
      <p:font typeface="Calibri" panose="020F0502020204030204" pitchFamily="34" charset="0"/>
      <p:regular r:id="rId26"/>
      <p:bold r:id="rId27"/>
      <p:italic r:id="rId28"/>
      <p:boldItalic r:id="rId29"/>
    </p:embeddedFont>
    <p:embeddedFont>
      <p:font typeface="Roboto" panose="02000000000000000000" pitchFamily="2" charset="0"/>
      <p:regular r:id="rId30"/>
      <p:bold r:id="rId31"/>
      <p:italic r:id="rId32"/>
      <p:boldItalic r:id="rId33"/>
    </p:embeddedFont>
    <p:embeddedFont>
      <p:font typeface="Twinkl" pitchFamily="2"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3C4C"/>
    <a:srgbClr val="FFDB8F"/>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31" autoAdjust="0"/>
    <p:restoredTop sz="94660"/>
  </p:normalViewPr>
  <p:slideViewPr>
    <p:cSldViewPr snapToGrid="0" showGuides="1">
      <p:cViewPr varScale="1">
        <p:scale>
          <a:sx n="104" d="100"/>
          <a:sy n="104" d="100"/>
        </p:scale>
        <p:origin x="86" y="22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place-knowledge-geography-subjects-key-stage-1/ks2-countries-and-continents/africa-around-the-world-geography-subjects-key-stage-1"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hyperlink" Target="https://creativecommons.org/licenses/by/4.0/deed.en" TargetMode="External"/><Relationship Id="rId5" Type="http://schemas.openxmlformats.org/officeDocument/2006/relationships/hyperlink" Target="https://commons.wikimedia.org/wiki/User:Ninaras" TargetMode="External"/><Relationship Id="rId4" Type="http://schemas.openxmlformats.org/officeDocument/2006/relationships/hyperlink" Target="https://commons.wikimedia.org/wiki/File:African_masks_in_Nairobi_01.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hyperlink" Target="https://commons.wikimedia.org/wiki/User:Ji-Elle" TargetMode="External"/><Relationship Id="rId5" Type="http://schemas.openxmlformats.org/officeDocument/2006/relationships/hyperlink" Target="https://commons.wikimedia.org/wiki/File:PendeMask2.jpg"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hyperlink" Target="https://commons.wikimedia.org/wiki/User:Ji-Elle" TargetMode="External"/><Relationship Id="rId5" Type="http://schemas.openxmlformats.org/officeDocument/2006/relationships/hyperlink" Target="https://commons.wikimedia.org/wiki/File:PendeMask2.jpg" TargetMode="Externa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hyperlink" Target="https://www.twinkl.co.uk/resources/place-knowledge-geography-subjects-key-stage-1/ks2-countries-and-continents/africa-around-the-world-geography-subjects-key-stage-1"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www.flickr.com/photos/rosemania/" TargetMode="External"/><Relationship Id="rId3" Type="http://schemas.openxmlformats.org/officeDocument/2006/relationships/image" Target="../media/image13.jpeg"/><Relationship Id="rId7" Type="http://schemas.openxmlformats.org/officeDocument/2006/relationships/hyperlink" Target="https://www.flickr.com/photos/rosemania/86742847/in/photolist-8EzCk-8gsD-z3VFnU-8dPwSw-9ND5sz-25JK4fo-6MiWuK-76R8D9-4SQK2g-y6L4V-6h7ZSd-2k8gHXW-2doduDn-3eYSSe-JRXMb3-9gJ6Hm-Fgiqqd-9gF1wt-2axyPxQ-4SAngp-7HSRq7-5MWjW2-8Scbg4-cAbDBQ-F4cVPD-4uFjBx-fkQWES-fkAAvr-fkAKKM-ayf4BL-2aGSeCq-23EmsFF-3oJpx8-24LDLGn-27nw7rj-bwf8h2-bwf78V-QtSAuc-HUhULX-faQSK-5ySEF-86KE87-faQUG-6LDzB8-4sNHbT-fBzXnJ-5FgCRL-LUa8ow-a4uhW1-2aE12vn" TargetMode="External"/><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hyperlink" Target="https://www.flickr.com/photos/wonderlane/" TargetMode="External"/><Relationship Id="rId4" Type="http://schemas.openxmlformats.org/officeDocument/2006/relationships/hyperlink" Target="https://www.flickr.com/photos/wonderlane/6971772147/in/photolist-2j5HHj5-2SmfSo-63pHfi-DKHscv-bC59Y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AEE81B60-E506-489B-B64A-774CA927390B}"/>
              </a:ext>
            </a:extLst>
          </p:cNvPr>
          <p:cNvSpPr/>
          <p:nvPr/>
        </p:nvSpPr>
        <p:spPr>
          <a:xfrm>
            <a:off x="82502" y="5623904"/>
            <a:ext cx="1718797" cy="123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Masks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C949436-CF89-4C22-8441-2BE8C9AEE894}"/>
              </a:ext>
            </a:extLst>
          </p:cNvPr>
          <p:cNvGrpSpPr/>
          <p:nvPr/>
        </p:nvGrpSpPr>
        <p:grpSpPr>
          <a:xfrm>
            <a:off x="556889" y="5169601"/>
            <a:ext cx="7920218" cy="923567"/>
            <a:chOff x="556889" y="5169601"/>
            <a:chExt cx="7920218" cy="923567"/>
          </a:xfrm>
        </p:grpSpPr>
        <p:sp>
          <p:nvSpPr>
            <p:cNvPr id="15" name="Rectangle: Rounded Corners 14">
              <a:extLst>
                <a:ext uri="{FF2B5EF4-FFF2-40B4-BE49-F238E27FC236}">
                  <a16:creationId xmlns:a16="http://schemas.microsoft.com/office/drawing/2014/main" id="{CBF101F2-B234-42D2-B540-9FFD63EB49D3}"/>
                </a:ext>
              </a:extLst>
            </p:cNvPr>
            <p:cNvSpPr/>
            <p:nvPr/>
          </p:nvSpPr>
          <p:spPr>
            <a:xfrm>
              <a:off x="556890" y="5275288"/>
              <a:ext cx="7920217" cy="817880"/>
            </a:xfrm>
            <a:prstGeom prst="roundRect">
              <a:avLst/>
            </a:prstGeom>
            <a:solidFill>
              <a:schemeClr val="bg1"/>
            </a:solidFill>
            <a:ln w="28575">
              <a:solidFill>
                <a:srgbClr val="FFD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a:p>
              <a:r>
                <a:rPr lang="en-GB" dirty="0">
                  <a:solidFill>
                    <a:schemeClr val="tx1"/>
                  </a:solidFill>
                </a:rPr>
                <a:t>Which mask do you like the best? Why? </a:t>
              </a:r>
            </a:p>
          </p:txBody>
        </p:sp>
        <p:sp>
          <p:nvSpPr>
            <p:cNvPr id="16" name="Rectangle: Rounded Corners 15">
              <a:extLst>
                <a:ext uri="{FF2B5EF4-FFF2-40B4-BE49-F238E27FC236}">
                  <a16:creationId xmlns:a16="http://schemas.microsoft.com/office/drawing/2014/main" id="{D521285F-9770-4DE3-ABBF-3AC776B8AFE0}"/>
                </a:ext>
              </a:extLst>
            </p:cNvPr>
            <p:cNvSpPr/>
            <p:nvPr/>
          </p:nvSpPr>
          <p:spPr>
            <a:xfrm>
              <a:off x="556889" y="5169601"/>
              <a:ext cx="7920217" cy="401587"/>
            </a:xfrm>
            <a:prstGeom prst="roundRect">
              <a:avLst/>
            </a:prstGeom>
            <a:solidFill>
              <a:srgbClr val="FFDB8F"/>
            </a:solidFill>
            <a:ln w="28575">
              <a:solidFill>
                <a:srgbClr val="FFD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Discuss It</a:t>
              </a:r>
            </a:p>
          </p:txBody>
        </p:sp>
      </p:grpSp>
      <p:pic>
        <p:nvPicPr>
          <p:cNvPr id="3" name="Picture 2">
            <a:extLst>
              <a:ext uri="{FF2B5EF4-FFF2-40B4-BE49-F238E27FC236}">
                <a16:creationId xmlns:a16="http://schemas.microsoft.com/office/drawing/2014/main" id="{1C30DD28-BD8F-4350-8A7A-6EF7FEEA1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75" y="1387036"/>
            <a:ext cx="5476049" cy="3556223"/>
          </a:xfrm>
          <a:prstGeom prst="roundRect">
            <a:avLst>
              <a:gd name="adj" fmla="val 7581"/>
            </a:avLst>
          </a:prstGeom>
          <a:ln w="28575">
            <a:solidFill>
              <a:srgbClr val="8E3C4C"/>
            </a:solidFill>
          </a:ln>
        </p:spPr>
      </p:pic>
      <p:sp>
        <p:nvSpPr>
          <p:cNvPr id="9" name="TextBox 21">
            <a:extLst>
              <a:ext uri="{FF2B5EF4-FFF2-40B4-BE49-F238E27FC236}">
                <a16:creationId xmlns:a16="http://schemas.microsoft.com/office/drawing/2014/main" id="{49D3F521-B8D5-4F0F-B930-2BF03A1DA4CA}"/>
              </a:ext>
            </a:extLst>
          </p:cNvPr>
          <p:cNvSpPr txBox="1">
            <a:spLocks noChangeArrowheads="1"/>
          </p:cNvSpPr>
          <p:nvPr/>
        </p:nvSpPr>
        <p:spPr bwMode="auto">
          <a:xfrm>
            <a:off x="1964815" y="4944658"/>
            <a:ext cx="5325037" cy="21811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African masks in Nairobi 01.jpg</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Ninaras</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6"/>
              </a:rPr>
              <a:t>CC BY 4.0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816471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Yohure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C3B2B53-A0CE-4119-AC1E-D7B8A07A4117}"/>
              </a:ext>
            </a:extLst>
          </p:cNvPr>
          <p:cNvSpPr/>
          <p:nvPr/>
        </p:nvSpPr>
        <p:spPr>
          <a:xfrm>
            <a:off x="543138" y="1326911"/>
            <a:ext cx="7947717" cy="900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Yohure tribe are known for their beautiful masks that have both human and animal features. They can also have hairstyles and horns.</a:t>
            </a:r>
          </a:p>
        </p:txBody>
      </p:sp>
      <p:sp>
        <p:nvSpPr>
          <p:cNvPr id="10" name="Rectangle: Rounded Corners 9">
            <a:extLst>
              <a:ext uri="{FF2B5EF4-FFF2-40B4-BE49-F238E27FC236}">
                <a16:creationId xmlns:a16="http://schemas.microsoft.com/office/drawing/2014/main" id="{E5AF23A0-52A2-4CA9-B132-55193EBC4057}"/>
              </a:ext>
            </a:extLst>
          </p:cNvPr>
          <p:cNvSpPr/>
          <p:nvPr/>
        </p:nvSpPr>
        <p:spPr>
          <a:xfrm>
            <a:off x="543138" y="2480381"/>
            <a:ext cx="4661378" cy="900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masks are long with arched eyebrows.</a:t>
            </a:r>
          </a:p>
        </p:txBody>
      </p:sp>
      <p:sp>
        <p:nvSpPr>
          <p:cNvPr id="12" name="Rectangle: Rounded Corners 11">
            <a:extLst>
              <a:ext uri="{FF2B5EF4-FFF2-40B4-BE49-F238E27FC236}">
                <a16:creationId xmlns:a16="http://schemas.microsoft.com/office/drawing/2014/main" id="{71BD0C7B-0C9F-4327-BFFC-1D6261B46EE2}"/>
              </a:ext>
            </a:extLst>
          </p:cNvPr>
          <p:cNvSpPr/>
          <p:nvPr/>
        </p:nvSpPr>
        <p:spPr>
          <a:xfrm>
            <a:off x="543138" y="3633851"/>
            <a:ext cx="4661379" cy="900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They have a triangular zigzag pattern.</a:t>
            </a:r>
          </a:p>
        </p:txBody>
      </p:sp>
      <p:sp>
        <p:nvSpPr>
          <p:cNvPr id="13" name="Rectangle: Rounded Corners 12">
            <a:extLst>
              <a:ext uri="{FF2B5EF4-FFF2-40B4-BE49-F238E27FC236}">
                <a16:creationId xmlns:a16="http://schemas.microsoft.com/office/drawing/2014/main" id="{14EB9703-8C39-4B33-9451-8B52C84FB1F9}"/>
              </a:ext>
            </a:extLst>
          </p:cNvPr>
          <p:cNvSpPr/>
          <p:nvPr/>
        </p:nvSpPr>
        <p:spPr>
          <a:xfrm>
            <a:off x="543138" y="4787321"/>
            <a:ext cx="4661377" cy="11642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These masks are used in dance rituals to help villagers deal with the death of one of their people.</a:t>
            </a:r>
          </a:p>
        </p:txBody>
      </p:sp>
      <p:pic>
        <p:nvPicPr>
          <p:cNvPr id="7" name="Picture 6">
            <a:extLst>
              <a:ext uri="{FF2B5EF4-FFF2-40B4-BE49-F238E27FC236}">
                <a16:creationId xmlns:a16="http://schemas.microsoft.com/office/drawing/2014/main" id="{F6778EC4-2BD5-47AB-9CC9-8A012AACF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3928" y="2297000"/>
            <a:ext cx="2549010" cy="4046048"/>
          </a:xfrm>
          <a:prstGeom prst="rect">
            <a:avLst/>
          </a:prstGeom>
        </p:spPr>
      </p:pic>
    </p:spTree>
    <p:extLst>
      <p:ext uri="{BB962C8B-B14F-4D97-AF65-F5344CB8AC3E}">
        <p14:creationId xmlns:p14="http://schemas.microsoft.com/office/powerpoint/2010/main" val="20598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Yohure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6778EC4-2BD5-47AB-9CC9-8A012AACF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85" y="1363672"/>
            <a:ext cx="2238165" cy="3552643"/>
          </a:xfrm>
          <a:prstGeom prst="rect">
            <a:avLst/>
          </a:prstGeom>
        </p:spPr>
      </p:pic>
      <p:pic>
        <p:nvPicPr>
          <p:cNvPr id="3" name="Picture 2">
            <a:extLst>
              <a:ext uri="{FF2B5EF4-FFF2-40B4-BE49-F238E27FC236}">
                <a16:creationId xmlns:a16="http://schemas.microsoft.com/office/drawing/2014/main" id="{4A568179-23CA-440D-B911-FE3E843BDB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60" r="9302"/>
          <a:stretch/>
        </p:blipFill>
        <p:spPr>
          <a:xfrm>
            <a:off x="3234969" y="1363673"/>
            <a:ext cx="5264545" cy="4656944"/>
          </a:xfrm>
          <a:prstGeom prst="roundRect">
            <a:avLst>
              <a:gd name="adj" fmla="val 6341"/>
            </a:avLst>
          </a:prstGeom>
          <a:ln w="28575">
            <a:solidFill>
              <a:srgbClr val="8E3C4C"/>
            </a:solidFill>
          </a:ln>
        </p:spPr>
      </p:pic>
      <p:grpSp>
        <p:nvGrpSpPr>
          <p:cNvPr id="8" name="Group 7">
            <a:extLst>
              <a:ext uri="{FF2B5EF4-FFF2-40B4-BE49-F238E27FC236}">
                <a16:creationId xmlns:a16="http://schemas.microsoft.com/office/drawing/2014/main" id="{A18980EA-EB64-465D-B1B5-A1BAAF73F2D1}"/>
              </a:ext>
            </a:extLst>
          </p:cNvPr>
          <p:cNvGrpSpPr/>
          <p:nvPr/>
        </p:nvGrpSpPr>
        <p:grpSpPr>
          <a:xfrm>
            <a:off x="495743" y="3429000"/>
            <a:ext cx="4213761" cy="2629174"/>
            <a:chOff x="495743" y="3429000"/>
            <a:chExt cx="4213761" cy="2629174"/>
          </a:xfrm>
        </p:grpSpPr>
        <p:sp>
          <p:nvSpPr>
            <p:cNvPr id="14" name="Rectangle: Rounded Corners 13">
              <a:extLst>
                <a:ext uri="{FF2B5EF4-FFF2-40B4-BE49-F238E27FC236}">
                  <a16:creationId xmlns:a16="http://schemas.microsoft.com/office/drawing/2014/main" id="{0492C677-F6EC-407E-A189-97CBDF521300}"/>
                </a:ext>
              </a:extLst>
            </p:cNvPr>
            <p:cNvSpPr/>
            <p:nvPr/>
          </p:nvSpPr>
          <p:spPr>
            <a:xfrm>
              <a:off x="495743" y="5063869"/>
              <a:ext cx="2619448" cy="994305"/>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Yohure people live in the Ivory Coast.</a:t>
              </a:r>
            </a:p>
          </p:txBody>
        </p:sp>
        <p:cxnSp>
          <p:nvCxnSpPr>
            <p:cNvPr id="5" name="Straight Arrow Connector 4">
              <a:extLst>
                <a:ext uri="{FF2B5EF4-FFF2-40B4-BE49-F238E27FC236}">
                  <a16:creationId xmlns:a16="http://schemas.microsoft.com/office/drawing/2014/main" id="{B3543303-36B1-48B6-B851-7DD88235998B}"/>
                </a:ext>
              </a:extLst>
            </p:cNvPr>
            <p:cNvCxnSpPr>
              <a:stCxn id="14" idx="3"/>
            </p:cNvCxnSpPr>
            <p:nvPr/>
          </p:nvCxnSpPr>
          <p:spPr>
            <a:xfrm flipV="1">
              <a:off x="3115191" y="3429000"/>
              <a:ext cx="1594313" cy="2132022"/>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133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Bwa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C3B2B53-A0CE-4119-AC1E-D7B8A07A4117}"/>
              </a:ext>
            </a:extLst>
          </p:cNvPr>
          <p:cNvSpPr/>
          <p:nvPr/>
        </p:nvSpPr>
        <p:spPr>
          <a:xfrm>
            <a:off x="543138" y="1326911"/>
            <a:ext cx="3650727" cy="3416970"/>
          </a:xfrm>
          <a:prstGeom prst="roundRect">
            <a:avLst>
              <a:gd name="adj" fmla="val 734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Bwa (</a:t>
            </a:r>
            <a:r>
              <a:rPr lang="en-GB" dirty="0" err="1">
                <a:solidFill>
                  <a:schemeClr val="tx1"/>
                </a:solidFill>
              </a:rPr>
              <a:t>bwar</a:t>
            </a:r>
            <a:r>
              <a:rPr lang="en-GB" dirty="0">
                <a:solidFill>
                  <a:schemeClr val="tx1"/>
                </a:solidFill>
              </a:rPr>
              <a:t>) people believe that the owl and hornbill have magical powers. Their masks have a circular face at one end and a crescent moon at the other. The eyes are made to look that those of an owl and the hook nose is similar to that of a hornbill. The person who wears the mask looks through the hole in the mouth. </a:t>
            </a:r>
          </a:p>
        </p:txBody>
      </p:sp>
      <p:pic>
        <p:nvPicPr>
          <p:cNvPr id="3" name="Picture 2">
            <a:extLst>
              <a:ext uri="{FF2B5EF4-FFF2-40B4-BE49-F238E27FC236}">
                <a16:creationId xmlns:a16="http://schemas.microsoft.com/office/drawing/2014/main" id="{60A120F8-39F1-4659-834D-6E46636EB6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63"/>
          <a:stretch/>
        </p:blipFill>
        <p:spPr>
          <a:xfrm>
            <a:off x="4459232" y="1326910"/>
            <a:ext cx="4059126" cy="4568339"/>
          </a:xfrm>
          <a:prstGeom prst="roundRect">
            <a:avLst>
              <a:gd name="adj" fmla="val 4590"/>
            </a:avLst>
          </a:prstGeom>
          <a:ln w="28575">
            <a:solidFill>
              <a:srgbClr val="8E3C4C"/>
            </a:solidFill>
          </a:ln>
        </p:spPr>
      </p:pic>
      <p:grpSp>
        <p:nvGrpSpPr>
          <p:cNvPr id="10" name="Group 9">
            <a:extLst>
              <a:ext uri="{FF2B5EF4-FFF2-40B4-BE49-F238E27FC236}">
                <a16:creationId xmlns:a16="http://schemas.microsoft.com/office/drawing/2014/main" id="{A4F316DD-8E8C-4865-8827-9B3E7AFA2FBE}"/>
              </a:ext>
            </a:extLst>
          </p:cNvPr>
          <p:cNvGrpSpPr/>
          <p:nvPr/>
        </p:nvGrpSpPr>
        <p:grpSpPr>
          <a:xfrm>
            <a:off x="2955271" y="3126441"/>
            <a:ext cx="2685770" cy="2745389"/>
            <a:chOff x="1895033" y="3312785"/>
            <a:chExt cx="2685770" cy="2745389"/>
          </a:xfrm>
        </p:grpSpPr>
        <p:sp>
          <p:nvSpPr>
            <p:cNvPr id="11" name="Rectangle: Rounded Corners 10">
              <a:extLst>
                <a:ext uri="{FF2B5EF4-FFF2-40B4-BE49-F238E27FC236}">
                  <a16:creationId xmlns:a16="http://schemas.microsoft.com/office/drawing/2014/main" id="{F5FDB0DE-5D1F-4863-BEC6-B585A26FEB6B}"/>
                </a:ext>
              </a:extLst>
            </p:cNvPr>
            <p:cNvSpPr/>
            <p:nvPr/>
          </p:nvSpPr>
          <p:spPr>
            <a:xfrm>
              <a:off x="1895033" y="5530796"/>
              <a:ext cx="1220157" cy="527378"/>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Hornbill</a:t>
              </a:r>
            </a:p>
          </p:txBody>
        </p:sp>
        <p:cxnSp>
          <p:nvCxnSpPr>
            <p:cNvPr id="12" name="Straight Arrow Connector 11">
              <a:extLst>
                <a:ext uri="{FF2B5EF4-FFF2-40B4-BE49-F238E27FC236}">
                  <a16:creationId xmlns:a16="http://schemas.microsoft.com/office/drawing/2014/main" id="{B6E13AE0-7683-492D-920D-4F05308DE7D6}"/>
                </a:ext>
              </a:extLst>
            </p:cNvPr>
            <p:cNvCxnSpPr>
              <a:cxnSpLocks/>
              <a:stCxn id="11" idx="3"/>
            </p:cNvCxnSpPr>
            <p:nvPr/>
          </p:nvCxnSpPr>
          <p:spPr>
            <a:xfrm flipV="1">
              <a:off x="3115190" y="3312785"/>
              <a:ext cx="1465613" cy="2481700"/>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311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Bwa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A568179-23CA-440D-B911-FE3E843BD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0" r="9302"/>
          <a:stretch/>
        </p:blipFill>
        <p:spPr>
          <a:xfrm>
            <a:off x="3234969" y="1363673"/>
            <a:ext cx="5264545" cy="4656944"/>
          </a:xfrm>
          <a:prstGeom prst="roundRect">
            <a:avLst>
              <a:gd name="adj" fmla="val 6341"/>
            </a:avLst>
          </a:prstGeom>
          <a:ln w="28575">
            <a:solidFill>
              <a:srgbClr val="8E3C4C"/>
            </a:solidFill>
          </a:ln>
        </p:spPr>
      </p:pic>
      <p:grpSp>
        <p:nvGrpSpPr>
          <p:cNvPr id="8" name="Group 7">
            <a:extLst>
              <a:ext uri="{FF2B5EF4-FFF2-40B4-BE49-F238E27FC236}">
                <a16:creationId xmlns:a16="http://schemas.microsoft.com/office/drawing/2014/main" id="{A18980EA-EB64-465D-B1B5-A1BAAF73F2D1}"/>
              </a:ext>
            </a:extLst>
          </p:cNvPr>
          <p:cNvGrpSpPr/>
          <p:nvPr/>
        </p:nvGrpSpPr>
        <p:grpSpPr>
          <a:xfrm>
            <a:off x="495743" y="3126441"/>
            <a:ext cx="4304857" cy="2894176"/>
            <a:chOff x="495743" y="3163998"/>
            <a:chExt cx="4304857" cy="2894176"/>
          </a:xfrm>
        </p:grpSpPr>
        <p:sp>
          <p:nvSpPr>
            <p:cNvPr id="14" name="Rectangle: Rounded Corners 13">
              <a:extLst>
                <a:ext uri="{FF2B5EF4-FFF2-40B4-BE49-F238E27FC236}">
                  <a16:creationId xmlns:a16="http://schemas.microsoft.com/office/drawing/2014/main" id="{0492C677-F6EC-407E-A189-97CBDF521300}"/>
                </a:ext>
              </a:extLst>
            </p:cNvPr>
            <p:cNvSpPr/>
            <p:nvPr/>
          </p:nvSpPr>
          <p:spPr>
            <a:xfrm>
              <a:off x="495743" y="5063869"/>
              <a:ext cx="2619448" cy="994305"/>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Bwa people come from Mali and Burkina Faso.</a:t>
              </a:r>
            </a:p>
          </p:txBody>
        </p:sp>
        <p:cxnSp>
          <p:nvCxnSpPr>
            <p:cNvPr id="5" name="Straight Arrow Connector 4">
              <a:extLst>
                <a:ext uri="{FF2B5EF4-FFF2-40B4-BE49-F238E27FC236}">
                  <a16:creationId xmlns:a16="http://schemas.microsoft.com/office/drawing/2014/main" id="{B3543303-36B1-48B6-B851-7DD88235998B}"/>
                </a:ext>
              </a:extLst>
            </p:cNvPr>
            <p:cNvCxnSpPr>
              <a:cxnSpLocks/>
              <a:stCxn id="14" idx="3"/>
            </p:cNvCxnSpPr>
            <p:nvPr/>
          </p:nvCxnSpPr>
          <p:spPr>
            <a:xfrm flipV="1">
              <a:off x="3115191" y="3163998"/>
              <a:ext cx="1685409" cy="2397024"/>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7ADFD769-060F-458C-BC7E-8125D6E89551}"/>
              </a:ext>
            </a:extLst>
          </p:cNvPr>
          <p:cNvPicPr>
            <a:picLocks noChangeAspect="1"/>
          </p:cNvPicPr>
          <p:nvPr/>
        </p:nvPicPr>
        <p:blipFill>
          <a:blip r:embed="rId4" cstate="print">
            <a:extLst>
              <a:ext uri="{28A0092B-C50C-407E-A947-70E740481C1C}">
                <a14:useLocalDpi xmlns:a14="http://schemas.microsoft.com/office/drawing/2010/main" val="0"/>
              </a:ext>
            </a:extLst>
          </a:blip>
          <a:srcRect l="15199" r="15199"/>
          <a:stretch/>
        </p:blipFill>
        <p:spPr>
          <a:xfrm>
            <a:off x="529873" y="1974178"/>
            <a:ext cx="2585318" cy="2909643"/>
          </a:xfrm>
          <a:prstGeom prst="roundRect">
            <a:avLst>
              <a:gd name="adj" fmla="val 4590"/>
            </a:avLst>
          </a:prstGeom>
          <a:ln w="28575">
            <a:solidFill>
              <a:srgbClr val="8E3C4C"/>
            </a:solidFill>
          </a:ln>
        </p:spPr>
      </p:pic>
      <p:grpSp>
        <p:nvGrpSpPr>
          <p:cNvPr id="10" name="Group 9">
            <a:extLst>
              <a:ext uri="{FF2B5EF4-FFF2-40B4-BE49-F238E27FC236}">
                <a16:creationId xmlns:a16="http://schemas.microsoft.com/office/drawing/2014/main" id="{76BECA27-B269-49C4-AF0D-E7302E8571D3}"/>
              </a:ext>
            </a:extLst>
          </p:cNvPr>
          <p:cNvGrpSpPr/>
          <p:nvPr/>
        </p:nvGrpSpPr>
        <p:grpSpPr>
          <a:xfrm>
            <a:off x="1173536" y="1310580"/>
            <a:ext cx="1220157" cy="994306"/>
            <a:chOff x="1895033" y="5530796"/>
            <a:chExt cx="1220157" cy="994306"/>
          </a:xfrm>
        </p:grpSpPr>
        <p:sp>
          <p:nvSpPr>
            <p:cNvPr id="12" name="Rectangle: Rounded Corners 11">
              <a:extLst>
                <a:ext uri="{FF2B5EF4-FFF2-40B4-BE49-F238E27FC236}">
                  <a16:creationId xmlns:a16="http://schemas.microsoft.com/office/drawing/2014/main" id="{06A94540-37DB-4677-82D3-DBCCD92042FC}"/>
                </a:ext>
              </a:extLst>
            </p:cNvPr>
            <p:cNvSpPr/>
            <p:nvPr/>
          </p:nvSpPr>
          <p:spPr>
            <a:xfrm>
              <a:off x="1895033" y="5530796"/>
              <a:ext cx="1220157" cy="527378"/>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Owl </a:t>
              </a:r>
            </a:p>
          </p:txBody>
        </p:sp>
        <p:cxnSp>
          <p:nvCxnSpPr>
            <p:cNvPr id="13" name="Straight Arrow Connector 12">
              <a:extLst>
                <a:ext uri="{FF2B5EF4-FFF2-40B4-BE49-F238E27FC236}">
                  <a16:creationId xmlns:a16="http://schemas.microsoft.com/office/drawing/2014/main" id="{6A9A304C-B8D8-402D-BC2E-F6D41F979A5C}"/>
                </a:ext>
              </a:extLst>
            </p:cNvPr>
            <p:cNvCxnSpPr>
              <a:cxnSpLocks/>
            </p:cNvCxnSpPr>
            <p:nvPr/>
          </p:nvCxnSpPr>
          <p:spPr>
            <a:xfrm flipH="1">
              <a:off x="2505111" y="6058174"/>
              <a:ext cx="1" cy="466928"/>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2A924626-E5EC-4BD1-BA2D-A17EB20B43A8}"/>
              </a:ext>
            </a:extLst>
          </p:cNvPr>
          <p:cNvCxnSpPr>
            <a:cxnSpLocks/>
          </p:cNvCxnSpPr>
          <p:nvPr/>
        </p:nvCxnSpPr>
        <p:spPr>
          <a:xfrm flipV="1">
            <a:off x="3115191" y="2938182"/>
            <a:ext cx="1584556" cy="2556146"/>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5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Goma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C3B2B53-A0CE-4119-AC1E-D7B8A07A4117}"/>
              </a:ext>
            </a:extLst>
          </p:cNvPr>
          <p:cNvSpPr/>
          <p:nvPr/>
        </p:nvSpPr>
        <p:spPr>
          <a:xfrm>
            <a:off x="543139" y="1326911"/>
            <a:ext cx="4970762" cy="10519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Goma masks are long with domed heads. They are decorated with geometric patterns.</a:t>
            </a:r>
          </a:p>
        </p:txBody>
      </p:sp>
      <p:sp>
        <p:nvSpPr>
          <p:cNvPr id="10" name="Rectangle: Rounded Corners 9">
            <a:extLst>
              <a:ext uri="{FF2B5EF4-FFF2-40B4-BE49-F238E27FC236}">
                <a16:creationId xmlns:a16="http://schemas.microsoft.com/office/drawing/2014/main" id="{E5AF23A0-52A2-4CA9-B132-55193EBC4057}"/>
              </a:ext>
            </a:extLst>
          </p:cNvPr>
          <p:cNvSpPr/>
          <p:nvPr/>
        </p:nvSpPr>
        <p:spPr>
          <a:xfrm>
            <a:off x="543139" y="2637382"/>
            <a:ext cx="4970762" cy="900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masks can be used during celebration dances but only by carefully chosen members of the tribe</a:t>
            </a:r>
          </a:p>
        </p:txBody>
      </p:sp>
      <p:pic>
        <p:nvPicPr>
          <p:cNvPr id="3" name="Picture 2">
            <a:extLst>
              <a:ext uri="{FF2B5EF4-FFF2-40B4-BE49-F238E27FC236}">
                <a16:creationId xmlns:a16="http://schemas.microsoft.com/office/drawing/2014/main" id="{42D61A52-57D2-4653-9DF0-B391032DC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06" y="1227029"/>
            <a:ext cx="2143954" cy="5221705"/>
          </a:xfrm>
          <a:prstGeom prst="rect">
            <a:avLst/>
          </a:prstGeom>
        </p:spPr>
      </p:pic>
    </p:spTree>
    <p:extLst>
      <p:ext uri="{BB962C8B-B14F-4D97-AF65-F5344CB8AC3E}">
        <p14:creationId xmlns:p14="http://schemas.microsoft.com/office/powerpoint/2010/main" val="31960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Goma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A568179-23CA-440D-B911-FE3E843BD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0" r="9302"/>
          <a:stretch/>
        </p:blipFill>
        <p:spPr>
          <a:xfrm>
            <a:off x="3234969" y="1363673"/>
            <a:ext cx="5264545" cy="4656944"/>
          </a:xfrm>
          <a:prstGeom prst="roundRect">
            <a:avLst>
              <a:gd name="adj" fmla="val 6341"/>
            </a:avLst>
          </a:prstGeom>
          <a:ln w="28575">
            <a:solidFill>
              <a:srgbClr val="8E3C4C"/>
            </a:solidFill>
          </a:ln>
        </p:spPr>
      </p:pic>
      <p:grpSp>
        <p:nvGrpSpPr>
          <p:cNvPr id="8" name="Group 7">
            <a:extLst>
              <a:ext uri="{FF2B5EF4-FFF2-40B4-BE49-F238E27FC236}">
                <a16:creationId xmlns:a16="http://schemas.microsoft.com/office/drawing/2014/main" id="{A18980EA-EB64-465D-B1B5-A1BAAF73F2D1}"/>
              </a:ext>
            </a:extLst>
          </p:cNvPr>
          <p:cNvGrpSpPr/>
          <p:nvPr/>
        </p:nvGrpSpPr>
        <p:grpSpPr>
          <a:xfrm>
            <a:off x="495743" y="3939988"/>
            <a:ext cx="6241233" cy="2118187"/>
            <a:chOff x="495743" y="3939988"/>
            <a:chExt cx="6241233" cy="2118187"/>
          </a:xfrm>
        </p:grpSpPr>
        <p:sp>
          <p:nvSpPr>
            <p:cNvPr id="14" name="Rectangle: Rounded Corners 13">
              <a:extLst>
                <a:ext uri="{FF2B5EF4-FFF2-40B4-BE49-F238E27FC236}">
                  <a16:creationId xmlns:a16="http://schemas.microsoft.com/office/drawing/2014/main" id="{0492C677-F6EC-407E-A189-97CBDF521300}"/>
                </a:ext>
              </a:extLst>
            </p:cNvPr>
            <p:cNvSpPr/>
            <p:nvPr/>
          </p:nvSpPr>
          <p:spPr>
            <a:xfrm>
              <a:off x="495743" y="4551375"/>
              <a:ext cx="2619448" cy="1506800"/>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Goma people come from the eastern part of the Democratic Republic of the Congo. </a:t>
              </a:r>
            </a:p>
          </p:txBody>
        </p:sp>
        <p:cxnSp>
          <p:nvCxnSpPr>
            <p:cNvPr id="5" name="Straight Arrow Connector 4">
              <a:extLst>
                <a:ext uri="{FF2B5EF4-FFF2-40B4-BE49-F238E27FC236}">
                  <a16:creationId xmlns:a16="http://schemas.microsoft.com/office/drawing/2014/main" id="{B3543303-36B1-48B6-B851-7DD88235998B}"/>
                </a:ext>
              </a:extLst>
            </p:cNvPr>
            <p:cNvCxnSpPr>
              <a:cxnSpLocks/>
              <a:stCxn id="14" idx="3"/>
            </p:cNvCxnSpPr>
            <p:nvPr/>
          </p:nvCxnSpPr>
          <p:spPr>
            <a:xfrm flipV="1">
              <a:off x="3115191" y="3939988"/>
              <a:ext cx="3621785" cy="1364787"/>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7E8FD26E-FA40-4447-A0CD-F714C927D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795" y="496540"/>
            <a:ext cx="1614151" cy="3931344"/>
          </a:xfrm>
          <a:prstGeom prst="rect">
            <a:avLst/>
          </a:prstGeom>
        </p:spPr>
      </p:pic>
    </p:spTree>
    <p:extLst>
      <p:ext uri="{BB962C8B-B14F-4D97-AF65-F5344CB8AC3E}">
        <p14:creationId xmlns:p14="http://schemas.microsoft.com/office/powerpoint/2010/main" val="29616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Dan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C3B2B53-A0CE-4119-AC1E-D7B8A07A4117}"/>
              </a:ext>
            </a:extLst>
          </p:cNvPr>
          <p:cNvSpPr/>
          <p:nvPr/>
        </p:nvSpPr>
        <p:spPr>
          <a:xfrm>
            <a:off x="543139" y="1326911"/>
            <a:ext cx="4970762" cy="13605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Dan people wear this type of mask. The masks have a high forehead, pouting mouth and pointy chin. They are guarded when they are not being used. </a:t>
            </a:r>
          </a:p>
        </p:txBody>
      </p:sp>
      <p:sp>
        <p:nvSpPr>
          <p:cNvPr id="10" name="Rectangle: Rounded Corners 9">
            <a:extLst>
              <a:ext uri="{FF2B5EF4-FFF2-40B4-BE49-F238E27FC236}">
                <a16:creationId xmlns:a16="http://schemas.microsoft.com/office/drawing/2014/main" id="{E5AF23A0-52A2-4CA9-B132-55193EBC4057}"/>
              </a:ext>
            </a:extLst>
          </p:cNvPr>
          <p:cNvSpPr/>
          <p:nvPr/>
        </p:nvSpPr>
        <p:spPr>
          <a:xfrm>
            <a:off x="543139" y="2913691"/>
            <a:ext cx="4970762" cy="155110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There are different Dan masks for certain rituals or festivals. Some are simply used for</a:t>
            </a:r>
          </a:p>
          <a:p>
            <a:r>
              <a:rPr lang="en-GB" dirty="0">
                <a:solidFill>
                  <a:schemeClr val="tx1"/>
                </a:solidFill>
              </a:rPr>
              <a:t>entertainment.</a:t>
            </a:r>
          </a:p>
        </p:txBody>
      </p:sp>
      <p:pic>
        <p:nvPicPr>
          <p:cNvPr id="4" name="Picture 3">
            <a:extLst>
              <a:ext uri="{FF2B5EF4-FFF2-40B4-BE49-F238E27FC236}">
                <a16:creationId xmlns:a16="http://schemas.microsoft.com/office/drawing/2014/main" id="{588BC8A2-D92B-44D2-AA4A-345D6E3199DE}"/>
              </a:ext>
            </a:extLst>
          </p:cNvPr>
          <p:cNvPicPr>
            <a:picLocks noChangeAspect="1"/>
          </p:cNvPicPr>
          <p:nvPr/>
        </p:nvPicPr>
        <p:blipFill rotWithShape="1">
          <a:blip r:embed="rId3">
            <a:extLst>
              <a:ext uri="{28A0092B-C50C-407E-A947-70E740481C1C}">
                <a14:useLocalDpi xmlns:a14="http://schemas.microsoft.com/office/drawing/2010/main" val="0"/>
              </a:ext>
            </a:extLst>
          </a:blip>
          <a:srcRect l="18533" t="11429" r="18815" b="19348"/>
          <a:stretch/>
        </p:blipFill>
        <p:spPr>
          <a:xfrm>
            <a:off x="5562028" y="948775"/>
            <a:ext cx="3038833" cy="4747319"/>
          </a:xfrm>
          <a:prstGeom prst="rect">
            <a:avLst/>
          </a:prstGeom>
        </p:spPr>
      </p:pic>
    </p:spTree>
    <p:extLst>
      <p:ext uri="{BB962C8B-B14F-4D97-AF65-F5344CB8AC3E}">
        <p14:creationId xmlns:p14="http://schemas.microsoft.com/office/powerpoint/2010/main" val="222046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Dan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A568179-23CA-440D-B911-FE3E843BD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0" r="9302"/>
          <a:stretch/>
        </p:blipFill>
        <p:spPr>
          <a:xfrm>
            <a:off x="3234969" y="1363673"/>
            <a:ext cx="5264545" cy="4656944"/>
          </a:xfrm>
          <a:prstGeom prst="roundRect">
            <a:avLst>
              <a:gd name="adj" fmla="val 6341"/>
            </a:avLst>
          </a:prstGeom>
          <a:ln w="28575">
            <a:solidFill>
              <a:srgbClr val="8E3C4C"/>
            </a:solidFill>
          </a:ln>
        </p:spPr>
      </p:pic>
      <p:grpSp>
        <p:nvGrpSpPr>
          <p:cNvPr id="8" name="Group 7">
            <a:extLst>
              <a:ext uri="{FF2B5EF4-FFF2-40B4-BE49-F238E27FC236}">
                <a16:creationId xmlns:a16="http://schemas.microsoft.com/office/drawing/2014/main" id="{A18980EA-EB64-465D-B1B5-A1BAAF73F2D1}"/>
              </a:ext>
            </a:extLst>
          </p:cNvPr>
          <p:cNvGrpSpPr/>
          <p:nvPr/>
        </p:nvGrpSpPr>
        <p:grpSpPr>
          <a:xfrm>
            <a:off x="495743" y="3429000"/>
            <a:ext cx="4227510" cy="2629175"/>
            <a:chOff x="495743" y="3429000"/>
            <a:chExt cx="4227510" cy="2629175"/>
          </a:xfrm>
        </p:grpSpPr>
        <p:sp>
          <p:nvSpPr>
            <p:cNvPr id="14" name="Rectangle: Rounded Corners 13">
              <a:extLst>
                <a:ext uri="{FF2B5EF4-FFF2-40B4-BE49-F238E27FC236}">
                  <a16:creationId xmlns:a16="http://schemas.microsoft.com/office/drawing/2014/main" id="{0492C677-F6EC-407E-A189-97CBDF521300}"/>
                </a:ext>
              </a:extLst>
            </p:cNvPr>
            <p:cNvSpPr/>
            <p:nvPr/>
          </p:nvSpPr>
          <p:spPr>
            <a:xfrm>
              <a:off x="495743" y="4551375"/>
              <a:ext cx="2619448" cy="1506800"/>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Dan people’s territory goes from the west of the Ivory Coast and into Liberia. </a:t>
              </a:r>
            </a:p>
          </p:txBody>
        </p:sp>
        <p:cxnSp>
          <p:nvCxnSpPr>
            <p:cNvPr id="5" name="Straight Arrow Connector 4">
              <a:extLst>
                <a:ext uri="{FF2B5EF4-FFF2-40B4-BE49-F238E27FC236}">
                  <a16:creationId xmlns:a16="http://schemas.microsoft.com/office/drawing/2014/main" id="{B3543303-36B1-48B6-B851-7DD88235998B}"/>
                </a:ext>
              </a:extLst>
            </p:cNvPr>
            <p:cNvCxnSpPr>
              <a:cxnSpLocks/>
              <a:stCxn id="14" idx="3"/>
            </p:cNvCxnSpPr>
            <p:nvPr/>
          </p:nvCxnSpPr>
          <p:spPr>
            <a:xfrm flipV="1">
              <a:off x="3115191" y="3429000"/>
              <a:ext cx="1608062" cy="1875775"/>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0924ABF5-1A3B-445E-B5F7-48D7E5CB920A}"/>
              </a:ext>
            </a:extLst>
          </p:cNvPr>
          <p:cNvPicPr>
            <a:picLocks noChangeAspect="1"/>
          </p:cNvPicPr>
          <p:nvPr/>
        </p:nvPicPr>
        <p:blipFill rotWithShape="1">
          <a:blip r:embed="rId4">
            <a:extLst>
              <a:ext uri="{28A0092B-C50C-407E-A947-70E740481C1C}">
                <a14:useLocalDpi xmlns:a14="http://schemas.microsoft.com/office/drawing/2010/main" val="0"/>
              </a:ext>
            </a:extLst>
          </a:blip>
          <a:srcRect l="18533" t="11429" r="18815" b="19348"/>
          <a:stretch/>
        </p:blipFill>
        <p:spPr>
          <a:xfrm>
            <a:off x="474386" y="277233"/>
            <a:ext cx="2598091" cy="4058784"/>
          </a:xfrm>
          <a:prstGeom prst="rect">
            <a:avLst/>
          </a:prstGeom>
        </p:spPr>
      </p:pic>
    </p:spTree>
    <p:extLst>
      <p:ext uri="{BB962C8B-B14F-4D97-AF65-F5344CB8AC3E}">
        <p14:creationId xmlns:p14="http://schemas.microsoft.com/office/powerpoint/2010/main" val="325140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Pende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5C3B2B53-A0CE-4119-AC1E-D7B8A07A4117}"/>
              </a:ext>
            </a:extLst>
          </p:cNvPr>
          <p:cNvSpPr/>
          <p:nvPr/>
        </p:nvSpPr>
        <p:spPr>
          <a:xfrm>
            <a:off x="543138" y="1326911"/>
            <a:ext cx="7961469" cy="94190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This Pende mask has a mixture of human and buffalo features. They have a pattern made up of triangles. </a:t>
            </a:r>
          </a:p>
        </p:txBody>
      </p:sp>
      <p:sp>
        <p:nvSpPr>
          <p:cNvPr id="10" name="Rectangle: Rounded Corners 9">
            <a:extLst>
              <a:ext uri="{FF2B5EF4-FFF2-40B4-BE49-F238E27FC236}">
                <a16:creationId xmlns:a16="http://schemas.microsoft.com/office/drawing/2014/main" id="{E5AF23A0-52A2-4CA9-B132-55193EBC4057}"/>
              </a:ext>
            </a:extLst>
          </p:cNvPr>
          <p:cNvSpPr/>
          <p:nvPr/>
        </p:nvSpPr>
        <p:spPr>
          <a:xfrm>
            <a:off x="584388" y="2435971"/>
            <a:ext cx="7920219" cy="69224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It would be hung above the door or window of a chief’s home.</a:t>
            </a:r>
          </a:p>
        </p:txBody>
      </p:sp>
      <p:pic>
        <p:nvPicPr>
          <p:cNvPr id="3" name="Picture 2">
            <a:extLst>
              <a:ext uri="{FF2B5EF4-FFF2-40B4-BE49-F238E27FC236}">
                <a16:creationId xmlns:a16="http://schemas.microsoft.com/office/drawing/2014/main" id="{ACCACF90-FBE5-4AB5-B2EF-FD457DC3A5E8}"/>
              </a:ext>
            </a:extLst>
          </p:cNvPr>
          <p:cNvPicPr>
            <a:picLocks noChangeAspect="1"/>
          </p:cNvPicPr>
          <p:nvPr/>
        </p:nvPicPr>
        <p:blipFill rotWithShape="1">
          <a:blip r:embed="rId3">
            <a:extLst>
              <a:ext uri="{28A0092B-C50C-407E-A947-70E740481C1C}">
                <a14:useLocalDpi xmlns:a14="http://schemas.microsoft.com/office/drawing/2010/main" val="0"/>
              </a:ext>
            </a:extLst>
          </a:blip>
          <a:srcRect t="21087" b="16677"/>
          <a:stretch/>
        </p:blipFill>
        <p:spPr>
          <a:xfrm>
            <a:off x="584388" y="3729790"/>
            <a:ext cx="4617581" cy="2155371"/>
          </a:xfrm>
          <a:prstGeom prst="roundRect">
            <a:avLst>
              <a:gd name="adj" fmla="val 8671"/>
            </a:avLst>
          </a:prstGeom>
          <a:ln w="28575">
            <a:solidFill>
              <a:srgbClr val="8E3C4C"/>
            </a:solidFill>
          </a:ln>
        </p:spPr>
      </p:pic>
      <p:pic>
        <p:nvPicPr>
          <p:cNvPr id="7" name="Picture 6">
            <a:extLst>
              <a:ext uri="{FF2B5EF4-FFF2-40B4-BE49-F238E27FC236}">
                <a16:creationId xmlns:a16="http://schemas.microsoft.com/office/drawing/2014/main" id="{AE1F8D79-268D-4C51-BF4E-189BF21017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24" t="7816" r="11371" b="21891"/>
          <a:stretch/>
        </p:blipFill>
        <p:spPr>
          <a:xfrm>
            <a:off x="5311250" y="3729790"/>
            <a:ext cx="3248362" cy="2155371"/>
          </a:xfrm>
          <a:prstGeom prst="roundRect">
            <a:avLst>
              <a:gd name="adj" fmla="val 5651"/>
            </a:avLst>
          </a:prstGeom>
          <a:ln w="28575">
            <a:solidFill>
              <a:srgbClr val="8E3C4C"/>
            </a:solidFill>
          </a:ln>
        </p:spPr>
      </p:pic>
      <p:sp>
        <p:nvSpPr>
          <p:cNvPr id="12" name="TextBox 21">
            <a:extLst>
              <a:ext uri="{FF2B5EF4-FFF2-40B4-BE49-F238E27FC236}">
                <a16:creationId xmlns:a16="http://schemas.microsoft.com/office/drawing/2014/main" id="{81B520A4-EE7B-44D2-B97D-78FAB0C8D372}"/>
              </a:ext>
            </a:extLst>
          </p:cNvPr>
          <p:cNvSpPr txBox="1">
            <a:spLocks noChangeArrowheads="1"/>
          </p:cNvSpPr>
          <p:nvPr/>
        </p:nvSpPr>
        <p:spPr bwMode="auto">
          <a:xfrm>
            <a:off x="1938803" y="5885161"/>
            <a:ext cx="2021305" cy="2897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PendeMask2</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6"/>
              </a:rPr>
              <a:t>Ji-Elle</a:t>
            </a:r>
            <a:r>
              <a:rPr lang="en-GB" altLang="en-US" sz="600" b="1" dirty="0">
                <a:latin typeface="Roboto" panose="02000000000000000000" pitchFamily="2" charset="0"/>
                <a:ea typeface="Roboto" panose="02000000000000000000" pitchFamily="2" charset="0"/>
                <a:cs typeface="Arial" panose="020B0604020202020204" pitchFamily="34" charset="0"/>
              </a:rPr>
              <a:t> </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55467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Where Is Africa?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E5E7261-C38A-4EC4-B2F5-9007C90E5036}"/>
              </a:ext>
            </a:extLst>
          </p:cNvPr>
          <p:cNvSpPr/>
          <p:nvPr/>
        </p:nvSpPr>
        <p:spPr>
          <a:xfrm>
            <a:off x="556890" y="1326911"/>
            <a:ext cx="7920217" cy="11137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Africa is one of the world’s seven continents. Africa is shown in dark green on this map of the world. It is made up of lots of countries. </a:t>
            </a:r>
          </a:p>
        </p:txBody>
      </p:sp>
      <p:grpSp>
        <p:nvGrpSpPr>
          <p:cNvPr id="3" name="Group 2">
            <a:extLst>
              <a:ext uri="{FF2B5EF4-FFF2-40B4-BE49-F238E27FC236}">
                <a16:creationId xmlns:a16="http://schemas.microsoft.com/office/drawing/2014/main" id="{A9A7362C-5767-443E-9562-A8055A59B107}"/>
              </a:ext>
            </a:extLst>
          </p:cNvPr>
          <p:cNvGrpSpPr/>
          <p:nvPr/>
        </p:nvGrpSpPr>
        <p:grpSpPr>
          <a:xfrm>
            <a:off x="556889" y="5169601"/>
            <a:ext cx="7920218" cy="923567"/>
            <a:chOff x="556889" y="5169601"/>
            <a:chExt cx="7920218" cy="923567"/>
          </a:xfrm>
        </p:grpSpPr>
        <p:sp>
          <p:nvSpPr>
            <p:cNvPr id="13" name="Rectangle: Rounded Corners 12">
              <a:extLst>
                <a:ext uri="{FF2B5EF4-FFF2-40B4-BE49-F238E27FC236}">
                  <a16:creationId xmlns:a16="http://schemas.microsoft.com/office/drawing/2014/main" id="{89DBAE44-ECF1-4167-A829-E46665FC3446}"/>
                </a:ext>
              </a:extLst>
            </p:cNvPr>
            <p:cNvSpPr/>
            <p:nvPr/>
          </p:nvSpPr>
          <p:spPr>
            <a:xfrm>
              <a:off x="556890" y="5275288"/>
              <a:ext cx="7920217" cy="817880"/>
            </a:xfrm>
            <a:prstGeom prst="roundRect">
              <a:avLst/>
            </a:prstGeom>
            <a:solidFill>
              <a:schemeClr val="bg1"/>
            </a:solidFill>
            <a:ln w="28575">
              <a:solidFill>
                <a:srgbClr val="FFD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schemeClr val="tx1"/>
                </a:solidFill>
              </a:endParaRPr>
            </a:p>
            <a:p>
              <a:r>
                <a:rPr lang="en-GB" dirty="0">
                  <a:solidFill>
                    <a:schemeClr val="tx1"/>
                  </a:solidFill>
                </a:rPr>
                <a:t>Do you know the names of the other continents?</a:t>
              </a:r>
            </a:p>
          </p:txBody>
        </p:sp>
        <p:sp>
          <p:nvSpPr>
            <p:cNvPr id="14" name="Rectangle: Rounded Corners 13">
              <a:extLst>
                <a:ext uri="{FF2B5EF4-FFF2-40B4-BE49-F238E27FC236}">
                  <a16:creationId xmlns:a16="http://schemas.microsoft.com/office/drawing/2014/main" id="{37DC7DC9-76F8-4B4B-9507-32907633124D}"/>
                </a:ext>
              </a:extLst>
            </p:cNvPr>
            <p:cNvSpPr/>
            <p:nvPr/>
          </p:nvSpPr>
          <p:spPr>
            <a:xfrm>
              <a:off x="556889" y="5169601"/>
              <a:ext cx="7920217" cy="401587"/>
            </a:xfrm>
            <a:prstGeom prst="roundRect">
              <a:avLst/>
            </a:prstGeom>
            <a:solidFill>
              <a:srgbClr val="FFDB8F"/>
            </a:solidFill>
            <a:ln w="28575">
              <a:solidFill>
                <a:srgbClr val="FFD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Discuss It</a:t>
              </a:r>
            </a:p>
          </p:txBody>
        </p:sp>
      </p:grpSp>
      <p:pic>
        <p:nvPicPr>
          <p:cNvPr id="5" name="Picture 4">
            <a:extLst>
              <a:ext uri="{FF2B5EF4-FFF2-40B4-BE49-F238E27FC236}">
                <a16:creationId xmlns:a16="http://schemas.microsoft.com/office/drawing/2014/main" id="{16ECFAAB-5029-486A-A377-9EB5AAFD5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5997" y="2593103"/>
            <a:ext cx="4792006" cy="2424086"/>
          </a:xfrm>
          <a:prstGeom prst="rect">
            <a:avLst/>
          </a:prstGeom>
        </p:spPr>
      </p:pic>
      <p:grpSp>
        <p:nvGrpSpPr>
          <p:cNvPr id="19" name="Group 18">
            <a:extLst>
              <a:ext uri="{FF2B5EF4-FFF2-40B4-BE49-F238E27FC236}">
                <a16:creationId xmlns:a16="http://schemas.microsoft.com/office/drawing/2014/main" id="{F3A64252-DE9A-45C8-AF62-E33752915E3C}"/>
              </a:ext>
            </a:extLst>
          </p:cNvPr>
          <p:cNvGrpSpPr/>
          <p:nvPr/>
        </p:nvGrpSpPr>
        <p:grpSpPr>
          <a:xfrm>
            <a:off x="4840132" y="3491695"/>
            <a:ext cx="3306966" cy="445742"/>
            <a:chOff x="4840132" y="3491695"/>
            <a:chExt cx="3306966" cy="445742"/>
          </a:xfrm>
        </p:grpSpPr>
        <p:sp>
          <p:nvSpPr>
            <p:cNvPr id="18" name="Rectangle: Rounded Corners 17">
              <a:extLst>
                <a:ext uri="{FF2B5EF4-FFF2-40B4-BE49-F238E27FC236}">
                  <a16:creationId xmlns:a16="http://schemas.microsoft.com/office/drawing/2014/main" id="{4B6E2721-26EF-477E-A910-B0B04995D367}"/>
                </a:ext>
              </a:extLst>
            </p:cNvPr>
            <p:cNvSpPr/>
            <p:nvPr/>
          </p:nvSpPr>
          <p:spPr>
            <a:xfrm>
              <a:off x="7110090" y="3491695"/>
              <a:ext cx="1037008" cy="445742"/>
            </a:xfrm>
            <a:prstGeom prst="round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Africa</a:t>
              </a:r>
            </a:p>
          </p:txBody>
        </p:sp>
        <p:cxnSp>
          <p:nvCxnSpPr>
            <p:cNvPr id="10" name="Straight Arrow Connector 9">
              <a:extLst>
                <a:ext uri="{FF2B5EF4-FFF2-40B4-BE49-F238E27FC236}">
                  <a16:creationId xmlns:a16="http://schemas.microsoft.com/office/drawing/2014/main" id="{C129167D-2C99-4E40-9001-FE101AF7EC72}"/>
                </a:ext>
              </a:extLst>
            </p:cNvPr>
            <p:cNvCxnSpPr>
              <a:stCxn id="18" idx="1"/>
            </p:cNvCxnSpPr>
            <p:nvPr/>
          </p:nvCxnSpPr>
          <p:spPr>
            <a:xfrm flipH="1">
              <a:off x="4840132" y="3714566"/>
              <a:ext cx="2269958" cy="0"/>
            </a:xfrm>
            <a:prstGeom prst="straightConnector1">
              <a:avLst/>
            </a:prstGeom>
            <a:ln w="28575">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Pende Mask</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A568179-23CA-440D-B911-FE3E843BDB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0" r="9302"/>
          <a:stretch/>
        </p:blipFill>
        <p:spPr>
          <a:xfrm>
            <a:off x="3234969" y="1363673"/>
            <a:ext cx="5264545" cy="4656944"/>
          </a:xfrm>
          <a:prstGeom prst="roundRect">
            <a:avLst>
              <a:gd name="adj" fmla="val 6341"/>
            </a:avLst>
          </a:prstGeom>
          <a:ln w="28575">
            <a:solidFill>
              <a:srgbClr val="8E3C4C"/>
            </a:solidFill>
          </a:ln>
        </p:spPr>
      </p:pic>
      <p:grpSp>
        <p:nvGrpSpPr>
          <p:cNvPr id="8" name="Group 7">
            <a:extLst>
              <a:ext uri="{FF2B5EF4-FFF2-40B4-BE49-F238E27FC236}">
                <a16:creationId xmlns:a16="http://schemas.microsoft.com/office/drawing/2014/main" id="{A18980EA-EB64-465D-B1B5-A1BAAF73F2D1}"/>
              </a:ext>
            </a:extLst>
          </p:cNvPr>
          <p:cNvGrpSpPr/>
          <p:nvPr/>
        </p:nvGrpSpPr>
        <p:grpSpPr>
          <a:xfrm>
            <a:off x="495743" y="3354574"/>
            <a:ext cx="5664425" cy="1506800"/>
            <a:chOff x="495743" y="3354574"/>
            <a:chExt cx="5664425" cy="1506800"/>
          </a:xfrm>
        </p:grpSpPr>
        <p:sp>
          <p:nvSpPr>
            <p:cNvPr id="14" name="Rectangle: Rounded Corners 13">
              <a:extLst>
                <a:ext uri="{FF2B5EF4-FFF2-40B4-BE49-F238E27FC236}">
                  <a16:creationId xmlns:a16="http://schemas.microsoft.com/office/drawing/2014/main" id="{0492C677-F6EC-407E-A189-97CBDF521300}"/>
                </a:ext>
              </a:extLst>
            </p:cNvPr>
            <p:cNvSpPr/>
            <p:nvPr/>
          </p:nvSpPr>
          <p:spPr>
            <a:xfrm>
              <a:off x="495743" y="3354574"/>
              <a:ext cx="2619448" cy="1506800"/>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Pende people live in the south-west of the Democratic Republic of the Congo.</a:t>
              </a:r>
            </a:p>
          </p:txBody>
        </p:sp>
        <p:cxnSp>
          <p:nvCxnSpPr>
            <p:cNvPr id="5" name="Straight Arrow Connector 4">
              <a:extLst>
                <a:ext uri="{FF2B5EF4-FFF2-40B4-BE49-F238E27FC236}">
                  <a16:creationId xmlns:a16="http://schemas.microsoft.com/office/drawing/2014/main" id="{B3543303-36B1-48B6-B851-7DD88235998B}"/>
                </a:ext>
              </a:extLst>
            </p:cNvPr>
            <p:cNvCxnSpPr>
              <a:cxnSpLocks/>
              <a:stCxn id="14" idx="3"/>
            </p:cNvCxnSpPr>
            <p:nvPr/>
          </p:nvCxnSpPr>
          <p:spPr>
            <a:xfrm flipV="1">
              <a:off x="3115191" y="3984427"/>
              <a:ext cx="3044977" cy="123547"/>
            </a:xfrm>
            <a:prstGeom prst="straightConnector1">
              <a:avLst/>
            </a:prstGeom>
            <a:ln w="38100">
              <a:solidFill>
                <a:srgbClr val="8E3C4C"/>
              </a:solidFill>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CAF22FDD-C37D-4051-987D-6CAAAA22B3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087" b="16677"/>
          <a:stretch/>
        </p:blipFill>
        <p:spPr>
          <a:xfrm>
            <a:off x="510547" y="1895822"/>
            <a:ext cx="2604644" cy="1215783"/>
          </a:xfrm>
          <a:prstGeom prst="roundRect">
            <a:avLst>
              <a:gd name="adj" fmla="val 8671"/>
            </a:avLst>
          </a:prstGeom>
          <a:ln w="28575">
            <a:solidFill>
              <a:srgbClr val="8E3C4C"/>
            </a:solidFill>
          </a:ln>
        </p:spPr>
      </p:pic>
      <p:sp>
        <p:nvSpPr>
          <p:cNvPr id="13" name="TextBox 21">
            <a:extLst>
              <a:ext uri="{FF2B5EF4-FFF2-40B4-BE49-F238E27FC236}">
                <a16:creationId xmlns:a16="http://schemas.microsoft.com/office/drawing/2014/main" id="{77CB248B-325B-4189-8A6F-1AE8CFA3B47F}"/>
              </a:ext>
            </a:extLst>
          </p:cNvPr>
          <p:cNvSpPr txBox="1">
            <a:spLocks noChangeArrowheads="1"/>
          </p:cNvSpPr>
          <p:nvPr/>
        </p:nvSpPr>
        <p:spPr bwMode="auto">
          <a:xfrm>
            <a:off x="802216" y="3082118"/>
            <a:ext cx="2021305" cy="289719"/>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PendeMask2</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6"/>
              </a:rPr>
              <a:t>Ji-Elle</a:t>
            </a:r>
            <a:r>
              <a:rPr lang="en-GB" altLang="en-US" sz="600" b="1" dirty="0">
                <a:latin typeface="Roboto" panose="02000000000000000000" pitchFamily="2" charset="0"/>
                <a:ea typeface="Roboto" panose="02000000000000000000" pitchFamily="2" charset="0"/>
                <a:cs typeface="Arial" panose="020B0604020202020204" pitchFamily="34" charset="0"/>
              </a:rPr>
              <a:t> </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013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Original Masks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D094505-5B28-4A82-98E1-8403C4FE81A8}"/>
              </a:ext>
            </a:extLst>
          </p:cNvPr>
          <p:cNvSpPr/>
          <p:nvPr/>
        </p:nvSpPr>
        <p:spPr>
          <a:xfrm>
            <a:off x="543139" y="1326911"/>
            <a:ext cx="7968344" cy="8112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You might spot African masks in museums or art galleries all over the world. </a:t>
            </a:r>
          </a:p>
        </p:txBody>
      </p:sp>
      <p:sp>
        <p:nvSpPr>
          <p:cNvPr id="10" name="Rectangle: Rounded Corners 9">
            <a:extLst>
              <a:ext uri="{FF2B5EF4-FFF2-40B4-BE49-F238E27FC236}">
                <a16:creationId xmlns:a16="http://schemas.microsoft.com/office/drawing/2014/main" id="{4BD69C93-1EF8-48C2-87E6-25887C9F1C9F}"/>
              </a:ext>
            </a:extLst>
          </p:cNvPr>
          <p:cNvSpPr/>
          <p:nvPr/>
        </p:nvSpPr>
        <p:spPr>
          <a:xfrm>
            <a:off x="543139" y="2305740"/>
            <a:ext cx="7968344" cy="81127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People make copies of the masks to sell as souvenirs. The original masks are owned by the tribe and passed from generation to generation.</a:t>
            </a:r>
          </a:p>
        </p:txBody>
      </p:sp>
      <p:pic>
        <p:nvPicPr>
          <p:cNvPr id="4" name="Picture 3">
            <a:extLst>
              <a:ext uri="{FF2B5EF4-FFF2-40B4-BE49-F238E27FC236}">
                <a16:creationId xmlns:a16="http://schemas.microsoft.com/office/drawing/2014/main" id="{BA71C1FF-E845-425A-8F7D-7033F8F97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92" y="3394219"/>
            <a:ext cx="1857762" cy="2948829"/>
          </a:xfrm>
          <a:prstGeom prst="rect">
            <a:avLst/>
          </a:prstGeom>
        </p:spPr>
      </p:pic>
      <p:pic>
        <p:nvPicPr>
          <p:cNvPr id="11" name="Picture 10">
            <a:extLst>
              <a:ext uri="{FF2B5EF4-FFF2-40B4-BE49-F238E27FC236}">
                <a16:creationId xmlns:a16="http://schemas.microsoft.com/office/drawing/2014/main" id="{4BD7A432-2567-4B91-BDD4-D47B9D0E1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8677" y="3361764"/>
            <a:ext cx="1229141" cy="2993634"/>
          </a:xfrm>
          <a:prstGeom prst="rect">
            <a:avLst/>
          </a:prstGeom>
        </p:spPr>
      </p:pic>
      <p:pic>
        <p:nvPicPr>
          <p:cNvPr id="13" name="Picture 12">
            <a:extLst>
              <a:ext uri="{FF2B5EF4-FFF2-40B4-BE49-F238E27FC236}">
                <a16:creationId xmlns:a16="http://schemas.microsoft.com/office/drawing/2014/main" id="{89025F60-A482-4A74-A139-8950F059D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1790" y="2881490"/>
            <a:ext cx="3003424" cy="4246574"/>
          </a:xfrm>
          <a:prstGeom prst="rect">
            <a:avLst/>
          </a:prstGeom>
        </p:spPr>
      </p:pic>
      <p:pic>
        <p:nvPicPr>
          <p:cNvPr id="16" name="Picture 15">
            <a:extLst>
              <a:ext uri="{FF2B5EF4-FFF2-40B4-BE49-F238E27FC236}">
                <a16:creationId xmlns:a16="http://schemas.microsoft.com/office/drawing/2014/main" id="{A2A15876-30A6-489B-8342-FBE8F84A4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3753" y="2983831"/>
            <a:ext cx="2858660" cy="4041891"/>
          </a:xfrm>
          <a:prstGeom prst="rect">
            <a:avLst/>
          </a:prstGeom>
        </p:spPr>
      </p:pic>
    </p:spTree>
    <p:extLst>
      <p:ext uri="{BB962C8B-B14F-4D97-AF65-F5344CB8AC3E}">
        <p14:creationId xmlns:p14="http://schemas.microsoft.com/office/powerpoint/2010/main" val="33113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EC1CF384-8425-46FC-B2D2-D0921E9FC93D}"/>
              </a:ext>
            </a:extLst>
          </p:cNvPr>
          <p:cNvSpPr/>
          <p:nvPr/>
        </p:nvSpPr>
        <p:spPr>
          <a:xfrm>
            <a:off x="82502" y="5623904"/>
            <a:ext cx="1718797" cy="123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EE1B9D-E534-48F4-8AFC-4A2CBF3B5D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446" y="1285661"/>
            <a:ext cx="6771107" cy="4787954"/>
          </a:xfrm>
          <a:prstGeom prst="roundRect">
            <a:avLst>
              <a:gd name="adj" fmla="val 3744"/>
            </a:avLst>
          </a:prstGeom>
          <a:ln w="28575">
            <a:solidFill>
              <a:srgbClr val="8E3C4C"/>
            </a:solidFill>
          </a:ln>
        </p:spPr>
      </p:pic>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Africa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E5E7261-C38A-4EC4-B2F5-9007C90E5036}"/>
              </a:ext>
            </a:extLst>
          </p:cNvPr>
          <p:cNvSpPr/>
          <p:nvPr/>
        </p:nvSpPr>
        <p:spPr>
          <a:xfrm>
            <a:off x="1445445" y="4723253"/>
            <a:ext cx="2701949" cy="1113780"/>
          </a:xfrm>
          <a:prstGeom prst="roundRect">
            <a:avLst/>
          </a:prstGeom>
          <a:solidFill>
            <a:schemeClr val="bg1"/>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Have you ever been to an African country? </a:t>
            </a:r>
          </a:p>
        </p:txBody>
      </p:sp>
    </p:spTree>
    <p:extLst>
      <p:ext uri="{BB962C8B-B14F-4D97-AF65-F5344CB8AC3E}">
        <p14:creationId xmlns:p14="http://schemas.microsoft.com/office/powerpoint/2010/main" val="62866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African Tribes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B62D792-F723-4A01-AC63-366720E5B61E}"/>
              </a:ext>
            </a:extLst>
          </p:cNvPr>
          <p:cNvSpPr/>
          <p:nvPr/>
        </p:nvSpPr>
        <p:spPr>
          <a:xfrm>
            <a:off x="543141" y="1326911"/>
            <a:ext cx="4228240" cy="11137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In Africa, there are about 3000 different tribes. A tribe is group of people who share similar ways of life. </a:t>
            </a:r>
          </a:p>
        </p:txBody>
      </p:sp>
      <p:sp>
        <p:nvSpPr>
          <p:cNvPr id="9" name="Rectangle: Rounded Corners 8">
            <a:extLst>
              <a:ext uri="{FF2B5EF4-FFF2-40B4-BE49-F238E27FC236}">
                <a16:creationId xmlns:a16="http://schemas.microsoft.com/office/drawing/2014/main" id="{DE8AF610-6BE6-4D56-9C89-47D2FF37790A}"/>
              </a:ext>
            </a:extLst>
          </p:cNvPr>
          <p:cNvSpPr/>
          <p:nvPr/>
        </p:nvSpPr>
        <p:spPr>
          <a:xfrm>
            <a:off x="4881384" y="1326911"/>
            <a:ext cx="3643849" cy="11137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Some tribes no longer exist while others have joined together.</a:t>
            </a:r>
          </a:p>
        </p:txBody>
      </p:sp>
      <p:sp>
        <p:nvSpPr>
          <p:cNvPr id="10" name="Rectangle: Rounded Corners 9">
            <a:extLst>
              <a:ext uri="{FF2B5EF4-FFF2-40B4-BE49-F238E27FC236}">
                <a16:creationId xmlns:a16="http://schemas.microsoft.com/office/drawing/2014/main" id="{0259784D-6149-48AA-8DED-FDE05A9A593C}"/>
              </a:ext>
            </a:extLst>
          </p:cNvPr>
          <p:cNvSpPr/>
          <p:nvPr/>
        </p:nvSpPr>
        <p:spPr>
          <a:xfrm>
            <a:off x="5531707" y="5291186"/>
            <a:ext cx="2959151" cy="641379"/>
          </a:xfrm>
          <a:prstGeom prst="round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lady from the Samburu tribe in Kenya.</a:t>
            </a:r>
          </a:p>
        </p:txBody>
      </p:sp>
      <p:pic>
        <p:nvPicPr>
          <p:cNvPr id="4" name="Picture 3">
            <a:extLst>
              <a:ext uri="{FF2B5EF4-FFF2-40B4-BE49-F238E27FC236}">
                <a16:creationId xmlns:a16="http://schemas.microsoft.com/office/drawing/2014/main" id="{A52BE191-2091-4016-925A-5BA2B2924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7995" y="2568131"/>
            <a:ext cx="2855988" cy="2615014"/>
          </a:xfrm>
          <a:prstGeom prst="roundRect">
            <a:avLst>
              <a:gd name="adj" fmla="val 9003"/>
            </a:avLst>
          </a:prstGeom>
          <a:ln w="28575">
            <a:solidFill>
              <a:srgbClr val="8E3C4C"/>
            </a:solidFill>
          </a:ln>
        </p:spPr>
      </p:pic>
      <p:pic>
        <p:nvPicPr>
          <p:cNvPr id="11" name="Picture 10">
            <a:extLst>
              <a:ext uri="{FF2B5EF4-FFF2-40B4-BE49-F238E27FC236}">
                <a16:creationId xmlns:a16="http://schemas.microsoft.com/office/drawing/2014/main" id="{55592BA9-F060-4D12-948B-A55CB88E35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5" r="8478"/>
          <a:stretch/>
        </p:blipFill>
        <p:spPr>
          <a:xfrm>
            <a:off x="574730" y="2576209"/>
            <a:ext cx="4787917" cy="3363080"/>
          </a:xfrm>
          <a:prstGeom prst="roundRect">
            <a:avLst>
              <a:gd name="adj" fmla="val 8504"/>
            </a:avLst>
          </a:prstGeom>
          <a:ln w="28575">
            <a:solidFill>
              <a:srgbClr val="8E3C4C"/>
            </a:solidFill>
          </a:ln>
        </p:spPr>
      </p:pic>
    </p:spTree>
    <p:extLst>
      <p:ext uri="{BB962C8B-B14F-4D97-AF65-F5344CB8AC3E}">
        <p14:creationId xmlns:p14="http://schemas.microsoft.com/office/powerpoint/2010/main" val="421332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African Masks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B62D792-F723-4A01-AC63-366720E5B61E}"/>
              </a:ext>
            </a:extLst>
          </p:cNvPr>
          <p:cNvSpPr/>
          <p:nvPr/>
        </p:nvSpPr>
        <p:spPr>
          <a:xfrm>
            <a:off x="543140" y="1326911"/>
            <a:ext cx="7947717" cy="900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 mask is a face or head covering. Masks are an important part of African tribal life. They have been used for thousands of years. </a:t>
            </a:r>
          </a:p>
        </p:txBody>
      </p:sp>
      <p:sp>
        <p:nvSpPr>
          <p:cNvPr id="9" name="Rectangle: Rounded Corners 8">
            <a:extLst>
              <a:ext uri="{FF2B5EF4-FFF2-40B4-BE49-F238E27FC236}">
                <a16:creationId xmlns:a16="http://schemas.microsoft.com/office/drawing/2014/main" id="{DE8AF610-6BE6-4D56-9C89-47D2FF37790A}"/>
              </a:ext>
            </a:extLst>
          </p:cNvPr>
          <p:cNvSpPr/>
          <p:nvPr/>
        </p:nvSpPr>
        <p:spPr>
          <a:xfrm>
            <a:off x="543141" y="2380221"/>
            <a:ext cx="3588848" cy="3719821"/>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African tribal artists train for many years to learn how to make them. They are trained by master carvers or taught by an older family member. The artists are very well respected. It is the artist’s job to make the masks for use in special tribal ceremonies. Masks can be very detailed so they take a long time to make. </a:t>
            </a:r>
          </a:p>
        </p:txBody>
      </p:sp>
      <p:grpSp>
        <p:nvGrpSpPr>
          <p:cNvPr id="7" name="Group 6">
            <a:extLst>
              <a:ext uri="{FF2B5EF4-FFF2-40B4-BE49-F238E27FC236}">
                <a16:creationId xmlns:a16="http://schemas.microsoft.com/office/drawing/2014/main" id="{2F5DA4FD-A7A5-4684-AB5F-2CA9CAE5A744}"/>
              </a:ext>
            </a:extLst>
          </p:cNvPr>
          <p:cNvGrpSpPr/>
          <p:nvPr/>
        </p:nvGrpSpPr>
        <p:grpSpPr>
          <a:xfrm>
            <a:off x="4265509" y="2373497"/>
            <a:ext cx="4342074" cy="3697941"/>
            <a:chOff x="4265509" y="2373497"/>
            <a:chExt cx="4342074" cy="3697941"/>
          </a:xfrm>
        </p:grpSpPr>
        <p:sp>
          <p:nvSpPr>
            <p:cNvPr id="5" name="Oval 4">
              <a:extLst>
                <a:ext uri="{FF2B5EF4-FFF2-40B4-BE49-F238E27FC236}">
                  <a16:creationId xmlns:a16="http://schemas.microsoft.com/office/drawing/2014/main" id="{EF9977FB-65A0-445A-A7B9-DDE74090DF6E}"/>
                </a:ext>
              </a:extLst>
            </p:cNvPr>
            <p:cNvSpPr/>
            <p:nvPr/>
          </p:nvSpPr>
          <p:spPr>
            <a:xfrm>
              <a:off x="4505484" y="2373497"/>
              <a:ext cx="3697941" cy="3697941"/>
            </a:xfrm>
            <a:prstGeom prst="ellipse">
              <a:avLst/>
            </a:prstGeom>
            <a:solidFill>
              <a:srgbClr val="FFDB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835FA15-56AE-4D75-8065-5DE8646BB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09" y="2669241"/>
              <a:ext cx="4342074" cy="3127650"/>
            </a:xfrm>
            <a:prstGeom prst="rect">
              <a:avLst/>
            </a:prstGeom>
          </p:spPr>
        </p:pic>
      </p:grpSp>
    </p:spTree>
    <p:extLst>
      <p:ext uri="{BB962C8B-B14F-4D97-AF65-F5344CB8AC3E}">
        <p14:creationId xmlns:p14="http://schemas.microsoft.com/office/powerpoint/2010/main" val="326372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682B0CA-FA11-4D09-8842-AAC62E2CBE6A}"/>
              </a:ext>
            </a:extLst>
          </p:cNvPr>
          <p:cNvSpPr/>
          <p:nvPr/>
        </p:nvSpPr>
        <p:spPr>
          <a:xfrm>
            <a:off x="4572000" y="5531089"/>
            <a:ext cx="3795104" cy="6087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Dance</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B62D792-F723-4A01-AC63-366720E5B61E}"/>
              </a:ext>
            </a:extLst>
          </p:cNvPr>
          <p:cNvSpPr/>
          <p:nvPr/>
        </p:nvSpPr>
        <p:spPr>
          <a:xfrm>
            <a:off x="543140" y="1326911"/>
            <a:ext cx="7947717" cy="900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In many African tribes, dancers wear masks. The dancers perform in special ceremonies that include songs and prayers. </a:t>
            </a:r>
          </a:p>
        </p:txBody>
      </p:sp>
      <p:sp>
        <p:nvSpPr>
          <p:cNvPr id="9" name="Rectangle: Rounded Corners 8">
            <a:extLst>
              <a:ext uri="{FF2B5EF4-FFF2-40B4-BE49-F238E27FC236}">
                <a16:creationId xmlns:a16="http://schemas.microsoft.com/office/drawing/2014/main" id="{DE8AF610-6BE6-4D56-9C89-47D2FF37790A}"/>
              </a:ext>
            </a:extLst>
          </p:cNvPr>
          <p:cNvSpPr/>
          <p:nvPr/>
        </p:nvSpPr>
        <p:spPr>
          <a:xfrm>
            <a:off x="543141" y="2380221"/>
            <a:ext cx="3588848" cy="1483635"/>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Some ceremonies are to celebrate children’s coming of age. This means when children become adults. </a:t>
            </a:r>
          </a:p>
        </p:txBody>
      </p:sp>
      <p:sp>
        <p:nvSpPr>
          <p:cNvPr id="10" name="Rectangle: Rounded Corners 9">
            <a:extLst>
              <a:ext uri="{FF2B5EF4-FFF2-40B4-BE49-F238E27FC236}">
                <a16:creationId xmlns:a16="http://schemas.microsoft.com/office/drawing/2014/main" id="{65507916-6832-4253-8C19-7E4CE6172E00}"/>
              </a:ext>
            </a:extLst>
          </p:cNvPr>
          <p:cNvSpPr/>
          <p:nvPr/>
        </p:nvSpPr>
        <p:spPr>
          <a:xfrm>
            <a:off x="543140" y="4016516"/>
            <a:ext cx="3588848" cy="954245"/>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Other special ceremonies include harvest and funerals. </a:t>
            </a:r>
          </a:p>
        </p:txBody>
      </p:sp>
      <p:pic>
        <p:nvPicPr>
          <p:cNvPr id="4" name="Picture 3">
            <a:extLst>
              <a:ext uri="{FF2B5EF4-FFF2-40B4-BE49-F238E27FC236}">
                <a16:creationId xmlns:a16="http://schemas.microsoft.com/office/drawing/2014/main" id="{1F0417B3-106E-4A63-AA4C-B0F6238EC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601" y="2111869"/>
            <a:ext cx="5813845" cy="4111889"/>
          </a:xfrm>
          <a:prstGeom prst="rect">
            <a:avLst/>
          </a:prstGeom>
        </p:spPr>
      </p:pic>
    </p:spTree>
    <p:extLst>
      <p:ext uri="{BB962C8B-B14F-4D97-AF65-F5344CB8AC3E}">
        <p14:creationId xmlns:p14="http://schemas.microsoft.com/office/powerpoint/2010/main" val="21962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Mask Styles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B62D792-F723-4A01-AC63-366720E5B61E}"/>
              </a:ext>
            </a:extLst>
          </p:cNvPr>
          <p:cNvSpPr/>
          <p:nvPr/>
        </p:nvSpPr>
        <p:spPr>
          <a:xfrm>
            <a:off x="543138" y="1326911"/>
            <a:ext cx="7947717" cy="54023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African masks come in many different styles, shapes and designs. </a:t>
            </a:r>
          </a:p>
        </p:txBody>
      </p:sp>
      <p:sp>
        <p:nvSpPr>
          <p:cNvPr id="9" name="Rectangle: Rounded Corners 8">
            <a:extLst>
              <a:ext uri="{FF2B5EF4-FFF2-40B4-BE49-F238E27FC236}">
                <a16:creationId xmlns:a16="http://schemas.microsoft.com/office/drawing/2014/main" id="{DE8AF610-6BE6-4D56-9C89-47D2FF37790A}"/>
              </a:ext>
            </a:extLst>
          </p:cNvPr>
          <p:cNvSpPr/>
          <p:nvPr/>
        </p:nvSpPr>
        <p:spPr>
          <a:xfrm>
            <a:off x="543138" y="2109479"/>
            <a:ext cx="7947716" cy="762668"/>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Different tribes have different styles of mask. Some masks may look fierce or funny and some may be for important people within the tribe. </a:t>
            </a:r>
          </a:p>
        </p:txBody>
      </p:sp>
      <p:sp>
        <p:nvSpPr>
          <p:cNvPr id="10" name="Rectangle: Rounded Corners 9">
            <a:extLst>
              <a:ext uri="{FF2B5EF4-FFF2-40B4-BE49-F238E27FC236}">
                <a16:creationId xmlns:a16="http://schemas.microsoft.com/office/drawing/2014/main" id="{65507916-6832-4253-8C19-7E4CE6172E00}"/>
              </a:ext>
            </a:extLst>
          </p:cNvPr>
          <p:cNvSpPr/>
          <p:nvPr/>
        </p:nvSpPr>
        <p:spPr>
          <a:xfrm>
            <a:off x="543138" y="3114478"/>
            <a:ext cx="4881383" cy="1361905"/>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Masks can cover the entire head, like a helmet, or can cover the face. They can be oval, circular, rectangular or heart-shaped and some can be very long.</a:t>
            </a:r>
          </a:p>
        </p:txBody>
      </p:sp>
      <p:sp>
        <p:nvSpPr>
          <p:cNvPr id="11" name="Rectangle: Rounded Corners 10">
            <a:extLst>
              <a:ext uri="{FF2B5EF4-FFF2-40B4-BE49-F238E27FC236}">
                <a16:creationId xmlns:a16="http://schemas.microsoft.com/office/drawing/2014/main" id="{A6E49E53-0EC4-4BA1-99BC-076D41029CB1}"/>
              </a:ext>
            </a:extLst>
          </p:cNvPr>
          <p:cNvSpPr/>
          <p:nvPr/>
        </p:nvSpPr>
        <p:spPr>
          <a:xfrm>
            <a:off x="543138" y="4718715"/>
            <a:ext cx="4881385" cy="1048499"/>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Some masks have both human and animal features to link together people and nature.</a:t>
            </a:r>
          </a:p>
        </p:txBody>
      </p:sp>
      <p:pic>
        <p:nvPicPr>
          <p:cNvPr id="12" name="Picture 11">
            <a:extLst>
              <a:ext uri="{FF2B5EF4-FFF2-40B4-BE49-F238E27FC236}">
                <a16:creationId xmlns:a16="http://schemas.microsoft.com/office/drawing/2014/main" id="{D94BC441-935B-47A7-A039-9D569F0949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31" t="529" r="33078" b="3063"/>
          <a:stretch/>
        </p:blipFill>
        <p:spPr>
          <a:xfrm>
            <a:off x="5619136" y="2975559"/>
            <a:ext cx="2871718" cy="3064546"/>
          </a:xfrm>
          <a:prstGeom prst="roundRect">
            <a:avLst>
              <a:gd name="adj" fmla="val 6548"/>
            </a:avLst>
          </a:prstGeom>
          <a:ln w="28575">
            <a:solidFill>
              <a:srgbClr val="8E3C4C"/>
            </a:solidFill>
          </a:ln>
        </p:spPr>
      </p:pic>
    </p:spTree>
    <p:extLst>
      <p:ext uri="{BB962C8B-B14F-4D97-AF65-F5344CB8AC3E}">
        <p14:creationId xmlns:p14="http://schemas.microsoft.com/office/powerpoint/2010/main" val="169831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Mask Patterns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B62D792-F723-4A01-AC63-366720E5B61E}"/>
              </a:ext>
            </a:extLst>
          </p:cNvPr>
          <p:cNvSpPr/>
          <p:nvPr/>
        </p:nvSpPr>
        <p:spPr>
          <a:xfrm>
            <a:off x="543140" y="1326911"/>
            <a:ext cx="7947717" cy="54023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African masks have bold painted or carved patterns.</a:t>
            </a:r>
          </a:p>
        </p:txBody>
      </p:sp>
      <p:sp>
        <p:nvSpPr>
          <p:cNvPr id="9" name="Rectangle: Rounded Corners 8">
            <a:extLst>
              <a:ext uri="{FF2B5EF4-FFF2-40B4-BE49-F238E27FC236}">
                <a16:creationId xmlns:a16="http://schemas.microsoft.com/office/drawing/2014/main" id="{DE8AF610-6BE6-4D56-9C89-47D2FF37790A}"/>
              </a:ext>
            </a:extLst>
          </p:cNvPr>
          <p:cNvSpPr/>
          <p:nvPr/>
        </p:nvSpPr>
        <p:spPr>
          <a:xfrm>
            <a:off x="543141" y="2491027"/>
            <a:ext cx="5017001" cy="1875945"/>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African masks are usually </a:t>
            </a:r>
            <a:r>
              <a:rPr lang="en-GB" b="1" dirty="0">
                <a:solidFill>
                  <a:schemeClr val="tx1"/>
                </a:solidFill>
              </a:rPr>
              <a:t>geometrical</a:t>
            </a:r>
            <a:r>
              <a:rPr lang="en-GB" dirty="0">
                <a:solidFill>
                  <a:schemeClr val="tx1"/>
                </a:solidFill>
              </a:rPr>
              <a:t> and </a:t>
            </a:r>
            <a:r>
              <a:rPr lang="en-GB" b="1" dirty="0">
                <a:solidFill>
                  <a:schemeClr val="tx1"/>
                </a:solidFill>
              </a:rPr>
              <a:t>symmetrical</a:t>
            </a:r>
            <a:r>
              <a:rPr lang="en-GB" dirty="0">
                <a:solidFill>
                  <a:schemeClr val="tx1"/>
                </a:solidFill>
              </a:rPr>
              <a:t>. Sometimes, the patterns are different on male and female masks. The patterns on masks can show how important someone is. </a:t>
            </a:r>
          </a:p>
        </p:txBody>
      </p:sp>
      <p:sp>
        <p:nvSpPr>
          <p:cNvPr id="12" name="Rectangle: Rounded Corners 11">
            <a:extLst>
              <a:ext uri="{FF2B5EF4-FFF2-40B4-BE49-F238E27FC236}">
                <a16:creationId xmlns:a16="http://schemas.microsoft.com/office/drawing/2014/main" id="{6EE625C5-B3C8-47FD-8795-C1C9E0974723}"/>
              </a:ext>
            </a:extLst>
          </p:cNvPr>
          <p:cNvSpPr/>
          <p:nvPr/>
        </p:nvSpPr>
        <p:spPr>
          <a:xfrm>
            <a:off x="543140" y="5192651"/>
            <a:ext cx="7947717" cy="842062"/>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geometrical</a:t>
            </a:r>
            <a:r>
              <a:rPr lang="en-GB" dirty="0">
                <a:solidFill>
                  <a:schemeClr val="tx1"/>
                </a:solidFill>
              </a:rPr>
              <a:t> — A collection of repeating shapes.</a:t>
            </a:r>
          </a:p>
          <a:p>
            <a:r>
              <a:rPr lang="en-GB" b="1" dirty="0">
                <a:solidFill>
                  <a:schemeClr val="tx1"/>
                </a:solidFill>
              </a:rPr>
              <a:t>symmetrical</a:t>
            </a:r>
            <a:r>
              <a:rPr lang="en-GB" dirty="0">
                <a:solidFill>
                  <a:schemeClr val="tx1"/>
                </a:solidFill>
              </a:rPr>
              <a:t> — The same on both sides. </a:t>
            </a:r>
          </a:p>
        </p:txBody>
      </p:sp>
      <p:pic>
        <p:nvPicPr>
          <p:cNvPr id="10" name="Picture 9">
            <a:extLst>
              <a:ext uri="{FF2B5EF4-FFF2-40B4-BE49-F238E27FC236}">
                <a16:creationId xmlns:a16="http://schemas.microsoft.com/office/drawing/2014/main" id="{FE28D30A-5D8B-4157-98A3-EEBF14862395}"/>
              </a:ext>
            </a:extLst>
          </p:cNvPr>
          <p:cNvPicPr>
            <a:picLocks noChangeAspect="1"/>
          </p:cNvPicPr>
          <p:nvPr/>
        </p:nvPicPr>
        <p:blipFill>
          <a:blip r:embed="rId3" cstate="print">
            <a:extLst>
              <a:ext uri="{28A0092B-C50C-407E-A947-70E740481C1C}">
                <a14:useLocalDpi xmlns:a14="http://schemas.microsoft.com/office/drawing/2010/main" val="0"/>
              </a:ext>
            </a:extLst>
          </a:blip>
          <a:srcRect t="12754" b="12754"/>
          <a:stretch/>
        </p:blipFill>
        <p:spPr>
          <a:xfrm>
            <a:off x="5766619" y="1977586"/>
            <a:ext cx="2724238" cy="3044049"/>
          </a:xfrm>
          <a:prstGeom prst="roundRect">
            <a:avLst>
              <a:gd name="adj" fmla="val 6671"/>
            </a:avLst>
          </a:prstGeom>
          <a:ln w="28575">
            <a:solidFill>
              <a:srgbClr val="8E3C4C"/>
            </a:solidFill>
          </a:ln>
        </p:spPr>
      </p:pic>
    </p:spTree>
    <p:extLst>
      <p:ext uri="{BB962C8B-B14F-4D97-AF65-F5344CB8AC3E}">
        <p14:creationId xmlns:p14="http://schemas.microsoft.com/office/powerpoint/2010/main" val="30761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179944"/>
            <a:ext cx="9144000" cy="994306"/>
          </a:xfrm>
          <a:prstGeom prst="roundRect">
            <a:avLst>
              <a:gd name="adj" fmla="val 0"/>
            </a:avLst>
          </a:prstGeom>
          <a:solidFill>
            <a:srgbClr val="FFDB8F"/>
          </a:solidFill>
        </p:spPr>
        <p:txBody>
          <a:bodyPr/>
          <a:lstStyle/>
          <a:p>
            <a:r>
              <a:rPr lang="en-GB" sz="3600" dirty="0">
                <a:solidFill>
                  <a:schemeClr val="tx1"/>
                </a:solidFill>
                <a:latin typeface="+mn-lt"/>
              </a:rPr>
              <a:t>Mask Materials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8E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B62D792-F723-4A01-AC63-366720E5B61E}"/>
              </a:ext>
            </a:extLst>
          </p:cNvPr>
          <p:cNvSpPr/>
          <p:nvPr/>
        </p:nvSpPr>
        <p:spPr>
          <a:xfrm>
            <a:off x="543140" y="1285439"/>
            <a:ext cx="5811315" cy="11948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masks are most commonly made from wood but can also be made from leather, fabric and metal. They can be decorated with details, such as shells, horns or beads. Some even have hairstyles.</a:t>
            </a:r>
          </a:p>
        </p:txBody>
      </p:sp>
      <p:sp>
        <p:nvSpPr>
          <p:cNvPr id="9" name="Rectangle: Rounded Corners 8">
            <a:extLst>
              <a:ext uri="{FF2B5EF4-FFF2-40B4-BE49-F238E27FC236}">
                <a16:creationId xmlns:a16="http://schemas.microsoft.com/office/drawing/2014/main" id="{DE8AF610-6BE6-4D56-9C89-47D2FF37790A}"/>
              </a:ext>
            </a:extLst>
          </p:cNvPr>
          <p:cNvSpPr/>
          <p:nvPr/>
        </p:nvSpPr>
        <p:spPr>
          <a:xfrm>
            <a:off x="543140" y="2606619"/>
            <a:ext cx="5811315" cy="1280746"/>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wooden masks are coloured with natural dyes and pigments made from plants, vegetables, seeds or soil. They can be polished to look like smooth, healthy skin. </a:t>
            </a:r>
          </a:p>
        </p:txBody>
      </p:sp>
      <p:sp>
        <p:nvSpPr>
          <p:cNvPr id="12" name="Rectangle: Rounded Corners 11">
            <a:extLst>
              <a:ext uri="{FF2B5EF4-FFF2-40B4-BE49-F238E27FC236}">
                <a16:creationId xmlns:a16="http://schemas.microsoft.com/office/drawing/2014/main" id="{6EE625C5-B3C8-47FD-8795-C1C9E0974723}"/>
              </a:ext>
            </a:extLst>
          </p:cNvPr>
          <p:cNvSpPr/>
          <p:nvPr/>
        </p:nvSpPr>
        <p:spPr>
          <a:xfrm>
            <a:off x="543140" y="5312339"/>
            <a:ext cx="5811315" cy="729430"/>
          </a:xfrm>
          <a:prstGeom prst="roundRect">
            <a:avLst>
              <a:gd name="adj" fmla="val 9914"/>
            </a:avLst>
          </a:prstGeom>
          <a:solidFill>
            <a:schemeClr val="accent3">
              <a:lumMod val="20000"/>
              <a:lumOff val="80000"/>
            </a:schemeClr>
          </a:solidFill>
          <a:ln w="28575">
            <a:solidFill>
              <a:srgbClr val="8E3C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sacred — </a:t>
            </a:r>
            <a:r>
              <a:rPr lang="en-GB" dirty="0">
                <a:solidFill>
                  <a:schemeClr val="tx1"/>
                </a:solidFill>
              </a:rPr>
              <a:t>Something very special, sometimes relating to a god.</a:t>
            </a:r>
          </a:p>
        </p:txBody>
      </p:sp>
      <p:sp>
        <p:nvSpPr>
          <p:cNvPr id="10" name="Rectangle: Rounded Corners 9">
            <a:extLst>
              <a:ext uri="{FF2B5EF4-FFF2-40B4-BE49-F238E27FC236}">
                <a16:creationId xmlns:a16="http://schemas.microsoft.com/office/drawing/2014/main" id="{D648F9A5-FC09-4D0E-8D6B-7DF6005D7467}"/>
              </a:ext>
            </a:extLst>
          </p:cNvPr>
          <p:cNvSpPr/>
          <p:nvPr/>
        </p:nvSpPr>
        <p:spPr>
          <a:xfrm>
            <a:off x="543140" y="4013665"/>
            <a:ext cx="5811315" cy="1084110"/>
          </a:xfrm>
          <a:prstGeom prst="roundRect">
            <a:avLst>
              <a:gd name="adj" fmla="val 991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 tools used to carve are believed to be very </a:t>
            </a:r>
            <a:r>
              <a:rPr lang="en-GB" b="1" dirty="0">
                <a:solidFill>
                  <a:schemeClr val="tx1"/>
                </a:solidFill>
              </a:rPr>
              <a:t>sacred</a:t>
            </a:r>
            <a:r>
              <a:rPr lang="en-GB" dirty="0">
                <a:solidFill>
                  <a:schemeClr val="tx1"/>
                </a:solidFill>
              </a:rPr>
              <a:t>. They are passed down through generations. </a:t>
            </a:r>
          </a:p>
        </p:txBody>
      </p:sp>
      <p:pic>
        <p:nvPicPr>
          <p:cNvPr id="13" name="Picture 12">
            <a:extLst>
              <a:ext uri="{FF2B5EF4-FFF2-40B4-BE49-F238E27FC236}">
                <a16:creationId xmlns:a16="http://schemas.microsoft.com/office/drawing/2014/main" id="{E2A80D20-DE8B-4CBC-BB70-05A4BC5E0B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88" r="11888" b="8984"/>
          <a:stretch/>
        </p:blipFill>
        <p:spPr>
          <a:xfrm>
            <a:off x="7100386" y="3919930"/>
            <a:ext cx="1214598" cy="1933753"/>
          </a:xfrm>
          <a:prstGeom prst="roundRect">
            <a:avLst>
              <a:gd name="adj" fmla="val 6548"/>
            </a:avLst>
          </a:prstGeom>
          <a:ln w="28575">
            <a:solidFill>
              <a:srgbClr val="8E3C4C"/>
            </a:solidFill>
          </a:ln>
        </p:spPr>
      </p:pic>
      <p:sp>
        <p:nvSpPr>
          <p:cNvPr id="11" name="TextBox 21">
            <a:extLst>
              <a:ext uri="{FF2B5EF4-FFF2-40B4-BE49-F238E27FC236}">
                <a16:creationId xmlns:a16="http://schemas.microsoft.com/office/drawing/2014/main" id="{491E030D-E529-4E8F-AC05-328F468CBAEB}"/>
              </a:ext>
            </a:extLst>
          </p:cNvPr>
          <p:cNvSpPr txBox="1">
            <a:spLocks noChangeArrowheads="1"/>
          </p:cNvSpPr>
          <p:nvPr/>
        </p:nvSpPr>
        <p:spPr bwMode="auto">
          <a:xfrm>
            <a:off x="6810436" y="3377177"/>
            <a:ext cx="1836992" cy="45847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African traditional full body suits, masks, gloves, hats, implements, grass, </a:t>
            </a:r>
            <a:r>
              <a:rPr lang="en-GB" altLang="en-US" sz="600" b="1" dirty="0" err="1">
                <a:latin typeface="Roboto" panose="02000000000000000000" pitchFamily="2" charset="0"/>
                <a:ea typeface="Roboto" panose="02000000000000000000" pitchFamily="2" charset="0"/>
                <a:cs typeface="Arial" panose="020B0604020202020204" pitchFamily="34" charset="0"/>
                <a:hlinkClick r:id="rId4"/>
              </a:rPr>
              <a:t>fethers</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 woven, fabrics, leather, Seattle Art Museum, Seattle, Washington, USA</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5"/>
              </a:rPr>
              <a:t>Wonderlane</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68C1E56-E94B-4DB0-B623-12F9A0AAB2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242"/>
          <a:stretch/>
        </p:blipFill>
        <p:spPr>
          <a:xfrm rot="5400000">
            <a:off x="6751396" y="1707075"/>
            <a:ext cx="1955071" cy="1219731"/>
          </a:xfrm>
          <a:prstGeom prst="roundRect">
            <a:avLst>
              <a:gd name="adj" fmla="val 7479"/>
            </a:avLst>
          </a:prstGeom>
          <a:ln w="28575">
            <a:solidFill>
              <a:srgbClr val="8E3C4C"/>
            </a:solidFill>
          </a:ln>
        </p:spPr>
      </p:pic>
      <p:sp>
        <p:nvSpPr>
          <p:cNvPr id="16" name="TextBox 21">
            <a:extLst>
              <a:ext uri="{FF2B5EF4-FFF2-40B4-BE49-F238E27FC236}">
                <a16:creationId xmlns:a16="http://schemas.microsoft.com/office/drawing/2014/main" id="{A8DF788C-A1B6-467E-9E9B-8407A4532BE5}"/>
              </a:ext>
            </a:extLst>
          </p:cNvPr>
          <p:cNvSpPr txBox="1">
            <a:spLocks noChangeArrowheads="1"/>
          </p:cNvSpPr>
          <p:nvPr/>
        </p:nvSpPr>
        <p:spPr bwMode="auto">
          <a:xfrm>
            <a:off x="6939725" y="5934187"/>
            <a:ext cx="1578414" cy="203708"/>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altLang="en-US" sz="600" b="1" dirty="0">
                <a:latin typeface="Roboto" panose="02000000000000000000" pitchFamily="2" charset="0"/>
                <a:ea typeface="Roboto" panose="02000000000000000000" pitchFamily="2" charset="0"/>
                <a:cs typeface="Arial" panose="020B0604020202020204" pitchFamily="34" charset="0"/>
                <a:hlinkClick r:id="rId7"/>
              </a:rPr>
              <a:t>africa - mask</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8"/>
              </a:rPr>
              <a:t>Xuan Che</a:t>
            </a:r>
            <a:r>
              <a:rPr lang="en-GB" altLang="en-US" sz="6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3409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0"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134</TotalTime>
  <Words>1314</Words>
  <Application>Microsoft Office PowerPoint</Application>
  <PresentationFormat>On-screen Show (4:3)</PresentationFormat>
  <Paragraphs>95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Roboto</vt:lpstr>
      <vt:lpstr>Twinkl</vt:lpstr>
      <vt:lpstr>Arial</vt:lpstr>
      <vt:lpstr>Calibri</vt:lpstr>
      <vt:lpstr>Office Theme</vt:lpstr>
      <vt:lpstr>PowerPoint Presentation</vt:lpstr>
      <vt:lpstr>Where Is Africa? </vt:lpstr>
      <vt:lpstr>Africa </vt:lpstr>
      <vt:lpstr>African Tribes</vt:lpstr>
      <vt:lpstr>African Masks</vt:lpstr>
      <vt:lpstr>Dance</vt:lpstr>
      <vt:lpstr>Mask Styles</vt:lpstr>
      <vt:lpstr>Mask Patterns</vt:lpstr>
      <vt:lpstr>Mask Materials</vt:lpstr>
      <vt:lpstr>Masks</vt:lpstr>
      <vt:lpstr>Yohure Mask</vt:lpstr>
      <vt:lpstr>Yohure Mask</vt:lpstr>
      <vt:lpstr>Bwa Mask</vt:lpstr>
      <vt:lpstr>Bwa Mask</vt:lpstr>
      <vt:lpstr>Goma Mask</vt:lpstr>
      <vt:lpstr>Goma Mask</vt:lpstr>
      <vt:lpstr>Dan Mask</vt:lpstr>
      <vt:lpstr>Dan Mask</vt:lpstr>
      <vt:lpstr>Pende Mask</vt:lpstr>
      <vt:lpstr>Pende Mask</vt:lpstr>
      <vt:lpstr>Original Masks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21</cp:revision>
  <dcterms:created xsi:type="dcterms:W3CDTF">2020-04-13T12:09:49Z</dcterms:created>
  <dcterms:modified xsi:type="dcterms:W3CDTF">2021-06-22T14:58:39Z</dcterms:modified>
</cp:coreProperties>
</file>