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9"/>
  </p:notesMasterIdLst>
  <p:handoutMasterIdLst>
    <p:handoutMasterId r:id="rId30"/>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5" r:id="rId20"/>
    <p:sldId id="286" r:id="rId21"/>
    <p:sldId id="287" r:id="rId22"/>
    <p:sldId id="288" r:id="rId23"/>
    <p:sldId id="289" r:id="rId24"/>
    <p:sldId id="290" r:id="rId25"/>
    <p:sldId id="291" r:id="rId26"/>
    <p:sldId id="292" r:id="rId27"/>
    <p:sldId id="267" r:id="rId28"/>
  </p:sldIdLst>
  <p:sldSz cx="9144000" cy="6858000" type="screen4x3"/>
  <p:notesSz cx="6858000" cy="9144000"/>
  <p:embeddedFontLst>
    <p:embeddedFont>
      <p:font typeface="Calibri" panose="020F0502020204030204" pitchFamily="34" charset="0"/>
      <p:regular r:id="rId31"/>
      <p:bold r:id="rId32"/>
      <p:italic r:id="rId33"/>
      <p:boldItalic r:id="rId34"/>
    </p:embeddedFont>
    <p:embeddedFont>
      <p:font typeface="Twinkl" pitchFamily="2"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7184"/>
    <a:srgbClr val="8C9EAA"/>
    <a:srgbClr val="4DB1E3"/>
    <a:srgbClr val="18A0DB"/>
    <a:srgbClr val="DE1E5A"/>
    <a:srgbClr val="BC0105"/>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showGuides="1">
      <p:cViewPr varScale="1">
        <p:scale>
          <a:sx n="114" d="100"/>
          <a:sy n="114" d="100"/>
        </p:scale>
        <p:origin x="1740" y="11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09/07/2020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09/07/2020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slide" Target="slide2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hyperlink" Target="https://www.twinkl.co.uk/resources/living-in-the-wider-world-pshce-subjects-key-stage-2/ks2-citizenship-and-global-issues/ks2-citizenship-and-global-issues-powerpoint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hyperlink" Target="https://www.twinkl.co.uk/resources/living-in-the-wider-world-pshce-subjects-key-stage-2/ks2-citizenship-and-global-issues/ks2-citizenship-and-global-issues-powerpoint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slide" Target="slide6.xml"/><Relationship Id="rId1" Type="http://schemas.openxmlformats.org/officeDocument/2006/relationships/slideLayout" Target="../slideLayouts/slideLayout3.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slide" Target="slide3.xml"/></Relationships>
</file>

<file path=ppt/slides/_rels/slide27.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hyperlink" Target="https://www.twinkl.co.uk/resources/living-in-the-wider-world-pshce-subjects-key-stage-2/ks2-citizenship-and-global-issues/ks2-citizenship-and-global-issues-powerpoints" TargetMode="External"/><Relationship Id="rId4" Type="http://schemas.openxmlformats.org/officeDocument/2006/relationships/slide" Target="slide26.xml"/></Relationships>
</file>

<file path=ppt/slides/_rels/slide4.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6E4C230C-0315-497D-BF76-00DDBE092164}"/>
              </a:ext>
            </a:extLst>
          </p:cNvPr>
          <p:cNvSpPr/>
          <p:nvPr/>
        </p:nvSpPr>
        <p:spPr>
          <a:xfrm>
            <a:off x="3762462" y="5352176"/>
            <a:ext cx="1619075" cy="939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4612D-90A1-41F3-B175-C040A239A3C7}"/>
              </a:ext>
            </a:extLst>
          </p:cNvPr>
          <p:cNvSpPr>
            <a:spLocks noGrp="1"/>
          </p:cNvSpPr>
          <p:nvPr>
            <p:ph type="title"/>
          </p:nvPr>
        </p:nvSpPr>
        <p:spPr/>
        <p:txBody>
          <a:bodyPr/>
          <a:lstStyle/>
          <a:p>
            <a:r>
              <a:rPr lang="en-GB" dirty="0"/>
              <a:t>What Is Racism?</a:t>
            </a:r>
          </a:p>
        </p:txBody>
      </p:sp>
      <p:grpSp>
        <p:nvGrpSpPr>
          <p:cNvPr id="12" name="Group 11">
            <a:extLst>
              <a:ext uri="{FF2B5EF4-FFF2-40B4-BE49-F238E27FC236}">
                <a16:creationId xmlns:a16="http://schemas.microsoft.com/office/drawing/2014/main" id="{7B336B7F-53CF-4ACE-B847-77CA7CBE5604}"/>
              </a:ext>
            </a:extLst>
          </p:cNvPr>
          <p:cNvGrpSpPr/>
          <p:nvPr/>
        </p:nvGrpSpPr>
        <p:grpSpPr>
          <a:xfrm>
            <a:off x="440420" y="1347366"/>
            <a:ext cx="8246382" cy="717307"/>
            <a:chOff x="448809" y="1347366"/>
            <a:chExt cx="8246382" cy="717307"/>
          </a:xfrm>
        </p:grpSpPr>
        <p:sp>
          <p:nvSpPr>
            <p:cNvPr id="11" name="Rectangle 10">
              <a:extLst>
                <a:ext uri="{FF2B5EF4-FFF2-40B4-BE49-F238E27FC236}">
                  <a16:creationId xmlns:a16="http://schemas.microsoft.com/office/drawing/2014/main" id="{069B9614-E167-41FA-939B-FEECB3D5DE1A}"/>
                </a:ext>
              </a:extLst>
            </p:cNvPr>
            <p:cNvSpPr/>
            <p:nvPr/>
          </p:nvSpPr>
          <p:spPr>
            <a:xfrm>
              <a:off x="448809" y="1347366"/>
              <a:ext cx="8246382" cy="71730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8A31C67-EF4D-4F69-8837-4C980774CFA7}"/>
                </a:ext>
              </a:extLst>
            </p:cNvPr>
            <p:cNvSpPr/>
            <p:nvPr/>
          </p:nvSpPr>
          <p:spPr>
            <a:xfrm>
              <a:off x="660062" y="1372533"/>
              <a:ext cx="7814345" cy="646331"/>
            </a:xfrm>
            <a:prstGeom prst="rect">
              <a:avLst/>
            </a:prstGeom>
          </p:spPr>
          <p:txBody>
            <a:bodyPr wrap="square">
              <a:spAutoFit/>
            </a:bodyPr>
            <a:lstStyle/>
            <a:p>
              <a:pPr>
                <a:lnSpc>
                  <a:spcPct val="100000"/>
                </a:lnSpc>
                <a:spcBef>
                  <a:spcPct val="0"/>
                </a:spcBef>
                <a:buFontTx/>
                <a:buNone/>
              </a:pPr>
              <a:r>
                <a:rPr lang="en-GB" altLang="en-US" dirty="0"/>
                <a:t>Have you ever heard someone use a word in a negative way to describe someone because of their skin? </a:t>
              </a:r>
            </a:p>
          </p:txBody>
        </p:sp>
      </p:grpSp>
      <p:grpSp>
        <p:nvGrpSpPr>
          <p:cNvPr id="14" name="Group 13">
            <a:extLst>
              <a:ext uri="{FF2B5EF4-FFF2-40B4-BE49-F238E27FC236}">
                <a16:creationId xmlns:a16="http://schemas.microsoft.com/office/drawing/2014/main" id="{16FA7C78-3A99-4F44-944E-A8684088055E}"/>
              </a:ext>
            </a:extLst>
          </p:cNvPr>
          <p:cNvGrpSpPr/>
          <p:nvPr/>
        </p:nvGrpSpPr>
        <p:grpSpPr>
          <a:xfrm>
            <a:off x="447668" y="2062217"/>
            <a:ext cx="8246382" cy="717307"/>
            <a:chOff x="447668" y="2062217"/>
            <a:chExt cx="8246382" cy="717307"/>
          </a:xfrm>
        </p:grpSpPr>
        <p:sp>
          <p:nvSpPr>
            <p:cNvPr id="13" name="Rectangle 12">
              <a:extLst>
                <a:ext uri="{FF2B5EF4-FFF2-40B4-BE49-F238E27FC236}">
                  <a16:creationId xmlns:a16="http://schemas.microsoft.com/office/drawing/2014/main" id="{BF11FD57-BAA0-4815-A693-8B95546DFDC8}"/>
                </a:ext>
              </a:extLst>
            </p:cNvPr>
            <p:cNvSpPr/>
            <p:nvPr/>
          </p:nvSpPr>
          <p:spPr>
            <a:xfrm>
              <a:off x="447668" y="2062217"/>
              <a:ext cx="8246382" cy="71730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2BD65E8-4103-4F47-A567-CCBCAE0759CA}"/>
                </a:ext>
              </a:extLst>
            </p:cNvPr>
            <p:cNvSpPr/>
            <p:nvPr/>
          </p:nvSpPr>
          <p:spPr>
            <a:xfrm>
              <a:off x="660061" y="2098229"/>
              <a:ext cx="8017211" cy="646331"/>
            </a:xfrm>
            <a:prstGeom prst="rect">
              <a:avLst/>
            </a:prstGeom>
          </p:spPr>
          <p:txBody>
            <a:bodyPr wrap="square">
              <a:spAutoFit/>
            </a:bodyPr>
            <a:lstStyle/>
            <a:p>
              <a:pPr>
                <a:lnSpc>
                  <a:spcPct val="100000"/>
                </a:lnSpc>
                <a:spcBef>
                  <a:spcPct val="0"/>
                </a:spcBef>
                <a:buFontTx/>
                <a:buNone/>
              </a:pPr>
              <a:r>
                <a:rPr lang="en-GB" altLang="en-US" dirty="0"/>
                <a:t>Maybe you have seen someone be unkind to another because they have a different accent.</a:t>
              </a:r>
            </a:p>
          </p:txBody>
        </p:sp>
      </p:grpSp>
      <p:grpSp>
        <p:nvGrpSpPr>
          <p:cNvPr id="22" name="Group 21">
            <a:extLst>
              <a:ext uri="{FF2B5EF4-FFF2-40B4-BE49-F238E27FC236}">
                <a16:creationId xmlns:a16="http://schemas.microsoft.com/office/drawing/2014/main" id="{BC46FB26-A5EF-4DAD-AA3F-D9728D61E089}"/>
              </a:ext>
            </a:extLst>
          </p:cNvPr>
          <p:cNvGrpSpPr/>
          <p:nvPr/>
        </p:nvGrpSpPr>
        <p:grpSpPr>
          <a:xfrm>
            <a:off x="447668" y="2765779"/>
            <a:ext cx="8246382" cy="717307"/>
            <a:chOff x="447668" y="2757390"/>
            <a:chExt cx="8246382" cy="717307"/>
          </a:xfrm>
        </p:grpSpPr>
        <p:sp>
          <p:nvSpPr>
            <p:cNvPr id="15" name="Rectangle 14">
              <a:extLst>
                <a:ext uri="{FF2B5EF4-FFF2-40B4-BE49-F238E27FC236}">
                  <a16:creationId xmlns:a16="http://schemas.microsoft.com/office/drawing/2014/main" id="{311D1F78-E819-4281-869E-6F332300CA0B}"/>
                </a:ext>
              </a:extLst>
            </p:cNvPr>
            <p:cNvSpPr/>
            <p:nvPr/>
          </p:nvSpPr>
          <p:spPr>
            <a:xfrm>
              <a:off x="447668" y="2757390"/>
              <a:ext cx="8246382" cy="71730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28C53BD-4234-485F-86EA-75EF9F583028}"/>
                </a:ext>
              </a:extLst>
            </p:cNvPr>
            <p:cNvSpPr/>
            <p:nvPr/>
          </p:nvSpPr>
          <p:spPr>
            <a:xfrm>
              <a:off x="660061" y="2790369"/>
              <a:ext cx="7814346" cy="646331"/>
            </a:xfrm>
            <a:prstGeom prst="rect">
              <a:avLst/>
            </a:prstGeom>
          </p:spPr>
          <p:txBody>
            <a:bodyPr wrap="square">
              <a:spAutoFit/>
            </a:bodyPr>
            <a:lstStyle/>
            <a:p>
              <a:pPr>
                <a:lnSpc>
                  <a:spcPct val="100000"/>
                </a:lnSpc>
                <a:spcBef>
                  <a:spcPct val="0"/>
                </a:spcBef>
                <a:buFontTx/>
                <a:buNone/>
              </a:pPr>
              <a:r>
                <a:rPr lang="en-GB" altLang="en-US" dirty="0"/>
                <a:t>Perhaps you have heard nasty comments, or seen them on social media, aimed at a whole group of people.</a:t>
              </a:r>
            </a:p>
          </p:txBody>
        </p:sp>
      </p:grpSp>
      <p:grpSp>
        <p:nvGrpSpPr>
          <p:cNvPr id="23" name="Group 22">
            <a:extLst>
              <a:ext uri="{FF2B5EF4-FFF2-40B4-BE49-F238E27FC236}">
                <a16:creationId xmlns:a16="http://schemas.microsoft.com/office/drawing/2014/main" id="{CDBC3632-0703-454D-BB20-157D7F719003}"/>
              </a:ext>
            </a:extLst>
          </p:cNvPr>
          <p:cNvGrpSpPr/>
          <p:nvPr/>
        </p:nvGrpSpPr>
        <p:grpSpPr>
          <a:xfrm>
            <a:off x="448809" y="3475788"/>
            <a:ext cx="8246382" cy="717307"/>
            <a:chOff x="448809" y="3475788"/>
            <a:chExt cx="8246382" cy="717307"/>
          </a:xfrm>
        </p:grpSpPr>
        <p:sp>
          <p:nvSpPr>
            <p:cNvPr id="16" name="Rectangle 15">
              <a:extLst>
                <a:ext uri="{FF2B5EF4-FFF2-40B4-BE49-F238E27FC236}">
                  <a16:creationId xmlns:a16="http://schemas.microsoft.com/office/drawing/2014/main" id="{7B94B279-3BF1-49D4-8CC2-D23743A72DE2}"/>
                </a:ext>
              </a:extLst>
            </p:cNvPr>
            <p:cNvSpPr/>
            <p:nvPr/>
          </p:nvSpPr>
          <p:spPr>
            <a:xfrm>
              <a:off x="448809" y="3475788"/>
              <a:ext cx="8246382" cy="71730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00D3695-F651-45D3-AB82-7615F9FD2E27}"/>
                </a:ext>
              </a:extLst>
            </p:cNvPr>
            <p:cNvSpPr/>
            <p:nvPr/>
          </p:nvSpPr>
          <p:spPr>
            <a:xfrm>
              <a:off x="660061" y="3650289"/>
              <a:ext cx="3696846" cy="369332"/>
            </a:xfrm>
            <a:prstGeom prst="rect">
              <a:avLst/>
            </a:prstGeom>
          </p:spPr>
          <p:txBody>
            <a:bodyPr wrap="none">
              <a:spAutoFit/>
            </a:bodyPr>
            <a:lstStyle/>
            <a:p>
              <a:pPr>
                <a:lnSpc>
                  <a:spcPct val="100000"/>
                </a:lnSpc>
                <a:spcBef>
                  <a:spcPct val="0"/>
                </a:spcBef>
                <a:buFont typeface="Arial" panose="020B0604020202020204" pitchFamily="34" charset="0"/>
                <a:buNone/>
              </a:pPr>
              <a:r>
                <a:rPr lang="en-GB" altLang="en-US" dirty="0"/>
                <a:t>Why do you think people do this? </a:t>
              </a:r>
            </a:p>
          </p:txBody>
        </p:sp>
      </p:grpSp>
      <p:grpSp>
        <p:nvGrpSpPr>
          <p:cNvPr id="24" name="Group 23">
            <a:extLst>
              <a:ext uri="{FF2B5EF4-FFF2-40B4-BE49-F238E27FC236}">
                <a16:creationId xmlns:a16="http://schemas.microsoft.com/office/drawing/2014/main" id="{F6FE2686-C7C8-40F3-B6EE-A853EE753FDF}"/>
              </a:ext>
            </a:extLst>
          </p:cNvPr>
          <p:cNvGrpSpPr/>
          <p:nvPr/>
        </p:nvGrpSpPr>
        <p:grpSpPr>
          <a:xfrm>
            <a:off x="457198" y="4184855"/>
            <a:ext cx="8246382" cy="717307"/>
            <a:chOff x="457198" y="4184855"/>
            <a:chExt cx="8246382" cy="717307"/>
          </a:xfrm>
        </p:grpSpPr>
        <p:sp>
          <p:nvSpPr>
            <p:cNvPr id="17" name="Rectangle 16">
              <a:extLst>
                <a:ext uri="{FF2B5EF4-FFF2-40B4-BE49-F238E27FC236}">
                  <a16:creationId xmlns:a16="http://schemas.microsoft.com/office/drawing/2014/main" id="{CDA15A52-A993-4CE1-A9B9-ADC9D3732D7D}"/>
                </a:ext>
              </a:extLst>
            </p:cNvPr>
            <p:cNvSpPr/>
            <p:nvPr/>
          </p:nvSpPr>
          <p:spPr>
            <a:xfrm>
              <a:off x="457198" y="4184855"/>
              <a:ext cx="8246382" cy="7173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F4E6B3D-0583-470D-8789-C4D14941A777}"/>
                </a:ext>
              </a:extLst>
            </p:cNvPr>
            <p:cNvSpPr/>
            <p:nvPr/>
          </p:nvSpPr>
          <p:spPr>
            <a:xfrm>
              <a:off x="660060" y="4218411"/>
              <a:ext cx="5866575" cy="646331"/>
            </a:xfrm>
            <a:prstGeom prst="rect">
              <a:avLst/>
            </a:prstGeom>
          </p:spPr>
          <p:txBody>
            <a:bodyPr wrap="square">
              <a:spAutoFit/>
            </a:bodyPr>
            <a:lstStyle/>
            <a:p>
              <a:pPr>
                <a:lnSpc>
                  <a:spcPct val="100000"/>
                </a:lnSpc>
                <a:spcBef>
                  <a:spcPct val="0"/>
                </a:spcBef>
                <a:buFont typeface="Arial" panose="020B0604020202020204" pitchFamily="34" charset="0"/>
                <a:buNone/>
              </a:pPr>
              <a:r>
                <a:rPr lang="en-GB" altLang="en-US" dirty="0"/>
                <a:t>Do you think their beliefs and actions reflect the Declaration of Human Rights?</a:t>
              </a:r>
            </a:p>
          </p:txBody>
        </p:sp>
      </p:grpSp>
      <p:grpSp>
        <p:nvGrpSpPr>
          <p:cNvPr id="25" name="Group 24">
            <a:extLst>
              <a:ext uri="{FF2B5EF4-FFF2-40B4-BE49-F238E27FC236}">
                <a16:creationId xmlns:a16="http://schemas.microsoft.com/office/drawing/2014/main" id="{15C1F25D-8FA7-4A47-B131-B22669D4E114}"/>
              </a:ext>
            </a:extLst>
          </p:cNvPr>
          <p:cNvGrpSpPr/>
          <p:nvPr/>
        </p:nvGrpSpPr>
        <p:grpSpPr>
          <a:xfrm>
            <a:off x="457198" y="4899706"/>
            <a:ext cx="8246382" cy="717307"/>
            <a:chOff x="457198" y="4899706"/>
            <a:chExt cx="8246382" cy="717307"/>
          </a:xfrm>
        </p:grpSpPr>
        <p:sp>
          <p:nvSpPr>
            <p:cNvPr id="18" name="Rectangle 17">
              <a:extLst>
                <a:ext uri="{FF2B5EF4-FFF2-40B4-BE49-F238E27FC236}">
                  <a16:creationId xmlns:a16="http://schemas.microsoft.com/office/drawing/2014/main" id="{01136CA3-018F-4D96-8078-0B2DD5C016AD}"/>
                </a:ext>
              </a:extLst>
            </p:cNvPr>
            <p:cNvSpPr/>
            <p:nvPr/>
          </p:nvSpPr>
          <p:spPr>
            <a:xfrm>
              <a:off x="457198" y="4899706"/>
              <a:ext cx="8246382" cy="71730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3A34337-DFB8-4C06-83B3-C4A3C37C679E}"/>
                </a:ext>
              </a:extLst>
            </p:cNvPr>
            <p:cNvSpPr/>
            <p:nvPr/>
          </p:nvSpPr>
          <p:spPr>
            <a:xfrm>
              <a:off x="660060" y="5045693"/>
              <a:ext cx="1778051" cy="369332"/>
            </a:xfrm>
            <a:prstGeom prst="rect">
              <a:avLst/>
            </a:prstGeom>
          </p:spPr>
          <p:txBody>
            <a:bodyPr wrap="none">
              <a:spAutoFit/>
            </a:bodyPr>
            <a:lstStyle/>
            <a:p>
              <a:pPr>
                <a:lnSpc>
                  <a:spcPct val="100000"/>
                </a:lnSpc>
                <a:spcBef>
                  <a:spcPct val="0"/>
                </a:spcBef>
                <a:buFontTx/>
                <a:buNone/>
              </a:pPr>
              <a:r>
                <a:rPr lang="en-GB" altLang="en-US" b="1" dirty="0">
                  <a:solidFill>
                    <a:schemeClr val="bg1"/>
                  </a:solidFill>
                </a:rPr>
                <a:t>This is racism. </a:t>
              </a:r>
            </a:p>
          </p:txBody>
        </p:sp>
      </p:grpSp>
      <p:sp>
        <p:nvSpPr>
          <p:cNvPr id="9" name="Rectangle 8">
            <a:extLst>
              <a:ext uri="{FF2B5EF4-FFF2-40B4-BE49-F238E27FC236}">
                <a16:creationId xmlns:a16="http://schemas.microsoft.com/office/drawing/2014/main" id="{1214FF2E-DE8F-4BB4-9C41-004D5098ADE5}"/>
              </a:ext>
            </a:extLst>
          </p:cNvPr>
          <p:cNvSpPr/>
          <p:nvPr/>
        </p:nvSpPr>
        <p:spPr>
          <a:xfrm>
            <a:off x="2209500" y="5045693"/>
            <a:ext cx="2593980" cy="369332"/>
          </a:xfrm>
          <a:prstGeom prst="rect">
            <a:avLst/>
          </a:prstGeom>
        </p:spPr>
        <p:txBody>
          <a:bodyPr wrap="none">
            <a:spAutoFit/>
          </a:bodyPr>
          <a:lstStyle/>
          <a:p>
            <a:pPr>
              <a:lnSpc>
                <a:spcPct val="100000"/>
              </a:lnSpc>
              <a:spcBef>
                <a:spcPct val="0"/>
              </a:spcBef>
              <a:buFontTx/>
              <a:buNone/>
            </a:pPr>
            <a:r>
              <a:rPr lang="en-GB" altLang="en-US" b="1" dirty="0">
                <a:solidFill>
                  <a:schemeClr val="bg1"/>
                </a:solidFill>
              </a:rPr>
              <a:t>This is not acceptable. </a:t>
            </a:r>
          </a:p>
        </p:txBody>
      </p:sp>
      <p:grpSp>
        <p:nvGrpSpPr>
          <p:cNvPr id="21" name="Group 20">
            <a:extLst>
              <a:ext uri="{FF2B5EF4-FFF2-40B4-BE49-F238E27FC236}">
                <a16:creationId xmlns:a16="http://schemas.microsoft.com/office/drawing/2014/main" id="{0A4D1DB2-A3AF-4782-B82D-0A287218ACC4}"/>
              </a:ext>
            </a:extLst>
          </p:cNvPr>
          <p:cNvGrpSpPr/>
          <p:nvPr/>
        </p:nvGrpSpPr>
        <p:grpSpPr>
          <a:xfrm>
            <a:off x="457198" y="5602140"/>
            <a:ext cx="8246382" cy="717307"/>
            <a:chOff x="457198" y="5602140"/>
            <a:chExt cx="8246382" cy="717307"/>
          </a:xfrm>
        </p:grpSpPr>
        <p:sp>
          <p:nvSpPr>
            <p:cNvPr id="20" name="Rectangle 19">
              <a:extLst>
                <a:ext uri="{FF2B5EF4-FFF2-40B4-BE49-F238E27FC236}">
                  <a16:creationId xmlns:a16="http://schemas.microsoft.com/office/drawing/2014/main" id="{3E60B8AA-A016-41D0-A562-7E13A290DFA9}"/>
                </a:ext>
              </a:extLst>
            </p:cNvPr>
            <p:cNvSpPr/>
            <p:nvPr/>
          </p:nvSpPr>
          <p:spPr>
            <a:xfrm>
              <a:off x="457198" y="5602140"/>
              <a:ext cx="8246382" cy="7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B59C3F-1025-4B2C-9192-CFD6203EE0FB}"/>
                </a:ext>
              </a:extLst>
            </p:cNvPr>
            <p:cNvSpPr/>
            <p:nvPr/>
          </p:nvSpPr>
          <p:spPr>
            <a:xfrm>
              <a:off x="638089" y="5615662"/>
              <a:ext cx="7537507" cy="646331"/>
            </a:xfrm>
            <a:prstGeom prst="rect">
              <a:avLst/>
            </a:prstGeom>
          </p:spPr>
          <p:txBody>
            <a:bodyPr wrap="square">
              <a:spAutoFit/>
            </a:bodyPr>
            <a:lstStyle/>
            <a:p>
              <a:pPr>
                <a:lnSpc>
                  <a:spcPct val="100000"/>
                </a:lnSpc>
                <a:spcBef>
                  <a:spcPct val="0"/>
                </a:spcBef>
                <a:buFontTx/>
                <a:buNone/>
              </a:pPr>
              <a:r>
                <a:rPr lang="en-GB" altLang="en-US" dirty="0">
                  <a:solidFill>
                    <a:schemeClr val="bg1"/>
                  </a:solidFill>
                </a:rPr>
                <a:t>Racism is when people are not given respect, their rights, dignity or value because of their race.</a:t>
              </a:r>
            </a:p>
          </p:txBody>
        </p:sp>
      </p:grpSp>
      <p:sp>
        <p:nvSpPr>
          <p:cNvPr id="19" name="Rectangle 18">
            <a:extLst>
              <a:ext uri="{FF2B5EF4-FFF2-40B4-BE49-F238E27FC236}">
                <a16:creationId xmlns:a16="http://schemas.microsoft.com/office/drawing/2014/main" id="{C29B9B4E-E382-4C7A-8DA5-5579B27A4EF5}"/>
              </a:ext>
            </a:extLst>
          </p:cNvPr>
          <p:cNvSpPr/>
          <p:nvPr/>
        </p:nvSpPr>
        <p:spPr>
          <a:xfrm>
            <a:off x="4567234" y="5044304"/>
            <a:ext cx="3445174" cy="369332"/>
          </a:xfrm>
          <a:prstGeom prst="rect">
            <a:avLst/>
          </a:prstGeom>
        </p:spPr>
        <p:txBody>
          <a:bodyPr wrap="none">
            <a:spAutoFit/>
          </a:bodyPr>
          <a:lstStyle/>
          <a:p>
            <a:pPr>
              <a:lnSpc>
                <a:spcPct val="100000"/>
              </a:lnSpc>
              <a:spcBef>
                <a:spcPct val="0"/>
              </a:spcBef>
              <a:buFontTx/>
              <a:buNone/>
            </a:pPr>
            <a:r>
              <a:rPr lang="en-GB" altLang="en-US" b="1" dirty="0">
                <a:solidFill>
                  <a:schemeClr val="bg1"/>
                </a:solidFill>
              </a:rPr>
              <a:t>Racism can happen anywhere. </a:t>
            </a:r>
          </a:p>
        </p:txBody>
      </p:sp>
      <p:sp>
        <p:nvSpPr>
          <p:cNvPr id="26" name="Rectangle 25">
            <a:hlinkClick r:id="rId2"/>
            <a:extLst>
              <a:ext uri="{FF2B5EF4-FFF2-40B4-BE49-F238E27FC236}">
                <a16:creationId xmlns:a16="http://schemas.microsoft.com/office/drawing/2014/main" id="{9C25ABF8-0B28-4E0F-9831-D7B4A0EB2E1C}"/>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8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97398-59D3-4919-8BBB-B4E6313EB198}"/>
              </a:ext>
            </a:extLst>
          </p:cNvPr>
          <p:cNvSpPr>
            <a:spLocks noGrp="1"/>
          </p:cNvSpPr>
          <p:nvPr>
            <p:ph type="title"/>
          </p:nvPr>
        </p:nvSpPr>
        <p:spPr/>
        <p:txBody>
          <a:bodyPr/>
          <a:lstStyle/>
          <a:p>
            <a:r>
              <a:rPr lang="en-GB" dirty="0"/>
              <a:t>What Is Racial Discrimination?</a:t>
            </a:r>
          </a:p>
        </p:txBody>
      </p:sp>
      <p:grpSp>
        <p:nvGrpSpPr>
          <p:cNvPr id="6" name="Group 5">
            <a:extLst>
              <a:ext uri="{FF2B5EF4-FFF2-40B4-BE49-F238E27FC236}">
                <a16:creationId xmlns:a16="http://schemas.microsoft.com/office/drawing/2014/main" id="{32C7A6BB-1B0D-437B-8BCB-52CC7B41239F}"/>
              </a:ext>
            </a:extLst>
          </p:cNvPr>
          <p:cNvGrpSpPr/>
          <p:nvPr/>
        </p:nvGrpSpPr>
        <p:grpSpPr>
          <a:xfrm>
            <a:off x="448809" y="1551963"/>
            <a:ext cx="8246382" cy="1276927"/>
            <a:chOff x="448809" y="1551963"/>
            <a:chExt cx="8246382" cy="1276927"/>
          </a:xfrm>
        </p:grpSpPr>
        <p:sp>
          <p:nvSpPr>
            <p:cNvPr id="5" name="Rectangle 4">
              <a:extLst>
                <a:ext uri="{FF2B5EF4-FFF2-40B4-BE49-F238E27FC236}">
                  <a16:creationId xmlns:a16="http://schemas.microsoft.com/office/drawing/2014/main" id="{384977AA-3F8D-4B30-8D03-95D90446A858}"/>
                </a:ext>
              </a:extLst>
            </p:cNvPr>
            <p:cNvSpPr/>
            <p:nvPr/>
          </p:nvSpPr>
          <p:spPr>
            <a:xfrm>
              <a:off x="448809" y="1551963"/>
              <a:ext cx="8246382" cy="113251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1F131C23-23F1-46F7-B3FF-992CFC0670EF}"/>
                </a:ext>
              </a:extLst>
            </p:cNvPr>
            <p:cNvSpPr/>
            <p:nvPr/>
          </p:nvSpPr>
          <p:spPr>
            <a:xfrm>
              <a:off x="826315" y="1628561"/>
              <a:ext cx="7545897" cy="1200329"/>
            </a:xfrm>
            <a:prstGeom prst="rect">
              <a:avLst/>
            </a:prstGeom>
          </p:spPr>
          <p:txBody>
            <a:bodyPr wrap="square">
              <a:spAutoFit/>
            </a:bodyPr>
            <a:lstStyle/>
            <a:p>
              <a:pPr>
                <a:lnSpc>
                  <a:spcPct val="100000"/>
                </a:lnSpc>
                <a:spcBef>
                  <a:spcPct val="0"/>
                </a:spcBef>
                <a:buFontTx/>
                <a:buNone/>
              </a:pPr>
              <a:r>
                <a:rPr lang="en-GB" altLang="en-US" dirty="0"/>
                <a:t>Discrimination is when someone, or a group of people, is treated unfairly because of gender, religion, disability, nationality, appearance or any factor when they are compared to other people.</a:t>
              </a:r>
            </a:p>
            <a:p>
              <a:pPr>
                <a:lnSpc>
                  <a:spcPct val="100000"/>
                </a:lnSpc>
                <a:spcBef>
                  <a:spcPct val="0"/>
                </a:spcBef>
                <a:buFontTx/>
                <a:buNone/>
              </a:pPr>
              <a:endParaRPr lang="en-GB" altLang="en-US" dirty="0"/>
            </a:p>
          </p:txBody>
        </p:sp>
      </p:grpSp>
      <p:sp>
        <p:nvSpPr>
          <p:cNvPr id="4" name="Rectangle 3">
            <a:extLst>
              <a:ext uri="{FF2B5EF4-FFF2-40B4-BE49-F238E27FC236}">
                <a16:creationId xmlns:a16="http://schemas.microsoft.com/office/drawing/2014/main" id="{37A2F1D3-6A47-4EB4-96BE-7DFEB4B8026D}"/>
              </a:ext>
            </a:extLst>
          </p:cNvPr>
          <p:cNvSpPr/>
          <p:nvPr/>
        </p:nvSpPr>
        <p:spPr>
          <a:xfrm>
            <a:off x="826315" y="2828890"/>
            <a:ext cx="3200401" cy="2308324"/>
          </a:xfrm>
          <a:prstGeom prst="rect">
            <a:avLst/>
          </a:prstGeom>
        </p:spPr>
        <p:txBody>
          <a:bodyPr wrap="square">
            <a:spAutoFit/>
          </a:bodyPr>
          <a:lstStyle/>
          <a:p>
            <a:pPr>
              <a:lnSpc>
                <a:spcPct val="100000"/>
              </a:lnSpc>
              <a:spcBef>
                <a:spcPct val="0"/>
              </a:spcBef>
              <a:buFontTx/>
              <a:buNone/>
            </a:pPr>
            <a:r>
              <a:rPr lang="en-GB" altLang="en-US" dirty="0"/>
              <a:t>Racial discrimination is when people are treated unfairly because of their race. </a:t>
            </a:r>
          </a:p>
          <a:p>
            <a:pPr>
              <a:lnSpc>
                <a:spcPct val="100000"/>
              </a:lnSpc>
              <a:spcBef>
                <a:spcPct val="0"/>
              </a:spcBef>
              <a:buFontTx/>
              <a:buNone/>
            </a:pPr>
            <a:endParaRPr lang="en-GB" altLang="en-US" dirty="0"/>
          </a:p>
          <a:p>
            <a:pPr>
              <a:lnSpc>
                <a:spcPct val="100000"/>
              </a:lnSpc>
              <a:spcBef>
                <a:spcPct val="0"/>
              </a:spcBef>
              <a:buFontTx/>
              <a:buNone/>
            </a:pPr>
            <a:r>
              <a:rPr lang="en-GB" altLang="en-US" dirty="0"/>
              <a:t>Perhaps you can think of occasions where people have been treated unfairly because of their race.</a:t>
            </a:r>
          </a:p>
        </p:txBody>
      </p:sp>
      <p:pic>
        <p:nvPicPr>
          <p:cNvPr id="8" name="Picture 7">
            <a:extLst>
              <a:ext uri="{FF2B5EF4-FFF2-40B4-BE49-F238E27FC236}">
                <a16:creationId xmlns:a16="http://schemas.microsoft.com/office/drawing/2014/main" id="{01C5CFA3-D7B2-43C2-90E9-12F69C130E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0303" y="3028116"/>
            <a:ext cx="4504888" cy="3350989"/>
          </a:xfrm>
          <a:prstGeom prst="rect">
            <a:avLst/>
          </a:prstGeom>
        </p:spPr>
      </p:pic>
      <p:sp>
        <p:nvSpPr>
          <p:cNvPr id="9" name="Rectangle 8">
            <a:hlinkClick r:id="rId3"/>
            <a:extLst>
              <a:ext uri="{FF2B5EF4-FFF2-40B4-BE49-F238E27FC236}">
                <a16:creationId xmlns:a16="http://schemas.microsoft.com/office/drawing/2014/main" id="{A474EFB5-B86E-4014-BBE0-0117DFFA76C8}"/>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868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E0FA-F0FC-40FE-B68B-489C7301B13C}"/>
              </a:ext>
            </a:extLst>
          </p:cNvPr>
          <p:cNvSpPr>
            <a:spLocks noGrp="1"/>
          </p:cNvSpPr>
          <p:nvPr>
            <p:ph type="title"/>
          </p:nvPr>
        </p:nvSpPr>
        <p:spPr/>
        <p:txBody>
          <a:bodyPr/>
          <a:lstStyle/>
          <a:p>
            <a:r>
              <a:rPr lang="en-GB" dirty="0"/>
              <a:t>What Is Racial Discrimination?</a:t>
            </a:r>
          </a:p>
        </p:txBody>
      </p:sp>
      <p:sp>
        <p:nvSpPr>
          <p:cNvPr id="4" name="Rectangle 3">
            <a:extLst>
              <a:ext uri="{FF2B5EF4-FFF2-40B4-BE49-F238E27FC236}">
                <a16:creationId xmlns:a16="http://schemas.microsoft.com/office/drawing/2014/main" id="{F6FDFBDB-1792-47BC-8688-4A0347148245}"/>
              </a:ext>
            </a:extLst>
          </p:cNvPr>
          <p:cNvSpPr/>
          <p:nvPr/>
        </p:nvSpPr>
        <p:spPr>
          <a:xfrm>
            <a:off x="779870" y="1347069"/>
            <a:ext cx="7516841" cy="923330"/>
          </a:xfrm>
          <a:prstGeom prst="rect">
            <a:avLst/>
          </a:prstGeom>
          <a:ln w="12700">
            <a:solidFill>
              <a:schemeClr val="accent4"/>
            </a:solidFill>
          </a:ln>
        </p:spPr>
        <p:txBody>
          <a:bodyPr wrap="square">
            <a:spAutoFit/>
          </a:bodyPr>
          <a:lstStyle/>
          <a:p>
            <a:pPr>
              <a:lnSpc>
                <a:spcPct val="100000"/>
              </a:lnSpc>
              <a:spcBef>
                <a:spcPct val="0"/>
              </a:spcBef>
              <a:buFontTx/>
              <a:buNone/>
            </a:pPr>
            <a:r>
              <a:rPr lang="en-GB" altLang="en-US" dirty="0"/>
              <a:t>Racial discrimination has happened for hundreds of years and due to this, people have been disadvantaged for the whole of their lives because of their race.</a:t>
            </a:r>
          </a:p>
        </p:txBody>
      </p:sp>
      <p:sp>
        <p:nvSpPr>
          <p:cNvPr id="6" name="Rectangle 5">
            <a:extLst>
              <a:ext uri="{FF2B5EF4-FFF2-40B4-BE49-F238E27FC236}">
                <a16:creationId xmlns:a16="http://schemas.microsoft.com/office/drawing/2014/main" id="{4DD5A989-641D-40EB-A5A2-1E2715F04A36}"/>
              </a:ext>
            </a:extLst>
          </p:cNvPr>
          <p:cNvSpPr/>
          <p:nvPr/>
        </p:nvSpPr>
        <p:spPr>
          <a:xfrm>
            <a:off x="779870" y="2354289"/>
            <a:ext cx="7516841" cy="923330"/>
          </a:xfrm>
          <a:prstGeom prst="rect">
            <a:avLst/>
          </a:prstGeom>
          <a:ln w="12700">
            <a:solidFill>
              <a:schemeClr val="accent5"/>
            </a:solidFill>
          </a:ln>
        </p:spPr>
        <p:txBody>
          <a:bodyPr wrap="square">
            <a:spAutoFit/>
          </a:bodyPr>
          <a:lstStyle/>
          <a:p>
            <a:pPr>
              <a:lnSpc>
                <a:spcPct val="100000"/>
              </a:lnSpc>
              <a:spcBef>
                <a:spcPct val="0"/>
              </a:spcBef>
              <a:buFont typeface="Arial" panose="020B0604020202020204" pitchFamily="34" charset="0"/>
              <a:buNone/>
            </a:pPr>
            <a:r>
              <a:rPr lang="en-US" altLang="en-US" dirty="0"/>
              <a:t>Many people who are racially discriminated against, often do not have access to adequate healthcare, suffer injustice and are restricted on where they are able to live.</a:t>
            </a:r>
          </a:p>
        </p:txBody>
      </p:sp>
      <p:sp>
        <p:nvSpPr>
          <p:cNvPr id="7" name="Rectangle 6">
            <a:extLst>
              <a:ext uri="{FF2B5EF4-FFF2-40B4-BE49-F238E27FC236}">
                <a16:creationId xmlns:a16="http://schemas.microsoft.com/office/drawing/2014/main" id="{46C516F8-F2A1-4413-9324-52F59627E84F}"/>
              </a:ext>
            </a:extLst>
          </p:cNvPr>
          <p:cNvSpPr/>
          <p:nvPr/>
        </p:nvSpPr>
        <p:spPr>
          <a:xfrm>
            <a:off x="779870" y="5510931"/>
            <a:ext cx="7516840" cy="646331"/>
          </a:xfrm>
          <a:prstGeom prst="rect">
            <a:avLst/>
          </a:prstGeom>
          <a:ln w="12700">
            <a:solidFill>
              <a:schemeClr val="accent1"/>
            </a:solidFill>
          </a:ln>
        </p:spPr>
        <p:txBody>
          <a:bodyPr wrap="square">
            <a:spAutoFit/>
          </a:bodyPr>
          <a:lstStyle/>
          <a:p>
            <a:pPr>
              <a:lnSpc>
                <a:spcPct val="100000"/>
              </a:lnSpc>
              <a:spcBef>
                <a:spcPct val="0"/>
              </a:spcBef>
              <a:buFontTx/>
              <a:buNone/>
            </a:pPr>
            <a:r>
              <a:rPr lang="en-US" altLang="en-US" dirty="0"/>
              <a:t>Racism and racial discrimination has been allowed to become part of society and everyday culture, which is not acceptable, fair or equal.</a:t>
            </a:r>
          </a:p>
        </p:txBody>
      </p:sp>
      <p:sp>
        <p:nvSpPr>
          <p:cNvPr id="3" name="TextBox 1">
            <a:extLst>
              <a:ext uri="{FF2B5EF4-FFF2-40B4-BE49-F238E27FC236}">
                <a16:creationId xmlns:a16="http://schemas.microsoft.com/office/drawing/2014/main" id="{BB3525D2-E9D6-46BA-8E3A-6F90D7D8DD77}"/>
              </a:ext>
            </a:extLst>
          </p:cNvPr>
          <p:cNvSpPr txBox="1">
            <a:spLocks noChangeArrowheads="1"/>
          </p:cNvSpPr>
          <p:nvPr/>
        </p:nvSpPr>
        <p:spPr bwMode="auto">
          <a:xfrm>
            <a:off x="779871" y="3407594"/>
            <a:ext cx="7516841" cy="192360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FontTx/>
              <a:buNone/>
            </a:pPr>
            <a:r>
              <a:rPr lang="en-US" altLang="en-US" sz="1700" dirty="0"/>
              <a:t>Some of the biggest </a:t>
            </a:r>
            <a:r>
              <a:rPr lang="en-US" altLang="en-US" sz="1700" dirty="0" err="1"/>
              <a:t>organisations</a:t>
            </a:r>
            <a:r>
              <a:rPr lang="en-US" altLang="en-US" sz="1700" dirty="0"/>
              <a:t> in the UK were found to be guilty of something called ‘institutional racism’. This is when an entire </a:t>
            </a:r>
            <a:r>
              <a:rPr lang="en-US" altLang="en-US" sz="1700" dirty="0" err="1"/>
              <a:t>organisation</a:t>
            </a:r>
            <a:r>
              <a:rPr lang="en-US" altLang="en-US" sz="1700" dirty="0"/>
              <a:t> allows racism to take place and it isn’t challenged. This results in instances where people from </a:t>
            </a:r>
            <a:r>
              <a:rPr lang="en-GB" sz="1700" dirty="0"/>
              <a:t>Black and Minority Ethnic communities</a:t>
            </a:r>
            <a:r>
              <a:rPr lang="en-US" altLang="en-US" sz="1700" dirty="0"/>
              <a:t> aren’t given promotions at work when they are the best person for the job; are paid less than others when they are doing the same job and their experiences of racial discrimination are not dealt with properly, if at all.</a:t>
            </a:r>
          </a:p>
        </p:txBody>
      </p:sp>
      <p:sp>
        <p:nvSpPr>
          <p:cNvPr id="10" name="Rectangle 9">
            <a:hlinkClick r:id="rId2"/>
            <a:extLst>
              <a:ext uri="{FF2B5EF4-FFF2-40B4-BE49-F238E27FC236}">
                <a16:creationId xmlns:a16="http://schemas.microsoft.com/office/drawing/2014/main" id="{7F5CE3FA-C14D-4684-94A4-468B44FBE2D0}"/>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511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53477-10A1-4D01-9B76-516FEC737CC5}"/>
              </a:ext>
            </a:extLst>
          </p:cNvPr>
          <p:cNvSpPr>
            <a:spLocks noGrp="1"/>
          </p:cNvSpPr>
          <p:nvPr>
            <p:ph type="title"/>
          </p:nvPr>
        </p:nvSpPr>
        <p:spPr>
          <a:xfrm>
            <a:off x="457198" y="478894"/>
            <a:ext cx="8220075" cy="1106625"/>
          </a:xfrm>
        </p:spPr>
        <p:txBody>
          <a:bodyPr/>
          <a:lstStyle/>
          <a:p>
            <a:pPr algn="ctr"/>
            <a:r>
              <a:rPr lang="en-GB" sz="3200" dirty="0"/>
              <a:t>How Might Someone Discriminate against Another Because of Their Race?</a:t>
            </a:r>
          </a:p>
        </p:txBody>
      </p:sp>
      <p:sp>
        <p:nvSpPr>
          <p:cNvPr id="3" name="Rectangle 2">
            <a:extLst>
              <a:ext uri="{FF2B5EF4-FFF2-40B4-BE49-F238E27FC236}">
                <a16:creationId xmlns:a16="http://schemas.microsoft.com/office/drawing/2014/main" id="{2F690390-6AAA-42CB-9EDD-92F62F4D142A}"/>
              </a:ext>
            </a:extLst>
          </p:cNvPr>
          <p:cNvSpPr>
            <a:spLocks noChangeArrowheads="1"/>
          </p:cNvSpPr>
          <p:nvPr/>
        </p:nvSpPr>
        <p:spPr bwMode="auto">
          <a:xfrm>
            <a:off x="605631" y="1804216"/>
            <a:ext cx="7943850" cy="490538"/>
          </a:xfrm>
          <a:prstGeom prst="rect">
            <a:avLst/>
          </a:prstGeom>
          <a:solidFill>
            <a:srgbClr val="86CD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Saying mean things to someone because of their skin colour.</a:t>
            </a:r>
          </a:p>
        </p:txBody>
      </p:sp>
      <p:sp>
        <p:nvSpPr>
          <p:cNvPr id="4" name="Rectangle 3">
            <a:extLst>
              <a:ext uri="{FF2B5EF4-FFF2-40B4-BE49-F238E27FC236}">
                <a16:creationId xmlns:a16="http://schemas.microsoft.com/office/drawing/2014/main" id="{13C9F1B4-DD90-48E1-8DD6-976C5C1CCED4}"/>
              </a:ext>
            </a:extLst>
          </p:cNvPr>
          <p:cNvSpPr>
            <a:spLocks noChangeArrowheads="1"/>
          </p:cNvSpPr>
          <p:nvPr/>
        </p:nvSpPr>
        <p:spPr bwMode="auto">
          <a:xfrm>
            <a:off x="605631" y="2476932"/>
            <a:ext cx="7943850" cy="771525"/>
          </a:xfrm>
          <a:prstGeom prst="rect">
            <a:avLst/>
          </a:prstGeom>
          <a:solidFill>
            <a:srgbClr val="F29BA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Leaving someone out of games or not letting them join in because of their skin colour.</a:t>
            </a:r>
          </a:p>
        </p:txBody>
      </p:sp>
      <p:sp>
        <p:nvSpPr>
          <p:cNvPr id="5" name="Rectangle 4">
            <a:extLst>
              <a:ext uri="{FF2B5EF4-FFF2-40B4-BE49-F238E27FC236}">
                <a16:creationId xmlns:a16="http://schemas.microsoft.com/office/drawing/2014/main" id="{1B351395-2273-4BD9-A433-0204677649C4}"/>
              </a:ext>
            </a:extLst>
          </p:cNvPr>
          <p:cNvSpPr>
            <a:spLocks noChangeArrowheads="1"/>
          </p:cNvSpPr>
          <p:nvPr/>
        </p:nvSpPr>
        <p:spPr bwMode="auto">
          <a:xfrm>
            <a:off x="605631" y="3430635"/>
            <a:ext cx="7943850" cy="495300"/>
          </a:xfrm>
          <a:prstGeom prst="rect">
            <a:avLst/>
          </a:prstGeom>
          <a:solidFill>
            <a:srgbClr val="FFECA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Unfairly blaming or accusing someone of something because of their race. </a:t>
            </a:r>
          </a:p>
        </p:txBody>
      </p:sp>
      <p:sp>
        <p:nvSpPr>
          <p:cNvPr id="6" name="Rectangle 5">
            <a:extLst>
              <a:ext uri="{FF2B5EF4-FFF2-40B4-BE49-F238E27FC236}">
                <a16:creationId xmlns:a16="http://schemas.microsoft.com/office/drawing/2014/main" id="{92B0E2EF-9D61-4D77-8E63-5A100492FED1}"/>
              </a:ext>
            </a:extLst>
          </p:cNvPr>
          <p:cNvSpPr>
            <a:spLocks noChangeArrowheads="1"/>
          </p:cNvSpPr>
          <p:nvPr/>
        </p:nvSpPr>
        <p:spPr bwMode="auto">
          <a:xfrm>
            <a:off x="605631" y="4108113"/>
            <a:ext cx="7943850" cy="495300"/>
          </a:xfrm>
          <a:prstGeom prst="rect">
            <a:avLst/>
          </a:prstGeom>
          <a:solidFill>
            <a:srgbClr val="C9B5D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a:lnSpc>
                <a:spcPct val="100000"/>
              </a:lnSpc>
              <a:spcBef>
                <a:spcPct val="0"/>
              </a:spcBef>
              <a:buNone/>
            </a:pPr>
            <a:r>
              <a:rPr lang="en-GB" altLang="en-US" dirty="0">
                <a:solidFill>
                  <a:schemeClr val="tx1"/>
                </a:solidFill>
              </a:rPr>
              <a:t>Making fun of someone because of the customs and traditions they practise.</a:t>
            </a:r>
          </a:p>
        </p:txBody>
      </p:sp>
      <p:sp>
        <p:nvSpPr>
          <p:cNvPr id="7" name="Rectangle 6">
            <a:extLst>
              <a:ext uri="{FF2B5EF4-FFF2-40B4-BE49-F238E27FC236}">
                <a16:creationId xmlns:a16="http://schemas.microsoft.com/office/drawing/2014/main" id="{7DC694D7-52D8-49C6-B623-D613429EDFAC}"/>
              </a:ext>
            </a:extLst>
          </p:cNvPr>
          <p:cNvSpPr/>
          <p:nvPr/>
        </p:nvSpPr>
        <p:spPr>
          <a:xfrm>
            <a:off x="605631" y="4785591"/>
            <a:ext cx="7943850" cy="495300"/>
          </a:xfrm>
          <a:prstGeom prst="rect">
            <a:avLst/>
          </a:prstGeom>
          <a:solidFill>
            <a:schemeClr val="accent5">
              <a:lumMod val="40000"/>
              <a:lumOff val="60000"/>
            </a:schemeClr>
          </a:solidFill>
        </p:spPr>
        <p:txBody>
          <a:bodyPr lIns="108000" tIns="108000" rIns="108000" bIns="108000">
            <a:spAutoFit/>
          </a:bodyPr>
          <a:lstStyle/>
          <a:p>
            <a:pPr algn="ctr" eaLnBrk="1" fontAlgn="auto" hangingPunct="1">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GB" altLang="en-US" dirty="0"/>
              <a:t>Making fun of someone because of their language or accent.</a:t>
            </a:r>
          </a:p>
        </p:txBody>
      </p:sp>
      <p:grpSp>
        <p:nvGrpSpPr>
          <p:cNvPr id="10" name="Group 9">
            <a:extLst>
              <a:ext uri="{FF2B5EF4-FFF2-40B4-BE49-F238E27FC236}">
                <a16:creationId xmlns:a16="http://schemas.microsoft.com/office/drawing/2014/main" id="{BFC52BF6-0D66-4078-ABDA-D1CFFDA733B0}"/>
              </a:ext>
            </a:extLst>
          </p:cNvPr>
          <p:cNvGrpSpPr/>
          <p:nvPr/>
        </p:nvGrpSpPr>
        <p:grpSpPr>
          <a:xfrm>
            <a:off x="605631" y="5463069"/>
            <a:ext cx="7943850" cy="500524"/>
            <a:chOff x="605631" y="5463069"/>
            <a:chExt cx="7943850" cy="500524"/>
          </a:xfrm>
        </p:grpSpPr>
        <p:sp>
          <p:nvSpPr>
            <p:cNvPr id="8" name="Rectangle 7">
              <a:extLst>
                <a:ext uri="{FF2B5EF4-FFF2-40B4-BE49-F238E27FC236}">
                  <a16:creationId xmlns:a16="http://schemas.microsoft.com/office/drawing/2014/main" id="{CDF833BC-B2B3-421E-80BF-F013C52F777E}"/>
                </a:ext>
              </a:extLst>
            </p:cNvPr>
            <p:cNvSpPr>
              <a:spLocks noChangeArrowheads="1"/>
            </p:cNvSpPr>
            <p:nvPr/>
          </p:nvSpPr>
          <p:spPr bwMode="auto">
            <a:xfrm>
              <a:off x="605631" y="5463069"/>
              <a:ext cx="7943850" cy="495300"/>
            </a:xfrm>
            <a:prstGeom prst="rect">
              <a:avLst/>
            </a:prstGeom>
            <a:solidFill>
              <a:srgbClr val="EEBDD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Being </a:t>
              </a:r>
              <a:r>
                <a:rPr lang="en-GB" altLang="en-US" b="1" dirty="0">
                  <a:solidFill>
                    <a:schemeClr val="tx1"/>
                  </a:solidFill>
                </a:rPr>
                <a:t>prejudiced</a:t>
              </a:r>
              <a:r>
                <a:rPr lang="en-GB" altLang="en-US" dirty="0">
                  <a:solidFill>
                    <a:schemeClr val="tx1"/>
                  </a:solidFill>
                </a:rPr>
                <a:t> against someone because of their race.</a:t>
              </a:r>
            </a:p>
          </p:txBody>
        </p:sp>
        <p:sp>
          <p:nvSpPr>
            <p:cNvPr id="9" name="Rectangle 8">
              <a:hlinkClick r:id="rId2" action="ppaction://hlinksldjump"/>
              <a:extLst>
                <a:ext uri="{FF2B5EF4-FFF2-40B4-BE49-F238E27FC236}">
                  <a16:creationId xmlns:a16="http://schemas.microsoft.com/office/drawing/2014/main" id="{0D363EA2-AAA3-4608-9749-B534A854EFED}"/>
                </a:ext>
              </a:extLst>
            </p:cNvPr>
            <p:cNvSpPr/>
            <p:nvPr/>
          </p:nvSpPr>
          <p:spPr>
            <a:xfrm>
              <a:off x="2335795" y="5468293"/>
              <a:ext cx="1158844" cy="495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hlinkClick r:id="rId3"/>
            <a:extLst>
              <a:ext uri="{FF2B5EF4-FFF2-40B4-BE49-F238E27FC236}">
                <a16:creationId xmlns:a16="http://schemas.microsoft.com/office/drawing/2014/main" id="{015FB022-80EF-45EF-A668-AD9AAD40228A}"/>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074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98602B-62E7-4D22-86DD-5FBD64B4A7EB}"/>
              </a:ext>
            </a:extLst>
          </p:cNvPr>
          <p:cNvSpPr>
            <a:spLocks noGrp="1"/>
          </p:cNvSpPr>
          <p:nvPr>
            <p:ph type="title"/>
          </p:nvPr>
        </p:nvSpPr>
        <p:spPr>
          <a:xfrm>
            <a:off x="457198" y="478894"/>
            <a:ext cx="8220075" cy="1106625"/>
          </a:xfrm>
        </p:spPr>
        <p:txBody>
          <a:bodyPr/>
          <a:lstStyle/>
          <a:p>
            <a:pPr algn="ctr"/>
            <a:r>
              <a:rPr lang="en-GB" sz="3200" dirty="0"/>
              <a:t>What Can We Do to Help Eliminate Racial Discrimination?</a:t>
            </a:r>
          </a:p>
        </p:txBody>
      </p:sp>
      <p:sp>
        <p:nvSpPr>
          <p:cNvPr id="7" name="Rectangle 6">
            <a:extLst>
              <a:ext uri="{FF2B5EF4-FFF2-40B4-BE49-F238E27FC236}">
                <a16:creationId xmlns:a16="http://schemas.microsoft.com/office/drawing/2014/main" id="{5FD2873A-264B-4772-B24F-9BBCE6501F80}"/>
              </a:ext>
            </a:extLst>
          </p:cNvPr>
          <p:cNvSpPr>
            <a:spLocks noChangeArrowheads="1"/>
          </p:cNvSpPr>
          <p:nvPr/>
        </p:nvSpPr>
        <p:spPr bwMode="auto">
          <a:xfrm>
            <a:off x="593725" y="1585519"/>
            <a:ext cx="7943850" cy="1049106"/>
          </a:xfrm>
          <a:prstGeom prst="rect">
            <a:avLst/>
          </a:prstGeom>
          <a:solidFill>
            <a:srgbClr val="86CD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Recognise that no matter what our skin colour, accent, language we speak or the place we are from, we are all equal and deserve the same                            rights and treatment.</a:t>
            </a:r>
          </a:p>
        </p:txBody>
      </p:sp>
      <p:sp>
        <p:nvSpPr>
          <p:cNvPr id="8" name="Rectangle 7">
            <a:extLst>
              <a:ext uri="{FF2B5EF4-FFF2-40B4-BE49-F238E27FC236}">
                <a16:creationId xmlns:a16="http://schemas.microsoft.com/office/drawing/2014/main" id="{A235EA54-91D9-4E2F-BFA8-EE6075B89096}"/>
              </a:ext>
            </a:extLst>
          </p:cNvPr>
          <p:cNvSpPr>
            <a:spLocks noChangeArrowheads="1"/>
          </p:cNvSpPr>
          <p:nvPr/>
        </p:nvSpPr>
        <p:spPr bwMode="auto">
          <a:xfrm>
            <a:off x="593725" y="2744751"/>
            <a:ext cx="7943850" cy="495300"/>
          </a:xfrm>
          <a:prstGeom prst="rect">
            <a:avLst/>
          </a:prstGeom>
          <a:solidFill>
            <a:srgbClr val="F29BA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Make sure everybody feels included and welcome.</a:t>
            </a:r>
          </a:p>
        </p:txBody>
      </p:sp>
      <p:sp>
        <p:nvSpPr>
          <p:cNvPr id="9" name="Rectangle 8">
            <a:extLst>
              <a:ext uri="{FF2B5EF4-FFF2-40B4-BE49-F238E27FC236}">
                <a16:creationId xmlns:a16="http://schemas.microsoft.com/office/drawing/2014/main" id="{5ADBCE4B-05CB-4ABF-B54A-A866D482FA7C}"/>
              </a:ext>
            </a:extLst>
          </p:cNvPr>
          <p:cNvSpPr>
            <a:spLocks noChangeArrowheads="1"/>
          </p:cNvSpPr>
          <p:nvPr/>
        </p:nvSpPr>
        <p:spPr bwMode="auto">
          <a:xfrm>
            <a:off x="593725" y="3350177"/>
            <a:ext cx="7943850" cy="771525"/>
          </a:xfrm>
          <a:prstGeom prst="rect">
            <a:avLst/>
          </a:prstGeom>
          <a:solidFill>
            <a:srgbClr val="FFECA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Encourage people to tell someone if they feel they are being racially discriminated against.</a:t>
            </a:r>
          </a:p>
        </p:txBody>
      </p:sp>
      <p:sp>
        <p:nvSpPr>
          <p:cNvPr id="10" name="Rectangle 9">
            <a:extLst>
              <a:ext uri="{FF2B5EF4-FFF2-40B4-BE49-F238E27FC236}">
                <a16:creationId xmlns:a16="http://schemas.microsoft.com/office/drawing/2014/main" id="{B8AB75E3-3605-4BA4-B903-A5700DDD0C97}"/>
              </a:ext>
            </a:extLst>
          </p:cNvPr>
          <p:cNvSpPr>
            <a:spLocks noChangeArrowheads="1"/>
          </p:cNvSpPr>
          <p:nvPr/>
        </p:nvSpPr>
        <p:spPr bwMode="auto">
          <a:xfrm>
            <a:off x="593725" y="5593709"/>
            <a:ext cx="7943850" cy="495300"/>
          </a:xfrm>
          <a:prstGeom prst="rect">
            <a:avLst/>
          </a:prstGeom>
          <a:solidFill>
            <a:srgbClr val="C9B5D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If you think you see racism happening, tell a responsible adult and get help.</a:t>
            </a:r>
          </a:p>
        </p:txBody>
      </p:sp>
      <p:sp>
        <p:nvSpPr>
          <p:cNvPr id="11" name="Rectangle 10">
            <a:extLst>
              <a:ext uri="{FF2B5EF4-FFF2-40B4-BE49-F238E27FC236}">
                <a16:creationId xmlns:a16="http://schemas.microsoft.com/office/drawing/2014/main" id="{892C2624-EFBF-4FBB-9F9D-F059425F8319}"/>
              </a:ext>
            </a:extLst>
          </p:cNvPr>
          <p:cNvSpPr>
            <a:spLocks noChangeArrowheads="1"/>
          </p:cNvSpPr>
          <p:nvPr/>
        </p:nvSpPr>
        <p:spPr bwMode="auto">
          <a:xfrm>
            <a:off x="593725" y="4988285"/>
            <a:ext cx="7943850" cy="495300"/>
          </a:xfrm>
          <a:prstGeom prst="rect">
            <a:avLst/>
          </a:prstGeom>
          <a:solidFill>
            <a:srgbClr val="9B9BC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Be aware of our own prejudices and make an effort to change them.</a:t>
            </a:r>
          </a:p>
        </p:txBody>
      </p:sp>
      <p:sp>
        <p:nvSpPr>
          <p:cNvPr id="12" name="Rectangle 11">
            <a:hlinkClick r:id="rId2"/>
            <a:extLst>
              <a:ext uri="{FF2B5EF4-FFF2-40B4-BE49-F238E27FC236}">
                <a16:creationId xmlns:a16="http://schemas.microsoft.com/office/drawing/2014/main" id="{5EFB37A3-F05B-4E01-B9AA-625E849FADFB}"/>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2EB27F5F-7093-4959-80A0-FBADEE3B0F82}"/>
              </a:ext>
            </a:extLst>
          </p:cNvPr>
          <p:cNvSpPr/>
          <p:nvPr/>
        </p:nvSpPr>
        <p:spPr>
          <a:xfrm>
            <a:off x="593725" y="4231828"/>
            <a:ext cx="7943850" cy="646331"/>
          </a:xfrm>
          <a:prstGeom prst="rect">
            <a:avLst/>
          </a:prstGeom>
          <a:solidFill>
            <a:schemeClr val="accent5">
              <a:lumMod val="40000"/>
              <a:lumOff val="60000"/>
            </a:schemeClr>
          </a:solidFill>
        </p:spPr>
        <p:txBody>
          <a:bodyPr wrap="square">
            <a:spAutoFit/>
          </a:bodyPr>
          <a:lstStyle/>
          <a:p>
            <a:pPr algn="ctr"/>
            <a:r>
              <a:rPr lang="en-GB" dirty="0"/>
              <a:t>Have conversations about how racial discrimination                                      affects you or your friends.</a:t>
            </a:r>
          </a:p>
        </p:txBody>
      </p:sp>
    </p:spTree>
    <p:extLst>
      <p:ext uri="{BB962C8B-B14F-4D97-AF65-F5344CB8AC3E}">
        <p14:creationId xmlns:p14="http://schemas.microsoft.com/office/powerpoint/2010/main" val="141887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FCF466-35B2-44FB-A8A2-5C2FB791D544}"/>
              </a:ext>
            </a:extLst>
          </p:cNvPr>
          <p:cNvSpPr>
            <a:spLocks noGrp="1"/>
          </p:cNvSpPr>
          <p:nvPr>
            <p:ph type="title"/>
          </p:nvPr>
        </p:nvSpPr>
        <p:spPr>
          <a:xfrm>
            <a:off x="457198" y="478894"/>
            <a:ext cx="8220075" cy="1106625"/>
          </a:xfrm>
        </p:spPr>
        <p:txBody>
          <a:bodyPr/>
          <a:lstStyle/>
          <a:p>
            <a:pPr algn="ctr"/>
            <a:r>
              <a:rPr lang="en-GB" sz="3200" dirty="0"/>
              <a:t>What Is Being Done to Tackle                   Racial Discrimination?</a:t>
            </a:r>
          </a:p>
        </p:txBody>
      </p:sp>
      <p:sp>
        <p:nvSpPr>
          <p:cNvPr id="4" name="TextBox 2">
            <a:extLst>
              <a:ext uri="{FF2B5EF4-FFF2-40B4-BE49-F238E27FC236}">
                <a16:creationId xmlns:a16="http://schemas.microsoft.com/office/drawing/2014/main" id="{53081505-863F-4DA8-8B3E-5E7A0D694BEF}"/>
              </a:ext>
            </a:extLst>
          </p:cNvPr>
          <p:cNvSpPr txBox="1">
            <a:spLocks noChangeArrowheads="1"/>
          </p:cNvSpPr>
          <p:nvPr/>
        </p:nvSpPr>
        <p:spPr bwMode="auto">
          <a:xfrm>
            <a:off x="661988" y="4180656"/>
            <a:ext cx="7710224" cy="1754326"/>
          </a:xfrm>
          <a:prstGeom prst="rect">
            <a:avLst/>
          </a:prstGeom>
          <a:solidFill>
            <a:schemeClr val="accent5">
              <a:lumMod val="40000"/>
              <a:lumOff val="60000"/>
            </a:schemeClr>
          </a:solidFill>
          <a:ln w="12700">
            <a:noFill/>
            <a:miter lim="800000"/>
            <a:headEnd/>
            <a:tailEnd/>
          </a:ln>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FontTx/>
              <a:buNone/>
            </a:pPr>
            <a:r>
              <a:rPr lang="en-GB" altLang="en-US" dirty="0">
                <a:solidFill>
                  <a:schemeClr val="tx1"/>
                </a:solidFill>
              </a:rPr>
              <a:t>UEFA –  </a:t>
            </a:r>
            <a:r>
              <a:rPr lang="en-US" altLang="en-US" dirty="0">
                <a:solidFill>
                  <a:schemeClr val="tx1"/>
                </a:solidFill>
              </a:rPr>
              <a:t>Union of European Football Associations – run a campaign called ‘No to Racism’. This aims to remove racism, intolerance and discrimination in football. They work hard to get the message across                 to the public that there is zero tolerance of racism. They have brought                  in tough penalties for spectators and players who demonstrate                         racist behavior.</a:t>
            </a:r>
            <a:endParaRPr lang="en-GB" altLang="en-US" dirty="0">
              <a:solidFill>
                <a:schemeClr val="tx1"/>
              </a:solidFill>
            </a:endParaRPr>
          </a:p>
        </p:txBody>
      </p:sp>
      <p:sp>
        <p:nvSpPr>
          <p:cNvPr id="5" name="Rectangle 4">
            <a:extLst>
              <a:ext uri="{FF2B5EF4-FFF2-40B4-BE49-F238E27FC236}">
                <a16:creationId xmlns:a16="http://schemas.microsoft.com/office/drawing/2014/main" id="{65761209-3684-4080-810D-E43DFC9CDC94}"/>
              </a:ext>
            </a:extLst>
          </p:cNvPr>
          <p:cNvSpPr/>
          <p:nvPr/>
        </p:nvSpPr>
        <p:spPr>
          <a:xfrm>
            <a:off x="661987" y="1772542"/>
            <a:ext cx="7710226" cy="369332"/>
          </a:xfrm>
          <a:prstGeom prst="rect">
            <a:avLst/>
          </a:prstGeom>
          <a:noFill/>
          <a:ln w="12700">
            <a:noFill/>
          </a:ln>
        </p:spPr>
        <p:txBody>
          <a:bodyPr wrap="square">
            <a:spAutoFit/>
          </a:bodyPr>
          <a:lstStyle/>
          <a:p>
            <a:r>
              <a:rPr lang="en-GB" dirty="0"/>
              <a:t>There are several projects taking place which tackle racial discrimination.</a:t>
            </a:r>
          </a:p>
        </p:txBody>
      </p:sp>
      <p:sp>
        <p:nvSpPr>
          <p:cNvPr id="6" name="Rectangle 5">
            <a:extLst>
              <a:ext uri="{FF2B5EF4-FFF2-40B4-BE49-F238E27FC236}">
                <a16:creationId xmlns:a16="http://schemas.microsoft.com/office/drawing/2014/main" id="{47D25D44-C4BF-47F0-A1A5-50BDC38E03DB}"/>
              </a:ext>
            </a:extLst>
          </p:cNvPr>
          <p:cNvSpPr/>
          <p:nvPr/>
        </p:nvSpPr>
        <p:spPr>
          <a:xfrm>
            <a:off x="661987" y="2422601"/>
            <a:ext cx="7710225" cy="1477328"/>
          </a:xfrm>
          <a:prstGeom prst="rect">
            <a:avLst/>
          </a:prstGeom>
          <a:solidFill>
            <a:schemeClr val="accent2">
              <a:lumMod val="40000"/>
              <a:lumOff val="60000"/>
            </a:schemeClr>
          </a:solidFill>
          <a:ln w="12700">
            <a:noFill/>
          </a:ln>
        </p:spPr>
        <p:txBody>
          <a:bodyPr wrap="square">
            <a:spAutoFit/>
          </a:bodyPr>
          <a:lstStyle/>
          <a:p>
            <a:r>
              <a:rPr lang="en-GB" dirty="0"/>
              <a:t>Show Racism the Red Card is a charity which leads the way in educating children about anti-racism. They provide workshops in schools with                   ex-professional footballers to help children learn about the causes and consequences of racism. They also lead training sessions to give teachers ideas about how to help their classes learn about anti-racism. </a:t>
            </a:r>
          </a:p>
        </p:txBody>
      </p:sp>
      <p:sp>
        <p:nvSpPr>
          <p:cNvPr id="7" name="Rectangle 6">
            <a:hlinkClick r:id="rId2"/>
            <a:extLst>
              <a:ext uri="{FF2B5EF4-FFF2-40B4-BE49-F238E27FC236}">
                <a16:creationId xmlns:a16="http://schemas.microsoft.com/office/drawing/2014/main" id="{35E9D5D5-FDF5-4F75-BA0D-73E5D4DED243}"/>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566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518A443-5BE3-4646-B947-5C54DABAA0E9}"/>
              </a:ext>
            </a:extLst>
          </p:cNvPr>
          <p:cNvSpPr>
            <a:spLocks noGrp="1"/>
          </p:cNvSpPr>
          <p:nvPr>
            <p:ph type="title"/>
          </p:nvPr>
        </p:nvSpPr>
        <p:spPr>
          <a:xfrm>
            <a:off x="457198" y="478894"/>
            <a:ext cx="8220075" cy="1106625"/>
          </a:xfrm>
        </p:spPr>
        <p:txBody>
          <a:bodyPr/>
          <a:lstStyle/>
          <a:p>
            <a:pPr algn="ctr"/>
            <a:r>
              <a:rPr lang="en-GB" sz="3200" dirty="0"/>
              <a:t>What Is Being Done to Tackle                   Racial Discrimination?</a:t>
            </a:r>
          </a:p>
        </p:txBody>
      </p:sp>
      <p:grpSp>
        <p:nvGrpSpPr>
          <p:cNvPr id="8" name="Group 7">
            <a:extLst>
              <a:ext uri="{FF2B5EF4-FFF2-40B4-BE49-F238E27FC236}">
                <a16:creationId xmlns:a16="http://schemas.microsoft.com/office/drawing/2014/main" id="{438BC881-5A81-4B53-9085-63D44C6E7C1F}"/>
              </a:ext>
            </a:extLst>
          </p:cNvPr>
          <p:cNvGrpSpPr/>
          <p:nvPr/>
        </p:nvGrpSpPr>
        <p:grpSpPr>
          <a:xfrm>
            <a:off x="446269" y="2324334"/>
            <a:ext cx="8253282" cy="735620"/>
            <a:chOff x="440420" y="2328292"/>
            <a:chExt cx="8253282" cy="735620"/>
          </a:xfrm>
        </p:grpSpPr>
        <p:sp>
          <p:nvSpPr>
            <p:cNvPr id="7" name="Rectangle 6">
              <a:extLst>
                <a:ext uri="{FF2B5EF4-FFF2-40B4-BE49-F238E27FC236}">
                  <a16:creationId xmlns:a16="http://schemas.microsoft.com/office/drawing/2014/main" id="{AB24733C-96F6-4D91-B462-5A327DF5E28D}"/>
                </a:ext>
              </a:extLst>
            </p:cNvPr>
            <p:cNvSpPr/>
            <p:nvPr/>
          </p:nvSpPr>
          <p:spPr>
            <a:xfrm>
              <a:off x="440420" y="2328292"/>
              <a:ext cx="8253282" cy="73562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ABD9A000-A535-47FD-A2B1-76B026D249F6}"/>
                </a:ext>
              </a:extLst>
            </p:cNvPr>
            <p:cNvSpPr/>
            <p:nvPr/>
          </p:nvSpPr>
          <p:spPr>
            <a:xfrm>
              <a:off x="775981" y="2384025"/>
              <a:ext cx="7814346" cy="646331"/>
            </a:xfrm>
            <a:prstGeom prst="rect">
              <a:avLst/>
            </a:prstGeom>
          </p:spPr>
          <p:txBody>
            <a:bodyPr wrap="square">
              <a:spAutoFit/>
            </a:bodyPr>
            <a:lstStyle/>
            <a:p>
              <a:pPr>
                <a:defRPr/>
              </a:pPr>
              <a:r>
                <a:rPr lang="en-GB" dirty="0"/>
                <a:t>‘A</a:t>
              </a:r>
              <a:r>
                <a:rPr lang="en-US" dirty="0" err="1"/>
                <a:t>ll</a:t>
              </a:r>
              <a:r>
                <a:rPr lang="en-US" dirty="0"/>
                <a:t> workers within an </a:t>
              </a:r>
              <a:r>
                <a:rPr lang="en-US" dirty="0" err="1"/>
                <a:t>organisation</a:t>
              </a:r>
              <a:r>
                <a:rPr lang="en-US" dirty="0"/>
                <a:t> should be entitled to and have access to all of the organization’s facilities at every stage of employment.’</a:t>
              </a:r>
            </a:p>
          </p:txBody>
        </p:sp>
      </p:grpSp>
      <p:sp>
        <p:nvSpPr>
          <p:cNvPr id="5" name="Rectangle 4">
            <a:extLst>
              <a:ext uri="{FF2B5EF4-FFF2-40B4-BE49-F238E27FC236}">
                <a16:creationId xmlns:a16="http://schemas.microsoft.com/office/drawing/2014/main" id="{11D4E369-8A64-45C7-92EA-EBCC06ABA68D}"/>
              </a:ext>
            </a:extLst>
          </p:cNvPr>
          <p:cNvSpPr/>
          <p:nvPr/>
        </p:nvSpPr>
        <p:spPr>
          <a:xfrm>
            <a:off x="720882" y="3177804"/>
            <a:ext cx="7354810" cy="2308324"/>
          </a:xfrm>
          <a:prstGeom prst="rect">
            <a:avLst/>
          </a:prstGeom>
        </p:spPr>
        <p:txBody>
          <a:bodyPr wrap="square">
            <a:spAutoFit/>
          </a:bodyPr>
          <a:lstStyle/>
          <a:p>
            <a:pPr>
              <a:defRPr/>
            </a:pPr>
            <a:r>
              <a:rPr lang="en-US" dirty="0"/>
              <a:t>This means that all people who work within an </a:t>
            </a:r>
            <a:r>
              <a:rPr lang="en-US" dirty="0" err="1"/>
              <a:t>organisation</a:t>
            </a:r>
            <a:r>
              <a:rPr lang="en-US" dirty="0"/>
              <a:t> should expect to be treated fairly and given the same equal opportunities as everyone else. They will have: </a:t>
            </a:r>
          </a:p>
          <a:p>
            <a:pPr marL="285750" indent="-285750">
              <a:buFont typeface="Arial" panose="020B0604020202020204" pitchFamily="34" charset="0"/>
              <a:buChar char="•"/>
              <a:defRPr/>
            </a:pPr>
            <a:r>
              <a:rPr lang="en-US" dirty="0"/>
              <a:t>an equal chance to apply and be selected for jobs;</a:t>
            </a:r>
          </a:p>
          <a:p>
            <a:pPr marL="285750" indent="-285750">
              <a:buFont typeface="Arial" panose="020B0604020202020204" pitchFamily="34" charset="0"/>
              <a:buChar char="•"/>
              <a:defRPr/>
            </a:pPr>
            <a:r>
              <a:rPr lang="en-US" dirty="0"/>
              <a:t>an equal chance to be trained and promoted while employed with the </a:t>
            </a:r>
            <a:r>
              <a:rPr lang="en-US" dirty="0" err="1"/>
              <a:t>organisation</a:t>
            </a:r>
            <a:r>
              <a:rPr lang="en-US" dirty="0"/>
              <a:t>;</a:t>
            </a:r>
          </a:p>
          <a:p>
            <a:pPr marL="285750" indent="-285750">
              <a:buFont typeface="Arial" panose="020B0604020202020204" pitchFamily="34" charset="0"/>
              <a:buChar char="•"/>
              <a:defRPr/>
            </a:pPr>
            <a:r>
              <a:rPr lang="en-US" dirty="0"/>
              <a:t>an equal chance to have their employment come to an end equally and fairly.</a:t>
            </a:r>
          </a:p>
        </p:txBody>
      </p:sp>
      <p:sp>
        <p:nvSpPr>
          <p:cNvPr id="6" name="Rectangle 5">
            <a:extLst>
              <a:ext uri="{FF2B5EF4-FFF2-40B4-BE49-F238E27FC236}">
                <a16:creationId xmlns:a16="http://schemas.microsoft.com/office/drawing/2014/main" id="{50E60783-BB00-4A09-AA1E-72DB53449AED}"/>
              </a:ext>
            </a:extLst>
          </p:cNvPr>
          <p:cNvSpPr/>
          <p:nvPr/>
        </p:nvSpPr>
        <p:spPr>
          <a:xfrm>
            <a:off x="720882" y="1585519"/>
            <a:ext cx="7692705" cy="646331"/>
          </a:xfrm>
          <a:prstGeom prst="rect">
            <a:avLst/>
          </a:prstGeom>
        </p:spPr>
        <p:txBody>
          <a:bodyPr wrap="square">
            <a:spAutoFit/>
          </a:bodyPr>
          <a:lstStyle/>
          <a:p>
            <a:r>
              <a:rPr lang="en-GB" dirty="0"/>
              <a:t>In 2010, The Equality Act came into force. This is a legal policy which ensures that:</a:t>
            </a:r>
          </a:p>
        </p:txBody>
      </p:sp>
      <p:grpSp>
        <p:nvGrpSpPr>
          <p:cNvPr id="11" name="Group 10">
            <a:extLst>
              <a:ext uri="{FF2B5EF4-FFF2-40B4-BE49-F238E27FC236}">
                <a16:creationId xmlns:a16="http://schemas.microsoft.com/office/drawing/2014/main" id="{C05015AE-3191-45F3-9AA0-3A98FD2A8454}"/>
              </a:ext>
            </a:extLst>
          </p:cNvPr>
          <p:cNvGrpSpPr/>
          <p:nvPr/>
        </p:nvGrpSpPr>
        <p:grpSpPr>
          <a:xfrm>
            <a:off x="440593" y="5676402"/>
            <a:ext cx="8253282" cy="470897"/>
            <a:chOff x="440593" y="5676402"/>
            <a:chExt cx="8253282" cy="470897"/>
          </a:xfrm>
        </p:grpSpPr>
        <p:sp>
          <p:nvSpPr>
            <p:cNvPr id="10" name="Rectangle 9">
              <a:extLst>
                <a:ext uri="{FF2B5EF4-FFF2-40B4-BE49-F238E27FC236}">
                  <a16:creationId xmlns:a16="http://schemas.microsoft.com/office/drawing/2014/main" id="{D0BFD931-F7F0-4AA5-A99D-01F2BA54029B}"/>
                </a:ext>
              </a:extLst>
            </p:cNvPr>
            <p:cNvSpPr/>
            <p:nvPr/>
          </p:nvSpPr>
          <p:spPr>
            <a:xfrm>
              <a:off x="440593" y="5676402"/>
              <a:ext cx="8253282" cy="4708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D2F8BA9-8F92-4190-ABCA-64F22A6C5586}"/>
                </a:ext>
              </a:extLst>
            </p:cNvPr>
            <p:cNvSpPr/>
            <p:nvPr/>
          </p:nvSpPr>
          <p:spPr>
            <a:xfrm>
              <a:off x="909873" y="5721983"/>
              <a:ext cx="7328780" cy="369332"/>
            </a:xfrm>
            <a:prstGeom prst="rect">
              <a:avLst/>
            </a:prstGeom>
          </p:spPr>
          <p:txBody>
            <a:bodyPr wrap="square">
              <a:spAutoFit/>
            </a:bodyPr>
            <a:lstStyle/>
            <a:p>
              <a:pPr algn="ctr"/>
              <a:r>
                <a:rPr lang="en-GB" dirty="0"/>
                <a:t>All organisations have to legally agree to this policy. </a:t>
              </a:r>
            </a:p>
          </p:txBody>
        </p:sp>
      </p:grpSp>
      <p:sp>
        <p:nvSpPr>
          <p:cNvPr id="12" name="Rectangle 11">
            <a:hlinkClick r:id="rId2"/>
            <a:extLst>
              <a:ext uri="{FF2B5EF4-FFF2-40B4-BE49-F238E27FC236}">
                <a16:creationId xmlns:a16="http://schemas.microsoft.com/office/drawing/2014/main" id="{6848D555-ADCF-4568-A1E3-D13DF5BC7225}"/>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316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71C6B54-E571-4677-AC04-01C34F357786}"/>
              </a:ext>
            </a:extLst>
          </p:cNvPr>
          <p:cNvGrpSpPr/>
          <p:nvPr/>
        </p:nvGrpSpPr>
        <p:grpSpPr>
          <a:xfrm>
            <a:off x="447868" y="4371197"/>
            <a:ext cx="8238732" cy="796595"/>
            <a:chOff x="447868" y="4316426"/>
            <a:chExt cx="8238732" cy="796595"/>
          </a:xfrm>
        </p:grpSpPr>
        <p:sp>
          <p:nvSpPr>
            <p:cNvPr id="12" name="Rectangle 11">
              <a:extLst>
                <a:ext uri="{FF2B5EF4-FFF2-40B4-BE49-F238E27FC236}">
                  <a16:creationId xmlns:a16="http://schemas.microsoft.com/office/drawing/2014/main" id="{1C9013E9-3075-4FC7-9AF1-5DA54FE293C6}"/>
                </a:ext>
              </a:extLst>
            </p:cNvPr>
            <p:cNvSpPr/>
            <p:nvPr/>
          </p:nvSpPr>
          <p:spPr>
            <a:xfrm>
              <a:off x="447868" y="4316426"/>
              <a:ext cx="8238732" cy="79659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72C6B78-FC5D-43C6-896D-B733873B5878}"/>
                </a:ext>
              </a:extLst>
            </p:cNvPr>
            <p:cNvSpPr/>
            <p:nvPr/>
          </p:nvSpPr>
          <p:spPr>
            <a:xfrm>
              <a:off x="787960" y="4404464"/>
              <a:ext cx="4091382" cy="646331"/>
            </a:xfrm>
            <a:prstGeom prst="rect">
              <a:avLst/>
            </a:prstGeom>
          </p:spPr>
          <p:txBody>
            <a:bodyPr wrap="square">
              <a:spAutoFit/>
            </a:bodyPr>
            <a:lstStyle/>
            <a:p>
              <a:pPr>
                <a:spcBef>
                  <a:spcPct val="0"/>
                </a:spcBef>
                <a:defRPr/>
              </a:pPr>
              <a:r>
                <a:rPr lang="en-GB" altLang="en-US" dirty="0"/>
                <a:t>Make sure that when you talk about race you are using the right words.</a:t>
              </a:r>
            </a:p>
          </p:txBody>
        </p:sp>
      </p:grpSp>
      <p:sp>
        <p:nvSpPr>
          <p:cNvPr id="2" name="Title 1">
            <a:extLst>
              <a:ext uri="{FF2B5EF4-FFF2-40B4-BE49-F238E27FC236}">
                <a16:creationId xmlns:a16="http://schemas.microsoft.com/office/drawing/2014/main" id="{B7E7060A-689F-471F-8431-A427CAB93E9A}"/>
              </a:ext>
            </a:extLst>
          </p:cNvPr>
          <p:cNvSpPr>
            <a:spLocks noGrp="1"/>
          </p:cNvSpPr>
          <p:nvPr>
            <p:ph type="title"/>
          </p:nvPr>
        </p:nvSpPr>
        <p:spPr>
          <a:xfrm>
            <a:off x="457198" y="478895"/>
            <a:ext cx="8220075" cy="1132622"/>
          </a:xfrm>
        </p:spPr>
        <p:txBody>
          <a:bodyPr/>
          <a:lstStyle/>
          <a:p>
            <a:pPr algn="ctr"/>
            <a:r>
              <a:rPr lang="en-GB" sz="3600" dirty="0"/>
              <a:t>What Does It Mean to Be            Race Conscious?</a:t>
            </a:r>
          </a:p>
        </p:txBody>
      </p:sp>
      <p:grpSp>
        <p:nvGrpSpPr>
          <p:cNvPr id="16" name="Group 15">
            <a:extLst>
              <a:ext uri="{FF2B5EF4-FFF2-40B4-BE49-F238E27FC236}">
                <a16:creationId xmlns:a16="http://schemas.microsoft.com/office/drawing/2014/main" id="{D8A78D63-4BC1-4A47-B4EF-FC8F036B8165}"/>
              </a:ext>
            </a:extLst>
          </p:cNvPr>
          <p:cNvGrpSpPr/>
          <p:nvPr/>
        </p:nvGrpSpPr>
        <p:grpSpPr>
          <a:xfrm>
            <a:off x="448144" y="2368875"/>
            <a:ext cx="8229129" cy="646330"/>
            <a:chOff x="448144" y="2368875"/>
            <a:chExt cx="8229129" cy="646330"/>
          </a:xfrm>
        </p:grpSpPr>
        <p:sp>
          <p:nvSpPr>
            <p:cNvPr id="10" name="Rectangle 9">
              <a:extLst>
                <a:ext uri="{FF2B5EF4-FFF2-40B4-BE49-F238E27FC236}">
                  <a16:creationId xmlns:a16="http://schemas.microsoft.com/office/drawing/2014/main" id="{F24E6D0F-C451-41AD-A53B-CA1DD2825D4B}"/>
                </a:ext>
              </a:extLst>
            </p:cNvPr>
            <p:cNvSpPr/>
            <p:nvPr/>
          </p:nvSpPr>
          <p:spPr>
            <a:xfrm>
              <a:off x="448144" y="2368875"/>
              <a:ext cx="8229129" cy="64633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6867AC1-62AD-454C-8A41-5F5327CEDED1}"/>
                </a:ext>
              </a:extLst>
            </p:cNvPr>
            <p:cNvSpPr>
              <a:spLocks noChangeArrowheads="1"/>
            </p:cNvSpPr>
            <p:nvPr/>
          </p:nvSpPr>
          <p:spPr bwMode="auto">
            <a:xfrm>
              <a:off x="778907" y="2507374"/>
              <a:ext cx="7727530" cy="3693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None/>
                <a:defRPr/>
              </a:pPr>
              <a:r>
                <a:rPr lang="en-GB" altLang="en-US" dirty="0">
                  <a:solidFill>
                    <a:schemeClr val="tx1"/>
                  </a:solidFill>
                </a:rPr>
                <a:t>Talk to your friends and family about race and racial inequality.</a:t>
              </a:r>
            </a:p>
          </p:txBody>
        </p:sp>
      </p:grpSp>
      <p:sp>
        <p:nvSpPr>
          <p:cNvPr id="6" name="Rectangle 5">
            <a:extLst>
              <a:ext uri="{FF2B5EF4-FFF2-40B4-BE49-F238E27FC236}">
                <a16:creationId xmlns:a16="http://schemas.microsoft.com/office/drawing/2014/main" id="{24F8DE53-6369-4621-B9FF-BE649936BD6A}"/>
              </a:ext>
            </a:extLst>
          </p:cNvPr>
          <p:cNvSpPr/>
          <p:nvPr/>
        </p:nvSpPr>
        <p:spPr>
          <a:xfrm>
            <a:off x="765016" y="1663316"/>
            <a:ext cx="7604437" cy="646331"/>
          </a:xfrm>
          <a:prstGeom prst="rect">
            <a:avLst/>
          </a:prstGeom>
        </p:spPr>
        <p:txBody>
          <a:bodyPr wrap="square">
            <a:spAutoFit/>
          </a:bodyPr>
          <a:lstStyle/>
          <a:p>
            <a:pPr>
              <a:spcBef>
                <a:spcPct val="0"/>
              </a:spcBef>
              <a:defRPr/>
            </a:pPr>
            <a:r>
              <a:rPr lang="en-GB" altLang="en-US" dirty="0"/>
              <a:t>Being race conscious is a way to make sure everyone is treated equally. </a:t>
            </a:r>
          </a:p>
          <a:p>
            <a:pPr>
              <a:spcBef>
                <a:spcPct val="0"/>
              </a:spcBef>
              <a:defRPr/>
            </a:pPr>
            <a:r>
              <a:rPr lang="en-GB" altLang="en-US" dirty="0"/>
              <a:t>How can we be race conscious?</a:t>
            </a:r>
          </a:p>
        </p:txBody>
      </p:sp>
      <p:grpSp>
        <p:nvGrpSpPr>
          <p:cNvPr id="17" name="Group 16">
            <a:extLst>
              <a:ext uri="{FF2B5EF4-FFF2-40B4-BE49-F238E27FC236}">
                <a16:creationId xmlns:a16="http://schemas.microsoft.com/office/drawing/2014/main" id="{980CDE15-2EE7-462C-8EA3-7BEA6E44E46C}"/>
              </a:ext>
            </a:extLst>
          </p:cNvPr>
          <p:cNvGrpSpPr/>
          <p:nvPr/>
        </p:nvGrpSpPr>
        <p:grpSpPr>
          <a:xfrm>
            <a:off x="438541" y="3129109"/>
            <a:ext cx="8238732" cy="1128184"/>
            <a:chOff x="438541" y="3129109"/>
            <a:chExt cx="8238732" cy="1128184"/>
          </a:xfrm>
        </p:grpSpPr>
        <p:sp>
          <p:nvSpPr>
            <p:cNvPr id="11" name="Rectangle 10">
              <a:extLst>
                <a:ext uri="{FF2B5EF4-FFF2-40B4-BE49-F238E27FC236}">
                  <a16:creationId xmlns:a16="http://schemas.microsoft.com/office/drawing/2014/main" id="{4BE07A4E-A8E0-4955-88C5-91E83CCC6A55}"/>
                </a:ext>
              </a:extLst>
            </p:cNvPr>
            <p:cNvSpPr/>
            <p:nvPr/>
          </p:nvSpPr>
          <p:spPr>
            <a:xfrm>
              <a:off x="438541" y="3129109"/>
              <a:ext cx="8238732" cy="11281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BBE1EC8-9B49-4A48-9A89-176CD90C6FCE}"/>
                </a:ext>
              </a:extLst>
            </p:cNvPr>
            <p:cNvSpPr/>
            <p:nvPr/>
          </p:nvSpPr>
          <p:spPr>
            <a:xfrm>
              <a:off x="787961" y="3203262"/>
              <a:ext cx="4979096" cy="923330"/>
            </a:xfrm>
            <a:prstGeom prst="rect">
              <a:avLst/>
            </a:prstGeom>
          </p:spPr>
          <p:txBody>
            <a:bodyPr wrap="square">
              <a:spAutoFit/>
            </a:bodyPr>
            <a:lstStyle/>
            <a:p>
              <a:pPr>
                <a:spcBef>
                  <a:spcPct val="0"/>
                </a:spcBef>
                <a:defRPr/>
              </a:pPr>
              <a:r>
                <a:rPr lang="en-GB" altLang="en-US" dirty="0"/>
                <a:t>Be aware of racism, where it occurs, how people speak to and about others and how they treat them depending on their race.</a:t>
              </a:r>
            </a:p>
          </p:txBody>
        </p:sp>
      </p:grpSp>
      <p:grpSp>
        <p:nvGrpSpPr>
          <p:cNvPr id="15" name="Group 14">
            <a:extLst>
              <a:ext uri="{FF2B5EF4-FFF2-40B4-BE49-F238E27FC236}">
                <a16:creationId xmlns:a16="http://schemas.microsoft.com/office/drawing/2014/main" id="{A60271FB-D5DE-487C-BE0C-59BE32CC2E2B}"/>
              </a:ext>
            </a:extLst>
          </p:cNvPr>
          <p:cNvGrpSpPr/>
          <p:nvPr/>
        </p:nvGrpSpPr>
        <p:grpSpPr>
          <a:xfrm>
            <a:off x="447868" y="5281696"/>
            <a:ext cx="8238732" cy="796594"/>
            <a:chOff x="447868" y="5281696"/>
            <a:chExt cx="8238732" cy="796594"/>
          </a:xfrm>
        </p:grpSpPr>
        <p:sp>
          <p:nvSpPr>
            <p:cNvPr id="14" name="Rectangle 13">
              <a:extLst>
                <a:ext uri="{FF2B5EF4-FFF2-40B4-BE49-F238E27FC236}">
                  <a16:creationId xmlns:a16="http://schemas.microsoft.com/office/drawing/2014/main" id="{4D23AE64-0152-4F5A-AD49-8C144A7A3118}"/>
                </a:ext>
              </a:extLst>
            </p:cNvPr>
            <p:cNvSpPr/>
            <p:nvPr/>
          </p:nvSpPr>
          <p:spPr>
            <a:xfrm>
              <a:off x="447868" y="5281696"/>
              <a:ext cx="8238732" cy="79659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659B2D8-98C3-408B-BB04-B9E5C19F03E4}"/>
                </a:ext>
              </a:extLst>
            </p:cNvPr>
            <p:cNvSpPr/>
            <p:nvPr/>
          </p:nvSpPr>
          <p:spPr>
            <a:xfrm>
              <a:off x="787960" y="5350782"/>
              <a:ext cx="3751290" cy="646331"/>
            </a:xfrm>
            <a:prstGeom prst="rect">
              <a:avLst/>
            </a:prstGeom>
          </p:spPr>
          <p:txBody>
            <a:bodyPr wrap="square">
              <a:spAutoFit/>
            </a:bodyPr>
            <a:lstStyle/>
            <a:p>
              <a:pPr>
                <a:spcBef>
                  <a:spcPct val="0"/>
                </a:spcBef>
                <a:defRPr/>
              </a:pPr>
              <a:r>
                <a:rPr lang="en-GB" altLang="en-US" dirty="0"/>
                <a:t>Research all of your facts carefully to make sure they are true.</a:t>
              </a:r>
            </a:p>
          </p:txBody>
        </p:sp>
      </p:grpSp>
      <p:pic>
        <p:nvPicPr>
          <p:cNvPr id="5" name="Picture 4">
            <a:extLst>
              <a:ext uri="{FF2B5EF4-FFF2-40B4-BE49-F238E27FC236}">
                <a16:creationId xmlns:a16="http://schemas.microsoft.com/office/drawing/2014/main" id="{5DE92233-B44F-4E31-ACF2-321B03333A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7234" y="3374990"/>
            <a:ext cx="4091382" cy="2950105"/>
          </a:xfrm>
          <a:prstGeom prst="rect">
            <a:avLst/>
          </a:prstGeom>
        </p:spPr>
      </p:pic>
      <p:sp>
        <p:nvSpPr>
          <p:cNvPr id="18" name="Rectangle 17">
            <a:hlinkClick r:id="rId3"/>
            <a:extLst>
              <a:ext uri="{FF2B5EF4-FFF2-40B4-BE49-F238E27FC236}">
                <a16:creationId xmlns:a16="http://schemas.microsoft.com/office/drawing/2014/main" id="{957FBADD-61A5-419A-BDD2-9599934BCEA4}"/>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402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8799-A8CA-4FB3-B748-AE303B42D3E4}"/>
              </a:ext>
            </a:extLst>
          </p:cNvPr>
          <p:cNvSpPr>
            <a:spLocks noGrp="1"/>
          </p:cNvSpPr>
          <p:nvPr>
            <p:ph type="title"/>
          </p:nvPr>
        </p:nvSpPr>
        <p:spPr/>
        <p:txBody>
          <a:bodyPr/>
          <a:lstStyle/>
          <a:p>
            <a:pPr algn="ctr"/>
            <a:r>
              <a:rPr lang="en-GB" sz="3200" dirty="0"/>
              <a:t>People Who Have Fought </a:t>
            </a:r>
            <a:br>
              <a:rPr lang="en-GB" sz="3200" dirty="0"/>
            </a:br>
            <a:r>
              <a:rPr lang="en-GB" sz="3200" dirty="0"/>
              <a:t>Against Racial Discrimination</a:t>
            </a:r>
          </a:p>
        </p:txBody>
      </p:sp>
      <p:sp>
        <p:nvSpPr>
          <p:cNvPr id="5" name="Rectangle 4">
            <a:extLst>
              <a:ext uri="{FF2B5EF4-FFF2-40B4-BE49-F238E27FC236}">
                <a16:creationId xmlns:a16="http://schemas.microsoft.com/office/drawing/2014/main" id="{01BF9072-CF3A-4707-94A9-BE446C36FB78}"/>
              </a:ext>
            </a:extLst>
          </p:cNvPr>
          <p:cNvSpPr/>
          <p:nvPr/>
        </p:nvSpPr>
        <p:spPr>
          <a:xfrm>
            <a:off x="544119" y="3604040"/>
            <a:ext cx="5500453" cy="1477328"/>
          </a:xfrm>
          <a:prstGeom prst="rect">
            <a:avLst/>
          </a:prstGeom>
          <a:solidFill>
            <a:schemeClr val="accent4">
              <a:lumMod val="40000"/>
              <a:lumOff val="60000"/>
            </a:schemeClr>
          </a:solidFill>
          <a:ln w="12700">
            <a:noFill/>
          </a:ln>
        </p:spPr>
        <p:txBody>
          <a:bodyPr wrap="square">
            <a:spAutoFit/>
          </a:bodyPr>
          <a:lstStyle/>
          <a:p>
            <a:pPr>
              <a:lnSpc>
                <a:spcPct val="100000"/>
              </a:lnSpc>
              <a:spcBef>
                <a:spcPct val="0"/>
              </a:spcBef>
              <a:buFontTx/>
              <a:buNone/>
            </a:pPr>
            <a:r>
              <a:rPr lang="en-GB" altLang="en-US" dirty="0"/>
              <a:t>Nelson Mandela joined a group called the ‘African National Congress’ (ANC) and spent a lot of time trying to end apartheid. He was arrested and put in prison for 27 years. In 1988, the government ended apartheid and he was released from prison in 1990. </a:t>
            </a:r>
          </a:p>
        </p:txBody>
      </p:sp>
      <p:sp>
        <p:nvSpPr>
          <p:cNvPr id="6" name="Rectangle 5">
            <a:extLst>
              <a:ext uri="{FF2B5EF4-FFF2-40B4-BE49-F238E27FC236}">
                <a16:creationId xmlns:a16="http://schemas.microsoft.com/office/drawing/2014/main" id="{22F45990-4BBD-410A-91E6-737AE0AD46CA}"/>
              </a:ext>
            </a:extLst>
          </p:cNvPr>
          <p:cNvSpPr/>
          <p:nvPr/>
        </p:nvSpPr>
        <p:spPr>
          <a:xfrm>
            <a:off x="544119" y="5117581"/>
            <a:ext cx="5500452" cy="1200329"/>
          </a:xfrm>
          <a:prstGeom prst="rect">
            <a:avLst/>
          </a:prstGeom>
        </p:spPr>
        <p:txBody>
          <a:bodyPr wrap="square">
            <a:spAutoFit/>
          </a:bodyPr>
          <a:lstStyle/>
          <a:p>
            <a:pPr>
              <a:lnSpc>
                <a:spcPct val="100000"/>
              </a:lnSpc>
              <a:spcBef>
                <a:spcPct val="0"/>
              </a:spcBef>
              <a:buFontTx/>
              <a:buNone/>
            </a:pPr>
            <a:r>
              <a:rPr lang="en-GB" altLang="en-US" dirty="0"/>
              <a:t>He went on to become the leader of the ANC and the first Black South African President. </a:t>
            </a:r>
            <a:r>
              <a:rPr lang="en-GB" dirty="0"/>
              <a:t>Nelson Mandela has been widely</a:t>
            </a:r>
            <a:r>
              <a:rPr lang="en-GB" altLang="en-US" dirty="0"/>
              <a:t> respected for fighting racial inequality and for bringing people together. </a:t>
            </a:r>
          </a:p>
        </p:txBody>
      </p:sp>
      <p:pic>
        <p:nvPicPr>
          <p:cNvPr id="8" name="Picture 7">
            <a:extLst>
              <a:ext uri="{FF2B5EF4-FFF2-40B4-BE49-F238E27FC236}">
                <a16:creationId xmlns:a16="http://schemas.microsoft.com/office/drawing/2014/main" id="{40A51990-9668-4162-ABA6-39826A293A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144161" y="3892491"/>
            <a:ext cx="3542164" cy="2504719"/>
          </a:xfrm>
          <a:prstGeom prst="roundRect">
            <a:avLst>
              <a:gd name="adj" fmla="val 5546"/>
            </a:avLst>
          </a:prstGeom>
        </p:spPr>
      </p:pic>
      <p:grpSp>
        <p:nvGrpSpPr>
          <p:cNvPr id="10" name="Group 9">
            <a:extLst>
              <a:ext uri="{FF2B5EF4-FFF2-40B4-BE49-F238E27FC236}">
                <a16:creationId xmlns:a16="http://schemas.microsoft.com/office/drawing/2014/main" id="{731C0440-40D0-4F39-92A9-36B9CB94326F}"/>
              </a:ext>
            </a:extLst>
          </p:cNvPr>
          <p:cNvGrpSpPr/>
          <p:nvPr/>
        </p:nvGrpSpPr>
        <p:grpSpPr>
          <a:xfrm>
            <a:off x="544119" y="1499106"/>
            <a:ext cx="7955701" cy="2031325"/>
            <a:chOff x="544119" y="1499106"/>
            <a:chExt cx="7955701" cy="2031325"/>
          </a:xfrm>
        </p:grpSpPr>
        <p:sp>
          <p:nvSpPr>
            <p:cNvPr id="3" name="TextBox 1">
              <a:extLst>
                <a:ext uri="{FF2B5EF4-FFF2-40B4-BE49-F238E27FC236}">
                  <a16:creationId xmlns:a16="http://schemas.microsoft.com/office/drawing/2014/main" id="{7CAF59DE-1B06-4823-A404-0E936367DE4E}"/>
                </a:ext>
              </a:extLst>
            </p:cNvPr>
            <p:cNvSpPr txBox="1">
              <a:spLocks noChangeArrowheads="1"/>
            </p:cNvSpPr>
            <p:nvPr/>
          </p:nvSpPr>
          <p:spPr bwMode="auto">
            <a:xfrm>
              <a:off x="544119" y="1499106"/>
              <a:ext cx="7955701" cy="2031325"/>
            </a:xfrm>
            <a:prstGeom prst="rect">
              <a:avLst/>
            </a:prstGeom>
            <a:noFill/>
            <a:ln w="12700">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FontTx/>
                <a:buNone/>
              </a:pPr>
              <a:r>
                <a:rPr lang="en-GB" altLang="en-US" dirty="0">
                  <a:solidFill>
                    <a:schemeClr val="tx1"/>
                  </a:solidFill>
                </a:rPr>
                <a:t>Nelson Mandela was born in 1918 in South Africa. When he was growing up, Black people were treated differently to white people. The South African government kept Black people away from white people and this was called </a:t>
              </a:r>
              <a:r>
                <a:rPr lang="en-GB" altLang="en-US" b="1" dirty="0">
                  <a:solidFill>
                    <a:schemeClr val="tx1"/>
                  </a:solidFill>
                </a:rPr>
                <a:t>apartheid</a:t>
              </a:r>
              <a:r>
                <a:rPr lang="en-GB" altLang="en-US" dirty="0">
                  <a:solidFill>
                    <a:schemeClr val="tx1"/>
                  </a:solidFill>
                </a:rPr>
                <a:t>, which means ‘apartness’. A white person and a Black person were not allowed to get married, have a meal together in a restaurant or sit together on a bus. Black people had to also carry identity papers at all times and were only allowed to live in certain areas.</a:t>
              </a:r>
            </a:p>
          </p:txBody>
        </p:sp>
        <p:sp>
          <p:nvSpPr>
            <p:cNvPr id="9" name="Rectangle 8">
              <a:hlinkClick r:id="rId3" action="ppaction://hlinksldjump"/>
              <a:extLst>
                <a:ext uri="{FF2B5EF4-FFF2-40B4-BE49-F238E27FC236}">
                  <a16:creationId xmlns:a16="http://schemas.microsoft.com/office/drawing/2014/main" id="{8FD5E8E6-3F85-47A1-BF43-AD3448F9CAF5}"/>
                </a:ext>
              </a:extLst>
            </p:cNvPr>
            <p:cNvSpPr/>
            <p:nvPr/>
          </p:nvSpPr>
          <p:spPr>
            <a:xfrm>
              <a:off x="544119" y="2381063"/>
              <a:ext cx="1212253" cy="280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hlinkClick r:id="rId4"/>
            <a:extLst>
              <a:ext uri="{FF2B5EF4-FFF2-40B4-BE49-F238E27FC236}">
                <a16:creationId xmlns:a16="http://schemas.microsoft.com/office/drawing/2014/main" id="{F052CC00-BA6F-4EF5-9AB5-AD83CBB0920F}"/>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823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8799-A8CA-4FB3-B748-AE303B42D3E4}"/>
              </a:ext>
            </a:extLst>
          </p:cNvPr>
          <p:cNvSpPr>
            <a:spLocks noGrp="1"/>
          </p:cNvSpPr>
          <p:nvPr>
            <p:ph type="title"/>
          </p:nvPr>
        </p:nvSpPr>
        <p:spPr/>
        <p:txBody>
          <a:bodyPr/>
          <a:lstStyle/>
          <a:p>
            <a:pPr algn="ctr"/>
            <a:r>
              <a:rPr lang="en-GB" sz="3200" dirty="0"/>
              <a:t>People Who Have Fought </a:t>
            </a:r>
            <a:br>
              <a:rPr lang="en-GB" sz="3200" dirty="0"/>
            </a:br>
            <a:r>
              <a:rPr lang="en-GB" sz="3200" dirty="0"/>
              <a:t>Against Racial Discrimination</a:t>
            </a:r>
          </a:p>
        </p:txBody>
      </p:sp>
      <p:sp>
        <p:nvSpPr>
          <p:cNvPr id="7" name="TextBox 1">
            <a:extLst>
              <a:ext uri="{FF2B5EF4-FFF2-40B4-BE49-F238E27FC236}">
                <a16:creationId xmlns:a16="http://schemas.microsoft.com/office/drawing/2014/main" id="{1F77A13D-3CE2-406D-BDFD-5B780F60A27C}"/>
              </a:ext>
            </a:extLst>
          </p:cNvPr>
          <p:cNvSpPr txBox="1">
            <a:spLocks noChangeArrowheads="1"/>
          </p:cNvSpPr>
          <p:nvPr/>
        </p:nvSpPr>
        <p:spPr bwMode="auto">
          <a:xfrm>
            <a:off x="570573" y="2731633"/>
            <a:ext cx="6210474" cy="2585323"/>
          </a:xfrm>
          <a:prstGeom prst="rect">
            <a:avLst/>
          </a:prstGeom>
          <a:solidFill>
            <a:schemeClr val="accent4">
              <a:lumMod val="40000"/>
              <a:lumOff val="60000"/>
            </a:schemeClr>
          </a:solidFill>
          <a:ln>
            <a:noFill/>
          </a:ln>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FontTx/>
              <a:buNone/>
            </a:pPr>
            <a:r>
              <a:rPr lang="en-GB" altLang="en-US" dirty="0">
                <a:solidFill>
                  <a:schemeClr val="tx1"/>
                </a:solidFill>
              </a:rPr>
              <a:t>In the year of her birth, the law changed so that Black children could attend schools for white children. The state of Louisiana resisted the changes until 1959. Ruby Bridges’ mother wanted her daughter to have the same opportunities as white children and walked her to school. Many white people were angry and for a long time, she was in a class on her own and ate lunch on her own. The family also suffered with her father losing his job and her grandparents being evicted from their farm.</a:t>
            </a:r>
          </a:p>
        </p:txBody>
      </p:sp>
      <p:sp>
        <p:nvSpPr>
          <p:cNvPr id="4" name="Rectangle 3">
            <a:extLst>
              <a:ext uri="{FF2B5EF4-FFF2-40B4-BE49-F238E27FC236}">
                <a16:creationId xmlns:a16="http://schemas.microsoft.com/office/drawing/2014/main" id="{EC9B88AF-CDB2-47CD-895C-BC7EDEC37FD6}"/>
              </a:ext>
            </a:extLst>
          </p:cNvPr>
          <p:cNvSpPr/>
          <p:nvPr/>
        </p:nvSpPr>
        <p:spPr>
          <a:xfrm>
            <a:off x="570573" y="1473201"/>
            <a:ext cx="8002854" cy="1200329"/>
          </a:xfrm>
          <a:prstGeom prst="rect">
            <a:avLst/>
          </a:prstGeom>
          <a:ln w="12700">
            <a:solidFill>
              <a:schemeClr val="accent4">
                <a:lumMod val="60000"/>
                <a:lumOff val="40000"/>
              </a:schemeClr>
            </a:solidFill>
          </a:ln>
        </p:spPr>
        <p:txBody>
          <a:bodyPr wrap="square">
            <a:spAutoFit/>
          </a:bodyPr>
          <a:lstStyle/>
          <a:p>
            <a:pPr>
              <a:lnSpc>
                <a:spcPct val="100000"/>
              </a:lnSpc>
              <a:spcBef>
                <a:spcPct val="0"/>
              </a:spcBef>
              <a:buFontTx/>
              <a:buNone/>
            </a:pPr>
            <a:r>
              <a:rPr lang="en-GB" altLang="en-US" dirty="0"/>
              <a:t>Ruby Bridges was born in 1954 in Mississippi, US but her family moved to Louisiana two years later. Before 1954, Black children were not allowed to go to the same school as white children and their schools were often not as well equipped or as well taught as schools for white children.</a:t>
            </a:r>
          </a:p>
        </p:txBody>
      </p:sp>
      <p:sp>
        <p:nvSpPr>
          <p:cNvPr id="9" name="Rectangle 8">
            <a:extLst>
              <a:ext uri="{FF2B5EF4-FFF2-40B4-BE49-F238E27FC236}">
                <a16:creationId xmlns:a16="http://schemas.microsoft.com/office/drawing/2014/main" id="{659BEF27-FB5A-4AB8-80E1-27B875BD5A45}"/>
              </a:ext>
            </a:extLst>
          </p:cNvPr>
          <p:cNvSpPr/>
          <p:nvPr/>
        </p:nvSpPr>
        <p:spPr>
          <a:xfrm>
            <a:off x="543413" y="5356953"/>
            <a:ext cx="6219527" cy="923330"/>
          </a:xfrm>
          <a:prstGeom prst="rect">
            <a:avLst/>
          </a:prstGeom>
        </p:spPr>
        <p:txBody>
          <a:bodyPr wrap="square">
            <a:spAutoFit/>
          </a:bodyPr>
          <a:lstStyle/>
          <a:p>
            <a:pPr>
              <a:lnSpc>
                <a:spcPct val="100000"/>
              </a:lnSpc>
              <a:spcBef>
                <a:spcPct val="0"/>
              </a:spcBef>
              <a:buFontTx/>
              <a:buNone/>
            </a:pPr>
            <a:r>
              <a:rPr lang="en-GB" altLang="en-US" dirty="0"/>
              <a:t>Ruby Bridges became an activist for racial equality and in 1999, established the ‘Ruby Bridges Foundation’ to </a:t>
            </a:r>
            <a:r>
              <a:rPr lang="en-US" altLang="en-US" dirty="0"/>
              <a:t>encourage tolerance and create change through education.</a:t>
            </a:r>
            <a:endParaRPr lang="en-GB" altLang="en-US" dirty="0"/>
          </a:p>
        </p:txBody>
      </p:sp>
      <p:pic>
        <p:nvPicPr>
          <p:cNvPr id="11" name="Picture 10">
            <a:extLst>
              <a:ext uri="{FF2B5EF4-FFF2-40B4-BE49-F238E27FC236}">
                <a16:creationId xmlns:a16="http://schemas.microsoft.com/office/drawing/2014/main" id="{B4FEC914-C27A-40F7-A177-2A7C0F9F5C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504" r="26594"/>
          <a:stretch/>
        </p:blipFill>
        <p:spPr>
          <a:xfrm>
            <a:off x="5591601" y="3548958"/>
            <a:ext cx="3085672" cy="2830147"/>
          </a:xfrm>
          <a:prstGeom prst="roundRect">
            <a:avLst>
              <a:gd name="adj" fmla="val 8515"/>
            </a:avLst>
          </a:prstGeom>
        </p:spPr>
      </p:pic>
      <p:sp>
        <p:nvSpPr>
          <p:cNvPr id="8" name="Rectangle 7">
            <a:hlinkClick r:id="rId3"/>
            <a:extLst>
              <a:ext uri="{FF2B5EF4-FFF2-40B4-BE49-F238E27FC236}">
                <a16:creationId xmlns:a16="http://schemas.microsoft.com/office/drawing/2014/main" id="{4506A79A-EC43-4306-9A27-1F21B364117B}"/>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4653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Communities and the Wider World</a:t>
            </a:r>
          </a:p>
        </p:txBody>
      </p:sp>
      <p:pic>
        <p:nvPicPr>
          <p:cNvPr id="6" name="Picture 1">
            <a:extLst>
              <a:ext uri="{FF2B5EF4-FFF2-40B4-BE49-F238E27FC236}">
                <a16:creationId xmlns:a16="http://schemas.microsoft.com/office/drawing/2014/main" id="{46DE31C3-39A7-4E6B-9B52-DDFF5743C52C}"/>
              </a:ext>
            </a:extLst>
          </p:cNvPr>
          <p:cNvPicPr>
            <a:picLocks noChangeAspect="1"/>
          </p:cNvPicPr>
          <p:nvPr/>
        </p:nvPicPr>
        <p:blipFill>
          <a:blip r:embed="rId2">
            <a:extLst>
              <a:ext uri="{28A0092B-C50C-407E-A947-70E740481C1C}">
                <a14:useLocalDpi xmlns:a14="http://schemas.microsoft.com/office/drawing/2010/main" val="0"/>
              </a:ext>
            </a:extLst>
          </a:blip>
          <a:srcRect b="25896"/>
          <a:stretch>
            <a:fillRect/>
          </a:stretch>
        </p:blipFill>
        <p:spPr bwMode="auto">
          <a:xfrm>
            <a:off x="-106363" y="1422400"/>
            <a:ext cx="4948238"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peech Bubble: Rectangle with Corners Rounded 6">
            <a:extLst>
              <a:ext uri="{FF2B5EF4-FFF2-40B4-BE49-F238E27FC236}">
                <a16:creationId xmlns:a16="http://schemas.microsoft.com/office/drawing/2014/main" id="{A8BA5D5C-C561-472E-B4C1-B65949B4B566}"/>
              </a:ext>
            </a:extLst>
          </p:cNvPr>
          <p:cNvSpPr/>
          <p:nvPr/>
        </p:nvSpPr>
        <p:spPr>
          <a:xfrm>
            <a:off x="4068763" y="2039938"/>
            <a:ext cx="4043362" cy="2708275"/>
          </a:xfrm>
          <a:prstGeom prst="wedgeRoundRectCallout">
            <a:avLst/>
          </a:prstGeom>
          <a:solidFill>
            <a:srgbClr val="86CD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Sometimes, there are disagreements and conflicts within our local community and in the wider world. Misinformation and misunderstanding can also cause problems between groups of people - which can cause concern for adults and can worry us too.</a:t>
            </a:r>
          </a:p>
        </p:txBody>
      </p:sp>
      <p:sp>
        <p:nvSpPr>
          <p:cNvPr id="5" name="Rectangle 4">
            <a:hlinkClick r:id="rId3"/>
            <a:extLst>
              <a:ext uri="{FF2B5EF4-FFF2-40B4-BE49-F238E27FC236}">
                <a16:creationId xmlns:a16="http://schemas.microsoft.com/office/drawing/2014/main" id="{6DE40427-7994-458C-AA6D-AF73525AB5BF}"/>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8799-A8CA-4FB3-B748-AE303B42D3E4}"/>
              </a:ext>
            </a:extLst>
          </p:cNvPr>
          <p:cNvSpPr>
            <a:spLocks noGrp="1"/>
          </p:cNvSpPr>
          <p:nvPr>
            <p:ph type="title"/>
          </p:nvPr>
        </p:nvSpPr>
        <p:spPr/>
        <p:txBody>
          <a:bodyPr/>
          <a:lstStyle/>
          <a:p>
            <a:pPr algn="ctr"/>
            <a:r>
              <a:rPr lang="en-GB" sz="3200" dirty="0"/>
              <a:t>People Who Have Fought </a:t>
            </a:r>
            <a:br>
              <a:rPr lang="en-GB" sz="3200" dirty="0"/>
            </a:br>
            <a:r>
              <a:rPr lang="en-GB" sz="3200" dirty="0"/>
              <a:t>Against Racial Discrimination</a:t>
            </a:r>
          </a:p>
        </p:txBody>
      </p:sp>
      <p:sp>
        <p:nvSpPr>
          <p:cNvPr id="7" name="TextBox 1">
            <a:extLst>
              <a:ext uri="{FF2B5EF4-FFF2-40B4-BE49-F238E27FC236}">
                <a16:creationId xmlns:a16="http://schemas.microsoft.com/office/drawing/2014/main" id="{1F77A13D-3CE2-406D-BDFD-5B780F60A27C}"/>
              </a:ext>
            </a:extLst>
          </p:cNvPr>
          <p:cNvSpPr txBox="1">
            <a:spLocks noChangeArrowheads="1"/>
          </p:cNvSpPr>
          <p:nvPr/>
        </p:nvSpPr>
        <p:spPr bwMode="auto">
          <a:xfrm>
            <a:off x="570573" y="2594255"/>
            <a:ext cx="5323233" cy="2308324"/>
          </a:xfrm>
          <a:prstGeom prst="rect">
            <a:avLst/>
          </a:prstGeom>
          <a:solidFill>
            <a:schemeClr val="accent4">
              <a:lumMod val="40000"/>
              <a:lumOff val="60000"/>
            </a:schemeClr>
          </a:solidFill>
          <a:ln>
            <a:noFill/>
          </a:ln>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FontTx/>
              <a:buNone/>
            </a:pPr>
            <a:r>
              <a:rPr lang="en-GB" altLang="en-US" dirty="0">
                <a:solidFill>
                  <a:schemeClr val="tx1"/>
                </a:solidFill>
              </a:rPr>
              <a:t>Mr Thomas soon realised that he wanted to represent people in court who had not been treated fairly – often due to their race. He became a barrister and a leading expert in human rights court cases.</a:t>
            </a:r>
          </a:p>
          <a:p>
            <a:pPr>
              <a:lnSpc>
                <a:spcPct val="100000"/>
              </a:lnSpc>
              <a:spcBef>
                <a:spcPct val="0"/>
              </a:spcBef>
              <a:buFontTx/>
              <a:buNone/>
            </a:pPr>
            <a:r>
              <a:rPr lang="en-GB" altLang="en-US" dirty="0">
                <a:solidFill>
                  <a:schemeClr val="tx1"/>
                </a:solidFill>
              </a:rPr>
              <a:t>In 2013, Leslie Thomas received an honorary doctorate from Kingston University for his ‘outstanding contribution to civil rights’.</a:t>
            </a:r>
          </a:p>
        </p:txBody>
      </p:sp>
      <p:sp>
        <p:nvSpPr>
          <p:cNvPr id="4" name="Rectangle 3">
            <a:extLst>
              <a:ext uri="{FF2B5EF4-FFF2-40B4-BE49-F238E27FC236}">
                <a16:creationId xmlns:a16="http://schemas.microsoft.com/office/drawing/2014/main" id="{EC9B88AF-CDB2-47CD-895C-BC7EDEC37FD6}"/>
              </a:ext>
            </a:extLst>
          </p:cNvPr>
          <p:cNvSpPr/>
          <p:nvPr/>
        </p:nvSpPr>
        <p:spPr>
          <a:xfrm>
            <a:off x="570573" y="1491307"/>
            <a:ext cx="8002854" cy="923330"/>
          </a:xfrm>
          <a:prstGeom prst="rect">
            <a:avLst/>
          </a:prstGeom>
          <a:ln w="12700">
            <a:solidFill>
              <a:schemeClr val="accent4">
                <a:lumMod val="60000"/>
                <a:lumOff val="40000"/>
              </a:schemeClr>
            </a:solidFill>
          </a:ln>
        </p:spPr>
        <p:txBody>
          <a:bodyPr wrap="square">
            <a:spAutoFit/>
          </a:bodyPr>
          <a:lstStyle/>
          <a:p>
            <a:pPr>
              <a:lnSpc>
                <a:spcPct val="100000"/>
              </a:lnSpc>
              <a:spcBef>
                <a:spcPct val="0"/>
              </a:spcBef>
              <a:buFontTx/>
              <a:buNone/>
            </a:pPr>
            <a:r>
              <a:rPr lang="en-GB" altLang="en-US" dirty="0"/>
              <a:t>Leslie Thomas QC was born 29th April 1965 in inner London. He went to a comprehensive school where he had to retake his A-Level exams. He studied law at Kingston University, London. </a:t>
            </a:r>
          </a:p>
        </p:txBody>
      </p:sp>
      <p:sp>
        <p:nvSpPr>
          <p:cNvPr id="9" name="Rectangle 8">
            <a:extLst>
              <a:ext uri="{FF2B5EF4-FFF2-40B4-BE49-F238E27FC236}">
                <a16:creationId xmlns:a16="http://schemas.microsoft.com/office/drawing/2014/main" id="{659BEF27-FB5A-4AB8-80E1-27B875BD5A45}"/>
              </a:ext>
            </a:extLst>
          </p:cNvPr>
          <p:cNvSpPr/>
          <p:nvPr/>
        </p:nvSpPr>
        <p:spPr>
          <a:xfrm>
            <a:off x="534360" y="5100303"/>
            <a:ext cx="5323233" cy="923330"/>
          </a:xfrm>
          <a:prstGeom prst="rect">
            <a:avLst/>
          </a:prstGeom>
        </p:spPr>
        <p:txBody>
          <a:bodyPr wrap="square">
            <a:spAutoFit/>
          </a:bodyPr>
          <a:lstStyle/>
          <a:p>
            <a:pPr>
              <a:lnSpc>
                <a:spcPct val="100000"/>
              </a:lnSpc>
              <a:spcBef>
                <a:spcPct val="0"/>
              </a:spcBef>
              <a:buFontTx/>
              <a:buNone/>
            </a:pPr>
            <a:r>
              <a:rPr lang="en-GB" altLang="en-US" dirty="0"/>
              <a:t>Leslie Thomas has represented people in many high profile cases and continues to defend those who have been racially discriminated against. </a:t>
            </a:r>
          </a:p>
        </p:txBody>
      </p:sp>
      <p:pic>
        <p:nvPicPr>
          <p:cNvPr id="5" name="Picture 4">
            <a:extLst>
              <a:ext uri="{FF2B5EF4-FFF2-40B4-BE49-F238E27FC236}">
                <a16:creationId xmlns:a16="http://schemas.microsoft.com/office/drawing/2014/main" id="{0F6BD1E3-0458-4CC7-AC22-BA55836516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451" r="26233"/>
          <a:stretch/>
        </p:blipFill>
        <p:spPr>
          <a:xfrm>
            <a:off x="3739081" y="2279448"/>
            <a:ext cx="4947721" cy="4131652"/>
          </a:xfrm>
          <a:prstGeom prst="roundRect">
            <a:avLst>
              <a:gd name="adj" fmla="val 4855"/>
            </a:avLst>
          </a:prstGeom>
        </p:spPr>
      </p:pic>
      <p:sp>
        <p:nvSpPr>
          <p:cNvPr id="8" name="Rectangle 7">
            <a:hlinkClick r:id="rId3"/>
            <a:extLst>
              <a:ext uri="{FF2B5EF4-FFF2-40B4-BE49-F238E27FC236}">
                <a16:creationId xmlns:a16="http://schemas.microsoft.com/office/drawing/2014/main" id="{22743741-77F3-4570-B583-8AFCA13D07E4}"/>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644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61392-E06D-4B22-A9B0-3A68CD896980}"/>
              </a:ext>
            </a:extLst>
          </p:cNvPr>
          <p:cNvSpPr>
            <a:spLocks noGrp="1"/>
          </p:cNvSpPr>
          <p:nvPr>
            <p:ph type="title"/>
          </p:nvPr>
        </p:nvSpPr>
        <p:spPr/>
        <p:txBody>
          <a:bodyPr/>
          <a:lstStyle/>
          <a:p>
            <a:r>
              <a:rPr lang="en-GB" dirty="0"/>
              <a:t>Discuss It!</a:t>
            </a:r>
          </a:p>
        </p:txBody>
      </p:sp>
      <p:sp>
        <p:nvSpPr>
          <p:cNvPr id="3" name="Rectangle 2">
            <a:extLst>
              <a:ext uri="{FF2B5EF4-FFF2-40B4-BE49-F238E27FC236}">
                <a16:creationId xmlns:a16="http://schemas.microsoft.com/office/drawing/2014/main" id="{DA56F840-0295-4C7D-8049-1F510C5D1F46}"/>
              </a:ext>
            </a:extLst>
          </p:cNvPr>
          <p:cNvSpPr/>
          <p:nvPr/>
        </p:nvSpPr>
        <p:spPr>
          <a:xfrm>
            <a:off x="457198" y="1482254"/>
            <a:ext cx="8229128" cy="923330"/>
          </a:xfrm>
          <a:prstGeom prst="rect">
            <a:avLst/>
          </a:prstGeom>
          <a:solidFill>
            <a:schemeClr val="accent6">
              <a:lumMod val="20000"/>
              <a:lumOff val="80000"/>
            </a:schemeClr>
          </a:solidFill>
        </p:spPr>
        <p:txBody>
          <a:bodyPr wrap="square" anchor="ctr">
            <a:spAutoFit/>
          </a:bodyPr>
          <a:lstStyle/>
          <a:p>
            <a:pPr algn="ctr">
              <a:spcBef>
                <a:spcPct val="0"/>
              </a:spcBef>
            </a:pPr>
            <a:endParaRPr lang="en-GB" altLang="en-US" dirty="0"/>
          </a:p>
          <a:p>
            <a:pPr algn="ctr">
              <a:spcBef>
                <a:spcPct val="0"/>
              </a:spcBef>
            </a:pPr>
            <a:r>
              <a:rPr lang="en-GB" altLang="en-US" dirty="0"/>
              <a:t>What have you learnt from this presentation?</a:t>
            </a:r>
          </a:p>
          <a:p>
            <a:pPr algn="ctr">
              <a:spcBef>
                <a:spcPct val="0"/>
              </a:spcBef>
            </a:pPr>
            <a:endParaRPr lang="en-GB" altLang="en-US" dirty="0"/>
          </a:p>
        </p:txBody>
      </p:sp>
      <p:pic>
        <p:nvPicPr>
          <p:cNvPr id="5" name="Picture 4">
            <a:extLst>
              <a:ext uri="{FF2B5EF4-FFF2-40B4-BE49-F238E27FC236}">
                <a16:creationId xmlns:a16="http://schemas.microsoft.com/office/drawing/2014/main" id="{2FA4ED7A-E9AE-483F-8A9F-6F211C1D3D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998" y="2259004"/>
            <a:ext cx="5758004" cy="4147260"/>
          </a:xfrm>
          <a:prstGeom prst="rect">
            <a:avLst/>
          </a:prstGeom>
        </p:spPr>
      </p:pic>
      <p:sp>
        <p:nvSpPr>
          <p:cNvPr id="6" name="Rectangle 5">
            <a:hlinkClick r:id="rId3"/>
            <a:extLst>
              <a:ext uri="{FF2B5EF4-FFF2-40B4-BE49-F238E27FC236}">
                <a16:creationId xmlns:a16="http://schemas.microsoft.com/office/drawing/2014/main" id="{267CE841-5591-4D3C-BFE4-7427F5A2D0A7}"/>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088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A3CBF-EA42-4936-9240-F2E162CC6EB6}"/>
              </a:ext>
            </a:extLst>
          </p:cNvPr>
          <p:cNvSpPr>
            <a:spLocks noGrp="1"/>
          </p:cNvSpPr>
          <p:nvPr>
            <p:ph type="title"/>
          </p:nvPr>
        </p:nvSpPr>
        <p:spPr/>
        <p:txBody>
          <a:bodyPr/>
          <a:lstStyle/>
          <a:p>
            <a:r>
              <a:rPr lang="en-GB" dirty="0"/>
              <a:t>Talk About It</a:t>
            </a:r>
          </a:p>
        </p:txBody>
      </p:sp>
      <p:sp>
        <p:nvSpPr>
          <p:cNvPr id="3" name="Rectangle 2">
            <a:extLst>
              <a:ext uri="{FF2B5EF4-FFF2-40B4-BE49-F238E27FC236}">
                <a16:creationId xmlns:a16="http://schemas.microsoft.com/office/drawing/2014/main" id="{508FA2E3-3B15-49E0-A2D0-2AF879C4ADDF}"/>
              </a:ext>
            </a:extLst>
          </p:cNvPr>
          <p:cNvSpPr/>
          <p:nvPr/>
        </p:nvSpPr>
        <p:spPr>
          <a:xfrm>
            <a:off x="457198" y="1482254"/>
            <a:ext cx="8229128" cy="923330"/>
          </a:xfrm>
          <a:prstGeom prst="rect">
            <a:avLst/>
          </a:prstGeom>
          <a:solidFill>
            <a:schemeClr val="accent3">
              <a:lumMod val="40000"/>
              <a:lumOff val="60000"/>
            </a:schemeClr>
          </a:solidFill>
        </p:spPr>
        <p:txBody>
          <a:bodyPr wrap="square" anchor="ctr">
            <a:spAutoFit/>
          </a:bodyPr>
          <a:lstStyle/>
          <a:p>
            <a:pPr algn="ctr">
              <a:spcBef>
                <a:spcPct val="0"/>
              </a:spcBef>
            </a:pPr>
            <a:endParaRPr lang="en-GB" altLang="en-US" dirty="0"/>
          </a:p>
          <a:p>
            <a:pPr algn="ctr">
              <a:spcBef>
                <a:spcPct val="0"/>
              </a:spcBef>
            </a:pPr>
            <a:r>
              <a:rPr lang="en-GB" altLang="en-US" dirty="0"/>
              <a:t>Share what you have learnt with a partner.</a:t>
            </a:r>
          </a:p>
          <a:p>
            <a:pPr algn="ctr">
              <a:spcBef>
                <a:spcPct val="0"/>
              </a:spcBef>
            </a:pPr>
            <a:endParaRPr lang="en-GB" altLang="en-US" dirty="0"/>
          </a:p>
        </p:txBody>
      </p:sp>
      <p:pic>
        <p:nvPicPr>
          <p:cNvPr id="4" name="Picture 3">
            <a:extLst>
              <a:ext uri="{FF2B5EF4-FFF2-40B4-BE49-F238E27FC236}">
                <a16:creationId xmlns:a16="http://schemas.microsoft.com/office/drawing/2014/main" id="{BC2B5D73-C3DF-4565-8A36-8A1CCA000A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748" y="2308634"/>
            <a:ext cx="4060085" cy="410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9763DF9-F645-4182-A32A-86F5A2D13C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2608" y="2509903"/>
            <a:ext cx="3432426" cy="390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hlinkClick r:id="rId4"/>
            <a:extLst>
              <a:ext uri="{FF2B5EF4-FFF2-40B4-BE49-F238E27FC236}">
                <a16:creationId xmlns:a16="http://schemas.microsoft.com/office/drawing/2014/main" id="{E2458599-C758-49D0-A072-6018492B94C6}"/>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987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A3CBF-EA42-4936-9240-F2E162CC6EB6}"/>
              </a:ext>
            </a:extLst>
          </p:cNvPr>
          <p:cNvSpPr>
            <a:spLocks noGrp="1"/>
          </p:cNvSpPr>
          <p:nvPr>
            <p:ph type="title"/>
          </p:nvPr>
        </p:nvSpPr>
        <p:spPr/>
        <p:txBody>
          <a:bodyPr/>
          <a:lstStyle/>
          <a:p>
            <a:r>
              <a:rPr lang="en-GB" dirty="0"/>
              <a:t>Share</a:t>
            </a:r>
          </a:p>
        </p:txBody>
      </p:sp>
      <p:sp>
        <p:nvSpPr>
          <p:cNvPr id="3" name="Rectangle 2">
            <a:extLst>
              <a:ext uri="{FF2B5EF4-FFF2-40B4-BE49-F238E27FC236}">
                <a16:creationId xmlns:a16="http://schemas.microsoft.com/office/drawing/2014/main" id="{508FA2E3-3B15-49E0-A2D0-2AF879C4ADDF}"/>
              </a:ext>
            </a:extLst>
          </p:cNvPr>
          <p:cNvSpPr/>
          <p:nvPr/>
        </p:nvSpPr>
        <p:spPr>
          <a:xfrm>
            <a:off x="457198" y="1482254"/>
            <a:ext cx="8229128" cy="923330"/>
          </a:xfrm>
          <a:prstGeom prst="rect">
            <a:avLst/>
          </a:prstGeom>
          <a:solidFill>
            <a:schemeClr val="accent1">
              <a:lumMod val="40000"/>
              <a:lumOff val="60000"/>
            </a:schemeClr>
          </a:solidFill>
        </p:spPr>
        <p:txBody>
          <a:bodyPr wrap="square" anchor="ctr">
            <a:spAutoFit/>
          </a:bodyPr>
          <a:lstStyle/>
          <a:p>
            <a:pPr algn="ctr">
              <a:spcBef>
                <a:spcPct val="0"/>
              </a:spcBef>
            </a:pPr>
            <a:endParaRPr lang="en-GB" altLang="en-US" dirty="0"/>
          </a:p>
          <a:p>
            <a:pPr algn="ctr">
              <a:spcBef>
                <a:spcPct val="0"/>
              </a:spcBef>
            </a:pPr>
            <a:r>
              <a:rPr lang="en-GB" altLang="en-US" dirty="0"/>
              <a:t>If you want to, share your ideas with the class.</a:t>
            </a:r>
          </a:p>
          <a:p>
            <a:pPr algn="ctr">
              <a:spcBef>
                <a:spcPct val="0"/>
              </a:spcBef>
            </a:pPr>
            <a:endParaRPr lang="en-GB" altLang="en-US" dirty="0"/>
          </a:p>
        </p:txBody>
      </p:sp>
      <p:pic>
        <p:nvPicPr>
          <p:cNvPr id="6" name="Picture 5">
            <a:extLst>
              <a:ext uri="{FF2B5EF4-FFF2-40B4-BE49-F238E27FC236}">
                <a16:creationId xmlns:a16="http://schemas.microsoft.com/office/drawing/2014/main" id="{65E1292B-76A6-4F29-871D-F36330B135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7220" y="2354025"/>
            <a:ext cx="6511453" cy="405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hlinkClick r:id="rId3"/>
            <a:extLst>
              <a:ext uri="{FF2B5EF4-FFF2-40B4-BE49-F238E27FC236}">
                <a16:creationId xmlns:a16="http://schemas.microsoft.com/office/drawing/2014/main" id="{F758D683-2C70-4B26-B3D3-2F97FAA931B0}"/>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0357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A3CBF-EA42-4936-9240-F2E162CC6EB6}"/>
              </a:ext>
            </a:extLst>
          </p:cNvPr>
          <p:cNvSpPr>
            <a:spLocks noGrp="1"/>
          </p:cNvSpPr>
          <p:nvPr>
            <p:ph type="title"/>
          </p:nvPr>
        </p:nvSpPr>
        <p:spPr/>
        <p:txBody>
          <a:bodyPr/>
          <a:lstStyle/>
          <a:p>
            <a:r>
              <a:rPr lang="en-GB" dirty="0"/>
              <a:t>We Are All Unique</a:t>
            </a:r>
          </a:p>
        </p:txBody>
      </p:sp>
      <p:pic>
        <p:nvPicPr>
          <p:cNvPr id="5" name="Picture 3">
            <a:extLst>
              <a:ext uri="{FF2B5EF4-FFF2-40B4-BE49-F238E27FC236}">
                <a16:creationId xmlns:a16="http://schemas.microsoft.com/office/drawing/2014/main" id="{9EF8A74A-16F8-4BC7-B807-90BE3499DA65}"/>
              </a:ext>
            </a:extLst>
          </p:cNvPr>
          <p:cNvPicPr>
            <a:picLocks noChangeAspect="1"/>
          </p:cNvPicPr>
          <p:nvPr/>
        </p:nvPicPr>
        <p:blipFill>
          <a:blip r:embed="rId2">
            <a:extLst>
              <a:ext uri="{28A0092B-C50C-407E-A947-70E740481C1C}">
                <a14:useLocalDpi xmlns:a14="http://schemas.microsoft.com/office/drawing/2010/main" val="0"/>
              </a:ext>
            </a:extLst>
          </a:blip>
          <a:srcRect b="1125"/>
          <a:stretch>
            <a:fillRect/>
          </a:stretch>
        </p:blipFill>
        <p:spPr bwMode="auto">
          <a:xfrm>
            <a:off x="547688" y="1360488"/>
            <a:ext cx="38893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peech Bubble: Rectangle with Corners Rounded 6">
            <a:extLst>
              <a:ext uri="{FF2B5EF4-FFF2-40B4-BE49-F238E27FC236}">
                <a16:creationId xmlns:a16="http://schemas.microsoft.com/office/drawing/2014/main" id="{EA46C501-DFDB-43CB-A541-30FE08C1E75E}"/>
              </a:ext>
            </a:extLst>
          </p:cNvPr>
          <p:cNvSpPr/>
          <p:nvPr/>
        </p:nvSpPr>
        <p:spPr>
          <a:xfrm>
            <a:off x="4853475" y="1757265"/>
            <a:ext cx="3539088" cy="2708275"/>
          </a:xfrm>
          <a:prstGeom prst="wedgeRoundRectCallout">
            <a:avLst>
              <a:gd name="adj1" fmla="val -63607"/>
              <a:gd name="adj2" fmla="val 20389"/>
              <a:gd name="adj3" fmla="val 16667"/>
            </a:avLst>
          </a:prstGeom>
          <a:solidFill>
            <a:srgbClr val="FFED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Everybody has the right to be treated fairly and equally.</a:t>
            </a:r>
          </a:p>
          <a:p>
            <a:pPr algn="ctr" eaLnBrk="1" fontAlgn="auto" hangingPunct="1">
              <a:spcBef>
                <a:spcPts val="0"/>
              </a:spcBef>
              <a:spcAft>
                <a:spcPts val="0"/>
              </a:spcAft>
              <a:defRPr/>
            </a:pPr>
            <a:r>
              <a:rPr lang="en-GB" dirty="0">
                <a:solidFill>
                  <a:schemeClr val="tx1"/>
                </a:solidFill>
              </a:rPr>
              <a:t>We all have a responsibility to make sure this happens. </a:t>
            </a:r>
          </a:p>
          <a:p>
            <a:pPr algn="ctr" eaLnBrk="1" fontAlgn="auto" hangingPunct="1">
              <a:spcBef>
                <a:spcPts val="0"/>
              </a:spcBef>
              <a:spcAft>
                <a:spcPts val="0"/>
              </a:spcAft>
              <a:defRPr/>
            </a:pPr>
            <a:r>
              <a:rPr lang="en-GB" dirty="0">
                <a:solidFill>
                  <a:schemeClr val="tx1"/>
                </a:solidFill>
              </a:rPr>
              <a:t>We also have a responsibility to challenge discrimination.</a:t>
            </a:r>
          </a:p>
          <a:p>
            <a:pPr algn="ctr" eaLnBrk="1" fontAlgn="auto" hangingPunct="1">
              <a:spcBef>
                <a:spcPts val="0"/>
              </a:spcBef>
              <a:spcAft>
                <a:spcPts val="0"/>
              </a:spcAft>
              <a:defRPr/>
            </a:pPr>
            <a:r>
              <a:rPr lang="en-GB" dirty="0">
                <a:solidFill>
                  <a:schemeClr val="tx1"/>
                </a:solidFill>
              </a:rPr>
              <a:t>We should all reflect on how our words and actions impact on other people.</a:t>
            </a:r>
          </a:p>
        </p:txBody>
      </p:sp>
      <p:sp>
        <p:nvSpPr>
          <p:cNvPr id="6" name="Rectangle 5">
            <a:hlinkClick r:id="rId3"/>
            <a:extLst>
              <a:ext uri="{FF2B5EF4-FFF2-40B4-BE49-F238E27FC236}">
                <a16:creationId xmlns:a16="http://schemas.microsoft.com/office/drawing/2014/main" id="{763F640A-C308-4B01-992F-18DBBAAE774C}"/>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891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C82D0A2-647F-49AF-9B11-888EE2594517}"/>
              </a:ext>
            </a:extLst>
          </p:cNvPr>
          <p:cNvSpPr/>
          <p:nvPr/>
        </p:nvSpPr>
        <p:spPr>
          <a:xfrm>
            <a:off x="1073375" y="1171365"/>
            <a:ext cx="7047167" cy="4499594"/>
          </a:xfrm>
          <a:prstGeom prst="roundRect">
            <a:avLst>
              <a:gd name="adj" fmla="val 0"/>
            </a:avLst>
          </a:prstGeom>
          <a:solidFill>
            <a:schemeClr val="accent3">
              <a:lumMod val="60000"/>
              <a:lumOff val="4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bg1"/>
              </a:solidFill>
            </a:endParaRPr>
          </a:p>
        </p:txBody>
      </p:sp>
      <p:sp>
        <p:nvSpPr>
          <p:cNvPr id="7" name="Rectangle 6">
            <a:hlinkClick r:id="rId2"/>
            <a:extLst>
              <a:ext uri="{FF2B5EF4-FFF2-40B4-BE49-F238E27FC236}">
                <a16:creationId xmlns:a16="http://schemas.microsoft.com/office/drawing/2014/main" id="{9E8F8C7D-AC7E-4ECA-8C92-8A86293BD69D}"/>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9A107AC-65E7-46E5-85FD-3FC4EF7A70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4828" y="1572041"/>
            <a:ext cx="2925714" cy="4098918"/>
          </a:xfrm>
          <a:prstGeom prst="rect">
            <a:avLst/>
          </a:prstGeom>
        </p:spPr>
      </p:pic>
      <p:sp>
        <p:nvSpPr>
          <p:cNvPr id="8" name="Rectangle 7">
            <a:extLst>
              <a:ext uri="{FF2B5EF4-FFF2-40B4-BE49-F238E27FC236}">
                <a16:creationId xmlns:a16="http://schemas.microsoft.com/office/drawing/2014/main" id="{69E3ABDF-E80C-4E24-90A7-6681658D296B}"/>
              </a:ext>
            </a:extLst>
          </p:cNvPr>
          <p:cNvSpPr/>
          <p:nvPr/>
        </p:nvSpPr>
        <p:spPr>
          <a:xfrm>
            <a:off x="1384184" y="1786990"/>
            <a:ext cx="3649209" cy="2308324"/>
          </a:xfrm>
          <a:prstGeom prst="rect">
            <a:avLst/>
          </a:prstGeom>
        </p:spPr>
        <p:txBody>
          <a:bodyPr wrap="square">
            <a:spAutoFit/>
          </a:bodyPr>
          <a:lstStyle/>
          <a:p>
            <a:r>
              <a:rPr lang="en-GB" dirty="0"/>
              <a:t>“We all should know that diversity makes for a rich tapestry, and we must understand that all the threads of the tapestry are equal in value, no matter what their colour.”</a:t>
            </a:r>
          </a:p>
          <a:p>
            <a:endParaRPr lang="en-GB" dirty="0"/>
          </a:p>
          <a:p>
            <a:r>
              <a:rPr lang="en-GB" b="1" dirty="0"/>
              <a:t>Maya Angelou</a:t>
            </a:r>
          </a:p>
        </p:txBody>
      </p:sp>
    </p:spTree>
    <p:extLst>
      <p:ext uri="{BB962C8B-B14F-4D97-AF65-F5344CB8AC3E}">
        <p14:creationId xmlns:p14="http://schemas.microsoft.com/office/powerpoint/2010/main" val="2426266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83ED-EF46-4CD7-9C26-58A490FDC58B}"/>
              </a:ext>
            </a:extLst>
          </p:cNvPr>
          <p:cNvSpPr>
            <a:spLocks noGrp="1"/>
          </p:cNvSpPr>
          <p:nvPr>
            <p:ph type="title"/>
          </p:nvPr>
        </p:nvSpPr>
        <p:spPr/>
        <p:txBody>
          <a:bodyPr/>
          <a:lstStyle/>
          <a:p>
            <a:r>
              <a:rPr lang="en-GB" dirty="0"/>
              <a:t>Glossary</a:t>
            </a:r>
          </a:p>
        </p:txBody>
      </p:sp>
      <p:sp>
        <p:nvSpPr>
          <p:cNvPr id="3" name="Rectangle 2">
            <a:extLst>
              <a:ext uri="{FF2B5EF4-FFF2-40B4-BE49-F238E27FC236}">
                <a16:creationId xmlns:a16="http://schemas.microsoft.com/office/drawing/2014/main" id="{263CBB82-C5C4-4CD7-838E-1DFDDAED1EA0}"/>
              </a:ext>
            </a:extLst>
          </p:cNvPr>
          <p:cNvSpPr>
            <a:spLocks noChangeArrowheads="1"/>
          </p:cNvSpPr>
          <p:nvPr/>
        </p:nvSpPr>
        <p:spPr bwMode="auto">
          <a:xfrm>
            <a:off x="617003" y="1854790"/>
            <a:ext cx="8032046"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endParaRPr lang="en-GB" altLang="en-US" b="1" dirty="0">
              <a:solidFill>
                <a:schemeClr val="tx1"/>
              </a:solidFill>
              <a:hlinkClick r:id="rId2" action="ppaction://hlinksldjump"/>
            </a:endParaRPr>
          </a:p>
          <a:p>
            <a:pPr>
              <a:lnSpc>
                <a:spcPct val="100000"/>
              </a:lnSpc>
              <a:spcBef>
                <a:spcPct val="0"/>
              </a:spcBef>
              <a:buNone/>
            </a:pPr>
            <a:r>
              <a:rPr lang="en-GB" altLang="en-US" b="1" dirty="0">
                <a:solidFill>
                  <a:schemeClr val="accent2"/>
                </a:solidFill>
                <a:hlinkClick r:id="rId3" action="ppaction://hlinksldjump">
                  <a:extLst>
                    <a:ext uri="{A12FA001-AC4F-418D-AE19-62706E023703}">
                      <ahyp:hlinkClr xmlns:ahyp="http://schemas.microsoft.com/office/drawing/2018/hyperlinkcolor" val="tx"/>
                    </a:ext>
                  </a:extLst>
                </a:hlinkClick>
              </a:rPr>
              <a:t>apartheid</a:t>
            </a:r>
            <a:r>
              <a:rPr lang="en-GB" altLang="en-US" b="1" dirty="0">
                <a:solidFill>
                  <a:schemeClr val="accent2"/>
                </a:solidFill>
              </a:rPr>
              <a:t> </a:t>
            </a:r>
            <a:r>
              <a:rPr lang="en-GB" altLang="en-US" dirty="0">
                <a:solidFill>
                  <a:schemeClr val="tx1"/>
                </a:solidFill>
              </a:rPr>
              <a:t>– A political and social system in South Africa from 1948-1994, segregating white </a:t>
            </a:r>
            <a:r>
              <a:rPr lang="en-GB" altLang="en-US">
                <a:solidFill>
                  <a:schemeClr val="tx1"/>
                </a:solidFill>
              </a:rPr>
              <a:t>and Black </a:t>
            </a:r>
            <a:r>
              <a:rPr lang="en-GB" altLang="en-US" dirty="0">
                <a:solidFill>
                  <a:schemeClr val="tx1"/>
                </a:solidFill>
              </a:rPr>
              <a:t>people and discriminating against Black people. </a:t>
            </a:r>
          </a:p>
          <a:p>
            <a:pPr eaLnBrk="1" hangingPunct="1">
              <a:lnSpc>
                <a:spcPct val="100000"/>
              </a:lnSpc>
              <a:spcBef>
                <a:spcPct val="0"/>
              </a:spcBef>
              <a:buFont typeface="Arial" panose="020B0604020202020204" pitchFamily="34" charset="0"/>
              <a:buNone/>
            </a:pPr>
            <a:endParaRPr lang="en-GB" altLang="en-US" dirty="0">
              <a:solidFill>
                <a:schemeClr val="tx1"/>
              </a:solidFill>
            </a:endParaRPr>
          </a:p>
          <a:p>
            <a:pPr eaLnBrk="1" hangingPunct="1">
              <a:lnSpc>
                <a:spcPct val="100000"/>
              </a:lnSpc>
              <a:spcBef>
                <a:spcPct val="0"/>
              </a:spcBef>
              <a:buFont typeface="Arial" panose="020B0604020202020204" pitchFamily="34" charset="0"/>
              <a:buNone/>
            </a:pPr>
            <a:endParaRPr lang="en-GB" altLang="en-US" b="1" dirty="0">
              <a:solidFill>
                <a:schemeClr val="tx1"/>
              </a:solidFill>
              <a:hlinkClick r:id="rId4" action="ppaction://hlinksldjump"/>
            </a:endParaRPr>
          </a:p>
          <a:p>
            <a:pPr eaLnBrk="1" hangingPunct="1">
              <a:lnSpc>
                <a:spcPct val="100000"/>
              </a:lnSpc>
              <a:spcBef>
                <a:spcPct val="0"/>
              </a:spcBef>
              <a:buFont typeface="Arial" panose="020B0604020202020204" pitchFamily="34" charset="0"/>
              <a:buNone/>
            </a:pPr>
            <a:r>
              <a:rPr lang="en-GB" altLang="en-US" b="1" u="sng" dirty="0">
                <a:solidFill>
                  <a:schemeClr val="accent4"/>
                </a:solidFill>
                <a:hlinkClick r:id="rId5" action="ppaction://hlinksldjump">
                  <a:extLst>
                    <a:ext uri="{A12FA001-AC4F-418D-AE19-62706E023703}">
                      <ahyp:hlinkClr xmlns:ahyp="http://schemas.microsoft.com/office/drawing/2018/hyperlinkcolor" val="tx"/>
                    </a:ext>
                  </a:extLst>
                </a:hlinkClick>
              </a:rPr>
              <a:t>BAME</a:t>
            </a:r>
            <a:r>
              <a:rPr lang="en-GB" altLang="en-US" b="1" dirty="0">
                <a:solidFill>
                  <a:schemeClr val="accent4"/>
                </a:solidFill>
              </a:rPr>
              <a:t> </a:t>
            </a:r>
            <a:r>
              <a:rPr lang="en-GB" altLang="en-US" b="1" dirty="0">
                <a:solidFill>
                  <a:schemeClr val="tx1"/>
                </a:solidFill>
              </a:rPr>
              <a:t>– </a:t>
            </a:r>
            <a:r>
              <a:rPr lang="en-GB" altLang="en-US" dirty="0">
                <a:solidFill>
                  <a:schemeClr val="tx1"/>
                </a:solidFill>
              </a:rPr>
              <a:t>This is an abbreviation for Black, Asian and Minority Ethnic. </a:t>
            </a:r>
          </a:p>
          <a:p>
            <a:pPr eaLnBrk="1" hangingPunct="1">
              <a:lnSpc>
                <a:spcPct val="100000"/>
              </a:lnSpc>
              <a:spcBef>
                <a:spcPct val="0"/>
              </a:spcBef>
              <a:buFont typeface="Arial" panose="020B0604020202020204" pitchFamily="34" charset="0"/>
              <a:buNone/>
            </a:pPr>
            <a:endParaRPr lang="en-GB" altLang="en-US" dirty="0">
              <a:solidFill>
                <a:schemeClr val="tx1"/>
              </a:solidFill>
            </a:endParaRPr>
          </a:p>
          <a:p>
            <a:pPr eaLnBrk="1" hangingPunct="1">
              <a:lnSpc>
                <a:spcPct val="100000"/>
              </a:lnSpc>
              <a:spcBef>
                <a:spcPct val="0"/>
              </a:spcBef>
              <a:buFont typeface="Arial" panose="020B0604020202020204" pitchFamily="34" charset="0"/>
              <a:buNone/>
            </a:pPr>
            <a:endParaRPr lang="en-GB" altLang="en-US" b="1" dirty="0">
              <a:solidFill>
                <a:schemeClr val="tx1"/>
              </a:solidFill>
              <a:hlinkClick r:id="rId2" action="ppaction://hlinksldjump"/>
            </a:endParaRPr>
          </a:p>
          <a:p>
            <a:pPr eaLnBrk="1" hangingPunct="1">
              <a:lnSpc>
                <a:spcPct val="100000"/>
              </a:lnSpc>
              <a:spcBef>
                <a:spcPct val="0"/>
              </a:spcBef>
              <a:buFont typeface="Arial" panose="020B0604020202020204" pitchFamily="34" charset="0"/>
              <a:buNone/>
            </a:pPr>
            <a:r>
              <a:rPr lang="en-GB" altLang="en-US" b="1" dirty="0">
                <a:solidFill>
                  <a:schemeClr val="accent5"/>
                </a:solidFill>
                <a:hlinkClick r:id="rId6" action="ppaction://hlinksldjump">
                  <a:extLst>
                    <a:ext uri="{A12FA001-AC4F-418D-AE19-62706E023703}">
                      <ahyp:hlinkClr xmlns:ahyp="http://schemas.microsoft.com/office/drawing/2018/hyperlinkcolor" val="tx"/>
                    </a:ext>
                  </a:extLst>
                </a:hlinkClick>
              </a:rPr>
              <a:t>prejudice</a:t>
            </a:r>
            <a:r>
              <a:rPr lang="en-GB" altLang="en-US" u="sng" dirty="0">
                <a:solidFill>
                  <a:schemeClr val="accent5"/>
                </a:solidFill>
                <a:hlinkClick r:id="rId6" action="ppaction://hlinksldjump">
                  <a:extLst>
                    <a:ext uri="{A12FA001-AC4F-418D-AE19-62706E023703}">
                      <ahyp:hlinkClr xmlns:ahyp="http://schemas.microsoft.com/office/drawing/2018/hyperlinkcolor" val="tx"/>
                    </a:ext>
                  </a:extLst>
                </a:hlinkClick>
              </a:rPr>
              <a:t> </a:t>
            </a:r>
            <a:r>
              <a:rPr lang="en-GB" altLang="en-US" dirty="0">
                <a:solidFill>
                  <a:schemeClr val="tx1"/>
                </a:solidFill>
              </a:rPr>
              <a:t>– To have an opinion of something that isn’t based on reason or actual experience of something. </a:t>
            </a:r>
            <a:endParaRPr lang="en-GB" altLang="en-US" dirty="0">
              <a:solidFill>
                <a:srgbClr val="FF0000"/>
              </a:solidFill>
            </a:endParaRPr>
          </a:p>
          <a:p>
            <a:pPr eaLnBrk="1" hangingPunct="1">
              <a:lnSpc>
                <a:spcPct val="100000"/>
              </a:lnSpc>
              <a:spcBef>
                <a:spcPct val="0"/>
              </a:spcBef>
              <a:buFontTx/>
              <a:buNone/>
            </a:pPr>
            <a:endParaRPr lang="en-GB" altLang="en-US" b="1" dirty="0">
              <a:solidFill>
                <a:schemeClr val="tx1"/>
              </a:solidFill>
              <a:hlinkClick r:id="rId2" action="ppaction://hlinksldjump"/>
            </a:endParaRPr>
          </a:p>
          <a:p>
            <a:pPr eaLnBrk="1" hangingPunct="1">
              <a:lnSpc>
                <a:spcPct val="100000"/>
              </a:lnSpc>
              <a:spcBef>
                <a:spcPct val="0"/>
              </a:spcBef>
              <a:buFontTx/>
              <a:buNone/>
            </a:pPr>
            <a:endParaRPr lang="en-GB" altLang="en-US" b="1" dirty="0">
              <a:solidFill>
                <a:schemeClr val="tx1"/>
              </a:solidFill>
              <a:hlinkClick r:id="rId2" action="ppaction://hlinksldjump"/>
            </a:endParaRPr>
          </a:p>
          <a:p>
            <a:pPr eaLnBrk="1" hangingPunct="1">
              <a:lnSpc>
                <a:spcPct val="100000"/>
              </a:lnSpc>
              <a:spcBef>
                <a:spcPct val="0"/>
              </a:spcBef>
              <a:buFont typeface="Arial" panose="020B0604020202020204" pitchFamily="34" charset="0"/>
              <a:buNone/>
            </a:pPr>
            <a:r>
              <a:rPr lang="en-GB" altLang="en-US" b="1" dirty="0">
                <a:solidFill>
                  <a:schemeClr val="accent6"/>
                </a:solidFill>
                <a:hlinkClick r:id="rId4" action="ppaction://hlinksldjump">
                  <a:extLst>
                    <a:ext uri="{A12FA001-AC4F-418D-AE19-62706E023703}">
                      <ahyp:hlinkClr xmlns:ahyp="http://schemas.microsoft.com/office/drawing/2018/hyperlinkcolor" val="tx"/>
                    </a:ext>
                  </a:extLst>
                </a:hlinkClick>
              </a:rPr>
              <a:t>unique</a:t>
            </a:r>
            <a:r>
              <a:rPr lang="en-GB" altLang="en-US" dirty="0">
                <a:solidFill>
                  <a:schemeClr val="tx1"/>
                </a:solidFill>
              </a:rPr>
              <a:t> – Something which is one of a kind. There is nothing else</a:t>
            </a:r>
            <a:br>
              <a:rPr lang="en-GB" altLang="en-US" dirty="0">
                <a:solidFill>
                  <a:schemeClr val="tx1"/>
                </a:solidFill>
              </a:rPr>
            </a:br>
            <a:r>
              <a:rPr lang="en-GB" altLang="en-US" dirty="0">
                <a:solidFill>
                  <a:schemeClr val="tx1"/>
                </a:solidFill>
              </a:rPr>
              <a:t>the same. </a:t>
            </a:r>
          </a:p>
          <a:p>
            <a:pPr eaLnBrk="1" hangingPunct="1">
              <a:lnSpc>
                <a:spcPct val="100000"/>
              </a:lnSpc>
              <a:spcBef>
                <a:spcPct val="0"/>
              </a:spcBef>
              <a:buFontTx/>
              <a:buNone/>
            </a:pPr>
            <a:endParaRPr lang="en-GB" altLang="en-US" dirty="0">
              <a:solidFill>
                <a:schemeClr val="tx1"/>
              </a:solidFill>
            </a:endParaRPr>
          </a:p>
        </p:txBody>
      </p:sp>
      <p:sp>
        <p:nvSpPr>
          <p:cNvPr id="4" name="Rectangle 3">
            <a:hlinkClick r:id="rId7"/>
            <a:extLst>
              <a:ext uri="{FF2B5EF4-FFF2-40B4-BE49-F238E27FC236}">
                <a16:creationId xmlns:a16="http://schemas.microsoft.com/office/drawing/2014/main" id="{64F3291F-6E0E-48BC-B218-F453FF89EDA1}"/>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EAE3B7E-5B57-4F75-97D7-2FD454DB7A98}"/>
              </a:ext>
            </a:extLst>
          </p:cNvPr>
          <p:cNvSpPr/>
          <p:nvPr/>
        </p:nvSpPr>
        <p:spPr>
          <a:xfrm>
            <a:off x="441560" y="1439537"/>
            <a:ext cx="8245242" cy="369332"/>
          </a:xfrm>
          <a:prstGeom prst="rect">
            <a:avLst/>
          </a:prstGeom>
          <a:solidFill>
            <a:schemeClr val="accent3">
              <a:lumMod val="60000"/>
              <a:lumOff val="40000"/>
            </a:schemeClr>
          </a:solidFill>
        </p:spPr>
        <p:txBody>
          <a:bodyPr wrap="square">
            <a:spAutoFit/>
          </a:bodyPr>
          <a:lstStyle/>
          <a:p>
            <a:pPr algn="ctr"/>
            <a:r>
              <a:rPr lang="en-GB" dirty="0"/>
              <a:t>Click on the words in bold to return to the original slide.</a:t>
            </a:r>
          </a:p>
        </p:txBody>
      </p:sp>
    </p:spTree>
    <p:extLst>
      <p:ext uri="{BB962C8B-B14F-4D97-AF65-F5344CB8AC3E}">
        <p14:creationId xmlns:p14="http://schemas.microsoft.com/office/powerpoint/2010/main" val="2643389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7A491724-C326-42EC-8A8F-5D438A9A47C4}"/>
              </a:ext>
            </a:extLst>
          </p:cNvPr>
          <p:cNvSpPr/>
          <p:nvPr/>
        </p:nvSpPr>
        <p:spPr>
          <a:xfrm>
            <a:off x="4127384" y="3056413"/>
            <a:ext cx="922788" cy="676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23373-8475-422D-87A0-8503E5CADC21}"/>
              </a:ext>
            </a:extLst>
          </p:cNvPr>
          <p:cNvSpPr>
            <a:spLocks noGrp="1"/>
          </p:cNvSpPr>
          <p:nvPr>
            <p:ph type="title"/>
          </p:nvPr>
        </p:nvSpPr>
        <p:spPr/>
        <p:txBody>
          <a:bodyPr/>
          <a:lstStyle/>
          <a:p>
            <a:r>
              <a:rPr lang="en-GB" altLang="en-US" dirty="0"/>
              <a:t>Differences in Society</a:t>
            </a:r>
            <a:endParaRPr lang="en-GB" dirty="0"/>
          </a:p>
        </p:txBody>
      </p:sp>
      <p:pic>
        <p:nvPicPr>
          <p:cNvPr id="3" name="Picture 6">
            <a:extLst>
              <a:ext uri="{FF2B5EF4-FFF2-40B4-BE49-F238E27FC236}">
                <a16:creationId xmlns:a16="http://schemas.microsoft.com/office/drawing/2014/main" id="{400516E7-F52F-438E-8521-DC7B38831CF9}"/>
              </a:ext>
            </a:extLst>
          </p:cNvPr>
          <p:cNvPicPr>
            <a:picLocks noChangeAspect="1"/>
          </p:cNvPicPr>
          <p:nvPr/>
        </p:nvPicPr>
        <p:blipFill>
          <a:blip r:embed="rId2">
            <a:extLst>
              <a:ext uri="{28A0092B-C50C-407E-A947-70E740481C1C}">
                <a14:useLocalDpi xmlns:a14="http://schemas.microsoft.com/office/drawing/2010/main" val="0"/>
              </a:ext>
            </a:extLst>
          </a:blip>
          <a:srcRect b="9547"/>
          <a:stretch>
            <a:fillRect/>
          </a:stretch>
        </p:blipFill>
        <p:spPr bwMode="auto">
          <a:xfrm>
            <a:off x="511175" y="1590675"/>
            <a:ext cx="4232275"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EDF1E5BB-3790-492C-96B0-27010B102FAA}"/>
              </a:ext>
            </a:extLst>
          </p:cNvPr>
          <p:cNvGrpSpPr/>
          <p:nvPr/>
        </p:nvGrpSpPr>
        <p:grpSpPr>
          <a:xfrm>
            <a:off x="4865688" y="1781175"/>
            <a:ext cx="3481387" cy="2844800"/>
            <a:chOff x="4865688" y="1781175"/>
            <a:chExt cx="3481387" cy="2844800"/>
          </a:xfrm>
        </p:grpSpPr>
        <p:sp>
          <p:nvSpPr>
            <p:cNvPr id="4" name="Speech Bubble: Rectangle with Corners Rounded 3">
              <a:extLst>
                <a:ext uri="{FF2B5EF4-FFF2-40B4-BE49-F238E27FC236}">
                  <a16:creationId xmlns:a16="http://schemas.microsoft.com/office/drawing/2014/main" id="{4B8F9D12-6716-4C64-A5E6-54BF2653166A}"/>
                </a:ext>
              </a:extLst>
            </p:cNvPr>
            <p:cNvSpPr/>
            <p:nvPr/>
          </p:nvSpPr>
          <p:spPr>
            <a:xfrm>
              <a:off x="4865688" y="1781175"/>
              <a:ext cx="3481387" cy="2844800"/>
            </a:xfrm>
            <a:prstGeom prst="wedgeRoundRectCallout">
              <a:avLst/>
            </a:prstGeom>
            <a:solidFill>
              <a:srgbClr val="CDB5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Within society, people don’t always get along. Sometimes, people forget that it is other people’s differences that make them </a:t>
              </a:r>
              <a:r>
                <a:rPr lang="en-GB" b="1" dirty="0">
                  <a:solidFill>
                    <a:schemeClr val="tx1"/>
                  </a:solidFill>
                </a:rPr>
                <a:t>unique</a:t>
              </a:r>
              <a:r>
                <a:rPr lang="en-GB" dirty="0">
                  <a:solidFill>
                    <a:srgbClr val="23A7F9"/>
                  </a:solidFill>
                  <a:hlinkClick r:id="rId3" action="ppaction://hlinksldjump">
                    <a:extLst>
                      <a:ext uri="{A12FA001-AC4F-418D-AE19-62706E023703}">
                        <ahyp:hlinkClr xmlns:ahyp="http://schemas.microsoft.com/office/drawing/2018/hyperlinkcolor" val="tx"/>
                      </a:ext>
                    </a:extLst>
                  </a:hlinkClick>
                </a:rPr>
                <a:t> </a:t>
              </a:r>
              <a:br>
                <a:rPr lang="en-GB" dirty="0">
                  <a:solidFill>
                    <a:schemeClr val="tx1"/>
                  </a:solidFill>
                </a:rPr>
              </a:br>
              <a:r>
                <a:rPr lang="en-GB" dirty="0">
                  <a:solidFill>
                    <a:schemeClr val="tx1"/>
                  </a:solidFill>
                </a:rPr>
                <a:t>and special. </a:t>
              </a:r>
            </a:p>
          </p:txBody>
        </p:sp>
        <p:sp>
          <p:nvSpPr>
            <p:cNvPr id="8" name="Rectangle 7">
              <a:hlinkClick r:id="rId4" action="ppaction://hlinksldjump"/>
              <a:extLst>
                <a:ext uri="{FF2B5EF4-FFF2-40B4-BE49-F238E27FC236}">
                  <a16:creationId xmlns:a16="http://schemas.microsoft.com/office/drawing/2014/main" id="{DC9B004A-7769-4231-B32F-A70547569831}"/>
                </a:ext>
              </a:extLst>
            </p:cNvPr>
            <p:cNvSpPr/>
            <p:nvPr/>
          </p:nvSpPr>
          <p:spPr>
            <a:xfrm>
              <a:off x="6790099" y="3485585"/>
              <a:ext cx="878186" cy="33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a:hlinkClick r:id="rId5"/>
            <a:extLst>
              <a:ext uri="{FF2B5EF4-FFF2-40B4-BE49-F238E27FC236}">
                <a16:creationId xmlns:a16="http://schemas.microsoft.com/office/drawing/2014/main" id="{43CB4DBB-278E-467A-BB63-DD67F634A270}"/>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C83AD445-6D9C-4A7A-BFF5-58DF1BBA0EA7}"/>
              </a:ext>
            </a:extLst>
          </p:cNvPr>
          <p:cNvGrpSpPr/>
          <p:nvPr/>
        </p:nvGrpSpPr>
        <p:grpSpPr>
          <a:xfrm>
            <a:off x="6080386" y="5669617"/>
            <a:ext cx="2552439" cy="657315"/>
            <a:chOff x="6080386" y="5669617"/>
            <a:chExt cx="2552439" cy="657315"/>
          </a:xfrm>
        </p:grpSpPr>
        <p:grpSp>
          <p:nvGrpSpPr>
            <p:cNvPr id="7" name="Group 6">
              <a:extLst>
                <a:ext uri="{FF2B5EF4-FFF2-40B4-BE49-F238E27FC236}">
                  <a16:creationId xmlns:a16="http://schemas.microsoft.com/office/drawing/2014/main" id="{DFB85DE4-61EC-4AE0-9E51-450C9D1CD212}"/>
                </a:ext>
              </a:extLst>
            </p:cNvPr>
            <p:cNvGrpSpPr/>
            <p:nvPr/>
          </p:nvGrpSpPr>
          <p:grpSpPr>
            <a:xfrm>
              <a:off x="6080386" y="5669617"/>
              <a:ext cx="2552439" cy="657315"/>
              <a:chOff x="6095474" y="5667276"/>
              <a:chExt cx="2552439" cy="657315"/>
            </a:xfrm>
          </p:grpSpPr>
          <p:sp>
            <p:nvSpPr>
              <p:cNvPr id="6" name="Rectangle 5">
                <a:extLst>
                  <a:ext uri="{FF2B5EF4-FFF2-40B4-BE49-F238E27FC236}">
                    <a16:creationId xmlns:a16="http://schemas.microsoft.com/office/drawing/2014/main" id="{62739DA7-BA0B-4BFB-91EB-13A32BE85AF9}"/>
                  </a:ext>
                </a:extLst>
              </p:cNvPr>
              <p:cNvSpPr/>
              <p:nvPr/>
            </p:nvSpPr>
            <p:spPr>
              <a:xfrm>
                <a:off x="6095474" y="5667276"/>
                <a:ext cx="2492084" cy="645952"/>
              </a:xfrm>
              <a:prstGeom prst="rect">
                <a:avLst/>
              </a:prstGeom>
              <a:solidFill>
                <a:schemeClr val="bg1"/>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0C3A2D0-E54F-4112-8A7F-83598EDBE0D5}"/>
                  </a:ext>
                </a:extLst>
              </p:cNvPr>
              <p:cNvSpPr>
                <a:spLocks noChangeArrowheads="1"/>
              </p:cNvSpPr>
              <p:nvPr/>
            </p:nvSpPr>
            <p:spPr bwMode="auto">
              <a:xfrm>
                <a:off x="6161713" y="5678260"/>
                <a:ext cx="24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dirty="0">
                    <a:solidFill>
                      <a:schemeClr val="tx1"/>
                    </a:solidFill>
                  </a:rPr>
                  <a:t>Click on the words in </a:t>
                </a:r>
                <a:r>
                  <a:rPr lang="en-GB" altLang="en-US" b="1" dirty="0">
                    <a:solidFill>
                      <a:schemeClr val="tx1"/>
                    </a:solidFill>
                  </a:rPr>
                  <a:t>bold</a:t>
                </a:r>
                <a:r>
                  <a:rPr lang="en-GB" altLang="en-US" dirty="0">
                    <a:solidFill>
                      <a:schemeClr val="tx1"/>
                    </a:solidFill>
                  </a:rPr>
                  <a:t> to find out more.</a:t>
                </a:r>
              </a:p>
            </p:txBody>
          </p:sp>
        </p:grpSp>
        <p:sp>
          <p:nvSpPr>
            <p:cNvPr id="11" name="Rectangle 10">
              <a:hlinkClick r:id="rId4" action="ppaction://hlinksldjump"/>
              <a:extLst>
                <a:ext uri="{FF2B5EF4-FFF2-40B4-BE49-F238E27FC236}">
                  <a16:creationId xmlns:a16="http://schemas.microsoft.com/office/drawing/2014/main" id="{A417B1FB-5645-4750-A813-EFDB5FDAEE9C}"/>
                </a:ext>
              </a:extLst>
            </p:cNvPr>
            <p:cNvSpPr/>
            <p:nvPr/>
          </p:nvSpPr>
          <p:spPr>
            <a:xfrm>
              <a:off x="6146625" y="5989739"/>
              <a:ext cx="643474" cy="325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9992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EE1B-C154-46CB-9377-50CA35289E6B}"/>
              </a:ext>
            </a:extLst>
          </p:cNvPr>
          <p:cNvSpPr>
            <a:spLocks noGrp="1"/>
          </p:cNvSpPr>
          <p:nvPr>
            <p:ph type="title"/>
          </p:nvPr>
        </p:nvSpPr>
        <p:spPr/>
        <p:txBody>
          <a:bodyPr/>
          <a:lstStyle/>
          <a:p>
            <a:r>
              <a:rPr lang="en-GB" dirty="0"/>
              <a:t>We Are All Unique</a:t>
            </a:r>
          </a:p>
        </p:txBody>
      </p:sp>
      <p:grpSp>
        <p:nvGrpSpPr>
          <p:cNvPr id="13" name="Group 12">
            <a:extLst>
              <a:ext uri="{FF2B5EF4-FFF2-40B4-BE49-F238E27FC236}">
                <a16:creationId xmlns:a16="http://schemas.microsoft.com/office/drawing/2014/main" id="{1FD708A8-1334-4AB9-8DA5-ABF255226718}"/>
              </a:ext>
            </a:extLst>
          </p:cNvPr>
          <p:cNvGrpSpPr/>
          <p:nvPr/>
        </p:nvGrpSpPr>
        <p:grpSpPr>
          <a:xfrm>
            <a:off x="2617365" y="2063080"/>
            <a:ext cx="6068297" cy="503951"/>
            <a:chOff x="2617365" y="2063080"/>
            <a:chExt cx="6068297" cy="503951"/>
          </a:xfrm>
        </p:grpSpPr>
        <p:sp>
          <p:nvSpPr>
            <p:cNvPr id="5" name="Rectangle 4">
              <a:extLst>
                <a:ext uri="{FF2B5EF4-FFF2-40B4-BE49-F238E27FC236}">
                  <a16:creationId xmlns:a16="http://schemas.microsoft.com/office/drawing/2014/main" id="{8D032F63-87A4-4D1F-A7CA-EBD601749A6B}"/>
                </a:ext>
              </a:extLst>
            </p:cNvPr>
            <p:cNvSpPr/>
            <p:nvPr/>
          </p:nvSpPr>
          <p:spPr>
            <a:xfrm>
              <a:off x="2617365" y="2063080"/>
              <a:ext cx="6068297" cy="50395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
              <a:extLst>
                <a:ext uri="{FF2B5EF4-FFF2-40B4-BE49-F238E27FC236}">
                  <a16:creationId xmlns:a16="http://schemas.microsoft.com/office/drawing/2014/main" id="{84FAEE24-648B-4B3F-AC63-B967F78ABE0F}"/>
                </a:ext>
              </a:extLst>
            </p:cNvPr>
            <p:cNvSpPr txBox="1">
              <a:spLocks noChangeArrowheads="1"/>
            </p:cNvSpPr>
            <p:nvPr/>
          </p:nvSpPr>
          <p:spPr bwMode="auto">
            <a:xfrm>
              <a:off x="3626556" y="2135835"/>
              <a:ext cx="4587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FontTx/>
                <a:buNone/>
              </a:pPr>
              <a:r>
                <a:rPr lang="en-GB" altLang="en-US" dirty="0">
                  <a:solidFill>
                    <a:schemeClr val="tx1"/>
                  </a:solidFill>
                </a:rPr>
                <a:t>Think about your best friend.</a:t>
              </a:r>
            </a:p>
          </p:txBody>
        </p:sp>
      </p:grpSp>
      <p:grpSp>
        <p:nvGrpSpPr>
          <p:cNvPr id="12" name="Group 11">
            <a:extLst>
              <a:ext uri="{FF2B5EF4-FFF2-40B4-BE49-F238E27FC236}">
                <a16:creationId xmlns:a16="http://schemas.microsoft.com/office/drawing/2014/main" id="{7FFA415D-1C20-4E61-94AE-981638C0BC8C}"/>
              </a:ext>
            </a:extLst>
          </p:cNvPr>
          <p:cNvGrpSpPr/>
          <p:nvPr/>
        </p:nvGrpSpPr>
        <p:grpSpPr>
          <a:xfrm>
            <a:off x="2625753" y="2850817"/>
            <a:ext cx="6068297" cy="503951"/>
            <a:chOff x="2625753" y="2850817"/>
            <a:chExt cx="6068297" cy="503951"/>
          </a:xfrm>
        </p:grpSpPr>
        <p:sp>
          <p:nvSpPr>
            <p:cNvPr id="6" name="Rectangle 5">
              <a:extLst>
                <a:ext uri="{FF2B5EF4-FFF2-40B4-BE49-F238E27FC236}">
                  <a16:creationId xmlns:a16="http://schemas.microsoft.com/office/drawing/2014/main" id="{18DA83E5-7612-41D2-BFC5-5D656ADFAB9F}"/>
                </a:ext>
              </a:extLst>
            </p:cNvPr>
            <p:cNvSpPr/>
            <p:nvPr/>
          </p:nvSpPr>
          <p:spPr>
            <a:xfrm>
              <a:off x="2625753" y="2850817"/>
              <a:ext cx="6068297" cy="5039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530BE51-3210-4851-B277-F6D6E91D1CCA}"/>
                </a:ext>
              </a:extLst>
            </p:cNvPr>
            <p:cNvSpPr/>
            <p:nvPr/>
          </p:nvSpPr>
          <p:spPr>
            <a:xfrm>
              <a:off x="3626556" y="2933030"/>
              <a:ext cx="4572000" cy="369332"/>
            </a:xfrm>
            <a:prstGeom prst="rect">
              <a:avLst/>
            </a:prstGeom>
          </p:spPr>
          <p:txBody>
            <a:bodyPr>
              <a:spAutoFit/>
            </a:bodyPr>
            <a:lstStyle/>
            <a:p>
              <a:pPr>
                <a:lnSpc>
                  <a:spcPct val="100000"/>
                </a:lnSpc>
                <a:spcBef>
                  <a:spcPct val="0"/>
                </a:spcBef>
                <a:buFontTx/>
                <a:buNone/>
              </a:pPr>
              <a:r>
                <a:rPr lang="en-GB" altLang="en-US" dirty="0"/>
                <a:t>How are you similar to them?</a:t>
              </a:r>
            </a:p>
          </p:txBody>
        </p:sp>
      </p:grpSp>
      <p:grpSp>
        <p:nvGrpSpPr>
          <p:cNvPr id="11" name="Group 10">
            <a:extLst>
              <a:ext uri="{FF2B5EF4-FFF2-40B4-BE49-F238E27FC236}">
                <a16:creationId xmlns:a16="http://schemas.microsoft.com/office/drawing/2014/main" id="{C4A7188D-72BB-4E51-8845-D40FC295AEC8}"/>
              </a:ext>
            </a:extLst>
          </p:cNvPr>
          <p:cNvGrpSpPr/>
          <p:nvPr/>
        </p:nvGrpSpPr>
        <p:grpSpPr>
          <a:xfrm>
            <a:off x="2625753" y="3638553"/>
            <a:ext cx="6068297" cy="503951"/>
            <a:chOff x="2625753" y="3638553"/>
            <a:chExt cx="6068297" cy="503951"/>
          </a:xfrm>
        </p:grpSpPr>
        <p:sp>
          <p:nvSpPr>
            <p:cNvPr id="7" name="Rectangle 6">
              <a:extLst>
                <a:ext uri="{FF2B5EF4-FFF2-40B4-BE49-F238E27FC236}">
                  <a16:creationId xmlns:a16="http://schemas.microsoft.com/office/drawing/2014/main" id="{B7ED861C-D69A-472D-B0AB-97B7D57BDAD2}"/>
                </a:ext>
              </a:extLst>
            </p:cNvPr>
            <p:cNvSpPr/>
            <p:nvPr/>
          </p:nvSpPr>
          <p:spPr>
            <a:xfrm>
              <a:off x="2625753" y="3638553"/>
              <a:ext cx="6068297" cy="50395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09D0447-2C52-49F6-A357-9FD78166C5BB}"/>
                </a:ext>
              </a:extLst>
            </p:cNvPr>
            <p:cNvSpPr/>
            <p:nvPr/>
          </p:nvSpPr>
          <p:spPr>
            <a:xfrm>
              <a:off x="3626556" y="3676630"/>
              <a:ext cx="4572000" cy="369332"/>
            </a:xfrm>
            <a:prstGeom prst="rect">
              <a:avLst/>
            </a:prstGeom>
          </p:spPr>
          <p:txBody>
            <a:bodyPr>
              <a:spAutoFit/>
            </a:bodyPr>
            <a:lstStyle/>
            <a:p>
              <a:pPr>
                <a:lnSpc>
                  <a:spcPct val="100000"/>
                </a:lnSpc>
                <a:spcBef>
                  <a:spcPct val="0"/>
                </a:spcBef>
                <a:buFontTx/>
                <a:buNone/>
              </a:pPr>
              <a:r>
                <a:rPr lang="en-GB" altLang="en-US" dirty="0"/>
                <a:t>How are you different?</a:t>
              </a:r>
            </a:p>
          </p:txBody>
        </p:sp>
      </p:grpSp>
      <p:pic>
        <p:nvPicPr>
          <p:cNvPr id="4" name="Picture 2">
            <a:extLst>
              <a:ext uri="{FF2B5EF4-FFF2-40B4-BE49-F238E27FC236}">
                <a16:creationId xmlns:a16="http://schemas.microsoft.com/office/drawing/2014/main" id="{90B6E75B-E37C-4005-A943-9DAEED19214F}"/>
              </a:ext>
            </a:extLst>
          </p:cNvPr>
          <p:cNvPicPr>
            <a:picLocks noChangeAspect="1"/>
          </p:cNvPicPr>
          <p:nvPr/>
        </p:nvPicPr>
        <p:blipFill>
          <a:blip r:embed="rId2" cstate="print">
            <a:extLst>
              <a:ext uri="{28A0092B-C50C-407E-A947-70E740481C1C}">
                <a14:useLocalDpi xmlns:a14="http://schemas.microsoft.com/office/drawing/2010/main" val="0"/>
              </a:ext>
            </a:extLst>
          </a:blip>
          <a:srcRect b="15175"/>
          <a:stretch>
            <a:fillRect/>
          </a:stretch>
        </p:blipFill>
        <p:spPr bwMode="auto">
          <a:xfrm>
            <a:off x="639003" y="1679793"/>
            <a:ext cx="2906713"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hlinkClick r:id="rId3"/>
            <a:extLst>
              <a:ext uri="{FF2B5EF4-FFF2-40B4-BE49-F238E27FC236}">
                <a16:creationId xmlns:a16="http://schemas.microsoft.com/office/drawing/2014/main" id="{E39DA27B-BC5A-46E5-866E-670C8A1CF8E8}"/>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370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AD73-5AE4-42E7-A514-57460E1EBC92}"/>
              </a:ext>
            </a:extLst>
          </p:cNvPr>
          <p:cNvSpPr>
            <a:spLocks noGrp="1"/>
          </p:cNvSpPr>
          <p:nvPr>
            <p:ph type="title"/>
          </p:nvPr>
        </p:nvSpPr>
        <p:spPr/>
        <p:txBody>
          <a:bodyPr/>
          <a:lstStyle/>
          <a:p>
            <a:r>
              <a:rPr lang="en-GB" dirty="0"/>
              <a:t>What Are Our Human Rights?</a:t>
            </a:r>
          </a:p>
        </p:txBody>
      </p:sp>
      <p:grpSp>
        <p:nvGrpSpPr>
          <p:cNvPr id="7" name="Group 6">
            <a:extLst>
              <a:ext uri="{FF2B5EF4-FFF2-40B4-BE49-F238E27FC236}">
                <a16:creationId xmlns:a16="http://schemas.microsoft.com/office/drawing/2014/main" id="{EF014BCE-D94D-40C9-8049-C55BB23BF159}"/>
              </a:ext>
            </a:extLst>
          </p:cNvPr>
          <p:cNvGrpSpPr/>
          <p:nvPr/>
        </p:nvGrpSpPr>
        <p:grpSpPr>
          <a:xfrm>
            <a:off x="2426328" y="2701255"/>
            <a:ext cx="6259998" cy="2550253"/>
            <a:chOff x="4133810" y="2701255"/>
            <a:chExt cx="4444380" cy="2550253"/>
          </a:xfrm>
        </p:grpSpPr>
        <p:sp>
          <p:nvSpPr>
            <p:cNvPr id="6" name="Rectangle 5">
              <a:extLst>
                <a:ext uri="{FF2B5EF4-FFF2-40B4-BE49-F238E27FC236}">
                  <a16:creationId xmlns:a16="http://schemas.microsoft.com/office/drawing/2014/main" id="{15650F76-4246-4D87-B698-D9CC8F173B2F}"/>
                </a:ext>
              </a:extLst>
            </p:cNvPr>
            <p:cNvSpPr/>
            <p:nvPr/>
          </p:nvSpPr>
          <p:spPr>
            <a:xfrm>
              <a:off x="4133810" y="2701255"/>
              <a:ext cx="4444380" cy="255025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3">
              <a:extLst>
                <a:ext uri="{FF2B5EF4-FFF2-40B4-BE49-F238E27FC236}">
                  <a16:creationId xmlns:a16="http://schemas.microsoft.com/office/drawing/2014/main" id="{73DECB72-7EE5-46B2-ACE8-C892B04BDDA8}"/>
                </a:ext>
              </a:extLst>
            </p:cNvPr>
            <p:cNvSpPr>
              <a:spLocks noChangeArrowheads="1"/>
            </p:cNvSpPr>
            <p:nvPr/>
          </p:nvSpPr>
          <p:spPr bwMode="auto">
            <a:xfrm>
              <a:off x="5367920" y="2886339"/>
              <a:ext cx="289937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None/>
              </a:pPr>
              <a:r>
                <a:rPr lang="en-GB" altLang="en-US" b="1" dirty="0">
                  <a:solidFill>
                    <a:schemeClr val="tx1"/>
                  </a:solidFill>
                </a:rPr>
                <a:t>Number 1: </a:t>
              </a:r>
              <a:r>
                <a:rPr lang="en-GB" altLang="en-US" dirty="0">
                  <a:solidFill>
                    <a:schemeClr val="tx1"/>
                  </a:solidFill>
                </a:rPr>
                <a:t>We all have the right to our own thoughts and ideas and we should all be treated </a:t>
              </a:r>
              <a:r>
                <a:rPr lang="en-GB" dirty="0"/>
                <a:t>fairly</a:t>
              </a:r>
              <a:r>
                <a:rPr lang="en-GB" altLang="en-US" dirty="0">
                  <a:solidFill>
                    <a:schemeClr val="tx1"/>
                  </a:solidFill>
                </a:rPr>
                <a:t>.</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b="1" dirty="0">
                  <a:solidFill>
                    <a:schemeClr val="tx1"/>
                  </a:solidFill>
                </a:rPr>
                <a:t>Number 30: </a:t>
              </a:r>
              <a:r>
                <a:rPr lang="en-GB" altLang="en-US" dirty="0">
                  <a:solidFill>
                    <a:schemeClr val="tx1"/>
                  </a:solidFill>
                </a:rPr>
                <a:t>Nobody can take these rights and freedoms away from us. They belong to everybody.</a:t>
              </a:r>
            </a:p>
            <a:p>
              <a:pPr eaLnBrk="1" hangingPunct="1">
                <a:lnSpc>
                  <a:spcPct val="100000"/>
                </a:lnSpc>
                <a:spcBef>
                  <a:spcPct val="0"/>
                </a:spcBef>
                <a:buFontTx/>
                <a:buNone/>
              </a:pPr>
              <a:endParaRPr lang="en-GB" altLang="en-US" dirty="0">
                <a:solidFill>
                  <a:schemeClr val="tx1"/>
                </a:solidFill>
              </a:endParaRPr>
            </a:p>
          </p:txBody>
        </p:sp>
      </p:grpSp>
      <p:pic>
        <p:nvPicPr>
          <p:cNvPr id="4" name="Picture 3">
            <a:extLst>
              <a:ext uri="{FF2B5EF4-FFF2-40B4-BE49-F238E27FC236}">
                <a16:creationId xmlns:a16="http://schemas.microsoft.com/office/drawing/2014/main" id="{709C2465-E009-4C98-90C2-E5BB475AEE62}"/>
              </a:ext>
            </a:extLst>
          </p:cNvPr>
          <p:cNvPicPr>
            <a:picLocks noChangeAspect="1"/>
          </p:cNvPicPr>
          <p:nvPr/>
        </p:nvPicPr>
        <p:blipFill>
          <a:blip r:embed="rId2" cstate="print">
            <a:extLst>
              <a:ext uri="{28A0092B-C50C-407E-A947-70E740481C1C}">
                <a14:useLocalDpi xmlns:a14="http://schemas.microsoft.com/office/drawing/2010/main" val="0"/>
              </a:ext>
            </a:extLst>
          </a:blip>
          <a:srcRect b="1125"/>
          <a:stretch>
            <a:fillRect/>
          </a:stretch>
        </p:blipFill>
        <p:spPr bwMode="auto">
          <a:xfrm>
            <a:off x="584171" y="2326436"/>
            <a:ext cx="3152775"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47B1D51-49B1-4463-8FE1-81E998552B94}"/>
              </a:ext>
            </a:extLst>
          </p:cNvPr>
          <p:cNvSpPr/>
          <p:nvPr/>
        </p:nvSpPr>
        <p:spPr>
          <a:xfrm>
            <a:off x="926984" y="1364875"/>
            <a:ext cx="7302616" cy="923330"/>
          </a:xfrm>
          <a:prstGeom prst="rect">
            <a:avLst/>
          </a:prstGeom>
        </p:spPr>
        <p:txBody>
          <a:bodyPr wrap="square">
            <a:spAutoFit/>
          </a:bodyPr>
          <a:lstStyle/>
          <a:p>
            <a:pPr>
              <a:spcBef>
                <a:spcPct val="0"/>
              </a:spcBef>
            </a:pPr>
            <a:r>
              <a:rPr lang="en-GB" altLang="en-US" dirty="0"/>
              <a:t>After the Second World War, the Universal Declaration of Human Rights was agreed by almost every country in the world. It is a list of rights and freedoms for all people. There are 30 rights in total.</a:t>
            </a:r>
          </a:p>
        </p:txBody>
      </p:sp>
      <p:sp>
        <p:nvSpPr>
          <p:cNvPr id="8" name="Rectangle 7">
            <a:hlinkClick r:id="rId3"/>
            <a:extLst>
              <a:ext uri="{FF2B5EF4-FFF2-40B4-BE49-F238E27FC236}">
                <a16:creationId xmlns:a16="http://schemas.microsoft.com/office/drawing/2014/main" id="{F1110658-7078-4738-B87E-043C00C7CAAC}"/>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11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9324F-FD70-47D5-AE17-5330A2478592}"/>
              </a:ext>
            </a:extLst>
          </p:cNvPr>
          <p:cNvSpPr>
            <a:spLocks noGrp="1"/>
          </p:cNvSpPr>
          <p:nvPr>
            <p:ph type="title"/>
          </p:nvPr>
        </p:nvSpPr>
        <p:spPr/>
        <p:txBody>
          <a:bodyPr/>
          <a:lstStyle/>
          <a:p>
            <a:r>
              <a:rPr lang="en-GB" altLang="en-US" dirty="0"/>
              <a:t>Identity and Race</a:t>
            </a:r>
            <a:endParaRPr lang="en-GB" dirty="0"/>
          </a:p>
        </p:txBody>
      </p:sp>
      <p:grpSp>
        <p:nvGrpSpPr>
          <p:cNvPr id="11" name="Group 10">
            <a:extLst>
              <a:ext uri="{FF2B5EF4-FFF2-40B4-BE49-F238E27FC236}">
                <a16:creationId xmlns:a16="http://schemas.microsoft.com/office/drawing/2014/main" id="{47826BA3-AD5A-4A70-8A95-C48C81E168F0}"/>
              </a:ext>
            </a:extLst>
          </p:cNvPr>
          <p:cNvGrpSpPr/>
          <p:nvPr/>
        </p:nvGrpSpPr>
        <p:grpSpPr>
          <a:xfrm>
            <a:off x="718686" y="3347207"/>
            <a:ext cx="6797850" cy="2667699"/>
            <a:chOff x="718686" y="3347207"/>
            <a:chExt cx="6797850" cy="2667699"/>
          </a:xfrm>
        </p:grpSpPr>
        <p:sp>
          <p:nvSpPr>
            <p:cNvPr id="10" name="Rectangle 9">
              <a:extLst>
                <a:ext uri="{FF2B5EF4-FFF2-40B4-BE49-F238E27FC236}">
                  <a16:creationId xmlns:a16="http://schemas.microsoft.com/office/drawing/2014/main" id="{53F26C3B-732F-4DC7-A2B1-83D8E20FAC45}"/>
                </a:ext>
              </a:extLst>
            </p:cNvPr>
            <p:cNvSpPr/>
            <p:nvPr/>
          </p:nvSpPr>
          <p:spPr>
            <a:xfrm>
              <a:off x="718686" y="3347207"/>
              <a:ext cx="6797850" cy="266769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
              <a:extLst>
                <a:ext uri="{FF2B5EF4-FFF2-40B4-BE49-F238E27FC236}">
                  <a16:creationId xmlns:a16="http://schemas.microsoft.com/office/drawing/2014/main" id="{743D45A8-9418-4B0F-9DDF-1EF99E35CCC5}"/>
                </a:ext>
              </a:extLst>
            </p:cNvPr>
            <p:cNvSpPr txBox="1">
              <a:spLocks noChangeArrowheads="1"/>
            </p:cNvSpPr>
            <p:nvPr/>
          </p:nvSpPr>
          <p:spPr bwMode="auto">
            <a:xfrm>
              <a:off x="795715" y="3388394"/>
              <a:ext cx="280316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FontTx/>
                <a:buNone/>
              </a:pPr>
              <a:r>
                <a:rPr lang="en-GB" dirty="0"/>
                <a:t>A race is a grouping of people who share some of the same physical features (such as skin colour and hair texture) and non-physical features (such as culture, history, religious beliefs and language).</a:t>
              </a:r>
              <a:endParaRPr lang="en-GB" altLang="en-US" dirty="0">
                <a:solidFill>
                  <a:schemeClr val="tx1"/>
                </a:solidFill>
              </a:endParaRPr>
            </a:p>
          </p:txBody>
        </p:sp>
      </p:grpSp>
      <p:pic>
        <p:nvPicPr>
          <p:cNvPr id="5" name="Picture 4">
            <a:extLst>
              <a:ext uri="{FF2B5EF4-FFF2-40B4-BE49-F238E27FC236}">
                <a16:creationId xmlns:a16="http://schemas.microsoft.com/office/drawing/2014/main" id="{423CE259-17D3-4624-AC49-B5856F375E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4880" y="2922935"/>
            <a:ext cx="4798503" cy="3456170"/>
          </a:xfrm>
          <a:prstGeom prst="rect">
            <a:avLst/>
          </a:prstGeom>
        </p:spPr>
      </p:pic>
      <p:grpSp>
        <p:nvGrpSpPr>
          <p:cNvPr id="9" name="Group 8">
            <a:extLst>
              <a:ext uri="{FF2B5EF4-FFF2-40B4-BE49-F238E27FC236}">
                <a16:creationId xmlns:a16="http://schemas.microsoft.com/office/drawing/2014/main" id="{B705441C-6E17-42D2-A4F7-B5E69186DD4A}"/>
              </a:ext>
            </a:extLst>
          </p:cNvPr>
          <p:cNvGrpSpPr/>
          <p:nvPr/>
        </p:nvGrpSpPr>
        <p:grpSpPr>
          <a:xfrm>
            <a:off x="441848" y="1414226"/>
            <a:ext cx="8244953" cy="859192"/>
            <a:chOff x="441848" y="1414226"/>
            <a:chExt cx="8244953" cy="859192"/>
          </a:xfrm>
        </p:grpSpPr>
        <p:sp>
          <p:nvSpPr>
            <p:cNvPr id="7" name="Rectangle 6">
              <a:extLst>
                <a:ext uri="{FF2B5EF4-FFF2-40B4-BE49-F238E27FC236}">
                  <a16:creationId xmlns:a16="http://schemas.microsoft.com/office/drawing/2014/main" id="{362B4D8B-3415-47C0-9A8D-D8A780C55AB6}"/>
                </a:ext>
              </a:extLst>
            </p:cNvPr>
            <p:cNvSpPr/>
            <p:nvPr/>
          </p:nvSpPr>
          <p:spPr>
            <a:xfrm>
              <a:off x="441848" y="1414226"/>
              <a:ext cx="8244953" cy="859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EE236FF-865B-4BF2-BC2C-1FFCD93BE6A1}"/>
                </a:ext>
              </a:extLst>
            </p:cNvPr>
            <p:cNvSpPr/>
            <p:nvPr/>
          </p:nvSpPr>
          <p:spPr>
            <a:xfrm>
              <a:off x="693519" y="1532204"/>
              <a:ext cx="7756962" cy="646331"/>
            </a:xfrm>
            <a:prstGeom prst="rect">
              <a:avLst/>
            </a:prstGeom>
          </p:spPr>
          <p:txBody>
            <a:bodyPr wrap="square">
              <a:spAutoFit/>
            </a:bodyPr>
            <a:lstStyle/>
            <a:p>
              <a:pPr>
                <a:lnSpc>
                  <a:spcPct val="100000"/>
                </a:lnSpc>
                <a:spcBef>
                  <a:spcPct val="0"/>
                </a:spcBef>
                <a:buFontTx/>
                <a:buNone/>
              </a:pPr>
              <a:r>
                <a:rPr lang="en-GB" altLang="en-US" dirty="0"/>
                <a:t>What makes you who you are? Is it your interests and hobbies?                  Your talents? How about your beliefs or appearance?</a:t>
              </a:r>
            </a:p>
          </p:txBody>
        </p:sp>
      </p:grpSp>
      <p:sp>
        <p:nvSpPr>
          <p:cNvPr id="8" name="Rectangle 7">
            <a:extLst>
              <a:ext uri="{FF2B5EF4-FFF2-40B4-BE49-F238E27FC236}">
                <a16:creationId xmlns:a16="http://schemas.microsoft.com/office/drawing/2014/main" id="{BE805D05-80E3-413A-91F8-1AA437875453}"/>
              </a:ext>
            </a:extLst>
          </p:cNvPr>
          <p:cNvSpPr/>
          <p:nvPr/>
        </p:nvSpPr>
        <p:spPr>
          <a:xfrm>
            <a:off x="718686" y="2441682"/>
            <a:ext cx="6546180" cy="646331"/>
          </a:xfrm>
          <a:prstGeom prst="rect">
            <a:avLst/>
          </a:prstGeom>
        </p:spPr>
        <p:txBody>
          <a:bodyPr wrap="square">
            <a:spAutoFit/>
          </a:bodyPr>
          <a:lstStyle/>
          <a:p>
            <a:pPr>
              <a:lnSpc>
                <a:spcPct val="100000"/>
              </a:lnSpc>
              <a:spcBef>
                <a:spcPct val="0"/>
              </a:spcBef>
              <a:buFontTx/>
              <a:buNone/>
            </a:pPr>
            <a:r>
              <a:rPr lang="en-GB" altLang="en-US" dirty="0"/>
              <a:t>Everyone has an identity that is dependent on many factors. Race is one of those factors. </a:t>
            </a:r>
          </a:p>
        </p:txBody>
      </p:sp>
      <p:sp>
        <p:nvSpPr>
          <p:cNvPr id="12" name="Rectangle 11">
            <a:hlinkClick r:id="rId3"/>
            <a:extLst>
              <a:ext uri="{FF2B5EF4-FFF2-40B4-BE49-F238E27FC236}">
                <a16:creationId xmlns:a16="http://schemas.microsoft.com/office/drawing/2014/main" id="{0CCF4C81-04DB-4227-BC8B-7D35FD36D9F3}"/>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197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A22FE-AD61-4832-9F74-E0243EA02AFF}"/>
              </a:ext>
            </a:extLst>
          </p:cNvPr>
          <p:cNvSpPr>
            <a:spLocks noGrp="1"/>
          </p:cNvSpPr>
          <p:nvPr>
            <p:ph type="title"/>
          </p:nvPr>
        </p:nvSpPr>
        <p:spPr/>
        <p:txBody>
          <a:bodyPr/>
          <a:lstStyle/>
          <a:p>
            <a:r>
              <a:rPr lang="en-GB" dirty="0"/>
              <a:t>What Is Equality?</a:t>
            </a:r>
          </a:p>
        </p:txBody>
      </p:sp>
      <p:grpSp>
        <p:nvGrpSpPr>
          <p:cNvPr id="6" name="Group 5">
            <a:extLst>
              <a:ext uri="{FF2B5EF4-FFF2-40B4-BE49-F238E27FC236}">
                <a16:creationId xmlns:a16="http://schemas.microsoft.com/office/drawing/2014/main" id="{ADBB5395-096B-4F70-B616-0B7464563411}"/>
              </a:ext>
            </a:extLst>
          </p:cNvPr>
          <p:cNvGrpSpPr/>
          <p:nvPr/>
        </p:nvGrpSpPr>
        <p:grpSpPr>
          <a:xfrm>
            <a:off x="444617" y="1473201"/>
            <a:ext cx="8242185" cy="1196778"/>
            <a:chOff x="411061" y="1518535"/>
            <a:chExt cx="8242185" cy="1196778"/>
          </a:xfrm>
        </p:grpSpPr>
        <p:sp>
          <p:nvSpPr>
            <p:cNvPr id="5" name="Rectangle 4">
              <a:extLst>
                <a:ext uri="{FF2B5EF4-FFF2-40B4-BE49-F238E27FC236}">
                  <a16:creationId xmlns:a16="http://schemas.microsoft.com/office/drawing/2014/main" id="{B9FE7374-BB7C-4368-9A7E-69842C07CD0C}"/>
                </a:ext>
              </a:extLst>
            </p:cNvPr>
            <p:cNvSpPr/>
            <p:nvPr/>
          </p:nvSpPr>
          <p:spPr>
            <a:xfrm>
              <a:off x="411061" y="1518535"/>
              <a:ext cx="8242185" cy="119677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F47E094-620D-4416-8CDE-06FA7A7D6ADC}"/>
                </a:ext>
              </a:extLst>
            </p:cNvPr>
            <p:cNvSpPr/>
            <p:nvPr/>
          </p:nvSpPr>
          <p:spPr>
            <a:xfrm>
              <a:off x="630701" y="1655259"/>
              <a:ext cx="7873068" cy="923330"/>
            </a:xfrm>
            <a:prstGeom prst="rect">
              <a:avLst/>
            </a:prstGeom>
          </p:spPr>
          <p:txBody>
            <a:bodyPr wrap="square">
              <a:spAutoFit/>
            </a:bodyPr>
            <a:lstStyle/>
            <a:p>
              <a:pPr>
                <a:spcBef>
                  <a:spcPct val="0"/>
                </a:spcBef>
              </a:pPr>
              <a:r>
                <a:rPr lang="en-GB" altLang="en-US" dirty="0"/>
                <a:t>Equality is when people are treated fairly. Everybody around the world should be treated </a:t>
              </a:r>
              <a:r>
                <a:rPr lang="en-GB" altLang="en-US"/>
                <a:t>as equals, </a:t>
              </a:r>
              <a:r>
                <a:rPr lang="en-GB" altLang="en-US" dirty="0"/>
                <a:t>no matter where they live, where they are from, the colour of their skin, the language they speak or their accent.</a:t>
              </a:r>
            </a:p>
          </p:txBody>
        </p:sp>
      </p:grpSp>
      <p:pic>
        <p:nvPicPr>
          <p:cNvPr id="4" name="Picture 3">
            <a:extLst>
              <a:ext uri="{FF2B5EF4-FFF2-40B4-BE49-F238E27FC236}">
                <a16:creationId xmlns:a16="http://schemas.microsoft.com/office/drawing/2014/main" id="{5B98A908-9463-4F99-AFFF-06A9C1F06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530" b="30740"/>
          <a:stretch/>
        </p:blipFill>
        <p:spPr bwMode="auto">
          <a:xfrm>
            <a:off x="2275426" y="3073398"/>
            <a:ext cx="4427377" cy="331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hlinkClick r:id="rId3"/>
            <a:extLst>
              <a:ext uri="{FF2B5EF4-FFF2-40B4-BE49-F238E27FC236}">
                <a16:creationId xmlns:a16="http://schemas.microsoft.com/office/drawing/2014/main" id="{7F75C451-FD03-49A7-B1A4-4B7EBBE5623E}"/>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1235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D9B9-2068-43F3-91D5-864F37F6EF74}"/>
              </a:ext>
            </a:extLst>
          </p:cNvPr>
          <p:cNvSpPr>
            <a:spLocks noGrp="1"/>
          </p:cNvSpPr>
          <p:nvPr>
            <p:ph type="title"/>
          </p:nvPr>
        </p:nvSpPr>
        <p:spPr/>
        <p:txBody>
          <a:bodyPr/>
          <a:lstStyle/>
          <a:p>
            <a:r>
              <a:rPr lang="en-GB" dirty="0"/>
              <a:t>What Is Equality?</a:t>
            </a:r>
          </a:p>
        </p:txBody>
      </p:sp>
      <p:sp>
        <p:nvSpPr>
          <p:cNvPr id="3" name="Rectangle 2">
            <a:extLst>
              <a:ext uri="{FF2B5EF4-FFF2-40B4-BE49-F238E27FC236}">
                <a16:creationId xmlns:a16="http://schemas.microsoft.com/office/drawing/2014/main" id="{43B79C7C-45E7-4734-B323-AE02E9020B42}"/>
              </a:ext>
            </a:extLst>
          </p:cNvPr>
          <p:cNvSpPr>
            <a:spLocks noChangeArrowheads="1"/>
          </p:cNvSpPr>
          <p:nvPr/>
        </p:nvSpPr>
        <p:spPr bwMode="auto">
          <a:xfrm>
            <a:off x="915987" y="4320381"/>
            <a:ext cx="7312025" cy="495300"/>
          </a:xfrm>
          <a:prstGeom prst="rect">
            <a:avLst/>
          </a:prstGeom>
          <a:solidFill>
            <a:srgbClr val="86C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The opposite of equality is discrimination.</a:t>
            </a:r>
          </a:p>
        </p:txBody>
      </p:sp>
      <p:sp>
        <p:nvSpPr>
          <p:cNvPr id="4" name="Rectangle 3">
            <a:extLst>
              <a:ext uri="{FF2B5EF4-FFF2-40B4-BE49-F238E27FC236}">
                <a16:creationId xmlns:a16="http://schemas.microsoft.com/office/drawing/2014/main" id="{F4F6D296-6F4C-4159-9175-1BAD271FC3D0}"/>
              </a:ext>
            </a:extLst>
          </p:cNvPr>
          <p:cNvSpPr>
            <a:spLocks noChangeArrowheads="1"/>
          </p:cNvSpPr>
          <p:nvPr/>
        </p:nvSpPr>
        <p:spPr bwMode="auto">
          <a:xfrm>
            <a:off x="966787" y="5271294"/>
            <a:ext cx="7312025" cy="495300"/>
          </a:xfrm>
          <a:prstGeom prst="rect">
            <a:avLst/>
          </a:prstGeom>
          <a:solidFill>
            <a:srgbClr val="F29B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Everyone has a right to live happily and be free from discrimination. </a:t>
            </a:r>
          </a:p>
        </p:txBody>
      </p:sp>
      <p:sp>
        <p:nvSpPr>
          <p:cNvPr id="5" name="Rectangle 4">
            <a:extLst>
              <a:ext uri="{FF2B5EF4-FFF2-40B4-BE49-F238E27FC236}">
                <a16:creationId xmlns:a16="http://schemas.microsoft.com/office/drawing/2014/main" id="{172C48A1-AFB6-49B2-82DC-80C58B35D14D}"/>
              </a:ext>
            </a:extLst>
          </p:cNvPr>
          <p:cNvSpPr>
            <a:spLocks noChangeArrowheads="1"/>
          </p:cNvSpPr>
          <p:nvPr/>
        </p:nvSpPr>
        <p:spPr bwMode="auto">
          <a:xfrm>
            <a:off x="915987" y="1559719"/>
            <a:ext cx="7312025" cy="800100"/>
          </a:xfrm>
          <a:prstGeom prst="rect">
            <a:avLst/>
          </a:prstGeom>
          <a:solidFill>
            <a:srgbClr val="FFECA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a:lnSpc>
                <a:spcPct val="100000"/>
              </a:lnSpc>
              <a:spcBef>
                <a:spcPct val="0"/>
              </a:spcBef>
              <a:buNone/>
            </a:pPr>
            <a:r>
              <a:rPr lang="en-GB" dirty="0"/>
              <a:t>Equality is about everyone being entitled to the same rights. It is not about giving certain people extra rights.</a:t>
            </a:r>
            <a:endParaRPr lang="en-GB" altLang="en-US" dirty="0">
              <a:solidFill>
                <a:schemeClr val="tx1"/>
              </a:solidFill>
            </a:endParaRPr>
          </a:p>
        </p:txBody>
      </p:sp>
      <p:sp>
        <p:nvSpPr>
          <p:cNvPr id="6" name="Rectangle 5">
            <a:extLst>
              <a:ext uri="{FF2B5EF4-FFF2-40B4-BE49-F238E27FC236}">
                <a16:creationId xmlns:a16="http://schemas.microsoft.com/office/drawing/2014/main" id="{1FB28390-7917-441E-B584-A205C89EF655}"/>
              </a:ext>
            </a:extLst>
          </p:cNvPr>
          <p:cNvSpPr>
            <a:spLocks noChangeArrowheads="1"/>
          </p:cNvSpPr>
          <p:nvPr/>
        </p:nvSpPr>
        <p:spPr bwMode="auto">
          <a:xfrm>
            <a:off x="915987" y="2815431"/>
            <a:ext cx="7312025" cy="1049338"/>
          </a:xfrm>
          <a:prstGeom prst="rect">
            <a:avLst/>
          </a:prstGeom>
          <a:solidFill>
            <a:srgbClr val="C9B5D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 It means treating everyone as individuals, with respect and consideration. It is about acknowledging and appreciating diversity and difference.</a:t>
            </a:r>
          </a:p>
        </p:txBody>
      </p:sp>
      <p:sp>
        <p:nvSpPr>
          <p:cNvPr id="7" name="Rectangle 6">
            <a:hlinkClick r:id="rId2"/>
            <a:extLst>
              <a:ext uri="{FF2B5EF4-FFF2-40B4-BE49-F238E27FC236}">
                <a16:creationId xmlns:a16="http://schemas.microsoft.com/office/drawing/2014/main" id="{A1995057-E369-4ED5-AA01-9B10A90D5DAD}"/>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887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7CD-24D3-4129-B46A-A041CB7C020E}"/>
              </a:ext>
            </a:extLst>
          </p:cNvPr>
          <p:cNvSpPr>
            <a:spLocks noGrp="1"/>
          </p:cNvSpPr>
          <p:nvPr>
            <p:ph type="title"/>
          </p:nvPr>
        </p:nvSpPr>
        <p:spPr>
          <a:xfrm>
            <a:off x="457198" y="478894"/>
            <a:ext cx="8220075" cy="1383461"/>
          </a:xfrm>
        </p:spPr>
        <p:txBody>
          <a:bodyPr/>
          <a:lstStyle/>
          <a:p>
            <a:pPr algn="ctr"/>
            <a:r>
              <a:rPr lang="en-GB" dirty="0"/>
              <a:t>Where Does Our Uniqueness</a:t>
            </a:r>
            <a:br>
              <a:rPr lang="en-GB" dirty="0"/>
            </a:br>
            <a:r>
              <a:rPr lang="en-GB" dirty="0"/>
              <a:t>Come From?</a:t>
            </a:r>
          </a:p>
        </p:txBody>
      </p:sp>
      <p:sp>
        <p:nvSpPr>
          <p:cNvPr id="3" name="Rectangle 2">
            <a:extLst>
              <a:ext uri="{FF2B5EF4-FFF2-40B4-BE49-F238E27FC236}">
                <a16:creationId xmlns:a16="http://schemas.microsoft.com/office/drawing/2014/main" id="{CED0D9C4-2F3B-41A1-8786-AB9FE6133915}"/>
              </a:ext>
            </a:extLst>
          </p:cNvPr>
          <p:cNvSpPr>
            <a:spLocks noChangeArrowheads="1"/>
          </p:cNvSpPr>
          <p:nvPr/>
        </p:nvSpPr>
        <p:spPr bwMode="auto">
          <a:xfrm>
            <a:off x="924784" y="3931459"/>
            <a:ext cx="4879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dirty="0">
                <a:solidFill>
                  <a:srgbClr val="000000"/>
                </a:solidFill>
              </a:rPr>
              <a:t>Lots of people who live in the United Kingdom come from countries all over the world. Also, many people from the UK, move to live and work in other countries.</a:t>
            </a:r>
          </a:p>
        </p:txBody>
      </p:sp>
      <p:grpSp>
        <p:nvGrpSpPr>
          <p:cNvPr id="10" name="Group 9">
            <a:extLst>
              <a:ext uri="{FF2B5EF4-FFF2-40B4-BE49-F238E27FC236}">
                <a16:creationId xmlns:a16="http://schemas.microsoft.com/office/drawing/2014/main" id="{A71BFE07-6453-48DC-8D34-6E2BA8130855}"/>
              </a:ext>
            </a:extLst>
          </p:cNvPr>
          <p:cNvGrpSpPr/>
          <p:nvPr/>
        </p:nvGrpSpPr>
        <p:grpSpPr>
          <a:xfrm>
            <a:off x="448808" y="1791551"/>
            <a:ext cx="8237993" cy="1148718"/>
            <a:chOff x="457197" y="1791551"/>
            <a:chExt cx="8237993" cy="1148718"/>
          </a:xfrm>
        </p:grpSpPr>
        <p:sp>
          <p:nvSpPr>
            <p:cNvPr id="8" name="Rectangle 7">
              <a:extLst>
                <a:ext uri="{FF2B5EF4-FFF2-40B4-BE49-F238E27FC236}">
                  <a16:creationId xmlns:a16="http://schemas.microsoft.com/office/drawing/2014/main" id="{829583DE-6D78-48EF-9720-9F588EB7153A}"/>
                </a:ext>
              </a:extLst>
            </p:cNvPr>
            <p:cNvSpPr/>
            <p:nvPr/>
          </p:nvSpPr>
          <p:spPr>
            <a:xfrm>
              <a:off x="457197" y="1791551"/>
              <a:ext cx="8237993" cy="114871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1">
              <a:extLst>
                <a:ext uri="{FF2B5EF4-FFF2-40B4-BE49-F238E27FC236}">
                  <a16:creationId xmlns:a16="http://schemas.microsoft.com/office/drawing/2014/main" id="{BA73123F-EFC4-46A1-82C3-13981D3A3F84}"/>
                </a:ext>
              </a:extLst>
            </p:cNvPr>
            <p:cNvSpPr txBox="1">
              <a:spLocks noChangeArrowheads="1"/>
            </p:cNvSpPr>
            <p:nvPr/>
          </p:nvSpPr>
          <p:spPr bwMode="auto">
            <a:xfrm>
              <a:off x="914093" y="1909761"/>
              <a:ext cx="74332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FontTx/>
                <a:buNone/>
              </a:pPr>
              <a:r>
                <a:rPr lang="en-GB" altLang="en-US" dirty="0">
                  <a:solidFill>
                    <a:schemeClr val="tx1"/>
                  </a:solidFill>
                </a:rPr>
                <a:t>People have different influences in their lives. This might be through their family, where they (or their parents) have lived, the friends they have made or through exploring different cultures and countries.</a:t>
              </a:r>
            </a:p>
          </p:txBody>
        </p:sp>
      </p:grpSp>
      <p:sp>
        <p:nvSpPr>
          <p:cNvPr id="6" name="Rectangle 5">
            <a:extLst>
              <a:ext uri="{FF2B5EF4-FFF2-40B4-BE49-F238E27FC236}">
                <a16:creationId xmlns:a16="http://schemas.microsoft.com/office/drawing/2014/main" id="{7DDF23A7-EF33-4D68-967E-69B541424467}"/>
              </a:ext>
            </a:extLst>
          </p:cNvPr>
          <p:cNvSpPr/>
          <p:nvPr/>
        </p:nvSpPr>
        <p:spPr>
          <a:xfrm>
            <a:off x="924784" y="5366586"/>
            <a:ext cx="4693641" cy="646331"/>
          </a:xfrm>
          <a:prstGeom prst="rect">
            <a:avLst/>
          </a:prstGeom>
        </p:spPr>
        <p:txBody>
          <a:bodyPr wrap="square">
            <a:spAutoFit/>
          </a:bodyPr>
          <a:lstStyle/>
          <a:p>
            <a:pPr>
              <a:spcBef>
                <a:spcPct val="0"/>
              </a:spcBef>
            </a:pPr>
            <a:r>
              <a:rPr lang="en-GB" altLang="en-US" dirty="0">
                <a:solidFill>
                  <a:srgbClr val="000000"/>
                </a:solidFill>
              </a:rPr>
              <a:t>This means that we can learn about lots of different places, people, customs and beliefs. </a:t>
            </a:r>
          </a:p>
        </p:txBody>
      </p:sp>
      <p:pic>
        <p:nvPicPr>
          <p:cNvPr id="7" name="Picture 2">
            <a:extLst>
              <a:ext uri="{FF2B5EF4-FFF2-40B4-BE49-F238E27FC236}">
                <a16:creationId xmlns:a16="http://schemas.microsoft.com/office/drawing/2014/main" id="{BC44DF51-18FC-4CE5-A722-3F2849383ECB}"/>
              </a:ext>
            </a:extLst>
          </p:cNvPr>
          <p:cNvPicPr>
            <a:picLocks noChangeAspect="1"/>
          </p:cNvPicPr>
          <p:nvPr/>
        </p:nvPicPr>
        <p:blipFill>
          <a:blip r:embed="rId2" cstate="print">
            <a:extLst>
              <a:ext uri="{28A0092B-C50C-407E-A947-70E740481C1C}">
                <a14:useLocalDpi xmlns:a14="http://schemas.microsoft.com/office/drawing/2010/main" val="0"/>
              </a:ext>
            </a:extLst>
          </a:blip>
          <a:srcRect b="19905"/>
          <a:stretch>
            <a:fillRect/>
          </a:stretch>
        </p:blipFill>
        <p:spPr bwMode="auto">
          <a:xfrm>
            <a:off x="5872396" y="3554413"/>
            <a:ext cx="2684462"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797CD22D-738D-40DC-A520-A63EE661357A}"/>
              </a:ext>
            </a:extLst>
          </p:cNvPr>
          <p:cNvSpPr/>
          <p:nvPr/>
        </p:nvSpPr>
        <p:spPr>
          <a:xfrm>
            <a:off x="924784" y="3050151"/>
            <a:ext cx="4572000" cy="646331"/>
          </a:xfrm>
          <a:prstGeom prst="rect">
            <a:avLst/>
          </a:prstGeom>
        </p:spPr>
        <p:txBody>
          <a:bodyPr>
            <a:spAutoFit/>
          </a:bodyPr>
          <a:lstStyle/>
          <a:p>
            <a:pPr>
              <a:lnSpc>
                <a:spcPct val="100000"/>
              </a:lnSpc>
              <a:spcBef>
                <a:spcPct val="0"/>
              </a:spcBef>
              <a:buFontTx/>
              <a:buNone/>
            </a:pPr>
            <a:r>
              <a:rPr lang="en-GB" altLang="en-US" dirty="0"/>
              <a:t>All these influences play a part in who we are and how we feel about ourselves.</a:t>
            </a:r>
          </a:p>
        </p:txBody>
      </p:sp>
      <p:sp>
        <p:nvSpPr>
          <p:cNvPr id="11" name="Rectangle 10">
            <a:hlinkClick r:id="rId3"/>
            <a:extLst>
              <a:ext uri="{FF2B5EF4-FFF2-40B4-BE49-F238E27FC236}">
                <a16:creationId xmlns:a16="http://schemas.microsoft.com/office/drawing/2014/main" id="{676BBD66-019C-4261-9B47-6D07831A47E7}"/>
              </a:ext>
            </a:extLst>
          </p:cNvPr>
          <p:cNvSpPr/>
          <p:nvPr/>
        </p:nvSpPr>
        <p:spPr>
          <a:xfrm>
            <a:off x="8506437" y="6501468"/>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521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126</TotalTime>
  <Words>2159</Words>
  <Application>Microsoft Office PowerPoint</Application>
  <PresentationFormat>On-screen Show (4:3)</PresentationFormat>
  <Paragraphs>126</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Twinkl</vt:lpstr>
      <vt:lpstr>Arial</vt:lpstr>
      <vt:lpstr>Calibri</vt:lpstr>
      <vt:lpstr>Office Theme</vt:lpstr>
      <vt:lpstr>PowerPoint Presentation</vt:lpstr>
      <vt:lpstr>Communities and the Wider World</vt:lpstr>
      <vt:lpstr>Differences in Society</vt:lpstr>
      <vt:lpstr>We Are All Unique</vt:lpstr>
      <vt:lpstr>What Are Our Human Rights?</vt:lpstr>
      <vt:lpstr>Identity and Race</vt:lpstr>
      <vt:lpstr>What Is Equality?</vt:lpstr>
      <vt:lpstr>What Is Equality?</vt:lpstr>
      <vt:lpstr>Where Does Our Uniqueness Come From?</vt:lpstr>
      <vt:lpstr>What Is Racism?</vt:lpstr>
      <vt:lpstr>What Is Racial Discrimination?</vt:lpstr>
      <vt:lpstr>What Is Racial Discrimination?</vt:lpstr>
      <vt:lpstr>How Might Someone Discriminate against Another Because of Their Race?</vt:lpstr>
      <vt:lpstr>What Can We Do to Help Eliminate Racial Discrimination?</vt:lpstr>
      <vt:lpstr>What Is Being Done to Tackle                   Racial Discrimination?</vt:lpstr>
      <vt:lpstr>What Is Being Done to Tackle                   Racial Discrimination?</vt:lpstr>
      <vt:lpstr>What Does It Mean to Be            Race Conscious?</vt:lpstr>
      <vt:lpstr>People Who Have Fought  Against Racial Discrimination</vt:lpstr>
      <vt:lpstr>People Who Have Fought  Against Racial Discrimination</vt:lpstr>
      <vt:lpstr>People Who Have Fought  Against Racial Discrimination</vt:lpstr>
      <vt:lpstr>Discuss It!</vt:lpstr>
      <vt:lpstr>Talk About It</vt:lpstr>
      <vt:lpstr>Share</vt:lpstr>
      <vt:lpstr>We Are All Unique</vt:lpstr>
      <vt:lpstr>PowerPoint Presentation</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James Machin</cp:lastModifiedBy>
  <cp:revision>25</cp:revision>
  <dcterms:created xsi:type="dcterms:W3CDTF">2020-04-13T12:09:49Z</dcterms:created>
  <dcterms:modified xsi:type="dcterms:W3CDTF">2020-07-09T15:05:26Z</dcterms:modified>
</cp:coreProperties>
</file>