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75" r:id="rId3"/>
    <p:sldId id="276" r:id="rId4"/>
    <p:sldId id="277" r:id="rId5"/>
    <p:sldId id="278" r:id="rId6"/>
    <p:sldId id="279" r:id="rId7"/>
    <p:sldId id="280" r:id="rId8"/>
    <p:sldId id="281" r:id="rId9"/>
    <p:sldId id="282" r:id="rId10"/>
    <p:sldId id="283" r:id="rId11"/>
    <p:sldId id="284"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Andrews" initials="SA" lastIdx="1" clrIdx="0">
    <p:extLst>
      <p:ext uri="{19B8F6BF-5375-455C-9EA6-DF929625EA0E}">
        <p15:presenceInfo xmlns:p15="http://schemas.microsoft.com/office/powerpoint/2012/main" userId="S-1-5-21-1651119330-1013474095-91958013-1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C368C"/>
    <a:srgbClr val="CFB6D8"/>
    <a:srgbClr val="689429"/>
    <a:srgbClr val="E3EBD7"/>
    <a:srgbClr val="FFFFFF"/>
    <a:srgbClr val="E8C500"/>
    <a:srgbClr val="00A8E7"/>
    <a:srgbClr val="85BD33"/>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624"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ourselves-all-about-me/general-ourselves/general-ourselves-activiti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hyperlink" Target="https://www.twinkl.co.uk/resources/ourselves-all-about-me/general-ourselves/general-ourselves-activities" TargetMode="External"/><Relationship Id="rId1" Type="http://schemas.openxmlformats.org/officeDocument/2006/relationships/slideLayout" Target="../slideLayouts/slideLayout3.xml"/><Relationship Id="rId5" Type="http://schemas.openxmlformats.org/officeDocument/2006/relationships/image" Target="../media/image21.tiff"/><Relationship Id="rId4" Type="http://schemas.openxmlformats.org/officeDocument/2006/relationships/image" Target="../media/image20.tiff"/></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ourselves-all-about-me/general-ourselves/general-ourselves-activitie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ourselves-all-about-me/general-ourselves/general-ourselves-activitie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ourselves-all-about-me/general-ourselves/general-ourselves-activities" TargetMode="External"/><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4" Type="http://schemas.openxmlformats.org/officeDocument/2006/relationships/hyperlink" Target="https://www.twinkl.co.uk/resources/ourselves-all-about-me/general-ourselves/general-ourselves-activiti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twinkl.co.uk/resources/ourselves-all-about-me/general-ourselves/general-ourselves-activities" TargetMode="External"/><Relationship Id="rId1" Type="http://schemas.openxmlformats.org/officeDocument/2006/relationships/slideLayout" Target="../slideLayouts/slideLayout3.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www.twinkl.co.uk/resources/ourselves-all-about-me/general-ourselves/general-ourselves-activities" TargetMode="External"/><Relationship Id="rId1" Type="http://schemas.openxmlformats.org/officeDocument/2006/relationships/slideLayout" Target="../slideLayouts/slideLayout3.xml"/><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https://www.twinkl.co.uk/resources/ourselves-all-about-me/general-ourselves/general-ourselves-activities" TargetMode="External"/><Relationship Id="rId1" Type="http://schemas.openxmlformats.org/officeDocument/2006/relationships/slideLayout" Target="../slideLayouts/slideLayout3.xm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s://www.twinkl.co.uk/resources/ourselves-all-about-me/general-ourselves/general-ourselves-activities" TargetMode="External"/><Relationship Id="rId1" Type="http://schemas.openxmlformats.org/officeDocument/2006/relationships/slideLayout" Target="../slideLayouts/slideLayout3.xml"/><Relationship Id="rId4" Type="http://schemas.openxmlformats.org/officeDocument/2006/relationships/image" Target="../media/image15.tiff"/></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hyperlink" Target="https://www.twinkl.co.uk/resources/ourselves-all-about-me/general-ourselves/general-ourselves-activities" TargetMode="External"/><Relationship Id="rId1" Type="http://schemas.openxmlformats.org/officeDocument/2006/relationships/slideLayout" Target="../slideLayouts/slideLayout3.xml"/><Relationship Id="rId4" Type="http://schemas.openxmlformats.org/officeDocument/2006/relationships/image" Target="../media/image17.tiff"/></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hyperlink" Target="https://www.twinkl.co.uk/resources/ourselves-all-about-me/general-ourselves/general-ourselves-activitie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4D9F065E-333B-444A-A704-BE39706F93F6}"/>
              </a:ext>
            </a:extLst>
          </p:cNvPr>
          <p:cNvSpPr/>
          <p:nvPr/>
        </p:nvSpPr>
        <p:spPr>
          <a:xfrm>
            <a:off x="3899647" y="5136776"/>
            <a:ext cx="1308847" cy="123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8AC7DC7F-56FB-47DE-82C0-3153D99EBFF9}"/>
              </a:ext>
            </a:extLst>
          </p:cNvPr>
          <p:cNvSpPr/>
          <p:nvPr/>
        </p:nvSpPr>
        <p:spPr>
          <a:xfrm>
            <a:off x="8498541" y="6185646"/>
            <a:ext cx="645459" cy="573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64F94199-AB75-49C5-9AA8-659F04C131CB}"/>
              </a:ext>
            </a:extLst>
          </p:cNvPr>
          <p:cNvSpPr/>
          <p:nvPr/>
        </p:nvSpPr>
        <p:spPr>
          <a:xfrm>
            <a:off x="735217" y="2563054"/>
            <a:ext cx="7664036" cy="2649834"/>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AAE4D55B-D7E2-47A8-8731-EFC363078F56}"/>
              </a:ext>
            </a:extLst>
          </p:cNvPr>
          <p:cNvSpPr/>
          <p:nvPr/>
        </p:nvSpPr>
        <p:spPr>
          <a:xfrm>
            <a:off x="909012" y="2687275"/>
            <a:ext cx="2229405" cy="2321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3F170E8-8F20-4E36-9E3C-CA961FB77118}"/>
              </a:ext>
            </a:extLst>
          </p:cNvPr>
          <p:cNvSpPr/>
          <p:nvPr/>
        </p:nvSpPr>
        <p:spPr>
          <a:xfrm>
            <a:off x="3426926" y="2699941"/>
            <a:ext cx="2229404" cy="2321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A1C6286-E3FB-4258-8BA6-62B6E887F6F0}"/>
              </a:ext>
            </a:extLst>
          </p:cNvPr>
          <p:cNvSpPr/>
          <p:nvPr/>
        </p:nvSpPr>
        <p:spPr>
          <a:xfrm>
            <a:off x="5969416" y="2722584"/>
            <a:ext cx="2229403" cy="2321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F56034C-1F85-4E92-825E-66EA54215744}"/>
              </a:ext>
            </a:extLst>
          </p:cNvPr>
          <p:cNvSpPr>
            <a:spLocks noGrp="1"/>
          </p:cNvSpPr>
          <p:nvPr>
            <p:ph type="title"/>
          </p:nvPr>
        </p:nvSpPr>
        <p:spPr/>
        <p:txBody>
          <a:bodyPr/>
          <a:lstStyle/>
          <a:p>
            <a:r>
              <a:rPr lang="en-GB" dirty="0"/>
              <a:t>Lucky Symbols</a:t>
            </a:r>
          </a:p>
        </p:txBody>
      </p:sp>
      <p:sp>
        <p:nvSpPr>
          <p:cNvPr id="3" name="Rectangle 2">
            <a:hlinkClick r:id="rId2"/>
            <a:extLst>
              <a:ext uri="{FF2B5EF4-FFF2-40B4-BE49-F238E27FC236}">
                <a16:creationId xmlns:a16="http://schemas.microsoft.com/office/drawing/2014/main" id="{C0A477C2-ADDF-4EB9-B327-FA9ECE8DB42D}"/>
              </a:ext>
            </a:extLst>
          </p:cNvPr>
          <p:cNvSpPr/>
          <p:nvPr/>
        </p:nvSpPr>
        <p:spPr>
          <a:xfrm>
            <a:off x="8498541" y="6589059"/>
            <a:ext cx="645459"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5BFB43D-C4D9-4E95-A959-11367CDE55B3}"/>
              </a:ext>
            </a:extLst>
          </p:cNvPr>
          <p:cNvSpPr txBox="1"/>
          <p:nvPr/>
        </p:nvSpPr>
        <p:spPr>
          <a:xfrm>
            <a:off x="735217" y="1467503"/>
            <a:ext cx="7664036" cy="923330"/>
          </a:xfrm>
          <a:prstGeom prst="rect">
            <a:avLst/>
          </a:prstGeom>
          <a:noFill/>
        </p:spPr>
        <p:txBody>
          <a:bodyPr wrap="square" rtlCol="0">
            <a:spAutoFit/>
          </a:bodyPr>
          <a:lstStyle/>
          <a:p>
            <a:pPr>
              <a:spcBef>
                <a:spcPct val="0"/>
              </a:spcBef>
            </a:pPr>
            <a:r>
              <a:rPr lang="en-GB" altLang="en-US" dirty="0"/>
              <a:t>Some objects are considered to be lucky symbols. People may have these displayed around their houses or even have jewellery in the shape of the object.</a:t>
            </a:r>
          </a:p>
        </p:txBody>
      </p:sp>
      <p:pic>
        <p:nvPicPr>
          <p:cNvPr id="6" name="Picture 5">
            <a:extLst>
              <a:ext uri="{FF2B5EF4-FFF2-40B4-BE49-F238E27FC236}">
                <a16:creationId xmlns:a16="http://schemas.microsoft.com/office/drawing/2014/main" id="{873633C8-F6B1-45E3-AA7A-8A40A5475A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3482" y="2874839"/>
            <a:ext cx="1430174" cy="1707783"/>
          </a:xfrm>
          <a:prstGeom prst="rect">
            <a:avLst/>
          </a:prstGeom>
        </p:spPr>
      </p:pic>
      <p:pic>
        <p:nvPicPr>
          <p:cNvPr id="8" name="Picture 7">
            <a:extLst>
              <a:ext uri="{FF2B5EF4-FFF2-40B4-BE49-F238E27FC236}">
                <a16:creationId xmlns:a16="http://schemas.microsoft.com/office/drawing/2014/main" id="{FC678284-2C63-4AFF-97CB-639949A4E5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5729" y="2884325"/>
            <a:ext cx="1591798" cy="1698297"/>
          </a:xfrm>
          <a:prstGeom prst="rect">
            <a:avLst/>
          </a:prstGeom>
        </p:spPr>
      </p:pic>
      <p:pic>
        <p:nvPicPr>
          <p:cNvPr id="10" name="Picture 9">
            <a:extLst>
              <a:ext uri="{FF2B5EF4-FFF2-40B4-BE49-F238E27FC236}">
                <a16:creationId xmlns:a16="http://schemas.microsoft.com/office/drawing/2014/main" id="{26A95F31-6B7E-426A-AE9E-906BFA5774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6193" y="2811139"/>
            <a:ext cx="1250083" cy="1835184"/>
          </a:xfrm>
          <a:prstGeom prst="rect">
            <a:avLst/>
          </a:prstGeom>
        </p:spPr>
      </p:pic>
      <p:sp>
        <p:nvSpPr>
          <p:cNvPr id="16" name="TextBox 15">
            <a:extLst>
              <a:ext uri="{FF2B5EF4-FFF2-40B4-BE49-F238E27FC236}">
                <a16:creationId xmlns:a16="http://schemas.microsoft.com/office/drawing/2014/main" id="{DA0647C5-2DC1-4978-83D4-B6922B7D1BD5}"/>
              </a:ext>
            </a:extLst>
          </p:cNvPr>
          <p:cNvSpPr txBox="1"/>
          <p:nvPr/>
        </p:nvSpPr>
        <p:spPr>
          <a:xfrm>
            <a:off x="1131590" y="4627477"/>
            <a:ext cx="1784247" cy="369332"/>
          </a:xfrm>
          <a:prstGeom prst="rect">
            <a:avLst/>
          </a:prstGeom>
          <a:noFill/>
        </p:spPr>
        <p:txBody>
          <a:bodyPr wrap="square" rtlCol="0">
            <a:spAutoFit/>
          </a:bodyPr>
          <a:lstStyle/>
          <a:p>
            <a:pPr>
              <a:lnSpc>
                <a:spcPct val="100000"/>
              </a:lnSpc>
              <a:spcBef>
                <a:spcPct val="0"/>
              </a:spcBef>
              <a:buFontTx/>
              <a:buNone/>
            </a:pPr>
            <a:r>
              <a:rPr lang="en-GB" altLang="en-US" dirty="0"/>
              <a:t>Four leaf clover</a:t>
            </a:r>
          </a:p>
        </p:txBody>
      </p:sp>
      <p:sp>
        <p:nvSpPr>
          <p:cNvPr id="17" name="TextBox 16">
            <a:extLst>
              <a:ext uri="{FF2B5EF4-FFF2-40B4-BE49-F238E27FC236}">
                <a16:creationId xmlns:a16="http://schemas.microsoft.com/office/drawing/2014/main" id="{1F6F1B2D-96DB-4885-81D8-62A8FC3442A9}"/>
              </a:ext>
            </a:extLst>
          </p:cNvPr>
          <p:cNvSpPr txBox="1"/>
          <p:nvPr/>
        </p:nvSpPr>
        <p:spPr>
          <a:xfrm>
            <a:off x="735217" y="5404565"/>
            <a:ext cx="7664036" cy="369332"/>
          </a:xfrm>
          <a:prstGeom prst="rect">
            <a:avLst/>
          </a:prstGeom>
          <a:noFill/>
        </p:spPr>
        <p:txBody>
          <a:bodyPr wrap="square" rtlCol="0">
            <a:spAutoFit/>
          </a:bodyPr>
          <a:lstStyle/>
          <a:p>
            <a:pPr>
              <a:lnSpc>
                <a:spcPct val="100000"/>
              </a:lnSpc>
              <a:spcBef>
                <a:spcPct val="0"/>
              </a:spcBef>
              <a:buFontTx/>
              <a:buNone/>
            </a:pPr>
            <a:r>
              <a:rPr lang="en-GB" altLang="en-US" dirty="0"/>
              <a:t>Have you ever seen any of these symbols?</a:t>
            </a:r>
          </a:p>
        </p:txBody>
      </p:sp>
      <p:sp>
        <p:nvSpPr>
          <p:cNvPr id="18" name="TextBox 17">
            <a:extLst>
              <a:ext uri="{FF2B5EF4-FFF2-40B4-BE49-F238E27FC236}">
                <a16:creationId xmlns:a16="http://schemas.microsoft.com/office/drawing/2014/main" id="{13D091F7-2285-4356-87EF-FE3DEEDF75DF}"/>
              </a:ext>
            </a:extLst>
          </p:cNvPr>
          <p:cNvSpPr txBox="1"/>
          <p:nvPr/>
        </p:nvSpPr>
        <p:spPr>
          <a:xfrm>
            <a:off x="3891010" y="4671723"/>
            <a:ext cx="1784247" cy="369332"/>
          </a:xfrm>
          <a:prstGeom prst="rect">
            <a:avLst/>
          </a:prstGeom>
          <a:noFill/>
        </p:spPr>
        <p:txBody>
          <a:bodyPr wrap="square" rtlCol="0">
            <a:spAutoFit/>
          </a:bodyPr>
          <a:lstStyle/>
          <a:p>
            <a:pPr>
              <a:lnSpc>
                <a:spcPct val="100000"/>
              </a:lnSpc>
              <a:spcBef>
                <a:spcPct val="0"/>
              </a:spcBef>
              <a:buFontTx/>
              <a:buNone/>
            </a:pPr>
            <a:r>
              <a:rPr lang="en-GB" altLang="en-US" dirty="0"/>
              <a:t>Horseshoe</a:t>
            </a:r>
          </a:p>
        </p:txBody>
      </p:sp>
      <p:sp>
        <p:nvSpPr>
          <p:cNvPr id="19" name="TextBox 18">
            <a:extLst>
              <a:ext uri="{FF2B5EF4-FFF2-40B4-BE49-F238E27FC236}">
                <a16:creationId xmlns:a16="http://schemas.microsoft.com/office/drawing/2014/main" id="{EFB38E94-793A-4C22-9FD8-845A34DE93CD}"/>
              </a:ext>
            </a:extLst>
          </p:cNvPr>
          <p:cNvSpPr txBox="1"/>
          <p:nvPr/>
        </p:nvSpPr>
        <p:spPr>
          <a:xfrm>
            <a:off x="6529120" y="4675073"/>
            <a:ext cx="1784247" cy="369332"/>
          </a:xfrm>
          <a:prstGeom prst="rect">
            <a:avLst/>
          </a:prstGeom>
          <a:noFill/>
        </p:spPr>
        <p:txBody>
          <a:bodyPr wrap="square" rtlCol="0">
            <a:spAutoFit/>
          </a:bodyPr>
          <a:lstStyle/>
          <a:p>
            <a:pPr>
              <a:lnSpc>
                <a:spcPct val="100000"/>
              </a:lnSpc>
              <a:spcBef>
                <a:spcPct val="0"/>
              </a:spcBef>
              <a:buFontTx/>
              <a:buNone/>
            </a:pPr>
            <a:r>
              <a:rPr lang="en-GB" altLang="en-US" dirty="0"/>
              <a:t>Wishbone</a:t>
            </a:r>
          </a:p>
        </p:txBody>
      </p:sp>
    </p:spTree>
    <p:extLst>
      <p:ext uri="{BB962C8B-B14F-4D97-AF65-F5344CB8AC3E}">
        <p14:creationId xmlns:p14="http://schemas.microsoft.com/office/powerpoint/2010/main" val="22653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7765500-009D-4E7A-AAFE-89100CA1B5EA}"/>
              </a:ext>
            </a:extLst>
          </p:cNvPr>
          <p:cNvSpPr/>
          <p:nvPr/>
        </p:nvSpPr>
        <p:spPr>
          <a:xfrm>
            <a:off x="616274" y="1473201"/>
            <a:ext cx="7934337" cy="3410084"/>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EB396B-B072-4C07-ABD1-E1E24A765AFD}"/>
              </a:ext>
            </a:extLst>
          </p:cNvPr>
          <p:cNvSpPr>
            <a:spLocks noGrp="1"/>
          </p:cNvSpPr>
          <p:nvPr>
            <p:ph type="title"/>
          </p:nvPr>
        </p:nvSpPr>
        <p:spPr/>
        <p:txBody>
          <a:bodyPr/>
          <a:lstStyle/>
          <a:p>
            <a:r>
              <a:rPr lang="en-GB" dirty="0"/>
              <a:t>Talk About It</a:t>
            </a:r>
          </a:p>
        </p:txBody>
      </p:sp>
      <p:sp>
        <p:nvSpPr>
          <p:cNvPr id="3" name="Rectangle 2">
            <a:hlinkClick r:id="rId2"/>
            <a:extLst>
              <a:ext uri="{FF2B5EF4-FFF2-40B4-BE49-F238E27FC236}">
                <a16:creationId xmlns:a16="http://schemas.microsoft.com/office/drawing/2014/main" id="{8A1753E9-F9DF-49A1-8390-BDA5DE6AE927}"/>
              </a:ext>
            </a:extLst>
          </p:cNvPr>
          <p:cNvSpPr/>
          <p:nvPr/>
        </p:nvSpPr>
        <p:spPr>
          <a:xfrm>
            <a:off x="8498541" y="6589059"/>
            <a:ext cx="645459"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D0F4027-F66D-47BF-9361-61DD37E0F750}"/>
              </a:ext>
            </a:extLst>
          </p:cNvPr>
          <p:cNvSpPr txBox="1"/>
          <p:nvPr/>
        </p:nvSpPr>
        <p:spPr>
          <a:xfrm>
            <a:off x="735217" y="1691242"/>
            <a:ext cx="7763324" cy="2862322"/>
          </a:xfrm>
          <a:prstGeom prst="rect">
            <a:avLst/>
          </a:prstGeom>
          <a:noFill/>
        </p:spPr>
        <p:txBody>
          <a:bodyPr wrap="square" rtlCol="0">
            <a:spAutoFit/>
          </a:bodyPr>
          <a:lstStyle/>
          <a:p>
            <a:pPr marL="285750" indent="-285750">
              <a:spcBef>
                <a:spcPct val="0"/>
              </a:spcBef>
              <a:buFont typeface="Arial" panose="020B0604020202020204" pitchFamily="34" charset="0"/>
              <a:buChar char="•"/>
              <a:defRPr/>
            </a:pPr>
            <a:r>
              <a:rPr lang="en-GB" altLang="en-US" dirty="0"/>
              <a:t>Why do you think people are superstitious? </a:t>
            </a:r>
          </a:p>
          <a:p>
            <a:pPr marL="285750" indent="-285750">
              <a:spcBef>
                <a:spcPct val="0"/>
              </a:spcBef>
              <a:buFont typeface="Arial" panose="020B0604020202020204" pitchFamily="34" charset="0"/>
              <a:buChar char="•"/>
              <a:defRPr/>
            </a:pPr>
            <a:endParaRPr lang="en-GB" altLang="en-US" dirty="0"/>
          </a:p>
          <a:p>
            <a:pPr marL="285750" indent="-285750">
              <a:spcBef>
                <a:spcPct val="0"/>
              </a:spcBef>
              <a:buFont typeface="Arial" panose="020B0604020202020204" pitchFamily="34" charset="0"/>
              <a:buChar char="•"/>
              <a:defRPr/>
            </a:pPr>
            <a:r>
              <a:rPr lang="en-GB" altLang="en-US" dirty="0"/>
              <a:t>Which of the superstitions is your favourite? Why?</a:t>
            </a:r>
          </a:p>
          <a:p>
            <a:pPr marL="285750" indent="-285750">
              <a:spcBef>
                <a:spcPct val="0"/>
              </a:spcBef>
              <a:buFont typeface="Arial" panose="020B0604020202020204" pitchFamily="34" charset="0"/>
              <a:buChar char="•"/>
              <a:defRPr/>
            </a:pPr>
            <a:endParaRPr lang="en-GB" altLang="en-US" dirty="0"/>
          </a:p>
          <a:p>
            <a:pPr marL="285750" indent="-285750">
              <a:spcBef>
                <a:spcPct val="0"/>
              </a:spcBef>
              <a:buFont typeface="Arial" panose="020B0604020202020204" pitchFamily="34" charset="0"/>
              <a:buChar char="•"/>
              <a:defRPr/>
            </a:pPr>
            <a:r>
              <a:rPr lang="en-GB" altLang="en-US" dirty="0"/>
              <a:t>Do you believe in any of these superstitions? Why or why not?</a:t>
            </a:r>
          </a:p>
          <a:p>
            <a:pPr marL="285750" indent="-285750">
              <a:spcBef>
                <a:spcPct val="0"/>
              </a:spcBef>
              <a:buFont typeface="Arial" panose="020B0604020202020204" pitchFamily="34" charset="0"/>
              <a:buChar char="•"/>
              <a:defRPr/>
            </a:pPr>
            <a:endParaRPr lang="en-GB" altLang="en-US" dirty="0"/>
          </a:p>
          <a:p>
            <a:pPr marL="285750" indent="-285750">
              <a:spcBef>
                <a:spcPct val="0"/>
              </a:spcBef>
              <a:buFont typeface="Arial" panose="020B0604020202020204" pitchFamily="34" charset="0"/>
              <a:buChar char="•"/>
              <a:defRPr/>
            </a:pPr>
            <a:r>
              <a:rPr lang="en-GB" altLang="en-US" dirty="0"/>
              <a:t>Black cats are the least likely to be adopted from animal shelters. Do you think superstition has anything to do with this?</a:t>
            </a:r>
          </a:p>
          <a:p>
            <a:pPr marL="285750" indent="-285750">
              <a:spcBef>
                <a:spcPct val="0"/>
              </a:spcBef>
              <a:buFont typeface="Arial" panose="020B0604020202020204" pitchFamily="34" charset="0"/>
              <a:buChar char="•"/>
              <a:defRPr/>
            </a:pPr>
            <a:endParaRPr lang="en-GB" altLang="en-US" dirty="0"/>
          </a:p>
          <a:p>
            <a:pPr marL="285750" indent="-285750">
              <a:spcBef>
                <a:spcPct val="0"/>
              </a:spcBef>
              <a:buFont typeface="Arial" panose="020B0604020202020204" pitchFamily="34" charset="0"/>
              <a:buChar char="•"/>
              <a:defRPr/>
            </a:pPr>
            <a:r>
              <a:rPr lang="en-GB" altLang="en-US" dirty="0"/>
              <a:t>Can you find out about some other superstitions and how they started?</a:t>
            </a:r>
          </a:p>
        </p:txBody>
      </p:sp>
    </p:spTree>
    <p:extLst>
      <p:ext uri="{BB962C8B-B14F-4D97-AF65-F5344CB8AC3E}">
        <p14:creationId xmlns:p14="http://schemas.microsoft.com/office/powerpoint/2010/main" val="14569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65DB7345-D91D-4492-8094-B04D2F62DA3C}"/>
              </a:ext>
            </a:extLst>
          </p:cNvPr>
          <p:cNvSpPr/>
          <p:nvPr/>
        </p:nvSpPr>
        <p:spPr>
          <a:xfrm>
            <a:off x="8498541" y="6040877"/>
            <a:ext cx="645459" cy="817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A3A5B5FC-E95C-4C78-8B86-05D4ED9AF3C3}"/>
              </a:ext>
            </a:extLst>
          </p:cNvPr>
          <p:cNvSpPr/>
          <p:nvPr/>
        </p:nvSpPr>
        <p:spPr>
          <a:xfrm>
            <a:off x="3965452" y="3020438"/>
            <a:ext cx="1238846" cy="817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108B605-CF68-4D47-A449-CC0AA80E7973}"/>
              </a:ext>
            </a:extLst>
          </p:cNvPr>
          <p:cNvSpPr/>
          <p:nvPr/>
        </p:nvSpPr>
        <p:spPr>
          <a:xfrm>
            <a:off x="1776738" y="1667435"/>
            <a:ext cx="6525156" cy="857651"/>
          </a:xfrm>
          <a:prstGeom prst="roundRect">
            <a:avLst/>
          </a:prstGeom>
          <a:solidFill>
            <a:schemeClr val="bg1"/>
          </a:solid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ltLang="en-US" dirty="0">
                <a:solidFill>
                  <a:schemeClr val="tx1"/>
                </a:solidFill>
              </a:rPr>
              <a:t>What do you think of when you hear the words ‘lucky’ and ‘unlucky’?</a:t>
            </a:r>
          </a:p>
        </p:txBody>
      </p:sp>
      <p:sp>
        <p:nvSpPr>
          <p:cNvPr id="2" name="Title 1">
            <a:extLst>
              <a:ext uri="{FF2B5EF4-FFF2-40B4-BE49-F238E27FC236}">
                <a16:creationId xmlns:a16="http://schemas.microsoft.com/office/drawing/2014/main" id="{4FE11C8D-F293-4F9A-BD37-04E7D4AEECF1}"/>
              </a:ext>
            </a:extLst>
          </p:cNvPr>
          <p:cNvSpPr>
            <a:spLocks noGrp="1"/>
          </p:cNvSpPr>
          <p:nvPr>
            <p:ph type="title"/>
          </p:nvPr>
        </p:nvSpPr>
        <p:spPr/>
        <p:txBody>
          <a:bodyPr/>
          <a:lstStyle/>
          <a:p>
            <a:r>
              <a:rPr lang="en-GB" dirty="0"/>
              <a:t>Lucky and Unlucky</a:t>
            </a:r>
          </a:p>
        </p:txBody>
      </p:sp>
      <p:sp>
        <p:nvSpPr>
          <p:cNvPr id="3" name="Oval 2">
            <a:extLst>
              <a:ext uri="{FF2B5EF4-FFF2-40B4-BE49-F238E27FC236}">
                <a16:creationId xmlns:a16="http://schemas.microsoft.com/office/drawing/2014/main" id="{5B65290E-8BEF-4B3E-AF8C-ED0630E20968}"/>
              </a:ext>
            </a:extLst>
          </p:cNvPr>
          <p:cNvSpPr/>
          <p:nvPr/>
        </p:nvSpPr>
        <p:spPr>
          <a:xfrm>
            <a:off x="842105" y="1376791"/>
            <a:ext cx="1350627" cy="1375793"/>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Talk About It</a:t>
            </a:r>
          </a:p>
        </p:txBody>
      </p:sp>
      <p:grpSp>
        <p:nvGrpSpPr>
          <p:cNvPr id="11" name="Group 10">
            <a:extLst>
              <a:ext uri="{FF2B5EF4-FFF2-40B4-BE49-F238E27FC236}">
                <a16:creationId xmlns:a16="http://schemas.microsoft.com/office/drawing/2014/main" id="{78637D50-1974-42D6-BCBB-E131F69F152E}"/>
              </a:ext>
            </a:extLst>
          </p:cNvPr>
          <p:cNvGrpSpPr/>
          <p:nvPr/>
        </p:nvGrpSpPr>
        <p:grpSpPr>
          <a:xfrm>
            <a:off x="842105" y="3068395"/>
            <a:ext cx="7459789" cy="1810870"/>
            <a:chOff x="842105" y="3068395"/>
            <a:chExt cx="7459789" cy="1810870"/>
          </a:xfrm>
        </p:grpSpPr>
        <p:sp>
          <p:nvSpPr>
            <p:cNvPr id="10" name="Rectangle: Rounded Corners 9">
              <a:extLst>
                <a:ext uri="{FF2B5EF4-FFF2-40B4-BE49-F238E27FC236}">
                  <a16:creationId xmlns:a16="http://schemas.microsoft.com/office/drawing/2014/main" id="{62C10A34-C1D4-42AF-B945-7472C91CB0F5}"/>
                </a:ext>
              </a:extLst>
            </p:cNvPr>
            <p:cNvSpPr/>
            <p:nvPr/>
          </p:nvSpPr>
          <p:spPr>
            <a:xfrm>
              <a:off x="842105" y="3068395"/>
              <a:ext cx="7459789" cy="1810870"/>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BB2C4B8-9515-4CEA-BBBA-04FA0C7731AD}"/>
                </a:ext>
              </a:extLst>
            </p:cNvPr>
            <p:cNvSpPr txBox="1"/>
            <p:nvPr/>
          </p:nvSpPr>
          <p:spPr>
            <a:xfrm>
              <a:off x="904285" y="3202866"/>
              <a:ext cx="7335432" cy="1477328"/>
            </a:xfrm>
            <a:prstGeom prst="rect">
              <a:avLst/>
            </a:prstGeom>
            <a:noFill/>
          </p:spPr>
          <p:txBody>
            <a:bodyPr wrap="square" rtlCol="0">
              <a:spAutoFit/>
            </a:bodyPr>
            <a:lstStyle/>
            <a:p>
              <a:r>
                <a:rPr lang="en-GB" altLang="en-US" dirty="0"/>
                <a:t>The word ‘lucky’ means to have good things happen to you by chance. When someone is starting a new job, you might say ‘good luck’. The word ‘unlucky’ means the opposite, when bad things happen to you by chance. If someone misses a goal while playing football,           you might say ‘that was unlucky’.</a:t>
              </a:r>
              <a:endParaRPr lang="en-GB" dirty="0"/>
            </a:p>
          </p:txBody>
        </p:sp>
      </p:grpSp>
      <p:pic>
        <p:nvPicPr>
          <p:cNvPr id="8" name="Picture 7">
            <a:extLst>
              <a:ext uri="{FF2B5EF4-FFF2-40B4-BE49-F238E27FC236}">
                <a16:creationId xmlns:a16="http://schemas.microsoft.com/office/drawing/2014/main" id="{29FA8461-026C-4F0F-BC56-9853F4704D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6283" y="4067678"/>
            <a:ext cx="1935692" cy="2311427"/>
          </a:xfrm>
          <a:prstGeom prst="rect">
            <a:avLst/>
          </a:prstGeom>
        </p:spPr>
      </p:pic>
      <p:sp>
        <p:nvSpPr>
          <p:cNvPr id="12" name="Rectangle 11">
            <a:hlinkClick r:id="rId3"/>
            <a:extLst>
              <a:ext uri="{FF2B5EF4-FFF2-40B4-BE49-F238E27FC236}">
                <a16:creationId xmlns:a16="http://schemas.microsoft.com/office/drawing/2014/main" id="{849C5D6A-321B-4C63-BC85-7275C09BFF15}"/>
              </a:ext>
            </a:extLst>
          </p:cNvPr>
          <p:cNvSpPr/>
          <p:nvPr/>
        </p:nvSpPr>
        <p:spPr>
          <a:xfrm>
            <a:off x="8498541" y="6589059"/>
            <a:ext cx="645459"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66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FB230E23-BE11-4E9F-BD98-D2AC6BF6E1FA}"/>
              </a:ext>
            </a:extLst>
          </p:cNvPr>
          <p:cNvSpPr/>
          <p:nvPr/>
        </p:nvSpPr>
        <p:spPr>
          <a:xfrm>
            <a:off x="811018" y="4610288"/>
            <a:ext cx="7575753" cy="729782"/>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AF9A22B-BDAF-4692-ADE9-C6522044670B}"/>
              </a:ext>
            </a:extLst>
          </p:cNvPr>
          <p:cNvSpPr txBox="1"/>
          <p:nvPr/>
        </p:nvSpPr>
        <p:spPr>
          <a:xfrm>
            <a:off x="1054530" y="4673492"/>
            <a:ext cx="6257364" cy="646331"/>
          </a:xfrm>
          <a:prstGeom prst="rect">
            <a:avLst/>
          </a:prstGeom>
          <a:noFill/>
        </p:spPr>
        <p:txBody>
          <a:bodyPr wrap="square" rtlCol="0">
            <a:spAutoFit/>
          </a:bodyPr>
          <a:lstStyle/>
          <a:p>
            <a:pPr>
              <a:lnSpc>
                <a:spcPct val="100000"/>
              </a:lnSpc>
              <a:spcBef>
                <a:spcPct val="0"/>
              </a:spcBef>
              <a:buFontTx/>
              <a:buNone/>
            </a:pPr>
            <a:r>
              <a:rPr lang="en-GB" altLang="en-US" dirty="0"/>
              <a:t>Some superstitions are very old although we don’t know</a:t>
            </a:r>
          </a:p>
          <a:p>
            <a:endParaRPr lang="en-GB" dirty="0"/>
          </a:p>
        </p:txBody>
      </p:sp>
      <p:sp>
        <p:nvSpPr>
          <p:cNvPr id="14" name="Rectangle: Rounded Corners 13">
            <a:extLst>
              <a:ext uri="{FF2B5EF4-FFF2-40B4-BE49-F238E27FC236}">
                <a16:creationId xmlns:a16="http://schemas.microsoft.com/office/drawing/2014/main" id="{AB8C0B17-94A8-457E-BE5B-9248747185FE}"/>
              </a:ext>
            </a:extLst>
          </p:cNvPr>
          <p:cNvSpPr/>
          <p:nvPr/>
        </p:nvSpPr>
        <p:spPr>
          <a:xfrm>
            <a:off x="814530" y="3646424"/>
            <a:ext cx="7575753" cy="729782"/>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2E4CACC-0D29-48B1-B4C9-248DE62197CC}"/>
              </a:ext>
            </a:extLst>
          </p:cNvPr>
          <p:cNvSpPr>
            <a:spLocks noGrp="1"/>
          </p:cNvSpPr>
          <p:nvPr>
            <p:ph type="title"/>
          </p:nvPr>
        </p:nvSpPr>
        <p:spPr/>
        <p:txBody>
          <a:bodyPr/>
          <a:lstStyle/>
          <a:p>
            <a:r>
              <a:rPr lang="en-GB" dirty="0"/>
              <a:t>Superstitions</a:t>
            </a:r>
          </a:p>
        </p:txBody>
      </p:sp>
      <p:sp>
        <p:nvSpPr>
          <p:cNvPr id="5" name="Rectangle: Rounded Corners 4">
            <a:extLst>
              <a:ext uri="{FF2B5EF4-FFF2-40B4-BE49-F238E27FC236}">
                <a16:creationId xmlns:a16="http://schemas.microsoft.com/office/drawing/2014/main" id="{AA6B8FDA-24CA-47C3-AD62-4E6B773015A9}"/>
              </a:ext>
            </a:extLst>
          </p:cNvPr>
          <p:cNvSpPr/>
          <p:nvPr/>
        </p:nvSpPr>
        <p:spPr>
          <a:xfrm>
            <a:off x="814530" y="2739396"/>
            <a:ext cx="7575753" cy="729782"/>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24146C1-0FEB-4C83-8114-6B7FF9A0C061}"/>
              </a:ext>
            </a:extLst>
          </p:cNvPr>
          <p:cNvSpPr txBox="1"/>
          <p:nvPr/>
        </p:nvSpPr>
        <p:spPr>
          <a:xfrm>
            <a:off x="811018" y="1398622"/>
            <a:ext cx="7678558" cy="1200329"/>
          </a:xfrm>
          <a:prstGeom prst="rect">
            <a:avLst/>
          </a:prstGeom>
          <a:noFill/>
        </p:spPr>
        <p:txBody>
          <a:bodyPr wrap="square" rtlCol="0">
            <a:spAutoFit/>
          </a:bodyPr>
          <a:lstStyle/>
          <a:p>
            <a:pPr>
              <a:spcBef>
                <a:spcPct val="0"/>
              </a:spcBef>
            </a:pPr>
            <a:r>
              <a:rPr lang="en-GB" altLang="en-US" dirty="0"/>
              <a:t>Do you know anyone who won’t walk under a ladder? Or who picks up a penny when they see it on the ground? All these are examples of what we call superstitions. People who believe in superstitions are said to be superstitious.</a:t>
            </a:r>
          </a:p>
        </p:txBody>
      </p:sp>
      <p:sp>
        <p:nvSpPr>
          <p:cNvPr id="7" name="TextBox 6">
            <a:extLst>
              <a:ext uri="{FF2B5EF4-FFF2-40B4-BE49-F238E27FC236}">
                <a16:creationId xmlns:a16="http://schemas.microsoft.com/office/drawing/2014/main" id="{468095BF-FDC4-4593-9A5A-3C61832BEA43}"/>
              </a:ext>
            </a:extLst>
          </p:cNvPr>
          <p:cNvSpPr txBox="1"/>
          <p:nvPr/>
        </p:nvSpPr>
        <p:spPr>
          <a:xfrm>
            <a:off x="941112" y="2790921"/>
            <a:ext cx="6391336" cy="923330"/>
          </a:xfrm>
          <a:prstGeom prst="rect">
            <a:avLst/>
          </a:prstGeom>
          <a:noFill/>
        </p:spPr>
        <p:txBody>
          <a:bodyPr wrap="square" rtlCol="0">
            <a:spAutoFit/>
          </a:bodyPr>
          <a:lstStyle/>
          <a:p>
            <a:pPr>
              <a:lnSpc>
                <a:spcPct val="100000"/>
              </a:lnSpc>
              <a:spcBef>
                <a:spcPct val="0"/>
              </a:spcBef>
              <a:buFontTx/>
              <a:buNone/>
            </a:pPr>
            <a:r>
              <a:rPr lang="en-GB" altLang="en-US" dirty="0"/>
              <a:t>A superstition is a belief that certain things can lead to good or bad luck.</a:t>
            </a:r>
          </a:p>
          <a:p>
            <a:endParaRPr lang="en-GB" dirty="0"/>
          </a:p>
        </p:txBody>
      </p:sp>
      <p:pic>
        <p:nvPicPr>
          <p:cNvPr id="9" name="Picture 8">
            <a:extLst>
              <a:ext uri="{FF2B5EF4-FFF2-40B4-BE49-F238E27FC236}">
                <a16:creationId xmlns:a16="http://schemas.microsoft.com/office/drawing/2014/main" id="{46B53557-7214-421F-9F66-1A8AE1CA4F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133574">
            <a:off x="6811724" y="2554825"/>
            <a:ext cx="2028573" cy="3642759"/>
          </a:xfrm>
          <a:prstGeom prst="rect">
            <a:avLst/>
          </a:prstGeom>
        </p:spPr>
      </p:pic>
      <p:pic>
        <p:nvPicPr>
          <p:cNvPr id="11" name="Picture 10">
            <a:extLst>
              <a:ext uri="{FF2B5EF4-FFF2-40B4-BE49-F238E27FC236}">
                <a16:creationId xmlns:a16="http://schemas.microsoft.com/office/drawing/2014/main" id="{EB171AA1-8639-409C-9ADA-26DD7BD542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44" y="5087741"/>
            <a:ext cx="1106382" cy="1104952"/>
          </a:xfrm>
          <a:prstGeom prst="rect">
            <a:avLst/>
          </a:prstGeom>
        </p:spPr>
      </p:pic>
      <p:sp>
        <p:nvSpPr>
          <p:cNvPr id="12" name="Rectangle 11">
            <a:hlinkClick r:id="rId4"/>
            <a:extLst>
              <a:ext uri="{FF2B5EF4-FFF2-40B4-BE49-F238E27FC236}">
                <a16:creationId xmlns:a16="http://schemas.microsoft.com/office/drawing/2014/main" id="{A595F658-CAA4-4C65-B41C-872AAC9ACE7A}"/>
              </a:ext>
            </a:extLst>
          </p:cNvPr>
          <p:cNvSpPr/>
          <p:nvPr/>
        </p:nvSpPr>
        <p:spPr>
          <a:xfrm>
            <a:off x="8498541" y="6589059"/>
            <a:ext cx="645459"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D6D6122-493F-4819-9A0D-D09B36EEB2AA}"/>
              </a:ext>
            </a:extLst>
          </p:cNvPr>
          <p:cNvSpPr txBox="1"/>
          <p:nvPr/>
        </p:nvSpPr>
        <p:spPr>
          <a:xfrm>
            <a:off x="941112" y="3826191"/>
            <a:ext cx="6257364" cy="646331"/>
          </a:xfrm>
          <a:prstGeom prst="rect">
            <a:avLst/>
          </a:prstGeom>
          <a:noFill/>
        </p:spPr>
        <p:txBody>
          <a:bodyPr wrap="square" rtlCol="0">
            <a:spAutoFit/>
          </a:bodyPr>
          <a:lstStyle/>
          <a:p>
            <a:pPr>
              <a:lnSpc>
                <a:spcPct val="100000"/>
              </a:lnSpc>
              <a:spcBef>
                <a:spcPts val="1200"/>
              </a:spcBef>
              <a:buFontTx/>
              <a:buNone/>
            </a:pPr>
            <a:r>
              <a:rPr lang="en-GB" altLang="en-US" dirty="0"/>
              <a:t>Can you think of any other superstitions?</a:t>
            </a:r>
          </a:p>
          <a:p>
            <a:endParaRPr lang="en-GB" dirty="0"/>
          </a:p>
        </p:txBody>
      </p:sp>
      <p:sp>
        <p:nvSpPr>
          <p:cNvPr id="17" name="TextBox 16">
            <a:extLst>
              <a:ext uri="{FF2B5EF4-FFF2-40B4-BE49-F238E27FC236}">
                <a16:creationId xmlns:a16="http://schemas.microsoft.com/office/drawing/2014/main" id="{81C811A7-B14E-4B73-88B8-2E0CA825FD6D}"/>
              </a:ext>
            </a:extLst>
          </p:cNvPr>
          <p:cNvSpPr txBox="1"/>
          <p:nvPr/>
        </p:nvSpPr>
        <p:spPr>
          <a:xfrm>
            <a:off x="1438553" y="4944196"/>
            <a:ext cx="6257364" cy="646331"/>
          </a:xfrm>
          <a:prstGeom prst="rect">
            <a:avLst/>
          </a:prstGeom>
          <a:noFill/>
        </p:spPr>
        <p:txBody>
          <a:bodyPr wrap="square" rtlCol="0">
            <a:spAutoFit/>
          </a:bodyPr>
          <a:lstStyle/>
          <a:p>
            <a:pPr>
              <a:lnSpc>
                <a:spcPct val="100000"/>
              </a:lnSpc>
              <a:spcBef>
                <a:spcPct val="0"/>
              </a:spcBef>
              <a:buFontTx/>
              <a:buNone/>
            </a:pPr>
            <a:r>
              <a:rPr lang="en-GB" altLang="en-US" dirty="0"/>
              <a:t>how many of them started. </a:t>
            </a:r>
          </a:p>
          <a:p>
            <a:endParaRPr lang="en-GB" dirty="0"/>
          </a:p>
        </p:txBody>
      </p:sp>
    </p:spTree>
    <p:extLst>
      <p:ext uri="{BB962C8B-B14F-4D97-AF65-F5344CB8AC3E}">
        <p14:creationId xmlns:p14="http://schemas.microsoft.com/office/powerpoint/2010/main" val="78990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FE67-9366-4262-9380-7ED664283B8B}"/>
              </a:ext>
            </a:extLst>
          </p:cNvPr>
          <p:cNvSpPr>
            <a:spLocks noGrp="1"/>
          </p:cNvSpPr>
          <p:nvPr>
            <p:ph type="title"/>
          </p:nvPr>
        </p:nvSpPr>
        <p:spPr/>
        <p:txBody>
          <a:bodyPr/>
          <a:lstStyle/>
          <a:p>
            <a:r>
              <a:rPr lang="en-GB" dirty="0"/>
              <a:t>Examples of Superstitions</a:t>
            </a:r>
          </a:p>
        </p:txBody>
      </p:sp>
      <p:sp>
        <p:nvSpPr>
          <p:cNvPr id="3" name="Rectangle 2">
            <a:hlinkClick r:id="rId2"/>
            <a:extLst>
              <a:ext uri="{FF2B5EF4-FFF2-40B4-BE49-F238E27FC236}">
                <a16:creationId xmlns:a16="http://schemas.microsoft.com/office/drawing/2014/main" id="{11EC276E-FEDB-40A7-B2B3-01A1655502BF}"/>
              </a:ext>
            </a:extLst>
          </p:cNvPr>
          <p:cNvSpPr/>
          <p:nvPr/>
        </p:nvSpPr>
        <p:spPr>
          <a:xfrm>
            <a:off x="8498541" y="6589059"/>
            <a:ext cx="645459"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A3E87FCE-4DA0-4C32-ACD1-8D1746B67269}"/>
              </a:ext>
            </a:extLst>
          </p:cNvPr>
          <p:cNvSpPr/>
          <p:nvPr/>
        </p:nvSpPr>
        <p:spPr>
          <a:xfrm>
            <a:off x="717176" y="1706338"/>
            <a:ext cx="7100047" cy="646331"/>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FF3A129-F2D7-49AF-8D04-F136561E69C2}"/>
              </a:ext>
            </a:extLst>
          </p:cNvPr>
          <p:cNvSpPr txBox="1"/>
          <p:nvPr/>
        </p:nvSpPr>
        <p:spPr>
          <a:xfrm>
            <a:off x="762054" y="1842008"/>
            <a:ext cx="7341413" cy="646331"/>
          </a:xfrm>
          <a:prstGeom prst="rect">
            <a:avLst/>
          </a:prstGeom>
          <a:noFill/>
        </p:spPr>
        <p:txBody>
          <a:bodyPr wrap="square" rtlCol="0">
            <a:spAutoFit/>
          </a:bodyPr>
          <a:lstStyle/>
          <a:p>
            <a:pPr>
              <a:spcBef>
                <a:spcPct val="0"/>
              </a:spcBef>
            </a:pPr>
            <a:r>
              <a:rPr lang="en-GB" altLang="en-US" dirty="0"/>
              <a:t>‘Find a penny, pick it up, All day long you’ll have good luck.’</a:t>
            </a:r>
          </a:p>
          <a:p>
            <a:endParaRPr lang="en-GB" dirty="0"/>
          </a:p>
        </p:txBody>
      </p:sp>
      <p:pic>
        <p:nvPicPr>
          <p:cNvPr id="6" name="Picture 5">
            <a:extLst>
              <a:ext uri="{FF2B5EF4-FFF2-40B4-BE49-F238E27FC236}">
                <a16:creationId xmlns:a16="http://schemas.microsoft.com/office/drawing/2014/main" id="{FB572607-E870-484E-B61D-BD17E7A123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6127" y="1446881"/>
            <a:ext cx="1247590" cy="1245978"/>
          </a:xfrm>
          <a:prstGeom prst="rect">
            <a:avLst/>
          </a:prstGeom>
        </p:spPr>
      </p:pic>
      <p:sp>
        <p:nvSpPr>
          <p:cNvPr id="7" name="TextBox 6">
            <a:extLst>
              <a:ext uri="{FF2B5EF4-FFF2-40B4-BE49-F238E27FC236}">
                <a16:creationId xmlns:a16="http://schemas.microsoft.com/office/drawing/2014/main" id="{DC00E09D-B152-4CD4-A0C4-D5CB726D8891}"/>
              </a:ext>
            </a:extLst>
          </p:cNvPr>
          <p:cNvSpPr txBox="1"/>
          <p:nvPr/>
        </p:nvSpPr>
        <p:spPr>
          <a:xfrm>
            <a:off x="654242" y="2435159"/>
            <a:ext cx="8023031" cy="1477328"/>
          </a:xfrm>
          <a:prstGeom prst="rect">
            <a:avLst/>
          </a:prstGeom>
          <a:noFill/>
        </p:spPr>
        <p:txBody>
          <a:bodyPr wrap="square" rtlCol="0">
            <a:spAutoFit/>
          </a:bodyPr>
          <a:lstStyle/>
          <a:p>
            <a:pPr>
              <a:spcBef>
                <a:spcPct val="0"/>
              </a:spcBef>
            </a:pPr>
            <a:r>
              <a:rPr lang="en-GB" altLang="en-US" dirty="0"/>
              <a:t>Some people believe that picking up a penny they find on the                 floor will make the rest of their day lucky. It is not known exactly how this superstition started but some think it was because people, a long time ago, believed that metal was a gift from the gods.</a:t>
            </a:r>
          </a:p>
          <a:p>
            <a:endParaRPr lang="en-GB" dirty="0"/>
          </a:p>
        </p:txBody>
      </p:sp>
      <p:sp>
        <p:nvSpPr>
          <p:cNvPr id="8" name="TextBox 7">
            <a:extLst>
              <a:ext uri="{FF2B5EF4-FFF2-40B4-BE49-F238E27FC236}">
                <a16:creationId xmlns:a16="http://schemas.microsoft.com/office/drawing/2014/main" id="{63852551-87FD-4276-9767-FD7B0A0BCADB}"/>
              </a:ext>
            </a:extLst>
          </p:cNvPr>
          <p:cNvSpPr txBox="1"/>
          <p:nvPr/>
        </p:nvSpPr>
        <p:spPr>
          <a:xfrm>
            <a:off x="663207" y="3712905"/>
            <a:ext cx="6858182" cy="2031325"/>
          </a:xfrm>
          <a:prstGeom prst="rect">
            <a:avLst/>
          </a:prstGeom>
          <a:noFill/>
        </p:spPr>
        <p:txBody>
          <a:bodyPr wrap="square" rtlCol="0">
            <a:spAutoFit/>
          </a:bodyPr>
          <a:lstStyle/>
          <a:p>
            <a:pPr>
              <a:spcBef>
                <a:spcPct val="0"/>
              </a:spcBef>
            </a:pPr>
            <a:r>
              <a:rPr lang="en-GB" altLang="en-US" dirty="0"/>
              <a:t>Walking under a ladder is considered by some to be unlucky. This superstition comes from ancient Egypt. A ladder leaning against a wall makes a triangle. Triangles were important in ancient Egypt, as Egyptian kings (called Pharaohs) were buried in pyramids, which were based on triangles. For non-royal people, triangles had to be avoided.</a:t>
            </a:r>
          </a:p>
          <a:p>
            <a:pPr algn="r"/>
            <a:endParaRPr lang="en-GB" dirty="0"/>
          </a:p>
        </p:txBody>
      </p:sp>
      <p:pic>
        <p:nvPicPr>
          <p:cNvPr id="9" name="Picture 8">
            <a:extLst>
              <a:ext uri="{FF2B5EF4-FFF2-40B4-BE49-F238E27FC236}">
                <a16:creationId xmlns:a16="http://schemas.microsoft.com/office/drawing/2014/main" id="{171C7AE3-D18A-4C8C-B7E7-65764DD189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b="-14437"/>
          <a:stretch/>
        </p:blipFill>
        <p:spPr>
          <a:xfrm>
            <a:off x="6984785" y="3647023"/>
            <a:ext cx="1560830" cy="3207500"/>
          </a:xfrm>
          <a:prstGeom prst="rect">
            <a:avLst/>
          </a:prstGeom>
        </p:spPr>
      </p:pic>
    </p:spTree>
    <p:extLst>
      <p:ext uri="{BB962C8B-B14F-4D97-AF65-F5344CB8AC3E}">
        <p14:creationId xmlns:p14="http://schemas.microsoft.com/office/powerpoint/2010/main" val="238665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9E16380-CF83-4455-BD39-A9735DDB49FB}"/>
              </a:ext>
            </a:extLst>
          </p:cNvPr>
          <p:cNvSpPr/>
          <p:nvPr/>
        </p:nvSpPr>
        <p:spPr>
          <a:xfrm>
            <a:off x="645459" y="3825820"/>
            <a:ext cx="7853081" cy="2193980"/>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7CA1B28-09CC-4609-9578-DD4DA30334B4}"/>
              </a:ext>
            </a:extLst>
          </p:cNvPr>
          <p:cNvSpPr/>
          <p:nvPr/>
        </p:nvSpPr>
        <p:spPr>
          <a:xfrm>
            <a:off x="645460" y="1674674"/>
            <a:ext cx="7415091" cy="1754326"/>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CC54EC5-81D1-4521-9F2F-FC7F85EBB344}"/>
              </a:ext>
            </a:extLst>
          </p:cNvPr>
          <p:cNvSpPr>
            <a:spLocks noGrp="1"/>
          </p:cNvSpPr>
          <p:nvPr>
            <p:ph type="title"/>
          </p:nvPr>
        </p:nvSpPr>
        <p:spPr/>
        <p:txBody>
          <a:bodyPr/>
          <a:lstStyle/>
          <a:p>
            <a:r>
              <a:rPr lang="en-GB" dirty="0"/>
              <a:t>Examples of Superstitions</a:t>
            </a:r>
          </a:p>
        </p:txBody>
      </p:sp>
      <p:sp>
        <p:nvSpPr>
          <p:cNvPr id="3" name="Rectangle 2">
            <a:hlinkClick r:id="rId2"/>
            <a:extLst>
              <a:ext uri="{FF2B5EF4-FFF2-40B4-BE49-F238E27FC236}">
                <a16:creationId xmlns:a16="http://schemas.microsoft.com/office/drawing/2014/main" id="{4E071DFE-E2FD-40E2-B9C6-1DB893BAB881}"/>
              </a:ext>
            </a:extLst>
          </p:cNvPr>
          <p:cNvSpPr/>
          <p:nvPr/>
        </p:nvSpPr>
        <p:spPr>
          <a:xfrm>
            <a:off x="8498541" y="6589059"/>
            <a:ext cx="645459"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27B0B42-F1B0-42DA-AB4D-71CBBABC7794}"/>
              </a:ext>
            </a:extLst>
          </p:cNvPr>
          <p:cNvSpPr txBox="1"/>
          <p:nvPr/>
        </p:nvSpPr>
        <p:spPr>
          <a:xfrm>
            <a:off x="736600" y="1791817"/>
            <a:ext cx="6772622" cy="1754326"/>
          </a:xfrm>
          <a:prstGeom prst="rect">
            <a:avLst/>
          </a:prstGeom>
          <a:noFill/>
        </p:spPr>
        <p:txBody>
          <a:bodyPr wrap="square" rtlCol="0">
            <a:spAutoFit/>
          </a:bodyPr>
          <a:lstStyle/>
          <a:p>
            <a:pPr>
              <a:spcBef>
                <a:spcPct val="0"/>
              </a:spcBef>
            </a:pPr>
            <a:r>
              <a:rPr lang="en-GB" altLang="en-US" dirty="0"/>
              <a:t>It is said that breaking a mirror will bring the person seven years of bad luck. In ancient Greece, mirrors were used to tell the future. A mirror would be dipped in water and then a person would look into the mirror. If the person’s reflection was wavy, it meant bad things were going to happen.</a:t>
            </a:r>
          </a:p>
          <a:p>
            <a:pPr algn="r"/>
            <a:endParaRPr lang="en-GB" dirty="0"/>
          </a:p>
        </p:txBody>
      </p:sp>
      <p:sp>
        <p:nvSpPr>
          <p:cNvPr id="5" name="TextBox 4">
            <a:extLst>
              <a:ext uri="{FF2B5EF4-FFF2-40B4-BE49-F238E27FC236}">
                <a16:creationId xmlns:a16="http://schemas.microsoft.com/office/drawing/2014/main" id="{A6318F70-F993-4C9E-B5C1-CED5BB643343}"/>
              </a:ext>
            </a:extLst>
          </p:cNvPr>
          <p:cNvSpPr txBox="1"/>
          <p:nvPr/>
        </p:nvSpPr>
        <p:spPr>
          <a:xfrm>
            <a:off x="736600" y="3883916"/>
            <a:ext cx="7761941" cy="646331"/>
          </a:xfrm>
          <a:prstGeom prst="rect">
            <a:avLst/>
          </a:prstGeom>
          <a:noFill/>
        </p:spPr>
        <p:txBody>
          <a:bodyPr wrap="square" rtlCol="0">
            <a:spAutoFit/>
          </a:bodyPr>
          <a:lstStyle/>
          <a:p>
            <a:pPr>
              <a:spcBef>
                <a:spcPct val="0"/>
              </a:spcBef>
            </a:pPr>
            <a:r>
              <a:rPr lang="en-GB" altLang="en-US" dirty="0"/>
              <a:t>Have you ever heard someone say ‘knock on wood’ and then find something wooden to knock on? It is often said after a positive statement, </a:t>
            </a:r>
            <a:endParaRPr lang="en-GB" dirty="0"/>
          </a:p>
        </p:txBody>
      </p:sp>
      <p:pic>
        <p:nvPicPr>
          <p:cNvPr id="7" name="Picture 6">
            <a:extLst>
              <a:ext uri="{FF2B5EF4-FFF2-40B4-BE49-F238E27FC236}">
                <a16:creationId xmlns:a16="http://schemas.microsoft.com/office/drawing/2014/main" id="{D58F00AB-8A1E-4C51-A858-CCA40A01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1400" y="1461637"/>
            <a:ext cx="1213118" cy="2592728"/>
          </a:xfrm>
          <a:prstGeom prst="rect">
            <a:avLst/>
          </a:prstGeom>
        </p:spPr>
      </p:pic>
      <p:pic>
        <p:nvPicPr>
          <p:cNvPr id="9" name="Picture 8">
            <a:extLst>
              <a:ext uri="{FF2B5EF4-FFF2-40B4-BE49-F238E27FC236}">
                <a16:creationId xmlns:a16="http://schemas.microsoft.com/office/drawing/2014/main" id="{F5B5B377-DD70-4ED4-874A-8113829117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856" y="4528259"/>
            <a:ext cx="1576180" cy="1901061"/>
          </a:xfrm>
          <a:prstGeom prst="rect">
            <a:avLst/>
          </a:prstGeom>
        </p:spPr>
      </p:pic>
      <p:sp>
        <p:nvSpPr>
          <p:cNvPr id="12" name="TextBox 11">
            <a:extLst>
              <a:ext uri="{FF2B5EF4-FFF2-40B4-BE49-F238E27FC236}">
                <a16:creationId xmlns:a16="http://schemas.microsoft.com/office/drawing/2014/main" id="{3BA49BC3-ED7F-412C-BF0A-4279A309FA86}"/>
              </a:ext>
            </a:extLst>
          </p:cNvPr>
          <p:cNvSpPr txBox="1"/>
          <p:nvPr/>
        </p:nvSpPr>
        <p:spPr>
          <a:xfrm>
            <a:off x="2058777" y="4463884"/>
            <a:ext cx="6300062" cy="1754326"/>
          </a:xfrm>
          <a:prstGeom prst="rect">
            <a:avLst/>
          </a:prstGeom>
          <a:noFill/>
        </p:spPr>
        <p:txBody>
          <a:bodyPr wrap="square" rtlCol="0">
            <a:spAutoFit/>
          </a:bodyPr>
          <a:lstStyle/>
          <a:p>
            <a:pPr algn="r">
              <a:spcBef>
                <a:spcPct val="0"/>
              </a:spcBef>
            </a:pPr>
            <a:r>
              <a:rPr lang="en-GB" altLang="en-US" dirty="0"/>
              <a:t>for example ‘So far today, the weather is good, knock on wood.’ It is not known exactly how this superstition started. Some people think it is connected to the wooden cross Jesus died on. Others think the knocking was to make a loud noise in order to frighten away evil spirits.</a:t>
            </a:r>
          </a:p>
          <a:p>
            <a:endParaRPr lang="en-GB" dirty="0"/>
          </a:p>
        </p:txBody>
      </p:sp>
    </p:spTree>
    <p:extLst>
      <p:ext uri="{BB962C8B-B14F-4D97-AF65-F5344CB8AC3E}">
        <p14:creationId xmlns:p14="http://schemas.microsoft.com/office/powerpoint/2010/main" val="193462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6B7FC9F-661A-4B71-AE97-755110198D26}"/>
              </a:ext>
            </a:extLst>
          </p:cNvPr>
          <p:cNvSpPr/>
          <p:nvPr/>
        </p:nvSpPr>
        <p:spPr>
          <a:xfrm>
            <a:off x="1054763" y="3698820"/>
            <a:ext cx="7443777" cy="2193980"/>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301F5F9-6C88-47E6-BA96-C886C56C0C55}"/>
              </a:ext>
            </a:extLst>
          </p:cNvPr>
          <p:cNvSpPr/>
          <p:nvPr/>
        </p:nvSpPr>
        <p:spPr>
          <a:xfrm>
            <a:off x="645460" y="1750874"/>
            <a:ext cx="7415091" cy="1239269"/>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4B4EE2B-A441-454C-9064-A995E8B02F22}"/>
              </a:ext>
            </a:extLst>
          </p:cNvPr>
          <p:cNvSpPr>
            <a:spLocks noGrp="1"/>
          </p:cNvSpPr>
          <p:nvPr>
            <p:ph type="title"/>
          </p:nvPr>
        </p:nvSpPr>
        <p:spPr/>
        <p:txBody>
          <a:bodyPr/>
          <a:lstStyle/>
          <a:p>
            <a:r>
              <a:rPr lang="en-GB" dirty="0"/>
              <a:t>Examples of Superstitions</a:t>
            </a:r>
          </a:p>
        </p:txBody>
      </p:sp>
      <p:sp>
        <p:nvSpPr>
          <p:cNvPr id="3" name="Rectangle 2">
            <a:hlinkClick r:id="rId2"/>
            <a:extLst>
              <a:ext uri="{FF2B5EF4-FFF2-40B4-BE49-F238E27FC236}">
                <a16:creationId xmlns:a16="http://schemas.microsoft.com/office/drawing/2014/main" id="{C60D22CD-965D-4984-8E97-12BF9E0D601D}"/>
              </a:ext>
            </a:extLst>
          </p:cNvPr>
          <p:cNvSpPr/>
          <p:nvPr/>
        </p:nvSpPr>
        <p:spPr>
          <a:xfrm>
            <a:off x="8498541" y="6589059"/>
            <a:ext cx="645459"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8007B0F-7EB0-4CAB-95A6-9FC684AD9066}"/>
              </a:ext>
            </a:extLst>
          </p:cNvPr>
          <p:cNvSpPr txBox="1"/>
          <p:nvPr/>
        </p:nvSpPr>
        <p:spPr>
          <a:xfrm>
            <a:off x="736444" y="1880717"/>
            <a:ext cx="6832756" cy="1200329"/>
          </a:xfrm>
          <a:prstGeom prst="rect">
            <a:avLst/>
          </a:prstGeom>
          <a:noFill/>
        </p:spPr>
        <p:txBody>
          <a:bodyPr wrap="square" rtlCol="0">
            <a:spAutoFit/>
          </a:bodyPr>
          <a:lstStyle/>
          <a:p>
            <a:pPr>
              <a:spcBef>
                <a:spcPct val="0"/>
              </a:spcBef>
            </a:pPr>
            <a:r>
              <a:rPr lang="en-GB" altLang="en-US" dirty="0"/>
              <a:t>Some people believe that a black cat walking in front of them is unlucky. This is because black cats were traditionally the companions of witches. </a:t>
            </a:r>
          </a:p>
          <a:p>
            <a:pPr algn="r"/>
            <a:endParaRPr lang="en-GB" dirty="0"/>
          </a:p>
        </p:txBody>
      </p:sp>
      <p:sp>
        <p:nvSpPr>
          <p:cNvPr id="5" name="TextBox 4">
            <a:extLst>
              <a:ext uri="{FF2B5EF4-FFF2-40B4-BE49-F238E27FC236}">
                <a16:creationId xmlns:a16="http://schemas.microsoft.com/office/drawing/2014/main" id="{60155B3D-395B-440D-BF9A-8665DE39248D}"/>
              </a:ext>
            </a:extLst>
          </p:cNvPr>
          <p:cNvSpPr txBox="1"/>
          <p:nvPr/>
        </p:nvSpPr>
        <p:spPr>
          <a:xfrm>
            <a:off x="1549400" y="3769616"/>
            <a:ext cx="6872941" cy="2308324"/>
          </a:xfrm>
          <a:prstGeom prst="rect">
            <a:avLst/>
          </a:prstGeom>
          <a:noFill/>
        </p:spPr>
        <p:txBody>
          <a:bodyPr wrap="square" rtlCol="0">
            <a:spAutoFit/>
          </a:bodyPr>
          <a:lstStyle/>
          <a:p>
            <a:pPr algn="r">
              <a:spcBef>
                <a:spcPct val="0"/>
              </a:spcBef>
            </a:pPr>
            <a:r>
              <a:rPr lang="en-GB" altLang="en-US" dirty="0"/>
              <a:t>Spilling salt is also considered to bring bad luck. A long time ago, salt was very valuable so spilling it was a bad thing. An artist called Da Vinci made a painting showing Jesus’ last meal with his friends. In the painting, Judas (who would betray Jesus) is shown next to some spilled salt. If a superstitious person spills salt, they may throw the spilled salt over their left shoulder.   This is meant to cancel the bad luck.  </a:t>
            </a:r>
          </a:p>
          <a:p>
            <a:endParaRPr lang="en-GB" dirty="0"/>
          </a:p>
        </p:txBody>
      </p:sp>
      <p:pic>
        <p:nvPicPr>
          <p:cNvPr id="7" name="Picture 6">
            <a:extLst>
              <a:ext uri="{FF2B5EF4-FFF2-40B4-BE49-F238E27FC236}">
                <a16:creationId xmlns:a16="http://schemas.microsoft.com/office/drawing/2014/main" id="{FD6AE0B5-666C-401A-8CF0-68F0864CAA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5926" y="1433098"/>
            <a:ext cx="1402614" cy="2092099"/>
          </a:xfrm>
          <a:prstGeom prst="rect">
            <a:avLst/>
          </a:prstGeom>
        </p:spPr>
      </p:pic>
      <p:pic>
        <p:nvPicPr>
          <p:cNvPr id="9" name="Picture 8">
            <a:extLst>
              <a:ext uri="{FF2B5EF4-FFF2-40B4-BE49-F238E27FC236}">
                <a16:creationId xmlns:a16="http://schemas.microsoft.com/office/drawing/2014/main" id="{AB91264F-FF84-42DB-8738-D852692E01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746" y="3487097"/>
            <a:ext cx="1175885" cy="2578143"/>
          </a:xfrm>
          <a:prstGeom prst="rect">
            <a:avLst/>
          </a:prstGeom>
        </p:spPr>
      </p:pic>
    </p:spTree>
    <p:extLst>
      <p:ext uri="{BB962C8B-B14F-4D97-AF65-F5344CB8AC3E}">
        <p14:creationId xmlns:p14="http://schemas.microsoft.com/office/powerpoint/2010/main" val="127545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DB7BD32-1066-4B2D-852F-C52A933EF115}"/>
              </a:ext>
            </a:extLst>
          </p:cNvPr>
          <p:cNvSpPr/>
          <p:nvPr/>
        </p:nvSpPr>
        <p:spPr>
          <a:xfrm>
            <a:off x="1054764" y="3910395"/>
            <a:ext cx="7443777" cy="1133433"/>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6A77A263-12AF-4880-9B66-AB6655A7AE65}"/>
              </a:ext>
            </a:extLst>
          </p:cNvPr>
          <p:cNvSpPr/>
          <p:nvPr/>
        </p:nvSpPr>
        <p:spPr>
          <a:xfrm>
            <a:off x="645460" y="1750874"/>
            <a:ext cx="6832757" cy="1382710"/>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3806098-F403-4C17-A153-7E6CA3E674A2}"/>
              </a:ext>
            </a:extLst>
          </p:cNvPr>
          <p:cNvSpPr>
            <a:spLocks noGrp="1"/>
          </p:cNvSpPr>
          <p:nvPr>
            <p:ph type="title"/>
          </p:nvPr>
        </p:nvSpPr>
        <p:spPr>
          <a:xfrm>
            <a:off x="457198" y="478895"/>
            <a:ext cx="8220075" cy="994306"/>
          </a:xfrm>
        </p:spPr>
        <p:txBody>
          <a:bodyPr/>
          <a:lstStyle/>
          <a:p>
            <a:r>
              <a:rPr lang="en-GB" dirty="0"/>
              <a:t>Examples of Superstitions</a:t>
            </a:r>
          </a:p>
        </p:txBody>
      </p:sp>
      <p:sp>
        <p:nvSpPr>
          <p:cNvPr id="6" name="Rectangle 5">
            <a:hlinkClick r:id="rId2"/>
            <a:extLst>
              <a:ext uri="{FF2B5EF4-FFF2-40B4-BE49-F238E27FC236}">
                <a16:creationId xmlns:a16="http://schemas.microsoft.com/office/drawing/2014/main" id="{D8DC6267-F967-466A-B394-829CB297942C}"/>
              </a:ext>
            </a:extLst>
          </p:cNvPr>
          <p:cNvSpPr/>
          <p:nvPr/>
        </p:nvSpPr>
        <p:spPr>
          <a:xfrm>
            <a:off x="8498541" y="6589059"/>
            <a:ext cx="645459"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0185FAA-2F93-43FB-A071-8C49BCA652F5}"/>
              </a:ext>
            </a:extLst>
          </p:cNvPr>
          <p:cNvSpPr txBox="1"/>
          <p:nvPr/>
        </p:nvSpPr>
        <p:spPr>
          <a:xfrm>
            <a:off x="736444" y="1868017"/>
            <a:ext cx="6832756" cy="1477328"/>
          </a:xfrm>
          <a:prstGeom prst="rect">
            <a:avLst/>
          </a:prstGeom>
          <a:noFill/>
        </p:spPr>
        <p:txBody>
          <a:bodyPr wrap="square" rtlCol="0">
            <a:spAutoFit/>
          </a:bodyPr>
          <a:lstStyle/>
          <a:p>
            <a:pPr>
              <a:spcBef>
                <a:spcPct val="0"/>
              </a:spcBef>
            </a:pPr>
            <a:r>
              <a:rPr lang="en-GB" altLang="en-US" dirty="0"/>
              <a:t>Some people believe opening an umbrella indoors                         to be unlucky. The beginning of this superstition is unknown. While some people think it started in ancient Egypt, other people think it was during Victorian times.</a:t>
            </a:r>
          </a:p>
          <a:p>
            <a:pPr algn="r"/>
            <a:endParaRPr lang="en-GB" dirty="0"/>
          </a:p>
        </p:txBody>
      </p:sp>
      <p:sp>
        <p:nvSpPr>
          <p:cNvPr id="8" name="TextBox 7">
            <a:extLst>
              <a:ext uri="{FF2B5EF4-FFF2-40B4-BE49-F238E27FC236}">
                <a16:creationId xmlns:a16="http://schemas.microsoft.com/office/drawing/2014/main" id="{7D9870F7-F3EB-4173-845C-602A10893906}"/>
              </a:ext>
            </a:extLst>
          </p:cNvPr>
          <p:cNvSpPr txBox="1"/>
          <p:nvPr/>
        </p:nvSpPr>
        <p:spPr>
          <a:xfrm>
            <a:off x="1562101" y="4019291"/>
            <a:ext cx="6743699" cy="1200329"/>
          </a:xfrm>
          <a:prstGeom prst="rect">
            <a:avLst/>
          </a:prstGeom>
          <a:noFill/>
        </p:spPr>
        <p:txBody>
          <a:bodyPr wrap="square" rtlCol="0">
            <a:spAutoFit/>
          </a:bodyPr>
          <a:lstStyle/>
          <a:p>
            <a:pPr algn="r">
              <a:spcBef>
                <a:spcPct val="0"/>
              </a:spcBef>
            </a:pPr>
            <a:r>
              <a:rPr lang="en-GB" altLang="en-US" dirty="0"/>
              <a:t>Sometimes, people cross their fingers when they want something good to happen. This superstition possibly comes from the fact that Jesus died on a cross so it might be like saying a prayer.</a:t>
            </a:r>
          </a:p>
          <a:p>
            <a:endParaRPr lang="en-GB" dirty="0"/>
          </a:p>
        </p:txBody>
      </p:sp>
      <p:pic>
        <p:nvPicPr>
          <p:cNvPr id="10" name="Picture 9">
            <a:extLst>
              <a:ext uri="{FF2B5EF4-FFF2-40B4-BE49-F238E27FC236}">
                <a16:creationId xmlns:a16="http://schemas.microsoft.com/office/drawing/2014/main" id="{F2069495-F773-47BB-9A47-9F8098533B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6785" y="1218419"/>
            <a:ext cx="3158315" cy="2255940"/>
          </a:xfrm>
          <a:prstGeom prst="rect">
            <a:avLst/>
          </a:prstGeom>
        </p:spPr>
      </p:pic>
      <p:pic>
        <p:nvPicPr>
          <p:cNvPr id="12" name="Picture 11">
            <a:extLst>
              <a:ext uri="{FF2B5EF4-FFF2-40B4-BE49-F238E27FC236}">
                <a16:creationId xmlns:a16="http://schemas.microsoft.com/office/drawing/2014/main" id="{2B1CB175-27F3-46CD-97CB-B4EACA8B4E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78" y="3383445"/>
            <a:ext cx="986038" cy="2369655"/>
          </a:xfrm>
          <a:prstGeom prst="rect">
            <a:avLst/>
          </a:prstGeom>
        </p:spPr>
      </p:pic>
    </p:spTree>
    <p:extLst>
      <p:ext uri="{BB962C8B-B14F-4D97-AF65-F5344CB8AC3E}">
        <p14:creationId xmlns:p14="http://schemas.microsoft.com/office/powerpoint/2010/main" val="39306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79984D2-5534-4618-A046-AA5D4480F670}"/>
              </a:ext>
            </a:extLst>
          </p:cNvPr>
          <p:cNvSpPr/>
          <p:nvPr/>
        </p:nvSpPr>
        <p:spPr>
          <a:xfrm>
            <a:off x="658997" y="3453141"/>
            <a:ext cx="7443777" cy="1944098"/>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E54F6987-16A5-4864-B684-85A43C27BECA}"/>
              </a:ext>
            </a:extLst>
          </p:cNvPr>
          <p:cNvSpPr/>
          <p:nvPr/>
        </p:nvSpPr>
        <p:spPr>
          <a:xfrm>
            <a:off x="658997" y="1498861"/>
            <a:ext cx="7443777" cy="1651189"/>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C70576C-D806-4AE0-829A-126964B91A11}"/>
              </a:ext>
            </a:extLst>
          </p:cNvPr>
          <p:cNvSpPr>
            <a:spLocks noGrp="1"/>
          </p:cNvSpPr>
          <p:nvPr>
            <p:ph type="title"/>
          </p:nvPr>
        </p:nvSpPr>
        <p:spPr/>
        <p:txBody>
          <a:bodyPr/>
          <a:lstStyle/>
          <a:p>
            <a:r>
              <a:rPr lang="en-GB" dirty="0"/>
              <a:t>4 and 8</a:t>
            </a:r>
          </a:p>
        </p:txBody>
      </p:sp>
      <p:sp>
        <p:nvSpPr>
          <p:cNvPr id="3" name="Rectangle 2">
            <a:hlinkClick r:id="rId2"/>
            <a:extLst>
              <a:ext uri="{FF2B5EF4-FFF2-40B4-BE49-F238E27FC236}">
                <a16:creationId xmlns:a16="http://schemas.microsoft.com/office/drawing/2014/main" id="{4E41BA17-DC4E-4630-8B21-18ABA8B2F71C}"/>
              </a:ext>
            </a:extLst>
          </p:cNvPr>
          <p:cNvSpPr/>
          <p:nvPr/>
        </p:nvSpPr>
        <p:spPr>
          <a:xfrm>
            <a:off x="8498541" y="6589059"/>
            <a:ext cx="645459"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B81F609-A112-4F08-8914-A3E4D0461947}"/>
              </a:ext>
            </a:extLst>
          </p:cNvPr>
          <p:cNvSpPr txBox="1"/>
          <p:nvPr/>
        </p:nvSpPr>
        <p:spPr>
          <a:xfrm>
            <a:off x="717964" y="1574802"/>
            <a:ext cx="6420258" cy="1477328"/>
          </a:xfrm>
          <a:prstGeom prst="rect">
            <a:avLst/>
          </a:prstGeom>
          <a:noFill/>
        </p:spPr>
        <p:txBody>
          <a:bodyPr wrap="square" rtlCol="0">
            <a:spAutoFit/>
          </a:bodyPr>
          <a:lstStyle/>
          <a:p>
            <a:pPr>
              <a:lnSpc>
                <a:spcPct val="100000"/>
              </a:lnSpc>
              <a:spcBef>
                <a:spcPct val="0"/>
              </a:spcBef>
              <a:buFontTx/>
              <a:buNone/>
            </a:pPr>
            <a:r>
              <a:rPr lang="en-GB" altLang="en-US" dirty="0"/>
              <a:t>In China, the number 4 is considered to be very unlucky. This is because the word for the number four is also the same as the Cantonese word for death. Some buildings don’t even have a fourth floor because of this and the fifth floor comes straight after the third floor.</a:t>
            </a:r>
          </a:p>
        </p:txBody>
      </p:sp>
      <p:sp>
        <p:nvSpPr>
          <p:cNvPr id="5" name="TextBox 4">
            <a:extLst>
              <a:ext uri="{FF2B5EF4-FFF2-40B4-BE49-F238E27FC236}">
                <a16:creationId xmlns:a16="http://schemas.microsoft.com/office/drawing/2014/main" id="{877CEBF1-0555-40BE-9D93-8FB0BCD9C6A7}"/>
              </a:ext>
            </a:extLst>
          </p:cNvPr>
          <p:cNvSpPr txBox="1"/>
          <p:nvPr/>
        </p:nvSpPr>
        <p:spPr>
          <a:xfrm>
            <a:off x="717964" y="3546305"/>
            <a:ext cx="6368307" cy="1754326"/>
          </a:xfrm>
          <a:prstGeom prst="rect">
            <a:avLst/>
          </a:prstGeom>
          <a:noFill/>
        </p:spPr>
        <p:txBody>
          <a:bodyPr wrap="square" rtlCol="0">
            <a:spAutoFit/>
          </a:bodyPr>
          <a:lstStyle/>
          <a:p>
            <a:pPr>
              <a:lnSpc>
                <a:spcPct val="100000"/>
              </a:lnSpc>
              <a:spcBef>
                <a:spcPct val="0"/>
              </a:spcBef>
              <a:buFontTx/>
              <a:buNone/>
            </a:pPr>
            <a:r>
              <a:rPr lang="en-GB" altLang="en-US" dirty="0"/>
              <a:t>8 is the luckiest number in China because it sounds like the word for fortune. Some people will do all they can to be surrounded by the number 8. In 2008, China hosted the Olympics in Beijing. The opening ceremony was on 8</a:t>
            </a:r>
            <a:r>
              <a:rPr lang="en-GB" altLang="en-US" baseline="30000" dirty="0"/>
              <a:t>th</a:t>
            </a:r>
            <a:r>
              <a:rPr lang="en-GB" altLang="en-US" dirty="0"/>
              <a:t> August, which meant the shortened version of the date</a:t>
            </a:r>
          </a:p>
          <a:p>
            <a:pPr>
              <a:lnSpc>
                <a:spcPct val="100000"/>
              </a:lnSpc>
              <a:spcBef>
                <a:spcPct val="0"/>
              </a:spcBef>
              <a:buFontTx/>
              <a:buNone/>
            </a:pPr>
            <a:r>
              <a:rPr lang="en-GB" altLang="en-US" dirty="0"/>
              <a:t>was 08/08/08. The ceremony started at 8.08pm.</a:t>
            </a:r>
          </a:p>
        </p:txBody>
      </p:sp>
      <p:pic>
        <p:nvPicPr>
          <p:cNvPr id="7" name="Picture 6">
            <a:extLst>
              <a:ext uri="{FF2B5EF4-FFF2-40B4-BE49-F238E27FC236}">
                <a16:creationId xmlns:a16="http://schemas.microsoft.com/office/drawing/2014/main" id="{EF8CD349-3957-41CF-B0B5-09882E267D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271" y="1379386"/>
            <a:ext cx="1398732" cy="1795701"/>
          </a:xfrm>
          <a:prstGeom prst="rect">
            <a:avLst/>
          </a:prstGeom>
        </p:spPr>
      </p:pic>
      <p:pic>
        <p:nvPicPr>
          <p:cNvPr id="9" name="Picture 8">
            <a:extLst>
              <a:ext uri="{FF2B5EF4-FFF2-40B4-BE49-F238E27FC236}">
                <a16:creationId xmlns:a16="http://schemas.microsoft.com/office/drawing/2014/main" id="{ECDA86CF-C459-4B31-8B62-6705F98AC6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7468" y="3400416"/>
            <a:ext cx="1307535" cy="2015783"/>
          </a:xfrm>
          <a:prstGeom prst="rect">
            <a:avLst/>
          </a:prstGeom>
        </p:spPr>
      </p:pic>
    </p:spTree>
    <p:extLst>
      <p:ext uri="{BB962C8B-B14F-4D97-AF65-F5344CB8AC3E}">
        <p14:creationId xmlns:p14="http://schemas.microsoft.com/office/powerpoint/2010/main" val="2490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590A014-2FCE-4897-8874-AFF71186ED91}"/>
              </a:ext>
            </a:extLst>
          </p:cNvPr>
          <p:cNvSpPr/>
          <p:nvPr/>
        </p:nvSpPr>
        <p:spPr>
          <a:xfrm>
            <a:off x="682627" y="5363860"/>
            <a:ext cx="7743409" cy="782940"/>
          </a:xfrm>
          <a:prstGeom prst="roundRect">
            <a:avLst>
              <a:gd name="adj" fmla="val 11828"/>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3392A47-9347-4AFA-997A-BB8714B73DB0}"/>
              </a:ext>
            </a:extLst>
          </p:cNvPr>
          <p:cNvSpPr>
            <a:spLocks noGrp="1"/>
          </p:cNvSpPr>
          <p:nvPr>
            <p:ph type="title"/>
          </p:nvPr>
        </p:nvSpPr>
        <p:spPr>
          <a:xfrm>
            <a:off x="457198" y="478895"/>
            <a:ext cx="8220075" cy="782940"/>
          </a:xfrm>
        </p:spPr>
        <p:txBody>
          <a:bodyPr/>
          <a:lstStyle/>
          <a:p>
            <a:r>
              <a:rPr lang="en-GB" dirty="0"/>
              <a:t>13</a:t>
            </a:r>
          </a:p>
        </p:txBody>
      </p:sp>
      <p:sp>
        <p:nvSpPr>
          <p:cNvPr id="3" name="Rectangle 2">
            <a:hlinkClick r:id="rId2"/>
            <a:extLst>
              <a:ext uri="{FF2B5EF4-FFF2-40B4-BE49-F238E27FC236}">
                <a16:creationId xmlns:a16="http://schemas.microsoft.com/office/drawing/2014/main" id="{EB832BA7-D9ED-4954-92E7-29479603DFB7}"/>
              </a:ext>
            </a:extLst>
          </p:cNvPr>
          <p:cNvSpPr/>
          <p:nvPr/>
        </p:nvSpPr>
        <p:spPr>
          <a:xfrm>
            <a:off x="8498541" y="6589059"/>
            <a:ext cx="645459"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3052A3C-BD7B-47F3-9E86-3A2BF9B84BE6}"/>
              </a:ext>
            </a:extLst>
          </p:cNvPr>
          <p:cNvSpPr txBox="1"/>
          <p:nvPr/>
        </p:nvSpPr>
        <p:spPr>
          <a:xfrm>
            <a:off x="682627" y="1147949"/>
            <a:ext cx="7968838" cy="1754326"/>
          </a:xfrm>
          <a:prstGeom prst="rect">
            <a:avLst/>
          </a:prstGeom>
          <a:noFill/>
        </p:spPr>
        <p:txBody>
          <a:bodyPr wrap="square" rtlCol="0">
            <a:spAutoFit/>
          </a:bodyPr>
          <a:lstStyle/>
          <a:p>
            <a:pPr>
              <a:spcBef>
                <a:spcPct val="0"/>
              </a:spcBef>
            </a:pPr>
            <a:r>
              <a:rPr lang="en-GB" altLang="en-US" dirty="0"/>
              <a:t>The number 13 is said to be unlucky. Superstitious people won’t sit down to eat at a table where there are 13 people. There is even a phobia (strong fear) of the number 13 called ‘triskaidekaphobia’ (say ‘tris-ka-de-ka-</a:t>
            </a:r>
            <a:r>
              <a:rPr lang="en-GB" altLang="en-US" dirty="0" err="1"/>
              <a:t>foh</a:t>
            </a:r>
            <a:r>
              <a:rPr lang="en-GB" altLang="en-US" dirty="0"/>
              <a:t>-</a:t>
            </a:r>
            <a:r>
              <a:rPr lang="en-GB" altLang="en-US" dirty="0" err="1"/>
              <a:t>bia</a:t>
            </a:r>
            <a:r>
              <a:rPr lang="en-GB" altLang="en-US" dirty="0"/>
              <a:t>). This superstition comes from the last meal Jesus had with his followers, called The Last Supper. There were 13 people at the table. That same night, Jesus was arrested and was killed a few hours later.</a:t>
            </a:r>
          </a:p>
        </p:txBody>
      </p:sp>
      <p:sp>
        <p:nvSpPr>
          <p:cNvPr id="5" name="Rectangle: Rounded Corners 4">
            <a:extLst>
              <a:ext uri="{FF2B5EF4-FFF2-40B4-BE49-F238E27FC236}">
                <a16:creationId xmlns:a16="http://schemas.microsoft.com/office/drawing/2014/main" id="{4C26E3BE-3A90-4118-A358-7242E45A7B7A}"/>
              </a:ext>
            </a:extLst>
          </p:cNvPr>
          <p:cNvSpPr/>
          <p:nvPr/>
        </p:nvSpPr>
        <p:spPr>
          <a:xfrm>
            <a:off x="2011561" y="2963567"/>
            <a:ext cx="4805365" cy="2247137"/>
          </a:xfrm>
          <a:prstGeom prst="roundRect">
            <a:avLst/>
          </a:prstGeom>
          <a:blipFill>
            <a:blip r:embed="rId3" cstate="screen">
              <a:extLst>
                <a:ext uri="{28A0092B-C50C-407E-A947-70E740481C1C}">
                  <a14:useLocalDpi xmlns:a14="http://schemas.microsoft.com/office/drawing/2010/main"/>
                </a:ext>
              </a:extLst>
            </a:blip>
            <a:stretch>
              <a:fillRect l="-1994" t="-23300" r="-1994" b="-233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956DA67-F5F3-499B-8362-87B47A9FB3AB}"/>
              </a:ext>
            </a:extLst>
          </p:cNvPr>
          <p:cNvSpPr txBox="1"/>
          <p:nvPr/>
        </p:nvSpPr>
        <p:spPr>
          <a:xfrm>
            <a:off x="756064" y="5433155"/>
            <a:ext cx="7780577" cy="646331"/>
          </a:xfrm>
          <a:prstGeom prst="rect">
            <a:avLst/>
          </a:prstGeom>
          <a:noFill/>
        </p:spPr>
        <p:txBody>
          <a:bodyPr wrap="square" rtlCol="0">
            <a:spAutoFit/>
          </a:bodyPr>
          <a:lstStyle/>
          <a:p>
            <a:pPr>
              <a:spcBef>
                <a:spcPct val="0"/>
              </a:spcBef>
            </a:pPr>
            <a:r>
              <a:rPr lang="en-GB" altLang="en-US" dirty="0"/>
              <a:t>Friday 13</a:t>
            </a:r>
            <a:r>
              <a:rPr lang="en-GB" altLang="en-US" baseline="30000" dirty="0"/>
              <a:t>th</a:t>
            </a:r>
            <a:r>
              <a:rPr lang="en-GB" altLang="en-US" dirty="0"/>
              <a:t> is considered by some people to be an unlucky day. This is because Jesus died on a Friday. </a:t>
            </a:r>
          </a:p>
        </p:txBody>
      </p:sp>
    </p:spTree>
    <p:extLst>
      <p:ext uri="{BB962C8B-B14F-4D97-AF65-F5344CB8AC3E}">
        <p14:creationId xmlns:p14="http://schemas.microsoft.com/office/powerpoint/2010/main" val="36911719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232</TotalTime>
  <Words>1013</Words>
  <Application>Microsoft Office PowerPoint</Application>
  <PresentationFormat>On-screen Show (4:3)</PresentationFormat>
  <Paragraphs>47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Twinkl</vt:lpstr>
      <vt:lpstr>Office Theme</vt:lpstr>
      <vt:lpstr>PowerPoint Presentation</vt:lpstr>
      <vt:lpstr>Lucky and Unlucky</vt:lpstr>
      <vt:lpstr>Superstitions</vt:lpstr>
      <vt:lpstr>Examples of Superstitions</vt:lpstr>
      <vt:lpstr>Examples of Superstitions</vt:lpstr>
      <vt:lpstr>Examples of Superstitions</vt:lpstr>
      <vt:lpstr>Examples of Superstitions</vt:lpstr>
      <vt:lpstr>4 and 8</vt:lpstr>
      <vt:lpstr>13</vt:lpstr>
      <vt:lpstr>Lucky Symbols</vt:lpstr>
      <vt:lpstr>Talk About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Shannon Andrews</dc:creator>
  <cp:lastModifiedBy>Shannon Andrews</cp:lastModifiedBy>
  <cp:revision>17</cp:revision>
  <dcterms:created xsi:type="dcterms:W3CDTF">2020-04-23T08:08:33Z</dcterms:created>
  <dcterms:modified xsi:type="dcterms:W3CDTF">2020-04-24T12:25:09Z</dcterms:modified>
</cp:coreProperties>
</file>