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4"/>
  </p:notesMasterIdLst>
  <p:handoutMasterIdLst>
    <p:handoutMasterId r:id="rId25"/>
  </p:handoutMasterIdLst>
  <p:sldIdLst>
    <p:sldId id="257" r:id="rId2"/>
    <p:sldId id="279"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1" r:id="rId17"/>
    <p:sldId id="272" r:id="rId18"/>
    <p:sldId id="273" r:id="rId19"/>
    <p:sldId id="274" r:id="rId20"/>
    <p:sldId id="275" r:id="rId21"/>
    <p:sldId id="276" r:id="rId22"/>
    <p:sldId id="278" r:id="rId23"/>
  </p:sldIdLst>
  <p:sldSz cx="9144000" cy="6858000" type="screen4x3"/>
  <p:notesSz cx="6858000" cy="9144000"/>
  <p:embeddedFontLst>
    <p:embeddedFont>
      <p:font typeface="Twinkl" pitchFamily="2" charset="0"/>
      <p:regular r:id="rId26"/>
      <p:bold r:id="rId27"/>
    </p:embeddedFont>
    <p:embeddedFont>
      <p:font typeface="Roboto" panose="02000000000000000000" pitchFamily="2" charset="0"/>
      <p:regular r:id="rId28"/>
      <p:bold r:id="rId29"/>
      <p:italic r:id="rId30"/>
      <p:boldItalic r:id="rId31"/>
    </p:embeddedFont>
    <p:embeddedFont>
      <p:font typeface="Calibri" panose="020F050202020403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6C76"/>
    <a:srgbClr val="B9D36E"/>
    <a:srgbClr val="CFE09B"/>
    <a:srgbClr val="F39CA2"/>
    <a:srgbClr val="689429"/>
    <a:srgbClr val="F9CBCB"/>
    <a:srgbClr val="C99059"/>
    <a:srgbClr val="7D5026"/>
    <a:srgbClr val="F39C93"/>
    <a:srgbClr val="F272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9" d="100"/>
          <a:sy n="109" d="100"/>
        </p:scale>
        <p:origin x="936" y="10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font" Target="fonts/font8.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7.fntdata"/><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08/04/2021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08/04/2021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p:cNvSpPr/>
          <p:nvPr userDrawn="1"/>
        </p:nvSpPr>
        <p:spPr bwMode="auto">
          <a:xfrm>
            <a:off x="457198" y="438151"/>
            <a:ext cx="3998424"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4" name="Rounded Rectangle 3"/>
          <p:cNvSpPr/>
          <p:nvPr userDrawn="1"/>
        </p:nvSpPr>
        <p:spPr bwMode="auto">
          <a:xfrm>
            <a:off x="4674522" y="438151"/>
            <a:ext cx="3998424"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hyperlink" Target="https://www.twinkl.co.uk/resources/inclusion-teaching-resources"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592" y="1415687"/>
            <a:ext cx="7579454" cy="3785652"/>
          </a:xfrm>
          <a:prstGeom prst="rect">
            <a:avLst/>
          </a:prstGeom>
        </p:spPr>
        <p:txBody>
          <a:bodyPr wrap="square">
            <a:spAutoFit/>
          </a:bodyPr>
          <a:lstStyle/>
          <a:p>
            <a:r>
              <a:rPr lang="en-GB" sz="1500" dirty="0">
                <a:latin typeface="Roboto" panose="02000000000000000000" pitchFamily="2" charset="0"/>
                <a:ea typeface="Roboto" panose="02000000000000000000" pitchFamily="2" charset="0"/>
              </a:rPr>
              <a:t>We hope that you find the information on our website and resources useful. This resource is provided for informational and educational purposes only. It is intended to offer general information and should never be taken as medical advice.</a:t>
            </a:r>
          </a:p>
          <a:p>
            <a:endParaRPr lang="en-GB" sz="1500" dirty="0">
              <a:latin typeface="Roboto" panose="02000000000000000000" pitchFamily="2" charset="0"/>
              <a:ea typeface="Roboto" panose="02000000000000000000" pitchFamily="2" charset="0"/>
            </a:endParaRPr>
          </a:p>
          <a:p>
            <a:r>
              <a:rPr lang="en-GB" sz="1500" dirty="0">
                <a:latin typeface="Roboto" panose="02000000000000000000" pitchFamily="2" charset="0"/>
                <a:ea typeface="Roboto" panose="02000000000000000000" pitchFamily="2" charset="0"/>
              </a:rPr>
              <a:t>As medical information is situation-specific and can change, we do not warrant that the information provided will always be up to date, accurate or appropriate for every situation. You and your students should not rely on the materials included within this resource and we do not accept any responsibility if you or your students do.</a:t>
            </a:r>
          </a:p>
          <a:p>
            <a:endParaRPr lang="en-GB" sz="1500" dirty="0">
              <a:latin typeface="Roboto" panose="02000000000000000000" pitchFamily="2" charset="0"/>
              <a:ea typeface="Roboto" panose="02000000000000000000" pitchFamily="2" charset="0"/>
            </a:endParaRPr>
          </a:p>
          <a:p>
            <a:r>
              <a:rPr lang="en-GB" sz="1500" dirty="0">
                <a:latin typeface="Roboto" panose="02000000000000000000" pitchFamily="2" charset="0"/>
                <a:ea typeface="Roboto" panose="02000000000000000000" pitchFamily="2" charset="0"/>
              </a:rPr>
              <a:t>It is up to you to contact a suitably qualified health professional if you are concerned about your health and it is up to you to advise your students to contact a suitably qualified health professional if they are concerned about their health.</a:t>
            </a:r>
          </a:p>
          <a:p>
            <a:endParaRPr lang="en-GB" sz="1500" dirty="0">
              <a:latin typeface="Roboto" panose="02000000000000000000" pitchFamily="2" charset="0"/>
              <a:ea typeface="Roboto" panose="02000000000000000000" pitchFamily="2" charset="0"/>
            </a:endParaRPr>
          </a:p>
          <a:p>
            <a:r>
              <a:rPr lang="en-GB" sz="1500" dirty="0">
                <a:latin typeface="Roboto" panose="02000000000000000000" pitchFamily="2" charset="0"/>
                <a:ea typeface="Roboto" panose="02000000000000000000" pitchFamily="2" charset="0"/>
              </a:rPr>
              <a:t>It is up to you to ensure that the policies and procedures of your specific educational setting are being followed and it is up to you to ensure that all additional medical paperwork and consent forms have been completed.</a:t>
            </a:r>
          </a:p>
        </p:txBody>
      </p:sp>
      <p:sp>
        <p:nvSpPr>
          <p:cNvPr id="3" name="TextBox 2"/>
          <p:cNvSpPr txBox="1"/>
          <p:nvPr/>
        </p:nvSpPr>
        <p:spPr>
          <a:xfrm>
            <a:off x="767592" y="755009"/>
            <a:ext cx="7449424" cy="446276"/>
          </a:xfrm>
          <a:prstGeom prst="rect">
            <a:avLst/>
          </a:prstGeom>
          <a:noFill/>
        </p:spPr>
        <p:txBody>
          <a:bodyPr wrap="square" rtlCol="0">
            <a:spAutoFit/>
          </a:bodyPr>
          <a:lstStyle/>
          <a:p>
            <a:r>
              <a:rPr lang="en-GB" sz="2300" b="1" dirty="0">
                <a:latin typeface="Roboto" panose="02000000000000000000" pitchFamily="2" charset="0"/>
                <a:ea typeface="Roboto" panose="02000000000000000000" pitchFamily="2" charset="0"/>
              </a:rPr>
              <a:t>Medical Advice Resource Disclaimer</a:t>
            </a:r>
          </a:p>
        </p:txBody>
      </p:sp>
    </p:spTree>
    <p:extLst>
      <p:ext uri="{BB962C8B-B14F-4D97-AF65-F5344CB8AC3E}">
        <p14:creationId xmlns:p14="http://schemas.microsoft.com/office/powerpoint/2010/main" val="872227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004972" y="3281769"/>
            <a:ext cx="7066944" cy="2668734"/>
            <a:chOff x="1004972" y="3281769"/>
            <a:chExt cx="7066944" cy="2668734"/>
          </a:xfrm>
        </p:grpSpPr>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l="-1" r="-217"/>
            <a:stretch/>
          </p:blipFill>
          <p:spPr>
            <a:xfrm>
              <a:off x="1004972" y="3281769"/>
              <a:ext cx="7066944" cy="2668734"/>
            </a:xfrm>
            <a:prstGeom prst="rect">
              <a:avLst/>
            </a:prstGeom>
          </p:spPr>
        </p:pic>
        <p:sp>
          <p:nvSpPr>
            <p:cNvPr id="13" name="Freeform 12"/>
            <p:cNvSpPr/>
            <p:nvPr/>
          </p:nvSpPr>
          <p:spPr>
            <a:xfrm>
              <a:off x="2483141" y="4160939"/>
              <a:ext cx="3598877" cy="1098958"/>
            </a:xfrm>
            <a:custGeom>
              <a:avLst/>
              <a:gdLst>
                <a:gd name="connsiteX0" fmla="*/ 0 w 3598877"/>
                <a:gd name="connsiteY0" fmla="*/ 260059 h 1098958"/>
                <a:gd name="connsiteX1" fmla="*/ 75501 w 3598877"/>
                <a:gd name="connsiteY1" fmla="*/ 729843 h 1098958"/>
                <a:gd name="connsiteX2" fmla="*/ 1090569 w 3598877"/>
                <a:gd name="connsiteY2" fmla="*/ 1015068 h 1098958"/>
                <a:gd name="connsiteX3" fmla="*/ 3020037 w 3598877"/>
                <a:gd name="connsiteY3" fmla="*/ 1098958 h 1098958"/>
                <a:gd name="connsiteX4" fmla="*/ 3598877 w 3598877"/>
                <a:gd name="connsiteY4" fmla="*/ 956345 h 1098958"/>
                <a:gd name="connsiteX5" fmla="*/ 3590488 w 3598877"/>
                <a:gd name="connsiteY5" fmla="*/ 570452 h 1098958"/>
                <a:gd name="connsiteX6" fmla="*/ 889233 w 3598877"/>
                <a:gd name="connsiteY6" fmla="*/ 0 h 1098958"/>
                <a:gd name="connsiteX7" fmla="*/ 151002 w 3598877"/>
                <a:gd name="connsiteY7" fmla="*/ 125835 h 1098958"/>
                <a:gd name="connsiteX8" fmla="*/ 16778 w 3598877"/>
                <a:gd name="connsiteY8" fmla="*/ 209725 h 109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8877" h="1098958">
                  <a:moveTo>
                    <a:pt x="0" y="260059"/>
                  </a:moveTo>
                  <a:lnTo>
                    <a:pt x="75501" y="729843"/>
                  </a:lnTo>
                  <a:lnTo>
                    <a:pt x="1090569" y="1015068"/>
                  </a:lnTo>
                  <a:lnTo>
                    <a:pt x="3020037" y="1098958"/>
                  </a:lnTo>
                  <a:lnTo>
                    <a:pt x="3598877" y="956345"/>
                  </a:lnTo>
                  <a:lnTo>
                    <a:pt x="3590488" y="570452"/>
                  </a:lnTo>
                  <a:lnTo>
                    <a:pt x="889233" y="0"/>
                  </a:lnTo>
                  <a:lnTo>
                    <a:pt x="151002" y="125835"/>
                  </a:lnTo>
                  <a:lnTo>
                    <a:pt x="16778" y="209725"/>
                  </a:ln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 r="-217"/>
          <a:stretch/>
        </p:blipFill>
        <p:spPr>
          <a:xfrm>
            <a:off x="1004972" y="3281769"/>
            <a:ext cx="7066944" cy="2668734"/>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860" y="1999305"/>
            <a:ext cx="2734811" cy="1885232"/>
          </a:xfrm>
          <a:prstGeom prst="rect">
            <a:avLst/>
          </a:prstGeom>
        </p:spPr>
      </p:pic>
      <p:sp>
        <p:nvSpPr>
          <p:cNvPr id="15" name="Rounded Rectangle 14"/>
          <p:cNvSpPr/>
          <p:nvPr/>
        </p:nvSpPr>
        <p:spPr>
          <a:xfrm>
            <a:off x="4789974" y="697683"/>
            <a:ext cx="3416165" cy="1301622"/>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If someone puts tree nuts onto a plate, Ella cannot use that plate until it has been washed very carefully.</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8862">
            <a:off x="9250405" y="1165830"/>
            <a:ext cx="5373190" cy="4231880"/>
          </a:xfrm>
          <a:prstGeom prst="rect">
            <a:avLst/>
          </a:prstGeom>
        </p:spPr>
      </p:pic>
    </p:spTree>
    <p:extLst>
      <p:ext uri="{BB962C8B-B14F-4D97-AF65-F5344CB8AC3E}">
        <p14:creationId xmlns:p14="http://schemas.microsoft.com/office/powerpoint/2010/main" val="5407103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14:presetBounceEnd="50000">
                                      <p:stCondLst>
                                        <p:cond delay="0"/>
                                      </p:stCondLst>
                                      <p:childTnLst>
                                        <p:animMotion origin="layout" path="M -1.94444E-6 -2.22222E-6 L -0.74514 -0.00139 " pathEditMode="relative" rAng="0" ptsTypes="AA" p14:bounceEnd="50000">
                                          <p:cBhvr>
                                            <p:cTn id="6" dur="2000" fill="hold"/>
                                            <p:tgtEl>
                                              <p:spTgt spid="17"/>
                                            </p:tgtEl>
                                            <p:attrNameLst>
                                              <p:attrName>ppt_x</p:attrName>
                                              <p:attrName>ppt_y</p:attrName>
                                            </p:attrNameLst>
                                          </p:cBhvr>
                                          <p:rCtr x="-37257" y="-69"/>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7"/>
                                            </p:tgtEl>
                                            <p:attrNameLst>
                                              <p:attrName>r</p:attrName>
                                            </p:attrNameLst>
                                          </p:cBhvr>
                                        </p:animRot>
                                        <p:animRot by="-240000">
                                          <p:cBhvr>
                                            <p:cTn id="10" dur="200" fill="hold">
                                              <p:stCondLst>
                                                <p:cond delay="200"/>
                                              </p:stCondLst>
                                            </p:cTn>
                                            <p:tgtEl>
                                              <p:spTgt spid="17"/>
                                            </p:tgtEl>
                                            <p:attrNameLst>
                                              <p:attrName>r</p:attrName>
                                            </p:attrNameLst>
                                          </p:cBhvr>
                                        </p:animRot>
                                        <p:animRot by="240000">
                                          <p:cBhvr>
                                            <p:cTn id="11" dur="200" fill="hold">
                                              <p:stCondLst>
                                                <p:cond delay="400"/>
                                              </p:stCondLst>
                                            </p:cTn>
                                            <p:tgtEl>
                                              <p:spTgt spid="17"/>
                                            </p:tgtEl>
                                            <p:attrNameLst>
                                              <p:attrName>r</p:attrName>
                                            </p:attrNameLst>
                                          </p:cBhvr>
                                        </p:animRot>
                                        <p:animRot by="-240000">
                                          <p:cBhvr>
                                            <p:cTn id="12" dur="200" fill="hold">
                                              <p:stCondLst>
                                                <p:cond delay="600"/>
                                              </p:stCondLst>
                                            </p:cTn>
                                            <p:tgtEl>
                                              <p:spTgt spid="17"/>
                                            </p:tgtEl>
                                            <p:attrNameLst>
                                              <p:attrName>r</p:attrName>
                                            </p:attrNameLst>
                                          </p:cBhvr>
                                        </p:animRot>
                                        <p:animRot by="120000">
                                          <p:cBhvr>
                                            <p:cTn id="13" dur="200" fill="hold">
                                              <p:stCondLst>
                                                <p:cond delay="800"/>
                                              </p:stCondLst>
                                            </p:cTn>
                                            <p:tgtEl>
                                              <p:spTgt spid="17"/>
                                            </p:tgtEl>
                                            <p:attrNameLst>
                                              <p:attrName>r</p:attrName>
                                            </p:attrNameLst>
                                          </p:cBhvr>
                                        </p:animRot>
                                      </p:childTnLst>
                                    </p:cTn>
                                  </p:par>
                                </p:childTnLst>
                              </p:cTn>
                            </p:par>
                            <p:par>
                              <p:cTn id="14" fill="hold">
                                <p:stCondLst>
                                  <p:cond delay="3000"/>
                                </p:stCondLst>
                                <p:childTnLst>
                                  <p:par>
                                    <p:cTn id="15" presetID="10" presetClass="exit" presetSubtype="0" fill="hold" nodeType="after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par>
                              <p:cTn id="18" fill="hold">
                                <p:stCondLst>
                                  <p:cond delay="3500"/>
                                </p:stCondLst>
                                <p:childTnLst>
                                  <p:par>
                                    <p:cTn id="19" presetID="0" presetClass="path" presetSubtype="0" accel="50000" decel="50000" fill="hold" nodeType="afterEffect">
                                      <p:stCondLst>
                                        <p:cond delay="0"/>
                                      </p:stCondLst>
                                      <p:childTnLst>
                                        <p:animMotion origin="layout" path="M -3.33333E-6 4.81481E-6 L -3.33333E-6 0.00023 C -0.00173 0.00185 -0.00295 0.00439 -0.00486 0.00625 C -0.01371 0.01527 -0.0092 0.01087 -0.01545 0.01458 C -0.0184 0.01597 -0.02066 0.01759 -0.02361 0.01944 L -0.02882 0.02222 C -0.02934 0.02291 -0.02951 0.02384 -0.02986 0.02476 C -0.03628 0.03425 -0.02899 0.02083 -0.03559 0.03194 C -0.03593 0.03263 -0.03611 0.03379 -0.03663 0.03449 C -0.03906 0.03865 -0.03906 0.03796 -0.04201 0.04097 C -0.04722 0.05115 -0.04062 0.03819 -0.04687 0.04861 C -0.04982 0.0537 -0.04548 0.0493 -0.05069 0.0537 C -0.05104 0.05462 -0.05156 0.05532 -0.05173 0.05625 C -0.05225 0.05763 -0.0526 0.05949 -0.05312 0.06157 C -0.05347 0.06296 -0.05451 0.06412 -0.05503 0.0655 C -0.05538 0.0662 -0.05555 0.06736 -0.0559 0.06805 C -0.05798 0.07129 -0.06145 0.07453 -0.06284 0.0787 C -0.06319 0.07962 -0.06336 0.08078 -0.06371 0.08194 C -0.06493 0.08356 -0.06788 0.0868 -0.06788 0.08703 C -0.06805 0.08773 -0.0684 0.08912 -0.06857 0.09004 C -0.06927 0.0912 -0.06979 0.09189 -0.07066 0.09236 C -0.07118 0.09351 -0.07205 0.09444 -0.07257 0.09583 C -0.07604 0.10324 -0.07257 0.09861 -0.07777 0.10393 C -0.08229 0.1155 -0.07656 0.1037 -0.08159 0.11203 C -0.08507 0.11921 -0.07882 0.10856 -0.0835 0.11898 C -0.08402 0.1199 -0.08472 0.12037 -0.08559 0.12152 C -0.08628 0.12337 -0.08715 0.12523 -0.08767 0.12731 C -0.08993 0.13425 -0.08767 0.12893 -0.08975 0.13495 C -0.09027 0.13587 -0.09062 0.13657 -0.09097 0.1375 C -0.09149 0.13842 -0.0927 0.14398 -0.09357 0.14513 C -0.09375 0.14583 -0.09461 0.14675 -0.09514 0.14745 C -0.09566 0.14953 -0.09618 0.15208 -0.09652 0.15439 C -0.09705 0.15856 -0.09739 0.1625 -0.09843 0.16666 C -0.09895 0.16875 -0.10034 0.17361 -0.10052 0.17592 C -0.10121 0.18587 -0.10208 0.19606 -0.10225 0.20578 C -0.10225 0.20671 -0.10208 0.20763 -0.10191 0.20856 C -0.10121 0.20949 -0.10086 0.21064 -0.10017 0.21111 C -0.0993 0.21574 -0.10017 0.21273 -0.09791 0.21712 C -0.09566 0.22175 -0.09635 0.22152 -0.0927 0.22569 C -0.09201 0.22662 -0.08836 0.23009 -0.08767 0.23078 C -0.08663 0.23171 -0.08507 0.2324 -0.0842 0.23287 C -0.08298 0.23402 -0.08177 0.23541 -0.0802 0.23634 C -0.07934 0.2368 -0.07187 0.23912 -0.07118 0.23935 C -0.06961 0.24004 -0.06788 0.24074 -0.06632 0.24166 C -0.06007 0.24236 -0.05364 0.24351 -0.04722 0.24351 C -0.04548 0.24375 -0.04375 0.24189 -0.04184 0.24143 C -0.03958 0.2412 -0.03732 0.24189 -0.03507 0.24189 C -0.0335 0.24074 -0.03125 0.24027 -0.02986 0.23888 C -0.02656 0.23611 -0.025 0.23472 -0.02152 0.23125 C -0.02066 0.23009 -0.01996 0.22847 -0.01892 0.22685 C -0.01805 0.22638 -0.01701 0.22569 -0.01614 0.225 C -0.01562 0.22407 -0.01458 0.22314 -0.01423 0.22268 C -0.01354 0.22152 -0.01232 0.22013 -0.01128 0.21944 C -0.01093 0.21828 -0.01041 0.21689 -0.00972 0.21643 C -0.00885 0.21481 -0.00746 0.21435 -0.00694 0.21273 C -0.00191 0.20578 -0.00694 0.21157 -0.00295 0.20555 C -0.00191 0.20439 -0.00104 0.20347 -0.00017 0.20254 C 0.0007 0.20138 0.00122 0.19976 0.00209 0.19907 C 0.00261 0.19837 0.0033 0.19745 0.00365 0.19652 C 0.00469 0.1949 0.00539 0.19259 0.00677 0.19097 C 0.00747 0.18981 0.0092 0.18865 0.01025 0.18796 C 0.01198 0.18657 0.01302 0.18472 0.01389 0.1831 C 0.01511 0.18194 0.01615 0.18032 0.01702 0.17893 C 0.01806 0.17754 0.01945 0.17592 0.02066 0.1743 C 0.02153 0.17337 0.02205 0.17199 0.02257 0.17106 C 0.02309 0.17013 0.02396 0.16944 0.02448 0.16851 C 0.02761 0.16388 0.025 0.16712 0.0283 0.16296 C 0.03073 0.16018 0.03334 0.15717 0.03577 0.15439 C 0.03629 0.1537 0.03681 0.15231 0.0375 0.15185 C 0.03889 0.15092 0.04028 0.15 0.04115 0.14907 C 0.04202 0.14791 0.04236 0.14652 0.04306 0.1456 C 0.04427 0.14421 0.04566 0.14259 0.0467 0.14166 C 0.04879 0.13981 0.05157 0.13865 0.05313 0.13634 C 0.05452 0.13472 0.05504 0.13287 0.05677 0.13171 C 0.05868 0.13055 0.06042 0.12939 0.06233 0.128 C 0.06337 0.12731 0.06389 0.12615 0.06493 0.12569 C 0.06615 0.12476 0.06806 0.1243 0.06927 0.12337 C 0.07448 0.11689 0.06615 0.12685 0.08004 0.11527 C 0.09132 0.10578 0.07952 0.11504 0.0908 0.10787 C 0.09184 0.10717 0.09236 0.10648 0.09358 0.10555 C 0.10365 0.09953 0.09358 0.10601 0.10018 0.103 C 0.10226 0.10231 0.10382 0.10115 0.10591 0.10046 C 0.10677 0.09976 0.10799 0.09953 0.10903 0.10023 C 0.11441 0.09768 0.10886 0.1 0.11615 0.09745 C 0.12275 0.0949 0.11476 0.09675 0.12118 0.0956 C 0.12431 0.09652 0.1283 0.09583 0.13125 0.09768 C 0.13282 0.09884 0.13212 0.10138 0.13247 0.10324 L 0.13316 0.10601 C 0.13316 0.10671 0.13177 0.11759 0.13021 0.1206 C 0.12986 0.12152 0.129 0.12222 0.1283 0.12291 C 0.12726 0.12453 0.12657 0.12638 0.12535 0.12777 C 0.12327 0.13217 0.12292 0.13796 0.11927 0.1412 C 0.11684 0.14351 0.11563 0.14421 0.11302 0.14722 C 0.11198 0.14861 0.11094 0.15023 0.11042 0.15162 C 0.10903 0.15277 0.1066 0.15601 0.10539 0.15694 C 0.10313 0.15902 0.10052 0.16111 0.09827 0.16296 C 0.09601 0.16481 0.09427 0.16666 0.09219 0.16851 C 0.07396 0.17916 0.09688 0.16481 0.07657 0.17939 C 0.07205 0.18287 0.06875 0.18287 0.06511 0.1875 C 0.06285 0.19074 0.06077 0.19444 0.05764 0.19722 C 0.05452 0.20046 0.0507 0.20277 0.04861 0.20671 C 0.0448 0.2125 0.04688 0.20995 0.04289 0.21365 C 0.04202 0.2155 0.0408 0.21759 0.03993 0.21944 C 0.03872 0.22199 0.03907 0.22222 0.03768 0.22546 C 0.03716 0.22708 0.03629 0.2287 0.03559 0.23009 C 0.03473 0.2324 0.0342 0.23449 0.03351 0.23634 C 0.03351 0.24236 0.03247 0.24884 0.03368 0.25486 C 0.03438 0.25833 0.03907 0.26226 0.04236 0.26388 C 0.04375 0.26504 0.04549 0.26597 0.04723 0.26643 C 0.04931 0.26689 0.05139 0.26782 0.05348 0.26851 C 0.06216 0.26828 0.0691 0.26851 0.07639 0.26805 C 0.07813 0.26782 0.08403 0.26481 0.08611 0.26412 C 0.08768 0.2625 0.08976 0.26273 0.09115 0.26203 C 0.09271 0.26087 0.09445 0.26041 0.09566 0.25925 C 0.09861 0.25694 0.10157 0.25462 0.104 0.25138 C 0.10486 0.25046 0.10486 0.2493 0.10608 0.24814 C 0.10625 0.24699 0.10816 0.24606 0.10868 0.24513 C 0.10955 0.24282 0.11111 0.24074 0.11181 0.23842 C 0.11268 0.23657 0.11372 0.23518 0.11459 0.23356 C 0.1158 0.23171 0.11684 0.22893 0.11771 0.22685 C 0.11875 0.22476 0.1198 0.22291 0.12084 0.22083 C 0.12136 0.21967 0.12275 0.21805 0.12361 0.2162 C 0.12431 0.21435 0.125 0.21273 0.12552 0.21111 C 0.12865 0.20416 0.12639 0.20972 0.12969 0.2037 C 0.13177 0.19976 0.13125 0.19976 0.13368 0.19629 C 0.13629 0.19375 0.1375 0.19097 0.13924 0.18819 C 0.14028 0.18634 0.14219 0.18611 0.14289 0.18333 C 0.14445 0.17986 0.14375 0.18125 0.14601 0.17777 C 0.14914 0.16597 0.1448 0.18032 0.15018 0.17037 C 0.15521 0.15995 0.1441 0.17337 0.15556 0.15972 C 0.1573 0.15648 0.16025 0.15462 0.1625 0.15162 C 0.17205 0.13796 0.16181 0.14675 0.1698 0.14074 C 0.17223 0.13379 0.16962 0.13819 0.17327 0.13356 C 0.17483 0.13101 0.17674 0.128 0.17882 0.12569 C 0.18108 0.12314 0.18316 0.12106 0.18525 0.11851 C 0.18716 0.11643 0.18889 0.11388 0.1908 0.11134 C 0.19167 0.11041 0.19184 0.10925 0.19289 0.1081 C 0.2007 0.09837 0.19306 0.10856 0.19914 0.10185 C 0.20052 0.10046 0.20139 0.09861 0.20313 0.09745 C 0.20469 0.0956 0.20677 0.09421 0.20816 0.09259 C 0.21077 0.08958 0.21563 0.08379 0.21945 0.08194 C 0.22084 0.08055 0.22275 0.07939 0.22448 0.07916 L 0.22709 0.0787 C 0.23542 0.07986 0.24393 0.08125 0.25209 0.08287 C 0.25278 0.0831 0.25382 0.08356 0.25452 0.08402 C 0.25625 0.08518 0.25816 0.0875 0.25955 0.08935 C 0.25955 0.0905 0.25955 0.09166 0.26059 0.09305 C 0.26094 0.09375 0.26129 0.09467 0.26233 0.09583 C 0.26407 0.10902 0.26389 0.10509 0.25938 0.13078 C 0.25903 0.1324 0.2573 0.13333 0.25643 0.13472 C 0.25486 0.1375 0.25295 0.14074 0.25157 0.14398 C 0.25052 0.14606 0.24948 0.14837 0.24861 0.15046 C 0.24775 0.15138 0.24723 0.15277 0.24653 0.15393 C 0.2448 0.15648 0.24445 0.15949 0.24254 0.16203 C 0.2408 0.16365 0.23941 0.16574 0.23785 0.16759 C 0.23577 0.16944 0.23351 0.17129 0.23143 0.17384 C 0.22952 0.17569 0.22848 0.178 0.22657 0.18032 C 0.22431 0.18287 0.2217 0.18495 0.21945 0.18796 C 0.21598 0.19166 0.21337 0.19606 0.21007 0.19976 C 0.2092 0.20115 0.20799 0.20185 0.20712 0.20324 C 0.20643 0.20416 0.20608 0.20509 0.20521 0.20648 C 0.19532 0.21851 0.20591 0.20023 0.18959 0.22361 C 0.18855 0.22476 0.1875 0.22638 0.18698 0.22754 C 0.18559 0.22939 0.18403 0.23078 0.18316 0.2324 C 0.17952 0.23773 0.18542 0.23217 0.17917 0.23726 C 0.17361 0.24884 0.18264 0.23148 0.17153 0.24768 C 0.1691 0.25138 0.16667 0.25555 0.16476 0.25972 C 0.1632 0.26365 0.16424 0.26203 0.16181 0.26574 C 0.15782 0.28148 0.15973 0.27546 0.15712 0.28379 C 0.15591 0.2905 0.15452 0.29768 0.154 0.30439 C 0.1533 0.30879 0.15643 0.31481 0.1592 0.31736 C 0.16042 0.31875 0.16146 0.31967 0.1625 0.3206 C 0.16337 0.32152 0.16372 0.32291 0.16493 0.32361 C 0.1698 0.32685 0.17275 0.32754 0.17795 0.32939 C 0.20365 0.33194 0.19827 0.33356 0.21563 0.33078 C 0.22049 0.33032 0.23021 0.32847 0.23021 0.3287 C 0.24167 0.32129 0.22743 0.33009 0.23629 0.325 C 0.2375 0.32407 0.23855 0.32337 0.23993 0.32291 C 0.24132 0.32199 0.24271 0.32199 0.24427 0.32129 C 0.24549 0.32013 0.24653 0.31921 0.24792 0.31759 C 0.25209 0.31481 0.25625 0.31319 0.25955 0.30949 C 0.26094 0.30763 0.26216 0.30578 0.26424 0.30416 C 0.27205 0.29606 0.2698 0.30185 0.279 0.28912 C 0.28108 0.28634 0.28299 0.2824 0.28542 0.27962 C 0.28646 0.2787 0.2875 0.27754 0.28802 0.27638 C 0.29202 0.27037 0.2882 0.27361 0.29219 0.26712 C 0.29323 0.2655 0.29514 0.26412 0.29618 0.2625 C 0.29861 0.2581 0.29983 0.25347 0.30209 0.24907 C 0.30365 0.24652 0.30504 0.24444 0.30591 0.24166 C 0.31111 0.22847 0.30886 0.23425 0.31337 0.2243 C 0.31389 0.22245 0.31424 0.2206 0.31493 0.21898 C 0.31493 0.21736 0.31632 0.21643 0.31667 0.21481 C 0.31806 0.20879 0.31858 0.20277 0.3198 0.19675 C 0.32257 0.18379 0.32223 0.18865 0.32414 0.18148 C 0.32535 0.1787 0.32605 0.17569 0.32657 0.17291 C 0.32726 0.17129 0.32813 0.16967 0.32882 0.16782 C 0.32917 0.16666 0.32952 0.16504 0.33021 0.16342 C 0.33143 0.15949 0.33282 0.15902 0.3349 0.15462 C 0.33629 0.15231 0.33681 0.15023 0.33802 0.14768 C 0.33855 0.14699 0.33889 0.14583 0.33907 0.14467 C 0.34184 0.13888 0.34011 0.14375 0.34289 0.13888 C 0.34358 0.13773 0.3441 0.13587 0.34514 0.13472 C 0.34566 0.13379 0.34636 0.1331 0.34757 0.13263 C 0.34983 0.12986 0.35382 0.12268 0.354 0.12175 C 0.35452 0.12129 0.35504 0.1199 0.35556 0.11921 C 0.35695 0.11759 0.35886 0.11666 0.36077 0.11574 C 0.36372 0.11203 0.36094 0.11458 0.3658 0.11203 C 0.36789 0.11111 0.36962 0.10949 0.37118 0.10902 C 0.37778 0.10763 0.37466 0.10856 0.38004 0.10787 C 0.38768 0.10902 0.39532 0.10995 0.40313 0.1118 C 0.40591 0.11273 0.40816 0.11388 0.41042 0.11458 C 0.41198 0.11527 0.41302 0.1162 0.41493 0.11712 C 0.41528 0.11759 0.41632 0.11782 0.41684 0.11828 C 0.41754 0.11944 0.41789 0.12037 0.41858 0.12083 C 0.41997 0.12314 0.42223 0.12384 0.42379 0.12546 C 0.42709 0.12847 0.42848 0.13055 0.43108 0.13356 C 0.43247 0.14259 0.43195 0.13842 0.43247 0.14606 C 0.43195 0.15162 0.43143 0.15717 0.43056 0.16273 C 0.43004 0.16412 0.42882 0.1655 0.42848 0.16666 C 0.42709 0.16921 0.425 0.17199 0.42361 0.1743 C 0.42223 0.17592 0.42014 0.17777 0.41893 0.17986 C 0.40643 0.19837 0.425 0.17453 0.40903 0.19583 C 0.40834 0.19745 0.40643 0.19837 0.40539 0.2 C 0.40382 0.20231 0.40243 0.20509 0.4007 0.20717 C 0.39723 0.21157 0.39375 0.21574 0.39045 0.22013 C 0.38698 0.22384 0.38438 0.22777 0.38091 0.23148 C 0.37934 0.23425 0.37761 0.23657 0.37552 0.23912 C 0.37396 0.2405 0.37223 0.24189 0.37066 0.24351 C 0.3691 0.24583 0.36841 0.24814 0.36684 0.25023 C 0.36667 0.25115 0.36563 0.25185 0.36511 0.25254 C 0.36476 0.25347 0.36441 0.25439 0.36424 0.25486 C 0.36337 0.25625 0.36268 0.25787 0.36216 0.25949 C 0.36181 0.26018 0.36146 0.26087 0.36094 0.2618 C 0.36025 0.26342 0.35903 0.26412 0.35799 0.26574 C 0.35608 0.27222 0.35834 0.26643 0.35417 0.27337 C 0.35348 0.27476 0.35278 0.27615 0.35226 0.27708 C 0.35174 0.27824 0.35087 0.2787 0.35018 0.27986 C 0.34896 0.28148 0.34844 0.28379 0.3474 0.28541 C 0.34705 0.2868 0.3467 0.28865 0.34618 0.28981 C 0.34584 0.2912 0.34462 0.29189 0.3441 0.29305 C 0.34341 0.2949 0.34323 0.29699 0.34271 0.29907 C 0.34219 0.31041 0.34132 0.32199 0.34098 0.33356 C 0.34098 0.33449 0.3415 0.33495 0.34167 0.33587 C 0.34219 0.3375 0.34254 0.33888 0.34306 0.34004 C 0.34341 0.34074 0.34393 0.34189 0.3448 0.34282 C 0.34514 0.34398 0.34601 0.3456 0.3467 0.34652 C 0.34775 0.34791 0.3507 0.35069 0.35209 0.35162 C 0.36407 0.353 0.37552 0.35509 0.38733 0.35578 C 0.38855 0.35601 0.39254 0.35208 0.39341 0.35138 C 0.39688 0.3493 0.40625 0.34375 0.41042 0.33958 C 0.41181 0.33819 0.41233 0.3368 0.41355 0.33541 C 0.41459 0.33449 0.4158 0.33379 0.41702 0.3324 C 0.41823 0.33078 0.41858 0.3287 0.4198 0.32754 C 0.42084 0.32662 0.42205 0.32546 0.42275 0.32453 C 0.43195 0.31018 0.42466 0.31875 0.4323 0.31064 C 0.43282 0.30902 0.43334 0.30763 0.4342 0.30555 C 0.44045 0.29282 0.43143 0.31388 0.4382 0.29814 C 0.43907 0.29675 0.43889 0.29467 0.44028 0.29351 C 0.4415 0.29097 0.44306 0.28888 0.4441 0.2868 C 0.44445 0.28402 0.44705 0.28125 0.44809 0.27847 C 0.44914 0.27685 0.44948 0.27523 0.45018 0.27337 C 0.45139 0.27129 0.45313 0.26898 0.45313 0.26689 C 0.45608 0.26296 0.45816 0.25902 0.46025 0.25532 C 0.46198 0.25185 0.46268 0.25 0.46424 0.24629 C 0.46407 0.24328 0.46632 0.2405 0.46736 0.23796 C 0.46841 0.23564 0.46945 0.23402 0.47032 0.23171 C 0.47066 0.23055 0.47101 0.22916 0.4717 0.22777 C 0.47188 0.22685 0.47292 0.22638 0.47344 0.22546 C 0.47431 0.22384 0.47344 0.22175 0.47483 0.22013 C 0.47535 0.21898 0.47674 0.21828 0.47743 0.21712 C 0.47952 0.21435 0.48108 0.21157 0.48316 0.20902 C 0.48403 0.20763 0.48507 0.20671 0.48594 0.20601 C 0.48716 0.20439 0.48785 0.20254 0.48889 0.20092 C 0.48959 0.19976 0.4908 0.19884 0.49167 0.19768 C 0.49219 0.19768 0.49289 0.19629 0.49358 0.19537 C 0.49514 0.19398 0.4967 0.19305 0.49809 0.19166 C 0.5 0.18958 0.50122 0.1868 0.50348 0.18541 C 0.51146 0.18055 0.50782 0.18148 0.5132 0.18078 C 0.51823 0.18148 0.52344 0.18194 0.52848 0.18333 C 0.52795 0.18356 0.52969 0.18518 0.52952 0.18657 C 0.52917 0.19606 0.52795 0.20532 0.52639 0.21527 C 0.52639 0.2162 0.5257 0.21689 0.5257 0.21759 C 0.52327 0.22384 0.52587 0.21851 0.5224 0.22337 C 0.51754 0.23101 0.52431 0.22199 0.51771 0.23078 C 0.51615 0.2331 0.51268 0.2368 0.51129 0.23958 C 0.51007 0.24143 0.5092 0.24351 0.50816 0.24513 C 0.50764 0.24606 0.50747 0.24699 0.50712 0.24768 C 0.50625 0.24861 0.50539 0.2493 0.50434 0.25 C 0.504 0.25138 0.50365 0.253 0.5033 0.25439 C 0.50018 0.26134 0.50209 0.25416 0.50035 0.26018 C 0.49827 0.26597 0.50035 0.26296 0.49705 0.26666 C 0.49532 0.27361 0.49462 0.27476 0.49566 0.28518 C 0.49584 0.28634 0.49723 0.2875 0.49809 0.28796 C 0.49861 0.28865 0.50261 0.29259 0.50348 0.29351 C 0.50417 0.29375 0.50521 0.29421 0.50608 0.29467 C 0.50816 0.29444 0.51511 0.29606 0.51858 0.29467 C 0.52014 0.29375 0.5224 0.29236 0.52396 0.29097 C 0.52448 0.29027 0.52587 0.28842 0.52587 0.28865 L 0.529 0.28449 " pathEditMode="relative" rAng="36000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20" dur="7000" fill="hold"/>
                                            <p:tgtEl>
                                              <p:spTgt spid="11"/>
                                            </p:tgtEl>
                                            <p:attrNameLst>
                                              <p:attrName>ppt_x</p:attrName>
                                              <p:attrName>ppt_y</p:attrName>
                                            </p:attrNameLst>
                                          </p:cBhvr>
                                          <p:rCtr x="21788" y="18287"/>
                                        </p:animMotion>
                                      </p:childTnLst>
                                    </p:cTn>
                                  </p:par>
                                  <p:par>
                                    <p:cTn id="21" presetID="10" presetClass="exit" presetSubtype="0" fill="hold" nodeType="withEffect">
                                      <p:stCondLst>
                                        <p:cond delay="2000"/>
                                      </p:stCondLst>
                                      <p:childTnLst>
                                        <p:animEffect transition="out" filter="fade">
                                          <p:cBhvr>
                                            <p:cTn id="22" dur="2500"/>
                                            <p:tgtEl>
                                              <p:spTgt spid="9"/>
                                            </p:tgtEl>
                                          </p:cBhvr>
                                        </p:animEffect>
                                        <p:set>
                                          <p:cBhvr>
                                            <p:cTn id="23" dur="1" fill="hold">
                                              <p:stCondLst>
                                                <p:cond delay="2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fill="hold" nodeType="clickEffect">
                                      <p:stCondLst>
                                        <p:cond delay="0"/>
                                      </p:stCondLst>
                                      <p:childTnLst>
                                        <p:animMotion origin="layout" path="M -1.94444E-6 -2.22222E-6 L -0.74514 -0.00139 " pathEditMode="relative" rAng="0" ptsTypes="AA">
                                          <p:cBhvr>
                                            <p:cTn id="6" dur="2000" fill="hold"/>
                                            <p:tgtEl>
                                              <p:spTgt spid="17"/>
                                            </p:tgtEl>
                                            <p:attrNameLst>
                                              <p:attrName>ppt_x</p:attrName>
                                              <p:attrName>ppt_y</p:attrName>
                                            </p:attrNameLst>
                                          </p:cBhvr>
                                          <p:rCtr x="-37257" y="-69"/>
                                        </p:animMotion>
                                      </p:childTnLst>
                                    </p:cTn>
                                  </p:par>
                                </p:childTnLst>
                              </p:cTn>
                            </p:par>
                            <p:par>
                              <p:cTn id="7" fill="hold">
                                <p:stCondLst>
                                  <p:cond delay="2000"/>
                                </p:stCondLst>
                                <p:childTnLst>
                                  <p:par>
                                    <p:cTn id="8" presetID="32" presetClass="emph" presetSubtype="0" fill="hold" nodeType="afterEffect">
                                      <p:stCondLst>
                                        <p:cond delay="0"/>
                                      </p:stCondLst>
                                      <p:childTnLst>
                                        <p:animRot by="120000">
                                          <p:cBhvr>
                                            <p:cTn id="9" dur="100" fill="hold">
                                              <p:stCondLst>
                                                <p:cond delay="0"/>
                                              </p:stCondLst>
                                            </p:cTn>
                                            <p:tgtEl>
                                              <p:spTgt spid="17"/>
                                            </p:tgtEl>
                                            <p:attrNameLst>
                                              <p:attrName>r</p:attrName>
                                            </p:attrNameLst>
                                          </p:cBhvr>
                                        </p:animRot>
                                        <p:animRot by="-240000">
                                          <p:cBhvr>
                                            <p:cTn id="10" dur="200" fill="hold">
                                              <p:stCondLst>
                                                <p:cond delay="200"/>
                                              </p:stCondLst>
                                            </p:cTn>
                                            <p:tgtEl>
                                              <p:spTgt spid="17"/>
                                            </p:tgtEl>
                                            <p:attrNameLst>
                                              <p:attrName>r</p:attrName>
                                            </p:attrNameLst>
                                          </p:cBhvr>
                                        </p:animRot>
                                        <p:animRot by="240000">
                                          <p:cBhvr>
                                            <p:cTn id="11" dur="200" fill="hold">
                                              <p:stCondLst>
                                                <p:cond delay="400"/>
                                              </p:stCondLst>
                                            </p:cTn>
                                            <p:tgtEl>
                                              <p:spTgt spid="17"/>
                                            </p:tgtEl>
                                            <p:attrNameLst>
                                              <p:attrName>r</p:attrName>
                                            </p:attrNameLst>
                                          </p:cBhvr>
                                        </p:animRot>
                                        <p:animRot by="-240000">
                                          <p:cBhvr>
                                            <p:cTn id="12" dur="200" fill="hold">
                                              <p:stCondLst>
                                                <p:cond delay="600"/>
                                              </p:stCondLst>
                                            </p:cTn>
                                            <p:tgtEl>
                                              <p:spTgt spid="17"/>
                                            </p:tgtEl>
                                            <p:attrNameLst>
                                              <p:attrName>r</p:attrName>
                                            </p:attrNameLst>
                                          </p:cBhvr>
                                        </p:animRot>
                                        <p:animRot by="120000">
                                          <p:cBhvr>
                                            <p:cTn id="13" dur="200" fill="hold">
                                              <p:stCondLst>
                                                <p:cond delay="800"/>
                                              </p:stCondLst>
                                            </p:cTn>
                                            <p:tgtEl>
                                              <p:spTgt spid="17"/>
                                            </p:tgtEl>
                                            <p:attrNameLst>
                                              <p:attrName>r</p:attrName>
                                            </p:attrNameLst>
                                          </p:cBhvr>
                                        </p:animRot>
                                      </p:childTnLst>
                                    </p:cTn>
                                  </p:par>
                                </p:childTnLst>
                              </p:cTn>
                            </p:par>
                            <p:par>
                              <p:cTn id="14" fill="hold">
                                <p:stCondLst>
                                  <p:cond delay="3000"/>
                                </p:stCondLst>
                                <p:childTnLst>
                                  <p:par>
                                    <p:cTn id="15" presetID="10" presetClass="exit" presetSubtype="0" fill="hold" nodeType="after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childTnLst>
                              </p:cTn>
                            </p:par>
                            <p:par>
                              <p:cTn id="18" fill="hold">
                                <p:stCondLst>
                                  <p:cond delay="3500"/>
                                </p:stCondLst>
                                <p:childTnLst>
                                  <p:par>
                                    <p:cTn id="19" presetID="0" presetClass="path" presetSubtype="0" accel="50000" decel="50000" fill="hold" nodeType="afterEffect">
                                      <p:stCondLst>
                                        <p:cond delay="0"/>
                                      </p:stCondLst>
                                      <p:childTnLst>
                                        <p:animMotion origin="layout" path="M -3.33333E-6 4.81481E-6 L -3.33333E-6 0.00023 C -0.00173 0.00185 -0.00295 0.00439 -0.00486 0.00625 C -0.01371 0.01527 -0.0092 0.01087 -0.01545 0.01458 C -0.0184 0.01597 -0.02066 0.01759 -0.02361 0.01944 L -0.02882 0.02222 C -0.02934 0.02291 -0.02951 0.02384 -0.02986 0.02476 C -0.03628 0.03425 -0.02899 0.02083 -0.03559 0.03194 C -0.03593 0.03263 -0.03611 0.03379 -0.03663 0.03449 C -0.03906 0.03865 -0.03906 0.03796 -0.04201 0.04097 C -0.04722 0.05115 -0.04062 0.03819 -0.04687 0.04861 C -0.04982 0.0537 -0.04548 0.0493 -0.05069 0.0537 C -0.05104 0.05462 -0.05156 0.05532 -0.05173 0.05625 C -0.05225 0.05763 -0.0526 0.05949 -0.05312 0.06157 C -0.05347 0.06296 -0.05451 0.06412 -0.05503 0.0655 C -0.05538 0.0662 -0.05555 0.06736 -0.0559 0.06805 C -0.05798 0.07129 -0.06145 0.07453 -0.06284 0.0787 C -0.06319 0.07962 -0.06336 0.08078 -0.06371 0.08194 C -0.06493 0.08356 -0.06788 0.0868 -0.06788 0.08703 C -0.06805 0.08773 -0.0684 0.08912 -0.06857 0.09004 C -0.06927 0.0912 -0.06979 0.09189 -0.07066 0.09236 C -0.07118 0.09351 -0.07205 0.09444 -0.07257 0.09583 C -0.07604 0.10324 -0.07257 0.09861 -0.07777 0.10393 C -0.08229 0.1155 -0.07656 0.1037 -0.08159 0.11203 C -0.08507 0.11921 -0.07882 0.10856 -0.0835 0.11898 C -0.08402 0.1199 -0.08472 0.12037 -0.08559 0.12152 C -0.08628 0.12337 -0.08715 0.12523 -0.08767 0.12731 C -0.08993 0.13425 -0.08767 0.12893 -0.08975 0.13495 C -0.09027 0.13587 -0.09062 0.13657 -0.09097 0.1375 C -0.09149 0.13842 -0.0927 0.14398 -0.09357 0.14513 C -0.09375 0.14583 -0.09461 0.14675 -0.09514 0.14745 C -0.09566 0.14953 -0.09618 0.15208 -0.09652 0.15439 C -0.09705 0.15856 -0.09739 0.1625 -0.09843 0.16666 C -0.09895 0.16875 -0.10034 0.17361 -0.10052 0.17592 C -0.10121 0.18587 -0.10208 0.19606 -0.10225 0.20578 C -0.10225 0.20671 -0.10208 0.20763 -0.10191 0.20856 C -0.10121 0.20949 -0.10086 0.21064 -0.10017 0.21111 C -0.0993 0.21574 -0.10017 0.21273 -0.09791 0.21712 C -0.09566 0.22175 -0.09635 0.22152 -0.0927 0.22569 C -0.09201 0.22662 -0.08836 0.23009 -0.08767 0.23078 C -0.08663 0.23171 -0.08507 0.2324 -0.0842 0.23287 C -0.08298 0.23402 -0.08177 0.23541 -0.0802 0.23634 C -0.07934 0.2368 -0.07187 0.23912 -0.07118 0.23935 C -0.06961 0.24004 -0.06788 0.24074 -0.06632 0.24166 C -0.06007 0.24236 -0.05364 0.24351 -0.04722 0.24351 C -0.04548 0.24375 -0.04375 0.24189 -0.04184 0.24143 C -0.03958 0.2412 -0.03732 0.24189 -0.03507 0.24189 C -0.0335 0.24074 -0.03125 0.24027 -0.02986 0.23888 C -0.02656 0.23611 -0.025 0.23472 -0.02152 0.23125 C -0.02066 0.23009 -0.01996 0.22847 -0.01892 0.22685 C -0.01805 0.22638 -0.01701 0.22569 -0.01614 0.225 C -0.01562 0.22407 -0.01458 0.22314 -0.01423 0.22268 C -0.01354 0.22152 -0.01232 0.22013 -0.01128 0.21944 C -0.01093 0.21828 -0.01041 0.21689 -0.00972 0.21643 C -0.00885 0.21481 -0.00746 0.21435 -0.00694 0.21273 C -0.00191 0.20578 -0.00694 0.21157 -0.00295 0.20555 C -0.00191 0.20439 -0.00104 0.20347 -0.00017 0.20254 C 0.0007 0.20138 0.00122 0.19976 0.00209 0.19907 C 0.00261 0.19837 0.0033 0.19745 0.00365 0.19652 C 0.00469 0.1949 0.00539 0.19259 0.00677 0.19097 C 0.00747 0.18981 0.0092 0.18865 0.01025 0.18796 C 0.01198 0.18657 0.01302 0.18472 0.01389 0.1831 C 0.01511 0.18194 0.01615 0.18032 0.01702 0.17893 C 0.01806 0.17754 0.01945 0.17592 0.02066 0.1743 C 0.02153 0.17337 0.02205 0.17199 0.02257 0.17106 C 0.02309 0.17013 0.02396 0.16944 0.02448 0.16851 C 0.02761 0.16388 0.025 0.16712 0.0283 0.16296 C 0.03073 0.16018 0.03334 0.15717 0.03577 0.15439 C 0.03629 0.1537 0.03681 0.15231 0.0375 0.15185 C 0.03889 0.15092 0.04028 0.15 0.04115 0.14907 C 0.04202 0.14791 0.04236 0.14652 0.04306 0.1456 C 0.04427 0.14421 0.04566 0.14259 0.0467 0.14166 C 0.04879 0.13981 0.05157 0.13865 0.05313 0.13634 C 0.05452 0.13472 0.05504 0.13287 0.05677 0.13171 C 0.05868 0.13055 0.06042 0.12939 0.06233 0.128 C 0.06337 0.12731 0.06389 0.12615 0.06493 0.12569 C 0.06615 0.12476 0.06806 0.1243 0.06927 0.12337 C 0.07448 0.11689 0.06615 0.12685 0.08004 0.11527 C 0.09132 0.10578 0.07952 0.11504 0.0908 0.10787 C 0.09184 0.10717 0.09236 0.10648 0.09358 0.10555 C 0.10365 0.09953 0.09358 0.10601 0.10018 0.103 C 0.10226 0.10231 0.10382 0.10115 0.10591 0.10046 C 0.10677 0.09976 0.10799 0.09953 0.10903 0.10023 C 0.11441 0.09768 0.10886 0.1 0.11615 0.09745 C 0.12275 0.0949 0.11476 0.09675 0.12118 0.0956 C 0.12431 0.09652 0.1283 0.09583 0.13125 0.09768 C 0.13282 0.09884 0.13212 0.10138 0.13247 0.10324 L 0.13316 0.10601 C 0.13316 0.10671 0.13177 0.11759 0.13021 0.1206 C 0.12986 0.12152 0.129 0.12222 0.1283 0.12291 C 0.12726 0.12453 0.12657 0.12638 0.12535 0.12777 C 0.12327 0.13217 0.12292 0.13796 0.11927 0.1412 C 0.11684 0.14351 0.11563 0.14421 0.11302 0.14722 C 0.11198 0.14861 0.11094 0.15023 0.11042 0.15162 C 0.10903 0.15277 0.1066 0.15601 0.10539 0.15694 C 0.10313 0.15902 0.10052 0.16111 0.09827 0.16296 C 0.09601 0.16481 0.09427 0.16666 0.09219 0.16851 C 0.07396 0.17916 0.09688 0.16481 0.07657 0.17939 C 0.07205 0.18287 0.06875 0.18287 0.06511 0.1875 C 0.06285 0.19074 0.06077 0.19444 0.05764 0.19722 C 0.05452 0.20046 0.0507 0.20277 0.04861 0.20671 C 0.0448 0.2125 0.04688 0.20995 0.04289 0.21365 C 0.04202 0.2155 0.0408 0.21759 0.03993 0.21944 C 0.03872 0.22199 0.03907 0.22222 0.03768 0.22546 C 0.03716 0.22708 0.03629 0.2287 0.03559 0.23009 C 0.03473 0.2324 0.0342 0.23449 0.03351 0.23634 C 0.03351 0.24236 0.03247 0.24884 0.03368 0.25486 C 0.03438 0.25833 0.03907 0.26226 0.04236 0.26388 C 0.04375 0.26504 0.04549 0.26597 0.04723 0.26643 C 0.04931 0.26689 0.05139 0.26782 0.05348 0.26851 C 0.06216 0.26828 0.0691 0.26851 0.07639 0.26805 C 0.07813 0.26782 0.08403 0.26481 0.08611 0.26412 C 0.08768 0.2625 0.08976 0.26273 0.09115 0.26203 C 0.09271 0.26087 0.09445 0.26041 0.09566 0.25925 C 0.09861 0.25694 0.10157 0.25462 0.104 0.25138 C 0.10486 0.25046 0.10486 0.2493 0.10608 0.24814 C 0.10625 0.24699 0.10816 0.24606 0.10868 0.24513 C 0.10955 0.24282 0.11111 0.24074 0.11181 0.23842 C 0.11268 0.23657 0.11372 0.23518 0.11459 0.23356 C 0.1158 0.23171 0.11684 0.22893 0.11771 0.22685 C 0.11875 0.22476 0.1198 0.22291 0.12084 0.22083 C 0.12136 0.21967 0.12275 0.21805 0.12361 0.2162 C 0.12431 0.21435 0.125 0.21273 0.12552 0.21111 C 0.12865 0.20416 0.12639 0.20972 0.12969 0.2037 C 0.13177 0.19976 0.13125 0.19976 0.13368 0.19629 C 0.13629 0.19375 0.1375 0.19097 0.13924 0.18819 C 0.14028 0.18634 0.14219 0.18611 0.14289 0.18333 C 0.14445 0.17986 0.14375 0.18125 0.14601 0.17777 C 0.14914 0.16597 0.1448 0.18032 0.15018 0.17037 C 0.15521 0.15995 0.1441 0.17337 0.15556 0.15972 C 0.1573 0.15648 0.16025 0.15462 0.1625 0.15162 C 0.17205 0.13796 0.16181 0.14675 0.1698 0.14074 C 0.17223 0.13379 0.16962 0.13819 0.17327 0.13356 C 0.17483 0.13101 0.17674 0.128 0.17882 0.12569 C 0.18108 0.12314 0.18316 0.12106 0.18525 0.11851 C 0.18716 0.11643 0.18889 0.11388 0.1908 0.11134 C 0.19167 0.11041 0.19184 0.10925 0.19289 0.1081 C 0.2007 0.09837 0.19306 0.10856 0.19914 0.10185 C 0.20052 0.10046 0.20139 0.09861 0.20313 0.09745 C 0.20469 0.0956 0.20677 0.09421 0.20816 0.09259 C 0.21077 0.08958 0.21563 0.08379 0.21945 0.08194 C 0.22084 0.08055 0.22275 0.07939 0.22448 0.07916 L 0.22709 0.0787 C 0.23542 0.07986 0.24393 0.08125 0.25209 0.08287 C 0.25278 0.0831 0.25382 0.08356 0.25452 0.08402 C 0.25625 0.08518 0.25816 0.0875 0.25955 0.08935 C 0.25955 0.0905 0.25955 0.09166 0.26059 0.09305 C 0.26094 0.09375 0.26129 0.09467 0.26233 0.09583 C 0.26407 0.10902 0.26389 0.10509 0.25938 0.13078 C 0.25903 0.1324 0.2573 0.13333 0.25643 0.13472 C 0.25486 0.1375 0.25295 0.14074 0.25157 0.14398 C 0.25052 0.14606 0.24948 0.14837 0.24861 0.15046 C 0.24775 0.15138 0.24723 0.15277 0.24653 0.15393 C 0.2448 0.15648 0.24445 0.15949 0.24254 0.16203 C 0.2408 0.16365 0.23941 0.16574 0.23785 0.16759 C 0.23577 0.16944 0.23351 0.17129 0.23143 0.17384 C 0.22952 0.17569 0.22848 0.178 0.22657 0.18032 C 0.22431 0.18287 0.2217 0.18495 0.21945 0.18796 C 0.21598 0.19166 0.21337 0.19606 0.21007 0.19976 C 0.2092 0.20115 0.20799 0.20185 0.20712 0.20324 C 0.20643 0.20416 0.20608 0.20509 0.20521 0.20648 C 0.19532 0.21851 0.20591 0.20023 0.18959 0.22361 C 0.18855 0.22476 0.1875 0.22638 0.18698 0.22754 C 0.18559 0.22939 0.18403 0.23078 0.18316 0.2324 C 0.17952 0.23773 0.18542 0.23217 0.17917 0.23726 C 0.17361 0.24884 0.18264 0.23148 0.17153 0.24768 C 0.1691 0.25138 0.16667 0.25555 0.16476 0.25972 C 0.1632 0.26365 0.16424 0.26203 0.16181 0.26574 C 0.15782 0.28148 0.15973 0.27546 0.15712 0.28379 C 0.15591 0.2905 0.15452 0.29768 0.154 0.30439 C 0.1533 0.30879 0.15643 0.31481 0.1592 0.31736 C 0.16042 0.31875 0.16146 0.31967 0.1625 0.3206 C 0.16337 0.32152 0.16372 0.32291 0.16493 0.32361 C 0.1698 0.32685 0.17275 0.32754 0.17795 0.32939 C 0.20365 0.33194 0.19827 0.33356 0.21563 0.33078 C 0.22049 0.33032 0.23021 0.32847 0.23021 0.3287 C 0.24167 0.32129 0.22743 0.33009 0.23629 0.325 C 0.2375 0.32407 0.23855 0.32337 0.23993 0.32291 C 0.24132 0.32199 0.24271 0.32199 0.24427 0.32129 C 0.24549 0.32013 0.24653 0.31921 0.24792 0.31759 C 0.25209 0.31481 0.25625 0.31319 0.25955 0.30949 C 0.26094 0.30763 0.26216 0.30578 0.26424 0.30416 C 0.27205 0.29606 0.2698 0.30185 0.279 0.28912 C 0.28108 0.28634 0.28299 0.2824 0.28542 0.27962 C 0.28646 0.2787 0.2875 0.27754 0.28802 0.27638 C 0.29202 0.27037 0.2882 0.27361 0.29219 0.26712 C 0.29323 0.2655 0.29514 0.26412 0.29618 0.2625 C 0.29861 0.2581 0.29983 0.25347 0.30209 0.24907 C 0.30365 0.24652 0.30504 0.24444 0.30591 0.24166 C 0.31111 0.22847 0.30886 0.23425 0.31337 0.2243 C 0.31389 0.22245 0.31424 0.2206 0.31493 0.21898 C 0.31493 0.21736 0.31632 0.21643 0.31667 0.21481 C 0.31806 0.20879 0.31858 0.20277 0.3198 0.19675 C 0.32257 0.18379 0.32223 0.18865 0.32414 0.18148 C 0.32535 0.1787 0.32605 0.17569 0.32657 0.17291 C 0.32726 0.17129 0.32813 0.16967 0.32882 0.16782 C 0.32917 0.16666 0.32952 0.16504 0.33021 0.16342 C 0.33143 0.15949 0.33282 0.15902 0.3349 0.15462 C 0.33629 0.15231 0.33681 0.15023 0.33802 0.14768 C 0.33855 0.14699 0.33889 0.14583 0.33907 0.14467 C 0.34184 0.13888 0.34011 0.14375 0.34289 0.13888 C 0.34358 0.13773 0.3441 0.13587 0.34514 0.13472 C 0.34566 0.13379 0.34636 0.1331 0.34757 0.13263 C 0.34983 0.12986 0.35382 0.12268 0.354 0.12175 C 0.35452 0.12129 0.35504 0.1199 0.35556 0.11921 C 0.35695 0.11759 0.35886 0.11666 0.36077 0.11574 C 0.36372 0.11203 0.36094 0.11458 0.3658 0.11203 C 0.36789 0.11111 0.36962 0.10949 0.37118 0.10902 C 0.37778 0.10763 0.37466 0.10856 0.38004 0.10787 C 0.38768 0.10902 0.39532 0.10995 0.40313 0.1118 C 0.40591 0.11273 0.40816 0.11388 0.41042 0.11458 C 0.41198 0.11527 0.41302 0.1162 0.41493 0.11712 C 0.41528 0.11759 0.41632 0.11782 0.41684 0.11828 C 0.41754 0.11944 0.41789 0.12037 0.41858 0.12083 C 0.41997 0.12314 0.42223 0.12384 0.42379 0.12546 C 0.42709 0.12847 0.42848 0.13055 0.43108 0.13356 C 0.43247 0.14259 0.43195 0.13842 0.43247 0.14606 C 0.43195 0.15162 0.43143 0.15717 0.43056 0.16273 C 0.43004 0.16412 0.42882 0.1655 0.42848 0.16666 C 0.42709 0.16921 0.425 0.17199 0.42361 0.1743 C 0.42223 0.17592 0.42014 0.17777 0.41893 0.17986 C 0.40643 0.19837 0.425 0.17453 0.40903 0.19583 C 0.40834 0.19745 0.40643 0.19837 0.40539 0.2 C 0.40382 0.20231 0.40243 0.20509 0.4007 0.20717 C 0.39723 0.21157 0.39375 0.21574 0.39045 0.22013 C 0.38698 0.22384 0.38438 0.22777 0.38091 0.23148 C 0.37934 0.23425 0.37761 0.23657 0.37552 0.23912 C 0.37396 0.2405 0.37223 0.24189 0.37066 0.24351 C 0.3691 0.24583 0.36841 0.24814 0.36684 0.25023 C 0.36667 0.25115 0.36563 0.25185 0.36511 0.25254 C 0.36476 0.25347 0.36441 0.25439 0.36424 0.25486 C 0.36337 0.25625 0.36268 0.25787 0.36216 0.25949 C 0.36181 0.26018 0.36146 0.26087 0.36094 0.2618 C 0.36025 0.26342 0.35903 0.26412 0.35799 0.26574 C 0.35608 0.27222 0.35834 0.26643 0.35417 0.27337 C 0.35348 0.27476 0.35278 0.27615 0.35226 0.27708 C 0.35174 0.27824 0.35087 0.2787 0.35018 0.27986 C 0.34896 0.28148 0.34844 0.28379 0.3474 0.28541 C 0.34705 0.2868 0.3467 0.28865 0.34618 0.28981 C 0.34584 0.2912 0.34462 0.29189 0.3441 0.29305 C 0.34341 0.2949 0.34323 0.29699 0.34271 0.29907 C 0.34219 0.31041 0.34132 0.32199 0.34098 0.33356 C 0.34098 0.33449 0.3415 0.33495 0.34167 0.33587 C 0.34219 0.3375 0.34254 0.33888 0.34306 0.34004 C 0.34341 0.34074 0.34393 0.34189 0.3448 0.34282 C 0.34514 0.34398 0.34601 0.3456 0.3467 0.34652 C 0.34775 0.34791 0.3507 0.35069 0.35209 0.35162 C 0.36407 0.353 0.37552 0.35509 0.38733 0.35578 C 0.38855 0.35601 0.39254 0.35208 0.39341 0.35138 C 0.39688 0.3493 0.40625 0.34375 0.41042 0.33958 C 0.41181 0.33819 0.41233 0.3368 0.41355 0.33541 C 0.41459 0.33449 0.4158 0.33379 0.41702 0.3324 C 0.41823 0.33078 0.41858 0.3287 0.4198 0.32754 C 0.42084 0.32662 0.42205 0.32546 0.42275 0.32453 C 0.43195 0.31018 0.42466 0.31875 0.4323 0.31064 C 0.43282 0.30902 0.43334 0.30763 0.4342 0.30555 C 0.44045 0.29282 0.43143 0.31388 0.4382 0.29814 C 0.43907 0.29675 0.43889 0.29467 0.44028 0.29351 C 0.4415 0.29097 0.44306 0.28888 0.4441 0.2868 C 0.44445 0.28402 0.44705 0.28125 0.44809 0.27847 C 0.44914 0.27685 0.44948 0.27523 0.45018 0.27337 C 0.45139 0.27129 0.45313 0.26898 0.45313 0.26689 C 0.45608 0.26296 0.45816 0.25902 0.46025 0.25532 C 0.46198 0.25185 0.46268 0.25 0.46424 0.24629 C 0.46407 0.24328 0.46632 0.2405 0.46736 0.23796 C 0.46841 0.23564 0.46945 0.23402 0.47032 0.23171 C 0.47066 0.23055 0.47101 0.22916 0.4717 0.22777 C 0.47188 0.22685 0.47292 0.22638 0.47344 0.22546 C 0.47431 0.22384 0.47344 0.22175 0.47483 0.22013 C 0.47535 0.21898 0.47674 0.21828 0.47743 0.21712 C 0.47952 0.21435 0.48108 0.21157 0.48316 0.20902 C 0.48403 0.20763 0.48507 0.20671 0.48594 0.20601 C 0.48716 0.20439 0.48785 0.20254 0.48889 0.20092 C 0.48959 0.19976 0.4908 0.19884 0.49167 0.19768 C 0.49219 0.19768 0.49289 0.19629 0.49358 0.19537 C 0.49514 0.19398 0.4967 0.19305 0.49809 0.19166 C 0.5 0.18958 0.50122 0.1868 0.50348 0.18541 C 0.51146 0.18055 0.50782 0.18148 0.5132 0.18078 C 0.51823 0.18148 0.52344 0.18194 0.52848 0.18333 C 0.52795 0.18356 0.52969 0.18518 0.52952 0.18657 C 0.52917 0.19606 0.52795 0.20532 0.52639 0.21527 C 0.52639 0.2162 0.5257 0.21689 0.5257 0.21759 C 0.52327 0.22384 0.52587 0.21851 0.5224 0.22337 C 0.51754 0.23101 0.52431 0.22199 0.51771 0.23078 C 0.51615 0.2331 0.51268 0.2368 0.51129 0.23958 C 0.51007 0.24143 0.5092 0.24351 0.50816 0.24513 C 0.50764 0.24606 0.50747 0.24699 0.50712 0.24768 C 0.50625 0.24861 0.50539 0.2493 0.50434 0.25 C 0.504 0.25138 0.50365 0.253 0.5033 0.25439 C 0.50018 0.26134 0.50209 0.25416 0.50035 0.26018 C 0.49827 0.26597 0.50035 0.26296 0.49705 0.26666 C 0.49532 0.27361 0.49462 0.27476 0.49566 0.28518 C 0.49584 0.28634 0.49723 0.2875 0.49809 0.28796 C 0.49861 0.28865 0.50261 0.29259 0.50348 0.29351 C 0.50417 0.29375 0.50521 0.29421 0.50608 0.29467 C 0.50816 0.29444 0.51511 0.29606 0.51858 0.29467 C 0.52014 0.29375 0.5224 0.29236 0.52396 0.29097 C 0.52448 0.29027 0.52587 0.28842 0.52587 0.28865 L 0.529 0.28449 " pathEditMode="relative" rAng="360000"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20" dur="7000" fill="hold"/>
                                            <p:tgtEl>
                                              <p:spTgt spid="11"/>
                                            </p:tgtEl>
                                            <p:attrNameLst>
                                              <p:attrName>ppt_x</p:attrName>
                                              <p:attrName>ppt_y</p:attrName>
                                            </p:attrNameLst>
                                          </p:cBhvr>
                                          <p:rCtr x="21788" y="18287"/>
                                        </p:animMotion>
                                      </p:childTnLst>
                                    </p:cTn>
                                  </p:par>
                                  <p:par>
                                    <p:cTn id="21" presetID="10" presetClass="exit" presetSubtype="0" fill="hold" nodeType="withEffect">
                                      <p:stCondLst>
                                        <p:cond delay="2000"/>
                                      </p:stCondLst>
                                      <p:childTnLst>
                                        <p:animEffect transition="out" filter="fade">
                                          <p:cBhvr>
                                            <p:cTn id="22" dur="2500"/>
                                            <p:tgtEl>
                                              <p:spTgt spid="9"/>
                                            </p:tgtEl>
                                          </p:cBhvr>
                                        </p:animEffect>
                                        <p:set>
                                          <p:cBhvr>
                                            <p:cTn id="23" dur="1" fill="hold">
                                              <p:stCondLst>
                                                <p:cond delay="2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a:xfrm>
            <a:off x="1460820" y="5211622"/>
            <a:ext cx="6222360" cy="1070008"/>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If someone around Ella eats tree nuts, they must put the packet in the outside bin and wash their hands thoroughly so that they can keep Ella safe.</a:t>
            </a:r>
          </a:p>
        </p:txBody>
      </p:sp>
      <p:pic>
        <p:nvPicPr>
          <p:cNvPr id="7" name="Picture 6">
            <a:extLst>
              <a:ext uri="{FF2B5EF4-FFF2-40B4-BE49-F238E27FC236}">
                <a16:creationId xmlns:a16="http://schemas.microsoft.com/office/drawing/2014/main" id="{A8F15769-C9B9-454A-A610-7D8EF06AF03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10981" y="590613"/>
            <a:ext cx="2690442" cy="3887325"/>
          </a:xfrm>
          <a:prstGeom prst="rect">
            <a:avLst/>
          </a:prstGeom>
        </p:spPr>
      </p:pic>
      <p:pic>
        <p:nvPicPr>
          <p:cNvPr id="8" name="Picture 7">
            <a:extLst>
              <a:ext uri="{FF2B5EF4-FFF2-40B4-BE49-F238E27FC236}">
                <a16:creationId xmlns:a16="http://schemas.microsoft.com/office/drawing/2014/main" id="{7AB2BD94-5E05-42AA-8D2B-744BB9B18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29047" y="2901520"/>
            <a:ext cx="4064048" cy="2845106"/>
          </a:xfrm>
          <a:prstGeom prst="rect">
            <a:avLst/>
          </a:prstGeom>
        </p:spPr>
      </p:pic>
      <p:pic>
        <p:nvPicPr>
          <p:cNvPr id="9" name="Picture 8">
            <a:extLst>
              <a:ext uri="{FF2B5EF4-FFF2-40B4-BE49-F238E27FC236}">
                <a16:creationId xmlns:a16="http://schemas.microsoft.com/office/drawing/2014/main" id="{1623FD84-E57D-4E6F-A6EB-3D9885E5E7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859" y="182362"/>
            <a:ext cx="2519527" cy="4478170"/>
          </a:xfrm>
          <a:prstGeom prst="rect">
            <a:avLst/>
          </a:prstGeom>
        </p:spPr>
      </p:pic>
      <p:pic>
        <p:nvPicPr>
          <p:cNvPr id="10" name="Picture 9">
            <a:extLst>
              <a:ext uri="{FF2B5EF4-FFF2-40B4-BE49-F238E27FC236}">
                <a16:creationId xmlns:a16="http://schemas.microsoft.com/office/drawing/2014/main" id="{0100F085-5F52-4323-BC77-2EBB926327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5772" y="2378760"/>
            <a:ext cx="1491755" cy="2648962"/>
          </a:xfrm>
          <a:prstGeom prst="rect">
            <a:avLst/>
          </a:prstGeom>
        </p:spPr>
      </p:pic>
    </p:spTree>
    <p:extLst>
      <p:ext uri="{BB962C8B-B14F-4D97-AF65-F5344CB8AC3E}">
        <p14:creationId xmlns:p14="http://schemas.microsoft.com/office/powerpoint/2010/main" val="45092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nodeType="clickEffect">
                                  <p:stCondLst>
                                    <p:cond delay="0"/>
                                  </p:stCondLst>
                                  <p:childTnLst>
                                    <p:animMotion origin="layout" path="M -2.22222E-6 4.44444E-6 L -0.4408 0.00069 " pathEditMode="relative" rAng="0" ptsTypes="AA">
                                      <p:cBhvr>
                                        <p:cTn id="11" dur="2000" fill="hold"/>
                                        <p:tgtEl>
                                          <p:spTgt spid="8"/>
                                        </p:tgtEl>
                                        <p:attrNameLst>
                                          <p:attrName>ppt_x</p:attrName>
                                          <p:attrName>ppt_y</p:attrName>
                                        </p:attrNameLst>
                                      </p:cBhvr>
                                      <p:rCtr x="-22049" y="23"/>
                                    </p:animMotion>
                                  </p:childTnLst>
                                </p:cTn>
                              </p:par>
                            </p:childTnLst>
                          </p:cTn>
                        </p:par>
                      </p:childTnLst>
                    </p:cTn>
                  </p:par>
                  <p:par>
                    <p:cTn id="12" fill="hold">
                      <p:stCondLst>
                        <p:cond delay="indefinite"/>
                      </p:stCondLst>
                      <p:childTnLst>
                        <p:par>
                          <p:cTn id="13" fill="hold">
                            <p:stCondLst>
                              <p:cond delay="0"/>
                            </p:stCondLst>
                            <p:childTnLst>
                              <p:par>
                                <p:cTn id="14" presetID="2" presetClass="exit" presetSubtype="2" fill="hold" nodeType="clickEffect">
                                  <p:stCondLst>
                                    <p:cond delay="0"/>
                                  </p:stCondLst>
                                  <p:childTnLst>
                                    <p:anim calcmode="lin" valueType="num">
                                      <p:cBhvr additive="base">
                                        <p:cTn id="15" dur="500"/>
                                        <p:tgtEl>
                                          <p:spTgt spid="8"/>
                                        </p:tgtEl>
                                        <p:attrNameLst>
                                          <p:attrName>ppt_x</p:attrName>
                                        </p:attrNameLst>
                                      </p:cBhvr>
                                      <p:tavLst>
                                        <p:tav tm="0">
                                          <p:val>
                                            <p:strVal val="ppt_x"/>
                                          </p:val>
                                        </p:tav>
                                        <p:tav tm="100000">
                                          <p:val>
                                            <p:strVal val="1+ppt_w/2"/>
                                          </p:val>
                                        </p:tav>
                                      </p:tavLst>
                                    </p:anim>
                                    <p:anim calcmode="lin" valueType="num">
                                      <p:cBhvr additive="base">
                                        <p:cTn id="16" dur="500"/>
                                        <p:tgtEl>
                                          <p:spTgt spid="8"/>
                                        </p:tgtEl>
                                        <p:attrNameLst>
                                          <p:attrName>ppt_y</p:attrName>
                                        </p:attrNameLst>
                                      </p:cBhvr>
                                      <p:tavLst>
                                        <p:tav tm="0">
                                          <p:val>
                                            <p:strVal val="ppt_y"/>
                                          </p:val>
                                        </p:tav>
                                        <p:tav tm="100000">
                                          <p:val>
                                            <p:strVal val="ppt_y"/>
                                          </p:val>
                                        </p:tav>
                                      </p:tavLst>
                                    </p:anim>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4710" y="524491"/>
            <a:ext cx="2124192" cy="3004704"/>
          </a:xfrm>
          <a:prstGeom prst="rect">
            <a:avLst/>
          </a:prstGeom>
        </p:spPr>
      </p:pic>
      <p:sp>
        <p:nvSpPr>
          <p:cNvPr id="14" name="Rounded Rectangle 13"/>
          <p:cNvSpPr/>
          <p:nvPr/>
        </p:nvSpPr>
        <p:spPr>
          <a:xfrm>
            <a:off x="3913505" y="4706308"/>
            <a:ext cx="4254546" cy="1505553"/>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Ella has to be very careful about what she brings to school in her lunch box. Everything that Ella eats at snack time and for lunch has been checked carefully to make sure that it is safe.</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8722" y="760213"/>
            <a:ext cx="2840199" cy="2863243"/>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3974" y="1979354"/>
            <a:ext cx="1341940" cy="1423062"/>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2628" y="2119187"/>
            <a:ext cx="1325788" cy="169799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0513" y="2973440"/>
            <a:ext cx="2778074" cy="1443097"/>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150" y="613538"/>
            <a:ext cx="3872417" cy="8751476"/>
          </a:xfrm>
          <a:prstGeom prst="rect">
            <a:avLst/>
          </a:prstGeom>
        </p:spPr>
      </p:pic>
    </p:spTree>
    <p:extLst>
      <p:ext uri="{BB962C8B-B14F-4D97-AF65-F5344CB8AC3E}">
        <p14:creationId xmlns:p14="http://schemas.microsoft.com/office/powerpoint/2010/main" val="76586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9801" y="699555"/>
            <a:ext cx="7483458" cy="5291669"/>
          </a:xfrm>
          <a:prstGeom prst="roundRect">
            <a:avLst>
              <a:gd name="adj" fmla="val 2627"/>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2162" y="1138270"/>
            <a:ext cx="1842358" cy="479240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925" y="789934"/>
            <a:ext cx="3085546" cy="5484204"/>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3428" y="1102386"/>
            <a:ext cx="3131256" cy="476656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13327" y="1457325"/>
            <a:ext cx="2033428" cy="4473348"/>
          </a:xfrm>
          <a:prstGeom prst="rect">
            <a:avLst/>
          </a:prstGeom>
        </p:spPr>
      </p:pic>
      <p:sp>
        <p:nvSpPr>
          <p:cNvPr id="14" name="Rounded Rectangle 13"/>
          <p:cNvSpPr/>
          <p:nvPr/>
        </p:nvSpPr>
        <p:spPr>
          <a:xfrm>
            <a:off x="552450" y="5545015"/>
            <a:ext cx="8039099" cy="771524"/>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Sometimes, Ella’s friends bring special treats into school to share. It is very kind of them to share, but if Ella eats the treats, they could make her poorly.</a:t>
            </a:r>
          </a:p>
        </p:txBody>
      </p:sp>
    </p:spTree>
    <p:extLst>
      <p:ext uri="{BB962C8B-B14F-4D97-AF65-F5344CB8AC3E}">
        <p14:creationId xmlns:p14="http://schemas.microsoft.com/office/powerpoint/2010/main" val="1591541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388058" y="905080"/>
            <a:ext cx="5114104" cy="1073189"/>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Ella’s teachers have to check to see if the treats contain tree nuts. If they do, Ella cannot have any. This might make her feel left out.</a:t>
            </a:r>
          </a:p>
        </p:txBody>
      </p:sp>
      <p:sp>
        <p:nvSpPr>
          <p:cNvPr id="13" name="Freeform 12"/>
          <p:cNvSpPr/>
          <p:nvPr/>
        </p:nvSpPr>
        <p:spPr>
          <a:xfrm>
            <a:off x="3505697" y="2326486"/>
            <a:ext cx="2113645" cy="3142166"/>
          </a:xfrm>
          <a:custGeom>
            <a:avLst/>
            <a:gdLst>
              <a:gd name="connsiteX0" fmla="*/ 0 w 1828800"/>
              <a:gd name="connsiteY0" fmla="*/ 0 h 2828925"/>
              <a:gd name="connsiteX1" fmla="*/ 295275 w 1828800"/>
              <a:gd name="connsiteY1" fmla="*/ 2828925 h 2828925"/>
              <a:gd name="connsiteX2" fmla="*/ 1704975 w 1828800"/>
              <a:gd name="connsiteY2" fmla="*/ 2486025 h 2828925"/>
              <a:gd name="connsiteX3" fmla="*/ 1828800 w 1828800"/>
              <a:gd name="connsiteY3" fmla="*/ 600075 h 2828925"/>
              <a:gd name="connsiteX4" fmla="*/ 0 w 1828800"/>
              <a:gd name="connsiteY4" fmla="*/ 0 h 282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2828925">
                <a:moveTo>
                  <a:pt x="0" y="0"/>
                </a:moveTo>
                <a:lnTo>
                  <a:pt x="295275" y="2828925"/>
                </a:lnTo>
                <a:lnTo>
                  <a:pt x="1704975" y="2486025"/>
                </a:lnTo>
                <a:lnTo>
                  <a:pt x="1828800" y="600075"/>
                </a:lnTo>
                <a:lnTo>
                  <a:pt x="0" y="0"/>
                </a:lnTo>
                <a:close/>
              </a:path>
            </a:pathLst>
          </a:cu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Freeform 11"/>
          <p:cNvSpPr/>
          <p:nvPr/>
        </p:nvSpPr>
        <p:spPr>
          <a:xfrm>
            <a:off x="873307" y="1032670"/>
            <a:ext cx="2348042" cy="3957696"/>
          </a:xfrm>
          <a:custGeom>
            <a:avLst/>
            <a:gdLst>
              <a:gd name="connsiteX0" fmla="*/ 0 w 2114550"/>
              <a:gd name="connsiteY0" fmla="*/ 0 h 4010025"/>
              <a:gd name="connsiteX1" fmla="*/ 295275 w 2114550"/>
              <a:gd name="connsiteY1" fmla="*/ 3943350 h 4010025"/>
              <a:gd name="connsiteX2" fmla="*/ 2114550 w 2114550"/>
              <a:gd name="connsiteY2" fmla="*/ 4010025 h 4010025"/>
              <a:gd name="connsiteX3" fmla="*/ 1714500 w 2114550"/>
              <a:gd name="connsiteY3" fmla="*/ 647700 h 4010025"/>
              <a:gd name="connsiteX4" fmla="*/ 0 w 2114550"/>
              <a:gd name="connsiteY4" fmla="*/ 0 h 4010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550" h="4010025">
                <a:moveTo>
                  <a:pt x="0" y="0"/>
                </a:moveTo>
                <a:lnTo>
                  <a:pt x="295275" y="3943350"/>
                </a:lnTo>
                <a:lnTo>
                  <a:pt x="2114550" y="4010025"/>
                </a:lnTo>
                <a:lnTo>
                  <a:pt x="1714500" y="647700"/>
                </a:lnTo>
                <a:lnTo>
                  <a:pt x="0" y="0"/>
                </a:lnTo>
                <a:close/>
              </a:path>
            </a:pathLst>
          </a:custGeom>
          <a:solidFill>
            <a:srgbClr val="F272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5387" y="804902"/>
            <a:ext cx="4017364" cy="5524065"/>
          </a:xfrm>
          <a:prstGeom prst="rect">
            <a:avLst/>
          </a:prstGeom>
        </p:spPr>
      </p:pic>
      <p:pic>
        <p:nvPicPr>
          <p:cNvPr id="14" name="Picture 13">
            <a:extLst>
              <a:ext uri="{FF2B5EF4-FFF2-40B4-BE49-F238E27FC236}">
                <a16:creationId xmlns:a16="http://schemas.microsoft.com/office/drawing/2014/main" id="{5667703F-6C2F-4F97-90E0-37D1D08A8A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218" t="9195" r="29185" b="11843"/>
          <a:stretch/>
        </p:blipFill>
        <p:spPr>
          <a:xfrm>
            <a:off x="6079535" y="3429000"/>
            <a:ext cx="2304124" cy="2299470"/>
          </a:xfrm>
          <a:prstGeom prst="ellipse">
            <a:avLst/>
          </a:prstGeom>
          <a:solidFill>
            <a:schemeClr val="bg1"/>
          </a:solidFill>
          <a:ln w="66675">
            <a:solidFill>
              <a:srgbClr val="ED6C76"/>
            </a:solidFill>
          </a:ln>
        </p:spPr>
      </p:pic>
    </p:spTree>
    <p:extLst>
      <p:ext uri="{BB962C8B-B14F-4D97-AF65-F5344CB8AC3E}">
        <p14:creationId xmlns:p14="http://schemas.microsoft.com/office/powerpoint/2010/main" val="59383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13">
            <a:extLst>
              <a:ext uri="{FF2B5EF4-FFF2-40B4-BE49-F238E27FC236}">
                <a16:creationId xmlns:a16="http://schemas.microsoft.com/office/drawing/2014/main" id="{8D3B3F98-DF03-4A2B-B756-BF2465443489}"/>
              </a:ext>
            </a:extLst>
          </p:cNvPr>
          <p:cNvSpPr/>
          <p:nvPr/>
        </p:nvSpPr>
        <p:spPr>
          <a:xfrm>
            <a:off x="1071563" y="2354114"/>
            <a:ext cx="7000874" cy="2149772"/>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Twinkl" pitchFamily="2" charset="0"/>
              </a:rPr>
              <a:t>It is everyone’s job to make sure that </a:t>
            </a:r>
            <a:br>
              <a:rPr lang="en-GB" sz="3200" dirty="0">
                <a:solidFill>
                  <a:schemeClr val="tx1"/>
                </a:solidFill>
                <a:latin typeface="Twinkl" pitchFamily="2" charset="0"/>
              </a:rPr>
            </a:br>
            <a:r>
              <a:rPr lang="en-GB" sz="3200" dirty="0">
                <a:solidFill>
                  <a:schemeClr val="tx1"/>
                </a:solidFill>
                <a:latin typeface="Twinkl" pitchFamily="2" charset="0"/>
              </a:rPr>
              <a:t>Ella stays safe at school. Let’s see if you can help to keep Ella safe in these scenarios.</a:t>
            </a:r>
          </a:p>
        </p:txBody>
      </p:sp>
    </p:spTree>
    <p:extLst>
      <p:ext uri="{BB962C8B-B14F-4D97-AF65-F5344CB8AC3E}">
        <p14:creationId xmlns:p14="http://schemas.microsoft.com/office/powerpoint/2010/main" val="35714729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8D7AB9-4F22-4FFF-9947-325C2AD6104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635" y="1321483"/>
            <a:ext cx="6956729" cy="4919211"/>
          </a:xfrm>
          <a:prstGeom prst="rect">
            <a:avLst/>
          </a:prstGeom>
        </p:spPr>
      </p:pic>
      <p:pic>
        <p:nvPicPr>
          <p:cNvPr id="8" name="Picture 7">
            <a:extLst>
              <a:ext uri="{FF2B5EF4-FFF2-40B4-BE49-F238E27FC236}">
                <a16:creationId xmlns:a16="http://schemas.microsoft.com/office/drawing/2014/main" id="{9DE0FD71-B4A3-44E5-96D4-151D3E3EAF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0169" y="3518889"/>
            <a:ext cx="1357314" cy="2584938"/>
          </a:xfrm>
          <a:prstGeom prst="rect">
            <a:avLst/>
          </a:prstGeom>
        </p:spPr>
      </p:pic>
      <p:pic>
        <p:nvPicPr>
          <p:cNvPr id="10" name="Picture 9">
            <a:extLst>
              <a:ext uri="{FF2B5EF4-FFF2-40B4-BE49-F238E27FC236}">
                <a16:creationId xmlns:a16="http://schemas.microsoft.com/office/drawing/2014/main" id="{73E24E25-44E4-4CE0-987E-E55C89405F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9506" y="3223115"/>
            <a:ext cx="1312882" cy="2584939"/>
          </a:xfrm>
          <a:prstGeom prst="rect">
            <a:avLst/>
          </a:prstGeom>
        </p:spPr>
      </p:pic>
      <p:pic>
        <p:nvPicPr>
          <p:cNvPr id="12" name="Picture 11">
            <a:extLst>
              <a:ext uri="{FF2B5EF4-FFF2-40B4-BE49-F238E27FC236}">
                <a16:creationId xmlns:a16="http://schemas.microsoft.com/office/drawing/2014/main" id="{94D1FFEE-4748-41B6-926B-2C3361FD3C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005" y="3768187"/>
            <a:ext cx="1657294" cy="2584939"/>
          </a:xfrm>
          <a:prstGeom prst="rect">
            <a:avLst/>
          </a:prstGeom>
        </p:spPr>
      </p:pic>
      <p:pic>
        <p:nvPicPr>
          <p:cNvPr id="14" name="Picture 13">
            <a:extLst>
              <a:ext uri="{FF2B5EF4-FFF2-40B4-BE49-F238E27FC236}">
                <a16:creationId xmlns:a16="http://schemas.microsoft.com/office/drawing/2014/main" id="{07E194DD-3BEB-48CA-8ACF-1AD4008C2B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53911" y="2979921"/>
            <a:ext cx="1453267" cy="2584939"/>
          </a:xfrm>
          <a:prstGeom prst="rect">
            <a:avLst/>
          </a:prstGeom>
        </p:spPr>
      </p:pic>
      <p:sp>
        <p:nvSpPr>
          <p:cNvPr id="18" name="Rounded Rectangle 2">
            <a:extLst>
              <a:ext uri="{FF2B5EF4-FFF2-40B4-BE49-F238E27FC236}">
                <a16:creationId xmlns:a16="http://schemas.microsoft.com/office/drawing/2014/main" id="{5937B927-6A89-4CF3-8FD3-81F9A3AC7C1F}"/>
              </a:ext>
            </a:extLst>
          </p:cNvPr>
          <p:cNvSpPr/>
          <p:nvPr/>
        </p:nvSpPr>
        <p:spPr>
          <a:xfrm>
            <a:off x="-348472" y="2143851"/>
            <a:ext cx="7320772" cy="99430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b="1" dirty="0">
                <a:solidFill>
                  <a:schemeClr val="tx1"/>
                </a:solidFill>
                <a:latin typeface="Twinkl" pitchFamily="2" charset="0"/>
              </a:rPr>
              <a:t>It is Fred’s birthday. He has brought a box of chocolates into school and wants to give one to all of his friends. </a:t>
            </a:r>
          </a:p>
          <a:p>
            <a:r>
              <a:rPr lang="en-GB" b="1" dirty="0">
                <a:solidFill>
                  <a:schemeClr val="tx1"/>
                </a:solidFill>
                <a:latin typeface="Twinkl" pitchFamily="2" charset="0"/>
              </a:rPr>
              <a:t>Can you keep Ella safe?</a:t>
            </a:r>
          </a:p>
        </p:txBody>
      </p:sp>
      <p:sp>
        <p:nvSpPr>
          <p:cNvPr id="19" name="Rounded Rectangle 2">
            <a:extLst>
              <a:ext uri="{FF2B5EF4-FFF2-40B4-BE49-F238E27FC236}">
                <a16:creationId xmlns:a16="http://schemas.microsoft.com/office/drawing/2014/main" id="{1E320A3B-E31D-4288-99EC-5653D97C3352}"/>
              </a:ext>
            </a:extLst>
          </p:cNvPr>
          <p:cNvSpPr/>
          <p:nvPr/>
        </p:nvSpPr>
        <p:spPr>
          <a:xfrm>
            <a:off x="911614" y="3429000"/>
            <a:ext cx="7320772" cy="99430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Fred and Ella could ask the teacher to check the packet to see if there are any tree nuts in the chocolates. If there are, Fred could be a good friend to Ella in a different way.</a:t>
            </a:r>
          </a:p>
        </p:txBody>
      </p:sp>
      <p:sp>
        <p:nvSpPr>
          <p:cNvPr id="20" name="Rounded Rectangle 2">
            <a:extLst>
              <a:ext uri="{FF2B5EF4-FFF2-40B4-BE49-F238E27FC236}">
                <a16:creationId xmlns:a16="http://schemas.microsoft.com/office/drawing/2014/main" id="{5C9AB70D-F73F-4550-8B60-ADCCC2B7E51C}"/>
              </a:ext>
            </a:extLst>
          </p:cNvPr>
          <p:cNvSpPr/>
          <p:nvPr/>
        </p:nvSpPr>
        <p:spPr>
          <a:xfrm>
            <a:off x="911614" y="4713270"/>
            <a:ext cx="7320772" cy="696143"/>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Next year, Fred will bring a different treat that he knows Ella can eat. He does not want his friend to feel left out.</a:t>
            </a:r>
          </a:p>
        </p:txBody>
      </p:sp>
      <p:sp>
        <p:nvSpPr>
          <p:cNvPr id="13" name="TextBox 12">
            <a:extLst>
              <a:ext uri="{FF2B5EF4-FFF2-40B4-BE49-F238E27FC236}">
                <a16:creationId xmlns:a16="http://schemas.microsoft.com/office/drawing/2014/main" id="{957650AB-1439-40B8-80B0-F7CB98E35D6A}"/>
              </a:ext>
            </a:extLst>
          </p:cNvPr>
          <p:cNvSpPr txBox="1"/>
          <p:nvPr/>
        </p:nvSpPr>
        <p:spPr>
          <a:xfrm>
            <a:off x="589085" y="606665"/>
            <a:ext cx="6673361" cy="523220"/>
          </a:xfrm>
          <a:prstGeom prst="rect">
            <a:avLst/>
          </a:prstGeom>
          <a:noFill/>
        </p:spPr>
        <p:txBody>
          <a:bodyPr wrap="square" rtlCol="0">
            <a:spAutoFit/>
          </a:bodyPr>
          <a:lstStyle/>
          <a:p>
            <a:r>
              <a:rPr lang="en-GB" sz="2800" b="1" dirty="0">
                <a:solidFill>
                  <a:srgbClr val="ED6C76"/>
                </a:solidFill>
              </a:rPr>
              <a:t>Scenario One: Fred’s Birthday</a:t>
            </a:r>
          </a:p>
        </p:txBody>
      </p:sp>
    </p:spTree>
    <p:extLst>
      <p:ext uri="{BB962C8B-B14F-4D97-AF65-F5344CB8AC3E}">
        <p14:creationId xmlns:p14="http://schemas.microsoft.com/office/powerpoint/2010/main" val="197678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2B0C84F-EC0A-4D9A-ADFB-90B58560C9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634" y="1321483"/>
            <a:ext cx="6956729" cy="4919211"/>
          </a:xfrm>
          <a:prstGeom prst="rect">
            <a:avLst/>
          </a:prstGeom>
        </p:spPr>
      </p:pic>
      <p:pic>
        <p:nvPicPr>
          <p:cNvPr id="7" name="Picture 6">
            <a:extLst>
              <a:ext uri="{FF2B5EF4-FFF2-40B4-BE49-F238E27FC236}">
                <a16:creationId xmlns:a16="http://schemas.microsoft.com/office/drawing/2014/main" id="{EE225851-4E56-4C1D-A445-25449E2A32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1976" y="2690446"/>
            <a:ext cx="4314044" cy="3221967"/>
          </a:xfrm>
          <a:prstGeom prst="rect">
            <a:avLst/>
          </a:prstGeom>
        </p:spPr>
      </p:pic>
      <p:pic>
        <p:nvPicPr>
          <p:cNvPr id="9" name="Picture 8">
            <a:extLst>
              <a:ext uri="{FF2B5EF4-FFF2-40B4-BE49-F238E27FC236}">
                <a16:creationId xmlns:a16="http://schemas.microsoft.com/office/drawing/2014/main" id="{B2208A43-30FB-411B-A97B-CCD1CB3F51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2247" y="2785951"/>
            <a:ext cx="1383420" cy="3126462"/>
          </a:xfrm>
          <a:prstGeom prst="rect">
            <a:avLst/>
          </a:prstGeom>
        </p:spPr>
      </p:pic>
      <p:sp>
        <p:nvSpPr>
          <p:cNvPr id="15" name="Rounded Rectangle 2">
            <a:extLst>
              <a:ext uri="{FF2B5EF4-FFF2-40B4-BE49-F238E27FC236}">
                <a16:creationId xmlns:a16="http://schemas.microsoft.com/office/drawing/2014/main" id="{DB1C1E00-7000-404B-A65B-E9A6B1825E4C}"/>
              </a:ext>
            </a:extLst>
          </p:cNvPr>
          <p:cNvSpPr/>
          <p:nvPr/>
        </p:nvSpPr>
        <p:spPr>
          <a:xfrm>
            <a:off x="-348472" y="2141767"/>
            <a:ext cx="7320772" cy="99430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b="1" dirty="0">
                <a:solidFill>
                  <a:schemeClr val="tx1"/>
                </a:solidFill>
                <a:latin typeface="Twinkl" pitchFamily="2" charset="0"/>
              </a:rPr>
              <a:t>The class are on a school trip and each child has 50p to spend. Everyone wants a cupcake. </a:t>
            </a:r>
          </a:p>
          <a:p>
            <a:r>
              <a:rPr lang="en-GB" b="1" dirty="0">
                <a:solidFill>
                  <a:schemeClr val="tx1"/>
                </a:solidFill>
                <a:latin typeface="Twinkl" pitchFamily="2" charset="0"/>
              </a:rPr>
              <a:t>Can you keep Ella safe?</a:t>
            </a:r>
          </a:p>
        </p:txBody>
      </p:sp>
      <p:sp>
        <p:nvSpPr>
          <p:cNvPr id="16" name="Rounded Rectangle 2">
            <a:extLst>
              <a:ext uri="{FF2B5EF4-FFF2-40B4-BE49-F238E27FC236}">
                <a16:creationId xmlns:a16="http://schemas.microsoft.com/office/drawing/2014/main" id="{FCE9ABC2-E334-4FA7-88E9-C72D582621BB}"/>
              </a:ext>
            </a:extLst>
          </p:cNvPr>
          <p:cNvSpPr/>
          <p:nvPr/>
        </p:nvSpPr>
        <p:spPr>
          <a:xfrm>
            <a:off x="911614" y="3374164"/>
            <a:ext cx="7320772" cy="99430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Ella could ask an adult to check if there are any tree nuts in the cupcakes. If there are, it would keep Ella safe if everybody chose a different thing to buy.</a:t>
            </a:r>
          </a:p>
        </p:txBody>
      </p:sp>
      <p:sp>
        <p:nvSpPr>
          <p:cNvPr id="17" name="Rounded Rectangle 2">
            <a:extLst>
              <a:ext uri="{FF2B5EF4-FFF2-40B4-BE49-F238E27FC236}">
                <a16:creationId xmlns:a16="http://schemas.microsoft.com/office/drawing/2014/main" id="{A7224726-1DCB-4FD3-BD2E-CBEAA52844D6}"/>
              </a:ext>
            </a:extLst>
          </p:cNvPr>
          <p:cNvSpPr/>
          <p:nvPr/>
        </p:nvSpPr>
        <p:spPr>
          <a:xfrm>
            <a:off x="911614" y="4658434"/>
            <a:ext cx="7320772" cy="696143"/>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Ella could spend her 50p on another treat instead. She could buy herself a pencil or a bouncy ball.</a:t>
            </a:r>
          </a:p>
        </p:txBody>
      </p:sp>
      <p:sp>
        <p:nvSpPr>
          <p:cNvPr id="10" name="TextBox 9">
            <a:extLst>
              <a:ext uri="{FF2B5EF4-FFF2-40B4-BE49-F238E27FC236}">
                <a16:creationId xmlns:a16="http://schemas.microsoft.com/office/drawing/2014/main" id="{3B33400E-BF8D-4D65-AED0-0FBD9DF9269E}"/>
              </a:ext>
            </a:extLst>
          </p:cNvPr>
          <p:cNvSpPr txBox="1"/>
          <p:nvPr/>
        </p:nvSpPr>
        <p:spPr>
          <a:xfrm>
            <a:off x="589085" y="606665"/>
            <a:ext cx="6673361" cy="523220"/>
          </a:xfrm>
          <a:prstGeom prst="rect">
            <a:avLst/>
          </a:prstGeom>
          <a:noFill/>
        </p:spPr>
        <p:txBody>
          <a:bodyPr wrap="square" rtlCol="0">
            <a:spAutoFit/>
          </a:bodyPr>
          <a:lstStyle/>
          <a:p>
            <a:r>
              <a:rPr lang="en-GB" sz="2800" b="1" dirty="0">
                <a:solidFill>
                  <a:srgbClr val="ED6C76"/>
                </a:solidFill>
              </a:rPr>
              <a:t>Scenario Two: School Trip</a:t>
            </a:r>
          </a:p>
        </p:txBody>
      </p:sp>
    </p:spTree>
    <p:extLst>
      <p:ext uri="{BB962C8B-B14F-4D97-AF65-F5344CB8AC3E}">
        <p14:creationId xmlns:p14="http://schemas.microsoft.com/office/powerpoint/2010/main" val="51378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DDE83-5561-48FC-9F9A-693E852245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635" y="1321482"/>
            <a:ext cx="6956730" cy="4919211"/>
          </a:xfrm>
          <a:prstGeom prst="rect">
            <a:avLst/>
          </a:prstGeom>
        </p:spPr>
      </p:pic>
      <p:pic>
        <p:nvPicPr>
          <p:cNvPr id="13" name="Picture 12">
            <a:extLst>
              <a:ext uri="{FF2B5EF4-FFF2-40B4-BE49-F238E27FC236}">
                <a16:creationId xmlns:a16="http://schemas.microsoft.com/office/drawing/2014/main" id="{14DA0B76-F287-4415-B9E8-2AA1964C1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2168" y="2784013"/>
            <a:ext cx="2190489" cy="3334475"/>
          </a:xfrm>
          <a:prstGeom prst="rect">
            <a:avLst/>
          </a:prstGeom>
        </p:spPr>
      </p:pic>
      <p:pic>
        <p:nvPicPr>
          <p:cNvPr id="15" name="Picture 14">
            <a:extLst>
              <a:ext uri="{FF2B5EF4-FFF2-40B4-BE49-F238E27FC236}">
                <a16:creationId xmlns:a16="http://schemas.microsoft.com/office/drawing/2014/main" id="{6AA33DB3-4D7B-48B7-B09C-D592104360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6168" y="2704884"/>
            <a:ext cx="1475462" cy="3334475"/>
          </a:xfrm>
          <a:prstGeom prst="rect">
            <a:avLst/>
          </a:prstGeom>
        </p:spPr>
      </p:pic>
      <p:sp>
        <p:nvSpPr>
          <p:cNvPr id="20" name="Rounded Rectangle 2">
            <a:extLst>
              <a:ext uri="{FF2B5EF4-FFF2-40B4-BE49-F238E27FC236}">
                <a16:creationId xmlns:a16="http://schemas.microsoft.com/office/drawing/2014/main" id="{674E469F-670E-439A-B37F-B27957C574B9}"/>
              </a:ext>
            </a:extLst>
          </p:cNvPr>
          <p:cNvSpPr/>
          <p:nvPr/>
        </p:nvSpPr>
        <p:spPr>
          <a:xfrm>
            <a:off x="911614" y="3439264"/>
            <a:ext cx="7320772" cy="755442"/>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Although it is kind of Carla to share her biscuits, Ella should not eat any until she has checked with an adult that it is safe.</a:t>
            </a:r>
          </a:p>
        </p:txBody>
      </p:sp>
      <p:sp>
        <p:nvSpPr>
          <p:cNvPr id="21" name="Rounded Rectangle 2">
            <a:extLst>
              <a:ext uri="{FF2B5EF4-FFF2-40B4-BE49-F238E27FC236}">
                <a16:creationId xmlns:a16="http://schemas.microsoft.com/office/drawing/2014/main" id="{7960FE8C-83DC-4840-99CB-1680588848DF}"/>
              </a:ext>
            </a:extLst>
          </p:cNvPr>
          <p:cNvSpPr/>
          <p:nvPr/>
        </p:nvSpPr>
        <p:spPr>
          <a:xfrm>
            <a:off x="911614" y="4528635"/>
            <a:ext cx="7320772" cy="696143"/>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Carla could show friendship to Ella by playing with her and by being kind in other ways.</a:t>
            </a:r>
          </a:p>
        </p:txBody>
      </p:sp>
      <p:sp>
        <p:nvSpPr>
          <p:cNvPr id="10" name="TextBox 9">
            <a:extLst>
              <a:ext uri="{FF2B5EF4-FFF2-40B4-BE49-F238E27FC236}">
                <a16:creationId xmlns:a16="http://schemas.microsoft.com/office/drawing/2014/main" id="{C33B9B00-6178-4577-93FF-7D2A3F4738D1}"/>
              </a:ext>
            </a:extLst>
          </p:cNvPr>
          <p:cNvSpPr txBox="1"/>
          <p:nvPr/>
        </p:nvSpPr>
        <p:spPr>
          <a:xfrm>
            <a:off x="589085" y="606665"/>
            <a:ext cx="6673361" cy="523220"/>
          </a:xfrm>
          <a:prstGeom prst="rect">
            <a:avLst/>
          </a:prstGeom>
          <a:noFill/>
        </p:spPr>
        <p:txBody>
          <a:bodyPr wrap="square" rtlCol="0">
            <a:spAutoFit/>
          </a:bodyPr>
          <a:lstStyle/>
          <a:p>
            <a:r>
              <a:rPr lang="en-GB" sz="2800" b="1" dirty="0">
                <a:solidFill>
                  <a:srgbClr val="ED6C76"/>
                </a:solidFill>
              </a:rPr>
              <a:t>Scenario Three: The Playground</a:t>
            </a:r>
          </a:p>
        </p:txBody>
      </p:sp>
      <p:sp>
        <p:nvSpPr>
          <p:cNvPr id="9" name="Rounded Rectangle 2">
            <a:extLst>
              <a:ext uri="{FF2B5EF4-FFF2-40B4-BE49-F238E27FC236}">
                <a16:creationId xmlns:a16="http://schemas.microsoft.com/office/drawing/2014/main" id="{6BE5F94E-CAB5-4F05-B910-29CADD74B7F7}"/>
              </a:ext>
            </a:extLst>
          </p:cNvPr>
          <p:cNvSpPr/>
          <p:nvPr/>
        </p:nvSpPr>
        <p:spPr>
          <a:xfrm>
            <a:off x="-355490" y="2142500"/>
            <a:ext cx="7320772" cy="99430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b="1" dirty="0">
                <a:solidFill>
                  <a:schemeClr val="tx1"/>
                </a:solidFill>
                <a:latin typeface="Twinkl" pitchFamily="2" charset="0"/>
              </a:rPr>
              <a:t>Everyone is in the playground. Carla has a packet of biscuits and she offers one to Ella. </a:t>
            </a:r>
          </a:p>
          <a:p>
            <a:r>
              <a:rPr lang="en-GB" b="1" dirty="0">
                <a:solidFill>
                  <a:schemeClr val="tx1"/>
                </a:solidFill>
                <a:latin typeface="Twinkl" pitchFamily="2" charset="0"/>
              </a:rPr>
              <a:t>Can you keep Ella safe?</a:t>
            </a:r>
          </a:p>
        </p:txBody>
      </p:sp>
    </p:spTree>
    <p:extLst>
      <p:ext uri="{BB962C8B-B14F-4D97-AF65-F5344CB8AC3E}">
        <p14:creationId xmlns:p14="http://schemas.microsoft.com/office/powerpoint/2010/main" val="1509442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F936493-962F-43CE-AC7E-4485046262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3635" y="1321482"/>
            <a:ext cx="6956730" cy="4919211"/>
          </a:xfrm>
          <a:prstGeom prst="rect">
            <a:avLst/>
          </a:prstGeom>
        </p:spPr>
      </p:pic>
      <p:pic>
        <p:nvPicPr>
          <p:cNvPr id="26" name="Picture 25">
            <a:extLst>
              <a:ext uri="{FF2B5EF4-FFF2-40B4-BE49-F238E27FC236}">
                <a16:creationId xmlns:a16="http://schemas.microsoft.com/office/drawing/2014/main" id="{87DF34CA-B289-4187-B09F-1570EE4E72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336" y="2832381"/>
            <a:ext cx="1398504" cy="3076575"/>
          </a:xfrm>
          <a:prstGeom prst="rect">
            <a:avLst/>
          </a:prstGeom>
        </p:spPr>
      </p:pic>
      <p:pic>
        <p:nvPicPr>
          <p:cNvPr id="32" name="Picture 31">
            <a:extLst>
              <a:ext uri="{FF2B5EF4-FFF2-40B4-BE49-F238E27FC236}">
                <a16:creationId xmlns:a16="http://schemas.microsoft.com/office/drawing/2014/main" id="{11B7789F-5AE0-4CC8-A348-AB4B2520D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6572" y="2654467"/>
            <a:ext cx="1093786" cy="2845483"/>
          </a:xfrm>
          <a:prstGeom prst="rect">
            <a:avLst/>
          </a:prstGeom>
        </p:spPr>
      </p:pic>
      <p:pic>
        <p:nvPicPr>
          <p:cNvPr id="20" name="Picture 19">
            <a:extLst>
              <a:ext uri="{FF2B5EF4-FFF2-40B4-BE49-F238E27FC236}">
                <a16:creationId xmlns:a16="http://schemas.microsoft.com/office/drawing/2014/main" id="{A5BEF4FB-0394-48DC-AAF1-041DE384052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81061" y="3173357"/>
            <a:ext cx="1057075" cy="2326593"/>
          </a:xfrm>
          <a:prstGeom prst="rect">
            <a:avLst/>
          </a:prstGeom>
        </p:spPr>
      </p:pic>
      <p:pic>
        <p:nvPicPr>
          <p:cNvPr id="34" name="Picture 33">
            <a:extLst>
              <a:ext uri="{FF2B5EF4-FFF2-40B4-BE49-F238E27FC236}">
                <a16:creationId xmlns:a16="http://schemas.microsoft.com/office/drawing/2014/main" id="{F1A70D8B-29E3-4038-AC53-6AEACC9E493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2483"/>
          <a:stretch/>
        </p:blipFill>
        <p:spPr>
          <a:xfrm>
            <a:off x="3059809" y="1662112"/>
            <a:ext cx="1283484" cy="3714124"/>
          </a:xfrm>
          <a:prstGeom prst="rect">
            <a:avLst/>
          </a:prstGeom>
        </p:spPr>
      </p:pic>
      <p:sp>
        <p:nvSpPr>
          <p:cNvPr id="36" name="Rounded Rectangle 2">
            <a:extLst>
              <a:ext uri="{FF2B5EF4-FFF2-40B4-BE49-F238E27FC236}">
                <a16:creationId xmlns:a16="http://schemas.microsoft.com/office/drawing/2014/main" id="{22731267-E616-4A98-906D-0344E924C776}"/>
              </a:ext>
            </a:extLst>
          </p:cNvPr>
          <p:cNvSpPr/>
          <p:nvPr/>
        </p:nvSpPr>
        <p:spPr>
          <a:xfrm>
            <a:off x="911614" y="3429000"/>
            <a:ext cx="7320772" cy="696143"/>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Hassan should tell the teacher that he needs to wash his hands because he has held tree nuts and he wants to keep Ella safe.</a:t>
            </a:r>
          </a:p>
        </p:txBody>
      </p:sp>
      <p:sp>
        <p:nvSpPr>
          <p:cNvPr id="37" name="Rounded Rectangle 2">
            <a:extLst>
              <a:ext uri="{FF2B5EF4-FFF2-40B4-BE49-F238E27FC236}">
                <a16:creationId xmlns:a16="http://schemas.microsoft.com/office/drawing/2014/main" id="{578BDA04-7788-4FD1-A7B4-E55F8CF342B8}"/>
              </a:ext>
            </a:extLst>
          </p:cNvPr>
          <p:cNvSpPr/>
          <p:nvPr/>
        </p:nvSpPr>
        <p:spPr>
          <a:xfrm>
            <a:off x="911614" y="4408256"/>
            <a:ext cx="7320772" cy="696143"/>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endParaRPr lang="en-GB" sz="400" dirty="0">
              <a:solidFill>
                <a:schemeClr val="tx1"/>
              </a:solidFill>
              <a:latin typeface="Twinkl" pitchFamily="2" charset="0"/>
            </a:endParaRPr>
          </a:p>
          <a:p>
            <a:r>
              <a:rPr lang="en-GB" dirty="0">
                <a:solidFill>
                  <a:schemeClr val="tx1"/>
                </a:solidFill>
                <a:latin typeface="Twinkl" pitchFamily="2" charset="0"/>
              </a:rPr>
              <a:t>Hassan could suggest to the teacher that they should use a different food for the birds because Ella is </a:t>
            </a:r>
            <a:r>
              <a:rPr lang="en-GB" b="1" dirty="0">
                <a:solidFill>
                  <a:schemeClr val="tx1"/>
                </a:solidFill>
                <a:latin typeface="Twinkl" pitchFamily="2" charset="0"/>
              </a:rPr>
              <a:t>allergic</a:t>
            </a:r>
            <a:r>
              <a:rPr lang="en-GB" dirty="0">
                <a:solidFill>
                  <a:schemeClr val="tx1"/>
                </a:solidFill>
                <a:latin typeface="Twinkl" pitchFamily="2" charset="0"/>
              </a:rPr>
              <a:t> to tree nuts.</a:t>
            </a:r>
          </a:p>
        </p:txBody>
      </p:sp>
      <p:sp>
        <p:nvSpPr>
          <p:cNvPr id="12" name="TextBox 11">
            <a:extLst>
              <a:ext uri="{FF2B5EF4-FFF2-40B4-BE49-F238E27FC236}">
                <a16:creationId xmlns:a16="http://schemas.microsoft.com/office/drawing/2014/main" id="{8AED3EF3-273A-4020-BBC8-C1CFDC6AD4C9}"/>
              </a:ext>
            </a:extLst>
          </p:cNvPr>
          <p:cNvSpPr txBox="1"/>
          <p:nvPr/>
        </p:nvSpPr>
        <p:spPr>
          <a:xfrm>
            <a:off x="589085" y="606665"/>
            <a:ext cx="6673361" cy="523220"/>
          </a:xfrm>
          <a:prstGeom prst="rect">
            <a:avLst/>
          </a:prstGeom>
          <a:noFill/>
        </p:spPr>
        <p:txBody>
          <a:bodyPr wrap="square" rtlCol="0">
            <a:spAutoFit/>
          </a:bodyPr>
          <a:lstStyle/>
          <a:p>
            <a:r>
              <a:rPr lang="en-GB" sz="2800" b="1" dirty="0">
                <a:solidFill>
                  <a:srgbClr val="ED6C76"/>
                </a:solidFill>
              </a:rPr>
              <a:t>Scenario Four: Outdoor Learning Time</a:t>
            </a:r>
          </a:p>
        </p:txBody>
      </p:sp>
      <p:sp>
        <p:nvSpPr>
          <p:cNvPr id="11" name="Rounded Rectangle 2">
            <a:extLst>
              <a:ext uri="{FF2B5EF4-FFF2-40B4-BE49-F238E27FC236}">
                <a16:creationId xmlns:a16="http://schemas.microsoft.com/office/drawing/2014/main" id="{631F7D42-71EE-49B5-AF2F-25A6BC92FB25}"/>
              </a:ext>
            </a:extLst>
          </p:cNvPr>
          <p:cNvSpPr/>
          <p:nvPr/>
        </p:nvSpPr>
        <p:spPr>
          <a:xfrm>
            <a:off x="-348472" y="2143851"/>
            <a:ext cx="7320772" cy="99430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b="1" dirty="0">
                <a:solidFill>
                  <a:schemeClr val="tx1"/>
                </a:solidFill>
                <a:latin typeface="Twinkl" pitchFamily="2" charset="0"/>
              </a:rPr>
              <a:t>After lunch, it is circle time. Hassan has eaten tree nuts at lunchtime and now he must hold hands with Ella. </a:t>
            </a:r>
          </a:p>
          <a:p>
            <a:r>
              <a:rPr lang="en-GB" b="1" dirty="0">
                <a:solidFill>
                  <a:schemeClr val="tx1"/>
                </a:solidFill>
                <a:latin typeface="Twinkl" pitchFamily="2" charset="0"/>
              </a:rPr>
              <a:t>Can you keep Ella safe?</a:t>
            </a:r>
          </a:p>
        </p:txBody>
      </p:sp>
    </p:spTree>
    <p:extLst>
      <p:ext uri="{BB962C8B-B14F-4D97-AF65-F5344CB8AC3E}">
        <p14:creationId xmlns:p14="http://schemas.microsoft.com/office/powerpoint/2010/main" val="3346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left)">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left)">
                                      <p:cBhvr>
                                        <p:cTn id="1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7592" y="1415687"/>
            <a:ext cx="7579454" cy="4939814"/>
          </a:xfrm>
          <a:prstGeom prst="rect">
            <a:avLst/>
          </a:prstGeom>
        </p:spPr>
        <p:txBody>
          <a:bodyPr wrap="square">
            <a:spAutoFit/>
          </a:bodyPr>
          <a:lstStyle/>
          <a:p>
            <a:r>
              <a:rPr lang="en-GB" sz="1500" dirty="0">
                <a:latin typeface="Roboto" panose="02000000000000000000" pitchFamily="2" charset="0"/>
                <a:ea typeface="Roboto" panose="02000000000000000000" pitchFamily="2" charset="0"/>
                <a:cs typeface="Roboto" panose="02000000000000000000" pitchFamily="2" charset="0"/>
              </a:rPr>
              <a:t>We hope you find the information on our website and resource useful. The description of any food or drink preparation or consumption activity contained within this resource is intended as a general guide only. It may not fit your specific situation. </a:t>
            </a:r>
          </a:p>
          <a:p>
            <a:endParaRPr lang="en-GB" sz="1500" dirty="0">
              <a:latin typeface="Roboto" panose="02000000000000000000" pitchFamily="2" charset="0"/>
              <a:ea typeface="Roboto" panose="02000000000000000000" pitchFamily="2" charset="0"/>
              <a:cs typeface="Roboto" panose="02000000000000000000" pitchFamily="2" charset="0"/>
            </a:endParaRPr>
          </a:p>
          <a:p>
            <a:r>
              <a:rPr lang="en-GB" sz="1500" dirty="0">
                <a:latin typeface="Roboto" panose="02000000000000000000" pitchFamily="2" charset="0"/>
                <a:ea typeface="Roboto" panose="02000000000000000000" pitchFamily="2" charset="0"/>
                <a:cs typeface="Roboto" panose="02000000000000000000" pitchFamily="2" charset="0"/>
              </a:rPr>
              <a:t>You should not rely on the resource to be right for your situation. It is your responsibility to decide whether to carry out the activity at all and, if you do, to ensure that the activity is safe for those participating. You are responsible for carrying out proper risk assessments on the activities and for providing appropriate supervision. </a:t>
            </a:r>
          </a:p>
          <a:p>
            <a:endParaRPr lang="en-GB" sz="1500" dirty="0">
              <a:latin typeface="Roboto" panose="02000000000000000000" pitchFamily="2" charset="0"/>
              <a:ea typeface="Roboto" panose="02000000000000000000" pitchFamily="2" charset="0"/>
              <a:cs typeface="Roboto" panose="02000000000000000000" pitchFamily="2" charset="0"/>
            </a:endParaRPr>
          </a:p>
          <a:p>
            <a:r>
              <a:rPr lang="en-GB" sz="1500" dirty="0">
                <a:latin typeface="Roboto" panose="02000000000000000000" pitchFamily="2" charset="0"/>
                <a:ea typeface="Roboto" panose="02000000000000000000" pitchFamily="2" charset="0"/>
                <a:cs typeface="Roboto" panose="02000000000000000000" pitchFamily="2" charset="0"/>
              </a:rPr>
              <a:t>We are not responsible for the health and safety of your group or environment so, insofar as it is possible under the law, we cannot accept liability for any loss suffered by anyone undertaking the activity or activities referred to or described in this resource. </a:t>
            </a:r>
          </a:p>
          <a:p>
            <a:endParaRPr lang="en-GB" sz="1500" dirty="0">
              <a:latin typeface="Roboto" panose="02000000000000000000" pitchFamily="2" charset="0"/>
              <a:ea typeface="Roboto" panose="02000000000000000000" pitchFamily="2" charset="0"/>
              <a:cs typeface="Roboto" panose="02000000000000000000" pitchFamily="2" charset="0"/>
            </a:endParaRPr>
          </a:p>
          <a:p>
            <a:r>
              <a:rPr lang="en-GB" sz="1500" dirty="0">
                <a:latin typeface="Roboto" panose="02000000000000000000" pitchFamily="2" charset="0"/>
                <a:ea typeface="Roboto" panose="02000000000000000000" pitchFamily="2" charset="0"/>
                <a:cs typeface="Roboto" panose="02000000000000000000" pitchFamily="2" charset="0"/>
              </a:rPr>
              <a:t>It is also your responsibility to ensure that those participating in the activity are able to do so and that you or the organisation you are organising it for has the relevant insurance to carry out the activity. </a:t>
            </a:r>
          </a:p>
          <a:p>
            <a:endParaRPr lang="en-GB" sz="1500" dirty="0">
              <a:latin typeface="Roboto" panose="02000000000000000000" pitchFamily="2" charset="0"/>
              <a:ea typeface="Roboto" panose="02000000000000000000" pitchFamily="2" charset="0"/>
              <a:cs typeface="Roboto" panose="02000000000000000000" pitchFamily="2" charset="0"/>
            </a:endParaRPr>
          </a:p>
          <a:p>
            <a:r>
              <a:rPr lang="en-GB" sz="1500" dirty="0">
                <a:latin typeface="Roboto" panose="02000000000000000000" pitchFamily="2" charset="0"/>
                <a:ea typeface="Roboto" panose="02000000000000000000" pitchFamily="2" charset="0"/>
                <a:cs typeface="Roboto" panose="02000000000000000000" pitchFamily="2" charset="0"/>
              </a:rPr>
              <a:t>It is also your responsibility to note that ingredients or materials used might cause allergic reactions or health problems and to ensure that you are fully aware of the allergies and health conditions of those taking part. If you are unsure, always speak to a suitably qualified health professional.</a:t>
            </a:r>
          </a:p>
        </p:txBody>
      </p:sp>
      <p:sp>
        <p:nvSpPr>
          <p:cNvPr id="4" name="TextBox 3">
            <a:extLst>
              <a:ext uri="{FF2B5EF4-FFF2-40B4-BE49-F238E27FC236}">
                <a16:creationId xmlns:a16="http://schemas.microsoft.com/office/drawing/2014/main" id="{532E3BB2-039E-4501-8312-61C3F453D36E}"/>
              </a:ext>
            </a:extLst>
          </p:cNvPr>
          <p:cNvSpPr txBox="1"/>
          <p:nvPr/>
        </p:nvSpPr>
        <p:spPr>
          <a:xfrm>
            <a:off x="767592" y="755009"/>
            <a:ext cx="7449424" cy="446276"/>
          </a:xfrm>
          <a:prstGeom prst="rect">
            <a:avLst/>
          </a:prstGeom>
          <a:noFill/>
        </p:spPr>
        <p:txBody>
          <a:bodyPr wrap="square" rtlCol="0">
            <a:spAutoFit/>
          </a:bodyPr>
          <a:lstStyle/>
          <a:p>
            <a:r>
              <a:rPr lang="en-GB" sz="2300" b="1" dirty="0">
                <a:latin typeface="Roboto" panose="02000000000000000000" pitchFamily="2" charset="0"/>
                <a:ea typeface="Roboto" panose="02000000000000000000" pitchFamily="2" charset="0"/>
              </a:rPr>
              <a:t>Food or Drink Making and Eating Resource Disclaimer</a:t>
            </a:r>
          </a:p>
        </p:txBody>
      </p:sp>
    </p:spTree>
    <p:extLst>
      <p:ext uri="{BB962C8B-B14F-4D97-AF65-F5344CB8AC3E}">
        <p14:creationId xmlns:p14="http://schemas.microsoft.com/office/powerpoint/2010/main" val="4162677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Freeform 12">
            <a:extLst>
              <a:ext uri="{FF2B5EF4-FFF2-40B4-BE49-F238E27FC236}">
                <a16:creationId xmlns:a16="http://schemas.microsoft.com/office/drawing/2014/main" id="{9BFB4935-3C74-4CA7-B650-EC7316545DB8}"/>
              </a:ext>
            </a:extLst>
          </p:cNvPr>
          <p:cNvSpPr/>
          <p:nvPr/>
        </p:nvSpPr>
        <p:spPr>
          <a:xfrm rot="16200000" flipH="1">
            <a:off x="2261873" y="340394"/>
            <a:ext cx="4319112" cy="7033105"/>
          </a:xfrm>
          <a:custGeom>
            <a:avLst/>
            <a:gdLst>
              <a:gd name="connsiteX0" fmla="*/ 0 w 1828800"/>
              <a:gd name="connsiteY0" fmla="*/ 0 h 2828925"/>
              <a:gd name="connsiteX1" fmla="*/ 295275 w 1828800"/>
              <a:gd name="connsiteY1" fmla="*/ 2828925 h 2828925"/>
              <a:gd name="connsiteX2" fmla="*/ 1704975 w 1828800"/>
              <a:gd name="connsiteY2" fmla="*/ 2486025 h 2828925"/>
              <a:gd name="connsiteX3" fmla="*/ 1828800 w 1828800"/>
              <a:gd name="connsiteY3" fmla="*/ 600075 h 2828925"/>
              <a:gd name="connsiteX4" fmla="*/ 0 w 1828800"/>
              <a:gd name="connsiteY4" fmla="*/ 0 h 28289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2828925">
                <a:moveTo>
                  <a:pt x="0" y="0"/>
                </a:moveTo>
                <a:lnTo>
                  <a:pt x="295275" y="2828925"/>
                </a:lnTo>
                <a:lnTo>
                  <a:pt x="1704975" y="2486025"/>
                </a:lnTo>
                <a:lnTo>
                  <a:pt x="1828800" y="600075"/>
                </a:lnTo>
                <a:lnTo>
                  <a:pt x="0" y="0"/>
                </a:lnTo>
                <a:close/>
              </a:path>
            </a:pathLst>
          </a:custGeom>
          <a:solidFill>
            <a:srgbClr val="C99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1" name="Group 10">
            <a:extLst>
              <a:ext uri="{FF2B5EF4-FFF2-40B4-BE49-F238E27FC236}">
                <a16:creationId xmlns:a16="http://schemas.microsoft.com/office/drawing/2014/main" id="{BF496AF6-89F2-4224-AA32-DD0B5FACED01}"/>
              </a:ext>
            </a:extLst>
          </p:cNvPr>
          <p:cNvGrpSpPr/>
          <p:nvPr/>
        </p:nvGrpSpPr>
        <p:grpSpPr>
          <a:xfrm>
            <a:off x="1282219" y="1305261"/>
            <a:ext cx="6579562" cy="4935432"/>
            <a:chOff x="1282219" y="1305261"/>
            <a:chExt cx="6579562" cy="4935432"/>
          </a:xfrm>
        </p:grpSpPr>
        <p:pic>
          <p:nvPicPr>
            <p:cNvPr id="7" name="Picture 6">
              <a:extLst>
                <a:ext uri="{FF2B5EF4-FFF2-40B4-BE49-F238E27FC236}">
                  <a16:creationId xmlns:a16="http://schemas.microsoft.com/office/drawing/2014/main" id="{A03E2A5D-8811-4ED5-92F8-6C24952ECF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033"/>
            <a:stretch/>
          </p:blipFill>
          <p:spPr>
            <a:xfrm>
              <a:off x="2600325" y="1305261"/>
              <a:ext cx="5261456" cy="4935432"/>
            </a:xfrm>
            <a:prstGeom prst="rect">
              <a:avLst/>
            </a:prstGeom>
          </p:spPr>
        </p:pic>
        <p:pic>
          <p:nvPicPr>
            <p:cNvPr id="9" name="Picture 8">
              <a:extLst>
                <a:ext uri="{FF2B5EF4-FFF2-40B4-BE49-F238E27FC236}">
                  <a16:creationId xmlns:a16="http://schemas.microsoft.com/office/drawing/2014/main" id="{AE76DDC5-2F89-4DFB-92F9-55F670E49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567672">
              <a:off x="1529906" y="2097384"/>
              <a:ext cx="1366407" cy="1881421"/>
            </a:xfrm>
            <a:prstGeom prst="rect">
              <a:avLst/>
            </a:prstGeom>
          </p:spPr>
        </p:pic>
        <p:pic>
          <p:nvPicPr>
            <p:cNvPr id="10" name="Picture 9">
              <a:extLst>
                <a:ext uri="{FF2B5EF4-FFF2-40B4-BE49-F238E27FC236}">
                  <a16:creationId xmlns:a16="http://schemas.microsoft.com/office/drawing/2014/main" id="{D4028228-9BD8-40AA-ABC8-61F03D9823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5396" r="75225" b="12482"/>
            <a:stretch/>
          </p:blipFill>
          <p:spPr>
            <a:xfrm>
              <a:off x="1282219" y="4039281"/>
              <a:ext cx="1630050" cy="1585353"/>
            </a:xfrm>
            <a:prstGeom prst="ellipse">
              <a:avLst/>
            </a:prstGeom>
          </p:spPr>
        </p:pic>
      </p:grpSp>
      <p:pic>
        <p:nvPicPr>
          <p:cNvPr id="22" name="Picture 21">
            <a:extLst>
              <a:ext uri="{FF2B5EF4-FFF2-40B4-BE49-F238E27FC236}">
                <a16:creationId xmlns:a16="http://schemas.microsoft.com/office/drawing/2014/main" id="{05698186-418E-4B41-B8AE-6C5E8451C1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37514">
            <a:off x="4445640" y="3552756"/>
            <a:ext cx="5784698" cy="3473844"/>
          </a:xfrm>
          <a:prstGeom prst="rect">
            <a:avLst/>
          </a:prstGeom>
        </p:spPr>
      </p:pic>
      <p:sp>
        <p:nvSpPr>
          <p:cNvPr id="30" name="Rounded Rectangle 2">
            <a:extLst>
              <a:ext uri="{FF2B5EF4-FFF2-40B4-BE49-F238E27FC236}">
                <a16:creationId xmlns:a16="http://schemas.microsoft.com/office/drawing/2014/main" id="{B41092CF-198F-4439-90A2-09B3208F5990}"/>
              </a:ext>
            </a:extLst>
          </p:cNvPr>
          <p:cNvSpPr/>
          <p:nvPr/>
        </p:nvSpPr>
        <p:spPr>
          <a:xfrm>
            <a:off x="-348472" y="1940839"/>
            <a:ext cx="7320772" cy="1011886"/>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b="1" dirty="0">
                <a:solidFill>
                  <a:schemeClr val="tx1"/>
                </a:solidFill>
                <a:latin typeface="Twinkl" pitchFamily="2" charset="0"/>
              </a:rPr>
              <a:t>Kylie’s mum has sent in lots of jars for the junk modelling area. One of the jars used to contain hazelnut spread.</a:t>
            </a:r>
          </a:p>
          <a:p>
            <a:r>
              <a:rPr lang="en-GB" b="1" dirty="0">
                <a:solidFill>
                  <a:schemeClr val="tx1"/>
                </a:solidFill>
                <a:latin typeface="Twinkl" pitchFamily="2" charset="0"/>
              </a:rPr>
              <a:t>Can you keep Ella safe?</a:t>
            </a:r>
          </a:p>
        </p:txBody>
      </p:sp>
      <p:sp>
        <p:nvSpPr>
          <p:cNvPr id="31" name="Rounded Rectangle 2">
            <a:extLst>
              <a:ext uri="{FF2B5EF4-FFF2-40B4-BE49-F238E27FC236}">
                <a16:creationId xmlns:a16="http://schemas.microsoft.com/office/drawing/2014/main" id="{28BCA329-C420-4B88-A8EC-D2ABBAD20370}"/>
              </a:ext>
            </a:extLst>
          </p:cNvPr>
          <p:cNvSpPr/>
          <p:nvPr/>
        </p:nvSpPr>
        <p:spPr>
          <a:xfrm>
            <a:off x="911614" y="3230974"/>
            <a:ext cx="7320772" cy="929338"/>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The teacher and the children should check the jars to make sure which of them used to contain tree nuts. It is safest to put these jars in the bin.</a:t>
            </a:r>
          </a:p>
        </p:txBody>
      </p:sp>
      <p:sp>
        <p:nvSpPr>
          <p:cNvPr id="32" name="Rounded Rectangle 2">
            <a:extLst>
              <a:ext uri="{FF2B5EF4-FFF2-40B4-BE49-F238E27FC236}">
                <a16:creationId xmlns:a16="http://schemas.microsoft.com/office/drawing/2014/main" id="{3875ECA8-CEC0-4B1B-A715-6B298CDD19B2}"/>
              </a:ext>
            </a:extLst>
          </p:cNvPr>
          <p:cNvSpPr/>
          <p:nvPr/>
        </p:nvSpPr>
        <p:spPr>
          <a:xfrm>
            <a:off x="911614" y="4452216"/>
            <a:ext cx="7320772" cy="929338"/>
          </a:xfrm>
          <a:prstGeom prst="roundRect">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lIns="46800" rIns="46800" rtlCol="0" anchor="ctr"/>
          <a:lstStyle/>
          <a:p>
            <a:r>
              <a:rPr lang="en-GB" dirty="0">
                <a:solidFill>
                  <a:schemeClr val="tx1"/>
                </a:solidFill>
                <a:latin typeface="Twinkl" pitchFamily="2" charset="0"/>
              </a:rPr>
              <a:t>Kylie could explain to her mum that they need to check which jars are OK for school because her friend has an </a:t>
            </a:r>
          </a:p>
          <a:p>
            <a:r>
              <a:rPr lang="en-GB" b="1" dirty="0">
                <a:solidFill>
                  <a:schemeClr val="tx1"/>
                </a:solidFill>
                <a:latin typeface="Twinkl" pitchFamily="2" charset="0"/>
              </a:rPr>
              <a:t>allergy</a:t>
            </a:r>
            <a:r>
              <a:rPr lang="en-GB" dirty="0">
                <a:solidFill>
                  <a:schemeClr val="tx1"/>
                </a:solidFill>
                <a:latin typeface="Twinkl" pitchFamily="2" charset="0"/>
              </a:rPr>
              <a:t> to tree nuts.</a:t>
            </a:r>
          </a:p>
        </p:txBody>
      </p:sp>
      <p:sp>
        <p:nvSpPr>
          <p:cNvPr id="13" name="TextBox 12">
            <a:extLst>
              <a:ext uri="{FF2B5EF4-FFF2-40B4-BE49-F238E27FC236}">
                <a16:creationId xmlns:a16="http://schemas.microsoft.com/office/drawing/2014/main" id="{C2D44854-BA1C-463A-B3DD-42341B838640}"/>
              </a:ext>
            </a:extLst>
          </p:cNvPr>
          <p:cNvSpPr txBox="1"/>
          <p:nvPr/>
        </p:nvSpPr>
        <p:spPr>
          <a:xfrm>
            <a:off x="589085" y="606665"/>
            <a:ext cx="6673361" cy="523220"/>
          </a:xfrm>
          <a:prstGeom prst="rect">
            <a:avLst/>
          </a:prstGeom>
          <a:noFill/>
        </p:spPr>
        <p:txBody>
          <a:bodyPr wrap="square" rtlCol="0">
            <a:spAutoFit/>
          </a:bodyPr>
          <a:lstStyle/>
          <a:p>
            <a:r>
              <a:rPr lang="en-GB" sz="2800" b="1" dirty="0">
                <a:solidFill>
                  <a:srgbClr val="ED6C76"/>
                </a:solidFill>
              </a:rPr>
              <a:t>Scenario Five: Junk Models</a:t>
            </a:r>
          </a:p>
        </p:txBody>
      </p:sp>
    </p:spTree>
    <p:extLst>
      <p:ext uri="{BB962C8B-B14F-4D97-AF65-F5344CB8AC3E}">
        <p14:creationId xmlns:p14="http://schemas.microsoft.com/office/powerpoint/2010/main" val="75788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left)">
                                      <p:cBhvr>
                                        <p:cTn id="1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060A90-392E-4ED5-8D1E-06D62B1356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726" y="5124450"/>
            <a:ext cx="3574050" cy="1608003"/>
          </a:xfrm>
          <a:prstGeom prst="rect">
            <a:avLst/>
          </a:prstGeom>
        </p:spPr>
      </p:pic>
      <p:sp>
        <p:nvSpPr>
          <p:cNvPr id="6" name="Rounded Rectangle 13">
            <a:extLst>
              <a:ext uri="{FF2B5EF4-FFF2-40B4-BE49-F238E27FC236}">
                <a16:creationId xmlns:a16="http://schemas.microsoft.com/office/drawing/2014/main" id="{F5CB0FC7-7CA9-4D2E-AC7A-C0433623376A}"/>
              </a:ext>
            </a:extLst>
          </p:cNvPr>
          <p:cNvSpPr/>
          <p:nvPr/>
        </p:nvSpPr>
        <p:spPr>
          <a:xfrm>
            <a:off x="1071563" y="2008990"/>
            <a:ext cx="7000874" cy="2840019"/>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a:solidFill>
                  <a:schemeClr val="tx1"/>
                </a:solidFill>
                <a:latin typeface="Twinkl" pitchFamily="2" charset="0"/>
              </a:rPr>
              <a:t>Do you know anybody who has </a:t>
            </a:r>
          </a:p>
          <a:p>
            <a:r>
              <a:rPr lang="en-GB" sz="3200" dirty="0">
                <a:solidFill>
                  <a:schemeClr val="tx1"/>
                </a:solidFill>
                <a:latin typeface="Twinkl" pitchFamily="2" charset="0"/>
              </a:rPr>
              <a:t>an allergy?</a:t>
            </a:r>
          </a:p>
          <a:p>
            <a:endParaRPr lang="en-GB" sz="3200" dirty="0">
              <a:solidFill>
                <a:schemeClr val="tx1"/>
              </a:solidFill>
              <a:latin typeface="Twinkl" pitchFamily="2" charset="0"/>
            </a:endParaRPr>
          </a:p>
          <a:p>
            <a:r>
              <a:rPr lang="en-GB" sz="3200" dirty="0">
                <a:solidFill>
                  <a:schemeClr val="tx1"/>
                </a:solidFill>
                <a:latin typeface="Twinkl" pitchFamily="2" charset="0"/>
              </a:rPr>
              <a:t>What are you going to do to keep them safe?</a:t>
            </a:r>
          </a:p>
        </p:txBody>
      </p:sp>
    </p:spTree>
    <p:extLst>
      <p:ext uri="{BB962C8B-B14F-4D97-AF65-F5344CB8AC3E}">
        <p14:creationId xmlns:p14="http://schemas.microsoft.com/office/powerpoint/2010/main" val="149389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914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hlinkClick r:id="rId2"/>
            <a:extLst>
              <a:ext uri="{FF2B5EF4-FFF2-40B4-BE49-F238E27FC236}">
                <a16:creationId xmlns:a16="http://schemas.microsoft.com/office/drawing/2014/main" id="{225C8B8D-D426-46A1-877C-7FDEA30D1F2C}"/>
              </a:ext>
            </a:extLst>
          </p:cNvPr>
          <p:cNvSpPr/>
          <p:nvPr/>
        </p:nvSpPr>
        <p:spPr>
          <a:xfrm>
            <a:off x="4018085" y="5776546"/>
            <a:ext cx="1072661" cy="6506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204551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p:cNvSpPr/>
          <p:nvPr/>
        </p:nvSpPr>
        <p:spPr>
          <a:xfrm>
            <a:off x="1409350" y="1409350"/>
            <a:ext cx="2919369" cy="3330430"/>
          </a:xfrm>
          <a:custGeom>
            <a:avLst/>
            <a:gdLst>
              <a:gd name="connsiteX0" fmla="*/ 0 w 2919369"/>
              <a:gd name="connsiteY0" fmla="*/ 0 h 3330430"/>
              <a:gd name="connsiteX1" fmla="*/ 2919369 w 2919369"/>
              <a:gd name="connsiteY1" fmla="*/ 478173 h 3330430"/>
              <a:gd name="connsiteX2" fmla="*/ 2541865 w 2919369"/>
              <a:gd name="connsiteY2" fmla="*/ 3238151 h 3330430"/>
              <a:gd name="connsiteX3" fmla="*/ 167780 w 2919369"/>
              <a:gd name="connsiteY3" fmla="*/ 3330430 h 3330430"/>
            </a:gdLst>
            <a:ahLst/>
            <a:cxnLst>
              <a:cxn ang="0">
                <a:pos x="connsiteX0" y="connsiteY0"/>
              </a:cxn>
              <a:cxn ang="0">
                <a:pos x="connsiteX1" y="connsiteY1"/>
              </a:cxn>
              <a:cxn ang="0">
                <a:pos x="connsiteX2" y="connsiteY2"/>
              </a:cxn>
              <a:cxn ang="0">
                <a:pos x="connsiteX3" y="connsiteY3"/>
              </a:cxn>
            </a:cxnLst>
            <a:rect l="l" t="t" r="r" b="b"/>
            <a:pathLst>
              <a:path w="2919369" h="3330430">
                <a:moveTo>
                  <a:pt x="0" y="0"/>
                </a:moveTo>
                <a:lnTo>
                  <a:pt x="2919369" y="478173"/>
                </a:lnTo>
                <a:lnTo>
                  <a:pt x="2541865" y="3238151"/>
                </a:lnTo>
                <a:lnTo>
                  <a:pt x="167780" y="3330430"/>
                </a:lnTo>
              </a:path>
            </a:pathLst>
          </a:cu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3299" y="961043"/>
            <a:ext cx="2424418" cy="438904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0967" t="7205" r="21585" b="18152"/>
          <a:stretch/>
        </p:blipFill>
        <p:spPr>
          <a:xfrm>
            <a:off x="4731391" y="1750409"/>
            <a:ext cx="2994870" cy="3129093"/>
          </a:xfrm>
          <a:prstGeom prst="flowChartConnector">
            <a:avLst/>
          </a:prstGeom>
          <a:ln w="63500">
            <a:solidFill>
              <a:srgbClr val="ED6C76"/>
            </a:solidFill>
          </a:ln>
        </p:spPr>
      </p:pic>
      <p:sp>
        <p:nvSpPr>
          <p:cNvPr id="8" name="TextBox 7">
            <a:extLst>
              <a:ext uri="{FF2B5EF4-FFF2-40B4-BE49-F238E27FC236}">
                <a16:creationId xmlns:a16="http://schemas.microsoft.com/office/drawing/2014/main" id="{3C70B623-4467-4B30-87AC-848D68B26935}"/>
              </a:ext>
            </a:extLst>
          </p:cNvPr>
          <p:cNvSpPr txBox="1"/>
          <p:nvPr/>
        </p:nvSpPr>
        <p:spPr>
          <a:xfrm>
            <a:off x="553915" y="5712903"/>
            <a:ext cx="4177476" cy="369332"/>
          </a:xfrm>
          <a:prstGeom prst="rect">
            <a:avLst/>
          </a:prstGeom>
          <a:noFill/>
        </p:spPr>
        <p:txBody>
          <a:bodyPr wrap="square" rtlCol="0">
            <a:spAutoFit/>
          </a:bodyPr>
          <a:lstStyle/>
          <a:p>
            <a:pPr algn="ctr"/>
            <a:r>
              <a:rPr lang="en-GB" dirty="0"/>
              <a:t>This is Ella. </a:t>
            </a:r>
            <a:r>
              <a:rPr lang="en-GB" dirty="0">
                <a:latin typeface="Twinkl" pitchFamily="2" charset="0"/>
              </a:rPr>
              <a:t>Ella is </a:t>
            </a:r>
            <a:r>
              <a:rPr lang="en-GB" b="1" dirty="0">
                <a:latin typeface="Twinkl" pitchFamily="2" charset="0"/>
              </a:rPr>
              <a:t>allergic</a:t>
            </a:r>
            <a:r>
              <a:rPr lang="en-GB" dirty="0">
                <a:latin typeface="Twinkl" pitchFamily="2" charset="0"/>
              </a:rPr>
              <a:t> to tree nuts.</a:t>
            </a:r>
            <a:endParaRPr lang="en-GB" dirty="0"/>
          </a:p>
        </p:txBody>
      </p:sp>
    </p:spTree>
    <p:extLst>
      <p:ext uri="{BB962C8B-B14F-4D97-AF65-F5344CB8AC3E}">
        <p14:creationId xmlns:p14="http://schemas.microsoft.com/office/powerpoint/2010/main" val="22700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Freeform 14"/>
          <p:cNvSpPr/>
          <p:nvPr/>
        </p:nvSpPr>
        <p:spPr>
          <a:xfrm rot="161189">
            <a:off x="5160254" y="590918"/>
            <a:ext cx="3468460" cy="3812538"/>
          </a:xfrm>
          <a:custGeom>
            <a:avLst/>
            <a:gdLst>
              <a:gd name="connsiteX0" fmla="*/ 0 w 3431098"/>
              <a:gd name="connsiteY0" fmla="*/ 192947 h 3607266"/>
              <a:gd name="connsiteX1" fmla="*/ 1434518 w 3431098"/>
              <a:gd name="connsiteY1" fmla="*/ 3481431 h 3607266"/>
              <a:gd name="connsiteX2" fmla="*/ 3431098 w 3431098"/>
              <a:gd name="connsiteY2" fmla="*/ 3607266 h 3607266"/>
              <a:gd name="connsiteX3" fmla="*/ 2927758 w 3431098"/>
              <a:gd name="connsiteY3" fmla="*/ 0 h 3607266"/>
            </a:gdLst>
            <a:ahLst/>
            <a:cxnLst>
              <a:cxn ang="0">
                <a:pos x="connsiteX0" y="connsiteY0"/>
              </a:cxn>
              <a:cxn ang="0">
                <a:pos x="connsiteX1" y="connsiteY1"/>
              </a:cxn>
              <a:cxn ang="0">
                <a:pos x="connsiteX2" y="connsiteY2"/>
              </a:cxn>
              <a:cxn ang="0">
                <a:pos x="connsiteX3" y="connsiteY3"/>
              </a:cxn>
            </a:cxnLst>
            <a:rect l="l" t="t" r="r" b="b"/>
            <a:pathLst>
              <a:path w="3431098" h="3607266">
                <a:moveTo>
                  <a:pt x="0" y="192947"/>
                </a:moveTo>
                <a:lnTo>
                  <a:pt x="1434518" y="3481431"/>
                </a:lnTo>
                <a:lnTo>
                  <a:pt x="3431098" y="3607266"/>
                </a:lnTo>
                <a:lnTo>
                  <a:pt x="2927758" y="0"/>
                </a:lnTo>
              </a:path>
            </a:pathLst>
          </a:custGeom>
          <a:solidFill>
            <a:srgbClr val="F39C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Freeform 13"/>
          <p:cNvSpPr/>
          <p:nvPr/>
        </p:nvSpPr>
        <p:spPr>
          <a:xfrm rot="4971502">
            <a:off x="346592" y="670341"/>
            <a:ext cx="3805443" cy="3627869"/>
          </a:xfrm>
          <a:custGeom>
            <a:avLst/>
            <a:gdLst>
              <a:gd name="connsiteX0" fmla="*/ 75501 w 2718033"/>
              <a:gd name="connsiteY0" fmla="*/ 411061 h 2046914"/>
              <a:gd name="connsiteX1" fmla="*/ 2718033 w 2718033"/>
              <a:gd name="connsiteY1" fmla="*/ 0 h 2046914"/>
              <a:gd name="connsiteX2" fmla="*/ 2701255 w 2718033"/>
              <a:gd name="connsiteY2" fmla="*/ 2046914 h 2046914"/>
              <a:gd name="connsiteX3" fmla="*/ 0 w 2718033"/>
              <a:gd name="connsiteY3" fmla="*/ 1669409 h 2046914"/>
              <a:gd name="connsiteX4" fmla="*/ 0 w 2718033"/>
              <a:gd name="connsiteY4" fmla="*/ 1669409 h 204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8033" h="2046914">
                <a:moveTo>
                  <a:pt x="75501" y="411061"/>
                </a:moveTo>
                <a:lnTo>
                  <a:pt x="2718033" y="0"/>
                </a:lnTo>
                <a:lnTo>
                  <a:pt x="2701255" y="2046914"/>
                </a:lnTo>
                <a:lnTo>
                  <a:pt x="0" y="1669409"/>
                </a:lnTo>
                <a:lnTo>
                  <a:pt x="0" y="1669409"/>
                </a:lnTo>
              </a:path>
            </a:pathLst>
          </a:custGeom>
          <a:solidFill>
            <a:srgbClr val="B9D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B5936DA8-F6F9-4B00-823F-52B49D03DC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94670" y="769819"/>
            <a:ext cx="2570322" cy="1979219"/>
          </a:xfrm>
          <a:prstGeom prst="rect">
            <a:avLst/>
          </a:prstGeom>
        </p:spPr>
      </p:pic>
      <p:pic>
        <p:nvPicPr>
          <p:cNvPr id="18" name="Picture 17">
            <a:extLst>
              <a:ext uri="{FF2B5EF4-FFF2-40B4-BE49-F238E27FC236}">
                <a16:creationId xmlns:a16="http://schemas.microsoft.com/office/drawing/2014/main" id="{6DB16EB7-8599-44B1-93D7-86B49BD4E2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87977" y="1143000"/>
            <a:ext cx="2570322" cy="186338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78161" y="2111565"/>
            <a:ext cx="1374644" cy="3576135"/>
          </a:xfrm>
          <a:prstGeom prst="rect">
            <a:avLst/>
          </a:prstGeom>
        </p:spPr>
      </p:pic>
      <p:sp>
        <p:nvSpPr>
          <p:cNvPr id="9" name="Rectangle 8"/>
          <p:cNvSpPr/>
          <p:nvPr/>
        </p:nvSpPr>
        <p:spPr>
          <a:xfrm>
            <a:off x="2041525" y="1027049"/>
            <a:ext cx="2288162" cy="1200329"/>
          </a:xfrm>
          <a:prstGeom prst="rect">
            <a:avLst/>
          </a:prstGeom>
        </p:spPr>
        <p:txBody>
          <a:bodyPr wrap="square">
            <a:spAutoFit/>
          </a:bodyPr>
          <a:lstStyle/>
          <a:p>
            <a:r>
              <a:rPr lang="en-GB" dirty="0">
                <a:latin typeface="Twinkl" pitchFamily="2" charset="0"/>
              </a:rPr>
              <a:t>I am </a:t>
            </a:r>
            <a:r>
              <a:rPr lang="en-GB" b="1" dirty="0">
                <a:latin typeface="Twinkl" pitchFamily="2" charset="0"/>
              </a:rPr>
              <a:t>allergic</a:t>
            </a:r>
            <a:r>
              <a:rPr lang="en-GB" dirty="0">
                <a:latin typeface="Twinkl" pitchFamily="2" charset="0"/>
              </a:rPr>
              <a:t> to tree nuts. They make me poorly if I come into contact with them.</a:t>
            </a:r>
          </a:p>
        </p:txBody>
      </p:sp>
      <p:sp>
        <p:nvSpPr>
          <p:cNvPr id="4" name="Rectangle 3"/>
          <p:cNvSpPr/>
          <p:nvPr/>
        </p:nvSpPr>
        <p:spPr>
          <a:xfrm>
            <a:off x="4956934" y="1335102"/>
            <a:ext cx="2492574" cy="1200329"/>
          </a:xfrm>
          <a:prstGeom prst="rect">
            <a:avLst/>
          </a:prstGeom>
        </p:spPr>
        <p:txBody>
          <a:bodyPr wrap="square">
            <a:spAutoFit/>
          </a:bodyPr>
          <a:lstStyle/>
          <a:p>
            <a:r>
              <a:rPr lang="en-GB" dirty="0">
                <a:latin typeface="Twinkl" pitchFamily="2" charset="0"/>
              </a:rPr>
              <a:t>I do not like broccoli but it does not make me poorly. I just think it tastes disgusting!</a:t>
            </a:r>
          </a:p>
        </p:txBody>
      </p:sp>
      <p:pic>
        <p:nvPicPr>
          <p:cNvPr id="5" name="Picture 4">
            <a:extLst>
              <a:ext uri="{FF2B5EF4-FFF2-40B4-BE49-F238E27FC236}">
                <a16:creationId xmlns:a16="http://schemas.microsoft.com/office/drawing/2014/main" id="{DFBF0403-2E33-4B70-AB82-94B9D40BE7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361" y="1967218"/>
            <a:ext cx="1381204" cy="3576135"/>
          </a:xfrm>
          <a:prstGeom prst="rect">
            <a:avLst/>
          </a:prstGeom>
        </p:spPr>
      </p:pic>
      <p:sp>
        <p:nvSpPr>
          <p:cNvPr id="12" name="Rounded Rectangle 11"/>
          <p:cNvSpPr/>
          <p:nvPr/>
        </p:nvSpPr>
        <p:spPr>
          <a:xfrm>
            <a:off x="662728" y="5136969"/>
            <a:ext cx="7843710" cy="1093373"/>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This does not mean that Ella doesn’t like to eat tree nuts. It means that Ella’s body makes her very poorly if she does. There is a big difference between being </a:t>
            </a:r>
            <a:r>
              <a:rPr lang="en-GB" b="1" dirty="0">
                <a:solidFill>
                  <a:schemeClr val="tx1"/>
                </a:solidFill>
                <a:latin typeface="Twinkl" pitchFamily="2" charset="0"/>
              </a:rPr>
              <a:t>allergic</a:t>
            </a:r>
            <a:r>
              <a:rPr lang="en-GB" dirty="0">
                <a:solidFill>
                  <a:schemeClr val="tx1"/>
                </a:solidFill>
                <a:latin typeface="Twinkl" pitchFamily="2" charset="0"/>
              </a:rPr>
              <a:t> to a food and just not liking it.</a:t>
            </a:r>
          </a:p>
        </p:txBody>
      </p:sp>
      <p:pic>
        <p:nvPicPr>
          <p:cNvPr id="11" name="Picture 10">
            <a:extLst>
              <a:ext uri="{FF2B5EF4-FFF2-40B4-BE49-F238E27FC236}">
                <a16:creationId xmlns:a16="http://schemas.microsoft.com/office/drawing/2014/main" id="{23BE942D-A3EC-4385-981D-5843747E47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6592" y="3508402"/>
            <a:ext cx="1748217" cy="1422183"/>
          </a:xfrm>
          <a:prstGeom prst="rect">
            <a:avLst/>
          </a:prstGeom>
        </p:spPr>
      </p:pic>
      <p:pic>
        <p:nvPicPr>
          <p:cNvPr id="21" name="Picture 20">
            <a:extLst>
              <a:ext uri="{FF2B5EF4-FFF2-40B4-BE49-F238E27FC236}">
                <a16:creationId xmlns:a16="http://schemas.microsoft.com/office/drawing/2014/main" id="{ABD5D029-B3AC-4A48-8B70-22F969F47F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1949" y="3149761"/>
            <a:ext cx="1997565" cy="1389104"/>
          </a:xfrm>
          <a:prstGeom prst="rect">
            <a:avLst/>
          </a:prstGeom>
        </p:spPr>
      </p:pic>
    </p:spTree>
    <p:extLst>
      <p:ext uri="{BB962C8B-B14F-4D97-AF65-F5344CB8AC3E}">
        <p14:creationId xmlns:p14="http://schemas.microsoft.com/office/powerpoint/2010/main" val="1157269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319" r="34022" b="16645"/>
          <a:stretch/>
        </p:blipFill>
        <p:spPr>
          <a:xfrm>
            <a:off x="1658592" y="738230"/>
            <a:ext cx="5849555" cy="5143080"/>
          </a:xfrm>
          <a:prstGeom prst="roundRect">
            <a:avLst>
              <a:gd name="adj" fmla="val 4923"/>
            </a:avLst>
          </a:prstGeom>
        </p:spPr>
      </p:pic>
      <p:sp>
        <p:nvSpPr>
          <p:cNvPr id="9" name="Rounded Rectangle 8"/>
          <p:cNvSpPr/>
          <p:nvPr/>
        </p:nvSpPr>
        <p:spPr>
          <a:xfrm>
            <a:off x="3909270" y="4437776"/>
            <a:ext cx="3842156" cy="1601363"/>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If Ella eats or touches tree nuts, she can be sick, she can get itchy, she might get very hot and she might not be able to breathe properly. This can be very serious.</a:t>
            </a:r>
          </a:p>
        </p:txBody>
      </p:sp>
      <p:pic>
        <p:nvPicPr>
          <p:cNvPr id="3" name="Picture 2">
            <a:extLst>
              <a:ext uri="{FF2B5EF4-FFF2-40B4-BE49-F238E27FC236}">
                <a16:creationId xmlns:a16="http://schemas.microsoft.com/office/drawing/2014/main" id="{C4FDA8D1-FA80-48D6-B1F6-1A9658F23F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185" y="1673397"/>
            <a:ext cx="1717315" cy="4446374"/>
          </a:xfrm>
          <a:prstGeom prst="rect">
            <a:avLst/>
          </a:prstGeom>
        </p:spPr>
      </p:pic>
    </p:spTree>
    <p:extLst>
      <p:ext uri="{BB962C8B-B14F-4D97-AF65-F5344CB8AC3E}">
        <p14:creationId xmlns:p14="http://schemas.microsoft.com/office/powerpoint/2010/main" val="869190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66777" y="909416"/>
            <a:ext cx="5660464" cy="4002601"/>
          </a:xfrm>
          <a:prstGeom prst="roundRect">
            <a:avLst>
              <a:gd name="adj" fmla="val 7445"/>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9377" y="1337063"/>
            <a:ext cx="1439878" cy="37458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1982" y="1308916"/>
            <a:ext cx="5060105" cy="3779166"/>
          </a:xfrm>
          <a:prstGeom prst="rect">
            <a:avLst/>
          </a:prstGeom>
        </p:spPr>
      </p:pic>
      <p:sp>
        <p:nvSpPr>
          <p:cNvPr id="9" name="Rounded Rectangle 11">
            <a:extLst>
              <a:ext uri="{FF2B5EF4-FFF2-40B4-BE49-F238E27FC236}">
                <a16:creationId xmlns:a16="http://schemas.microsoft.com/office/drawing/2014/main" id="{DC98662D-2F6A-4E55-A7ED-B20A3D280721}"/>
              </a:ext>
            </a:extLst>
          </p:cNvPr>
          <p:cNvSpPr/>
          <p:nvPr/>
        </p:nvSpPr>
        <p:spPr>
          <a:xfrm>
            <a:off x="1399629" y="5106138"/>
            <a:ext cx="6344741" cy="1093373"/>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Sometimes, this can happen even if Ella doesn’t eat or touch tree nuts. If someone she is playing with has eaten tree nuts, or if they are nearby, this can also make Ella poorly.</a:t>
            </a:r>
          </a:p>
        </p:txBody>
      </p:sp>
    </p:spTree>
    <p:extLst>
      <p:ext uri="{BB962C8B-B14F-4D97-AF65-F5344CB8AC3E}">
        <p14:creationId xmlns:p14="http://schemas.microsoft.com/office/powerpoint/2010/main" val="1174223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73738" y="2954524"/>
            <a:ext cx="6396523" cy="923330"/>
          </a:xfrm>
          <a:prstGeom prst="rect">
            <a:avLst/>
          </a:prstGeom>
        </p:spPr>
        <p:txBody>
          <a:bodyPr wrap="square">
            <a:spAutoFit/>
          </a:bodyPr>
          <a:lstStyle/>
          <a:p>
            <a:r>
              <a:rPr lang="en-GB" dirty="0"/>
              <a:t>Tree nuts are used in lots of different foods, such as breakfast cereals, cereal bars, biscuits, chocolate bars and ice cream. </a:t>
            </a:r>
            <a:r>
              <a:rPr lang="en-GB" dirty="0">
                <a:latin typeface="Twinkl" pitchFamily="2" charset="0"/>
              </a:rPr>
              <a:t>Sometimes, people put tree nuts on their bird table.</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214" t="924" r="17709" b="1"/>
          <a:stretch/>
        </p:blipFill>
        <p:spPr>
          <a:xfrm>
            <a:off x="780176" y="864067"/>
            <a:ext cx="1820411" cy="1817690"/>
          </a:xfrm>
          <a:prstGeom prst="ellipse">
            <a:avLst/>
          </a:prstGeom>
          <a:ln w="66675">
            <a:solidFill>
              <a:srgbClr val="ED6C76"/>
            </a:solidFill>
          </a:ln>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8197" t="10278" r="1837" b="-18"/>
          <a:stretch/>
        </p:blipFill>
        <p:spPr>
          <a:xfrm>
            <a:off x="3661332" y="859425"/>
            <a:ext cx="1804239" cy="1800000"/>
          </a:xfrm>
          <a:prstGeom prst="ellipse">
            <a:avLst/>
          </a:prstGeom>
          <a:ln w="66675">
            <a:solidFill>
              <a:srgbClr val="ED6C76"/>
            </a:solidFill>
          </a:ln>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6599" t="809" r="16599" b="114"/>
          <a:stretch/>
        </p:blipFill>
        <p:spPr>
          <a:xfrm>
            <a:off x="6526316" y="881757"/>
            <a:ext cx="1820413" cy="1800000"/>
          </a:xfrm>
          <a:prstGeom prst="ellipse">
            <a:avLst/>
          </a:prstGeom>
          <a:ln w="66675">
            <a:solidFill>
              <a:srgbClr val="ED6C76"/>
            </a:solidFill>
          </a:ln>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29100" r="4410"/>
          <a:stretch/>
        </p:blipFill>
        <p:spPr>
          <a:xfrm>
            <a:off x="796957" y="4167142"/>
            <a:ext cx="1795244" cy="1800000"/>
          </a:xfrm>
          <a:prstGeom prst="ellipse">
            <a:avLst/>
          </a:prstGeom>
          <a:ln w="66675">
            <a:solidFill>
              <a:srgbClr val="ED6C76"/>
            </a:solidFill>
          </a:ln>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7945" t="1588" r="15997"/>
          <a:stretch/>
        </p:blipFill>
        <p:spPr>
          <a:xfrm>
            <a:off x="3648904" y="4162500"/>
            <a:ext cx="1812324" cy="1800000"/>
          </a:xfrm>
          <a:prstGeom prst="ellipse">
            <a:avLst/>
          </a:prstGeom>
          <a:ln w="66675">
            <a:solidFill>
              <a:srgbClr val="ED6C76"/>
            </a:solidFill>
          </a:ln>
        </p:spPr>
      </p:pic>
      <p:pic>
        <p:nvPicPr>
          <p:cNvPr id="13" name="Picture 12"/>
          <p:cNvPicPr>
            <a:picLocks noChangeAspect="1"/>
          </p:cNvPicPr>
          <p:nvPr/>
        </p:nvPicPr>
        <p:blipFill rotWithShape="1">
          <a:blip r:embed="rId7" cstate="print">
            <a:extLst>
              <a:ext uri="{28A0092B-C50C-407E-A947-70E740481C1C}">
                <a14:useLocalDpi xmlns:a14="http://schemas.microsoft.com/office/drawing/2010/main" val="0"/>
              </a:ext>
            </a:extLst>
          </a:blip>
          <a:srcRect l="5267" r="23790" b="1268"/>
          <a:stretch/>
        </p:blipFill>
        <p:spPr>
          <a:xfrm>
            <a:off x="6517930" y="4175987"/>
            <a:ext cx="1812021" cy="1800000"/>
          </a:xfrm>
          <a:prstGeom prst="ellipse">
            <a:avLst/>
          </a:prstGeom>
          <a:ln w="66675">
            <a:solidFill>
              <a:srgbClr val="ED6C76"/>
            </a:solidFill>
          </a:ln>
        </p:spPr>
      </p:pic>
    </p:spTree>
    <p:extLst>
      <p:ext uri="{BB962C8B-B14F-4D97-AF65-F5344CB8AC3E}">
        <p14:creationId xmlns:p14="http://schemas.microsoft.com/office/powerpoint/2010/main" val="17123020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365" y="638893"/>
            <a:ext cx="7102027" cy="5021954"/>
          </a:xfrm>
          <a:prstGeom prst="rect">
            <a:avLst/>
          </a:prstGeom>
        </p:spPr>
      </p:pic>
      <p:sp>
        <p:nvSpPr>
          <p:cNvPr id="2" name="Rounded Rectangle 1"/>
          <p:cNvSpPr/>
          <p:nvPr/>
        </p:nvSpPr>
        <p:spPr>
          <a:xfrm>
            <a:off x="587459" y="4985359"/>
            <a:ext cx="5276676" cy="1282074"/>
          </a:xfrm>
          <a:prstGeom prst="roundRect">
            <a:avLst>
              <a:gd name="adj" fmla="val 8420"/>
            </a:avLst>
          </a:prstGeom>
          <a:solidFill>
            <a:srgbClr val="B9D36E"/>
          </a:solidFill>
          <a:ln w="3810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latin typeface="Twinkl" pitchFamily="2" charset="0"/>
              </a:rPr>
              <a:t>Every day, Ella and her family work hard to keep her safe. This means that they have to check everything Ella eats to make sure that it does not contain any tree nuts.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8695"/>
          <a:stretch/>
        </p:blipFill>
        <p:spPr>
          <a:xfrm>
            <a:off x="5452786" y="1182849"/>
            <a:ext cx="3558790" cy="5675152"/>
          </a:xfrm>
          <a:prstGeom prst="rect">
            <a:avLst/>
          </a:prstGeom>
        </p:spPr>
      </p:pic>
    </p:spTree>
    <p:extLst>
      <p:ext uri="{BB962C8B-B14F-4D97-AF65-F5344CB8AC3E}">
        <p14:creationId xmlns:p14="http://schemas.microsoft.com/office/powerpoint/2010/main" val="2433379376"/>
      </p:ext>
    </p:extLst>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1157</TotalTime>
  <Words>1316</Words>
  <Application>Microsoft Office PowerPoint</Application>
  <PresentationFormat>On-screen Show (4:3)</PresentationFormat>
  <Paragraphs>63</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Twinkl</vt:lpstr>
      <vt:lpstr>Arial</vt:lpstr>
      <vt:lpstr>Roboto</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Twinkl Twinkl</dc:creator>
  <cp:lastModifiedBy>Leah Brooks</cp:lastModifiedBy>
  <cp:revision>76</cp:revision>
  <dcterms:created xsi:type="dcterms:W3CDTF">2019-12-16T13:03:44Z</dcterms:created>
  <dcterms:modified xsi:type="dcterms:W3CDTF">2021-04-08T11:37:26Z</dcterms:modified>
</cp:coreProperties>
</file>