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8" r:id="rId2"/>
    <p:sldId id="268" r:id="rId3"/>
    <p:sldId id="264" r:id="rId4"/>
    <p:sldId id="270" r:id="rId5"/>
    <p:sldId id="279" r:id="rId6"/>
    <p:sldId id="273" r:id="rId7"/>
    <p:sldId id="280" r:id="rId8"/>
    <p:sldId id="282" r:id="rId9"/>
    <p:sldId id="284" r:id="rId10"/>
    <p:sldId id="283"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v Robson-Hughes" initials="L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36E"/>
    <a:srgbClr val="85BD33"/>
    <a:srgbClr val="EA516C"/>
    <a:srgbClr val="85BD32"/>
    <a:srgbClr val="F9CBCB"/>
    <a:srgbClr val="ED6C76"/>
    <a:srgbClr val="BACAD8"/>
    <a:srgbClr val="90C8E5"/>
    <a:srgbClr val="E8C501"/>
    <a:srgbClr val="D0E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16" autoAdjust="0"/>
    <p:restoredTop sz="94660"/>
  </p:normalViewPr>
  <p:slideViewPr>
    <p:cSldViewPr snapToGrid="0" showGuides="1">
      <p:cViewPr varScale="1">
        <p:scale>
          <a:sx n="86" d="100"/>
          <a:sy n="86" d="100"/>
        </p:scale>
        <p:origin x="912" y="72"/>
      </p:cViewPr>
      <p:guideLst>
        <p:guide orient="horz" pos="2160"/>
        <p:guide pos="2880"/>
        <p:guide pos="340"/>
        <p:guide orient="horz" pos="3952"/>
        <p:guide pos="5420"/>
        <p:guide orient="horz" pos="346"/>
        <p:guide pos="476"/>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04/07/2022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1555131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61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p:spPr>
        <p:txBody>
          <a:bodyPr lIns="0" tIns="252000" rIns="0" bIns="0" anchor="ctr" anchorCtr="0">
            <a:noAutofit/>
          </a:bodyPr>
          <a:lstStyle>
            <a:lvl1pPr marL="0" indent="0" algn="ctr">
              <a:buNone/>
              <a:defRPr sz="40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p:spPr>
        <p:txBody>
          <a:bodyPr lIns="0" tIns="252000" rIns="0" bIns="0" anchor="ctr" anchorCtr="0">
            <a:noAutofit/>
          </a:bodyPr>
          <a:lstStyle>
            <a:lvl1pPr marL="0" indent="0" algn="ctr">
              <a:buNone/>
              <a:defRPr sz="40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twinkl.co.uk/resources/early-years-science-investigation/early-years-life-processes-and-living-things/early-years-minibeasts" TargetMode="External"/><Relationship Id="rId7" Type="http://schemas.openxmlformats.org/officeDocument/2006/relationships/image" Target="../media/image28.png"/><Relationship Id="rId12" Type="http://schemas.openxmlformats.org/officeDocument/2006/relationships/image" Target="../media/image33.tiff"/><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early-years-science-investigation/early-years-life-processes-and-living-things/early-years-minibeasts" TargetMode="External"/><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early-years-science-investigation/early-years-life-processes-and-living-things/early-years-dinosaurs"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www.twinkl.co.uk/resources/early-years-science-investigation/early-years-life-processes-and-living-things/early-years-minibeas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hyperlink" Target="https://www.twinkl.co.uk/resources/early-years-science-investigation/early-years-life-processes-and-living-things/early-years-minibea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hyperlink" Target="https://www.twinkl.co.uk/resources/early-years-science-investigation/early-years-life-processes-and-living-things/early-years-minibeast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twinkl.co.uk/resources/early-years-science-investigation/early-years-life-processes-and-living-things/early-years-minibeasts" TargetMode="External"/><Relationship Id="rId10" Type="http://schemas.openxmlformats.org/officeDocument/2006/relationships/image" Target="../media/image18.jpeg"/><Relationship Id="rId4" Type="http://schemas.openxmlformats.org/officeDocument/2006/relationships/image" Target="../media/image14.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hyperlink" Target="https://www.twinkl.co.uk/resources/early-years-science-investigation/early-years-life-processes-and-living-things/early-years-minibeast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hyperlink" Target="https://www.twinkl.co.uk/resources/early-years-science-investigation/early-years-life-processes-and-living-things/early-years-minibeas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s://www.twinkl.co.uk/resources/early-years-science-investigation/early-years-life-processes-and-living-things/early-years-minibeas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6;p2">
            <a:extLst>
              <a:ext uri="{FF2B5EF4-FFF2-40B4-BE49-F238E27FC236}">
                <a16:creationId xmlns:a16="http://schemas.microsoft.com/office/drawing/2014/main" id="{B255C23D-9F7C-AC40-BEEF-D9A61D086415}"/>
              </a:ext>
            </a:extLst>
          </p:cNvPr>
          <p:cNvSpPr>
            <a:spLocks noGrp="1"/>
          </p:cNvSpPr>
          <p:nvPr>
            <p:ph type="title"/>
          </p:nvPr>
        </p:nvSpPr>
        <p:spPr>
          <a:xfrm>
            <a:off x="457200" y="608442"/>
            <a:ext cx="8220075" cy="652318"/>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accent1"/>
              </a:buClr>
              <a:buSzPts val="2800"/>
              <a:buFont typeface="Roboto"/>
              <a:buNone/>
            </a:pPr>
            <a:r>
              <a:rPr lang="en-GB" sz="2800" dirty="0">
                <a:solidFill>
                  <a:srgbClr val="85BD33"/>
                </a:solidFill>
                <a:latin typeface="Roboto"/>
                <a:ea typeface="Roboto"/>
                <a:cs typeface="Roboto"/>
                <a:sym typeface="Roboto"/>
              </a:rPr>
              <a:t>Disclaimer</a:t>
            </a:r>
            <a:endParaRPr dirty="0">
              <a:solidFill>
                <a:srgbClr val="85BD33"/>
              </a:solidFill>
            </a:endParaRPr>
          </a:p>
        </p:txBody>
      </p:sp>
      <p:sp>
        <p:nvSpPr>
          <p:cNvPr id="4" name="Google Shape;57;p2">
            <a:extLst>
              <a:ext uri="{FF2B5EF4-FFF2-40B4-BE49-F238E27FC236}">
                <a16:creationId xmlns:a16="http://schemas.microsoft.com/office/drawing/2014/main" id="{372F0FB3-562C-4B4C-B853-A90EF11B4172}"/>
              </a:ext>
            </a:extLst>
          </p:cNvPr>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b="0" i="0" u="none" strike="noStrike" cap="none" dirty="0">
                <a:latin typeface="Roboto"/>
                <a:ea typeface="Roboto"/>
                <a:cs typeface="Roboto"/>
                <a:sym typeface="Roboto"/>
              </a:rPr>
              <a:t>You may wish to delete this slide before beginning the presentation.</a:t>
            </a:r>
            <a:endParaRPr dirty="0"/>
          </a:p>
        </p:txBody>
      </p:sp>
      <p:grpSp>
        <p:nvGrpSpPr>
          <p:cNvPr id="5" name="Google Shape;58;p2">
            <a:extLst>
              <a:ext uri="{FF2B5EF4-FFF2-40B4-BE49-F238E27FC236}">
                <a16:creationId xmlns:a16="http://schemas.microsoft.com/office/drawing/2014/main" id="{531778ED-C22D-874D-829C-29EEC99C5329}"/>
              </a:ext>
            </a:extLst>
          </p:cNvPr>
          <p:cNvGrpSpPr/>
          <p:nvPr/>
        </p:nvGrpSpPr>
        <p:grpSpPr>
          <a:xfrm>
            <a:off x="743835" y="1681195"/>
            <a:ext cx="7644513" cy="2295228"/>
            <a:chOff x="743837" y="1344834"/>
            <a:chExt cx="7644513" cy="2295228"/>
          </a:xfrm>
        </p:grpSpPr>
        <p:sp>
          <p:nvSpPr>
            <p:cNvPr id="6" name="Google Shape;59;p2">
              <a:extLst>
                <a:ext uri="{FF2B5EF4-FFF2-40B4-BE49-F238E27FC236}">
                  <a16:creationId xmlns:a16="http://schemas.microsoft.com/office/drawing/2014/main" id="{E7E9898B-411C-F248-A1EA-2551207FB650}"/>
                </a:ext>
              </a:extLst>
            </p:cNvPr>
            <p:cNvSpPr/>
            <p:nvPr/>
          </p:nvSpPr>
          <p:spPr>
            <a:xfrm>
              <a:off x="743837" y="1344834"/>
              <a:ext cx="1266195" cy="273960"/>
            </a:xfrm>
            <a:prstGeom prst="rect">
              <a:avLst/>
            </a:prstGeom>
            <a:solidFill>
              <a:srgbClr val="85BD33"/>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i="0" u="none" strike="noStrike" cap="none" dirty="0">
                  <a:solidFill>
                    <a:schemeClr val="lt1"/>
                  </a:solidFill>
                  <a:latin typeface="Roboto"/>
                  <a:ea typeface="Roboto"/>
                  <a:cs typeface="Roboto"/>
                  <a:sym typeface="Roboto"/>
                </a:rPr>
                <a:t>Animations</a:t>
              </a:r>
              <a:endParaRPr dirty="0"/>
            </a:p>
          </p:txBody>
        </p:sp>
        <p:sp>
          <p:nvSpPr>
            <p:cNvPr id="7" name="Google Shape;60;p2">
              <a:extLst>
                <a:ext uri="{FF2B5EF4-FFF2-40B4-BE49-F238E27FC236}">
                  <a16:creationId xmlns:a16="http://schemas.microsoft.com/office/drawing/2014/main" id="{2F9824EA-AC70-F04E-8C3C-6AE365BE6678}"/>
                </a:ext>
              </a:extLst>
            </p:cNvPr>
            <p:cNvSpPr/>
            <p:nvPr/>
          </p:nvSpPr>
          <p:spPr>
            <a:xfrm>
              <a:off x="755650" y="1618794"/>
              <a:ext cx="7632700" cy="2021268"/>
            </a:xfrm>
            <a:prstGeom prst="rect">
              <a:avLst/>
            </a:prstGeom>
            <a:noFill/>
            <a:ln w="19050" cap="flat" cmpd="sng">
              <a:solidFill>
                <a:srgbClr val="B9D36E"/>
              </a:solidFill>
              <a:prstDash val="solid"/>
              <a:round/>
              <a:headEnd type="none" w="sm" len="sm"/>
              <a:tailEnd type="none" w="sm" len="sm"/>
            </a:ln>
          </p:spPr>
          <p:txBody>
            <a:bodyPr spcFirstLastPara="1" wrap="square" lIns="216000" tIns="216000" rIns="216000" bIns="216000" anchor="t" anchorCtr="0">
              <a:spAutoFit/>
            </a:bodyPr>
            <a:lstStyle/>
            <a:p>
              <a:pPr marL="0" marR="0" lvl="0" indent="0" algn="l" rtl="0">
                <a:spcBef>
                  <a:spcPts val="0"/>
                </a:spcBef>
                <a:spcAft>
                  <a:spcPts val="0"/>
                </a:spcAft>
                <a:buNone/>
              </a:pPr>
              <a:r>
                <a:rPr lang="en-GB" sz="1400" dirty="0">
                  <a:solidFill>
                    <a:schemeClr val="dk1"/>
                  </a:solidFill>
                  <a:latin typeface="Roboto"/>
                  <a:ea typeface="Roboto"/>
                  <a:cs typeface="Roboto"/>
                  <a:sym typeface="Roboto"/>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endParaRPr dirty="0"/>
            </a:p>
            <a:p>
              <a:pPr marL="0" marR="0" lvl="0" indent="0" algn="l" rtl="0">
                <a:spcBef>
                  <a:spcPts val="600"/>
                </a:spcBef>
                <a:spcAft>
                  <a:spcPts val="0"/>
                </a:spcAft>
                <a:buNone/>
              </a:pPr>
              <a:r>
                <a:rPr lang="en-GB" sz="1400" dirty="0">
                  <a:solidFill>
                    <a:schemeClr val="dk1"/>
                  </a:solidFill>
                  <a:latin typeface="Roboto"/>
                  <a:ea typeface="Roboto"/>
                  <a:cs typeface="Roboto"/>
                  <a:sym typeface="Roboto"/>
                </a:rPr>
                <a:t>To enter slide show mode, go to the </a:t>
              </a:r>
              <a:r>
                <a:rPr lang="en-GB" sz="1400" b="1" dirty="0">
                  <a:solidFill>
                    <a:schemeClr val="dk1"/>
                  </a:solidFill>
                  <a:latin typeface="Roboto"/>
                  <a:ea typeface="Roboto"/>
                  <a:cs typeface="Roboto"/>
                  <a:sym typeface="Roboto"/>
                </a:rPr>
                <a:t>slide show menu tab </a:t>
              </a:r>
              <a:r>
                <a:rPr lang="en-GB" sz="1400" dirty="0">
                  <a:solidFill>
                    <a:schemeClr val="dk1"/>
                  </a:solidFill>
                  <a:latin typeface="Roboto"/>
                  <a:ea typeface="Roboto"/>
                  <a:cs typeface="Roboto"/>
                  <a:sym typeface="Roboto"/>
                </a:rPr>
                <a:t>and select either </a:t>
              </a:r>
              <a:r>
                <a:rPr lang="en-GB" sz="1400" b="1" dirty="0">
                  <a:solidFill>
                    <a:schemeClr val="dk1"/>
                  </a:solidFill>
                  <a:latin typeface="Roboto"/>
                  <a:ea typeface="Roboto"/>
                  <a:cs typeface="Roboto"/>
                  <a:sym typeface="Roboto"/>
                </a:rPr>
                <a:t>from beginning</a:t>
              </a:r>
              <a:r>
                <a:rPr lang="en-GB" sz="1400" dirty="0">
                  <a:solidFill>
                    <a:schemeClr val="dk1"/>
                  </a:solidFill>
                  <a:latin typeface="Roboto"/>
                  <a:ea typeface="Roboto"/>
                  <a:cs typeface="Roboto"/>
                  <a:sym typeface="Roboto"/>
                </a:rPr>
                <a:t> </a:t>
              </a:r>
              <a:r>
                <a:rPr lang="en-GB" sz="1400" b="1" dirty="0">
                  <a:solidFill>
                    <a:schemeClr val="dk1"/>
                  </a:solidFill>
                  <a:latin typeface="Roboto"/>
                  <a:ea typeface="Roboto"/>
                  <a:cs typeface="Roboto"/>
                  <a:sym typeface="Roboto"/>
                </a:rPr>
                <a:t>or from current slide</a:t>
              </a:r>
              <a:r>
                <a:rPr lang="en-GB" sz="1400" dirty="0">
                  <a:solidFill>
                    <a:schemeClr val="dk1"/>
                  </a:solidFill>
                  <a:latin typeface="Roboto"/>
                  <a:ea typeface="Roboto"/>
                  <a:cs typeface="Roboto"/>
                  <a:sym typeface="Roboto"/>
                </a:rPr>
                <a:t>.</a:t>
              </a:r>
              <a:endParaRPr dirty="0"/>
            </a:p>
          </p:txBody>
        </p:sp>
      </p:grpSp>
      <p:sp>
        <p:nvSpPr>
          <p:cNvPr id="8" name="Google Shape;61;p2">
            <a:extLst>
              <a:ext uri="{FF2B5EF4-FFF2-40B4-BE49-F238E27FC236}">
                <a16:creationId xmlns:a16="http://schemas.microsoft.com/office/drawing/2014/main" id="{C6499FF1-3D50-1946-85ED-E867BE052B23}"/>
              </a:ext>
            </a:extLst>
          </p:cNvPr>
          <p:cNvSpPr/>
          <p:nvPr/>
        </p:nvSpPr>
        <p:spPr>
          <a:xfrm>
            <a:off x="743836" y="1163960"/>
            <a:ext cx="764451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dirty="0">
                <a:solidFill>
                  <a:schemeClr val="dk1"/>
                </a:solidFill>
                <a:latin typeface="Roboto"/>
                <a:ea typeface="Roboto"/>
                <a:cs typeface="Roboto"/>
                <a:sym typeface="Roboto"/>
              </a:rPr>
              <a:t>We hope you find the information on our website and resources useful. </a:t>
            </a: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473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C9E12B-38EB-4CD1-AF9F-AB2BA4C259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9144000" cy="1929132"/>
          </a:xfrm>
          <a:prstGeom prst="rect">
            <a:avLst/>
          </a:prstGeom>
        </p:spPr>
      </p:pic>
      <p:sp>
        <p:nvSpPr>
          <p:cNvPr id="17" name="TextBox 16">
            <a:extLst>
              <a:ext uri="{FF2B5EF4-FFF2-40B4-BE49-F238E27FC236}">
                <a16:creationId xmlns:a16="http://schemas.microsoft.com/office/drawing/2014/main" id="{DB1DB5AE-F4CA-455E-8C30-E382F8A09E45}"/>
              </a:ext>
            </a:extLst>
          </p:cNvPr>
          <p:cNvSpPr txBox="1"/>
          <p:nvPr/>
        </p:nvSpPr>
        <p:spPr>
          <a:xfrm>
            <a:off x="330341" y="205458"/>
            <a:ext cx="4821926" cy="1200329"/>
          </a:xfrm>
          <a:prstGeom prst="rect">
            <a:avLst/>
          </a:prstGeom>
          <a:noFill/>
        </p:spPr>
        <p:txBody>
          <a:bodyPr wrap="square" rtlCol="0">
            <a:spAutoFit/>
          </a:bodyPr>
          <a:lstStyle/>
          <a:p>
            <a:r>
              <a:rPr lang="en-GB" sz="3600" b="1" dirty="0">
                <a:solidFill>
                  <a:schemeClr val="bg1"/>
                </a:solidFill>
              </a:rPr>
              <a:t>What Do We Know About Fossils?</a:t>
            </a:r>
            <a:endParaRPr lang="en-GB" sz="3600" dirty="0">
              <a:solidFill>
                <a:schemeClr val="bg1"/>
              </a:solidFill>
            </a:endParaRPr>
          </a:p>
        </p:txBody>
      </p:sp>
      <p:sp>
        <p:nvSpPr>
          <p:cNvPr id="14" name="Rectangle 13">
            <a:hlinkClick r:id="rId3"/>
            <a:extLst>
              <a:ext uri="{FF2B5EF4-FFF2-40B4-BE49-F238E27FC236}">
                <a16:creationId xmlns:a16="http://schemas.microsoft.com/office/drawing/2014/main" id="{E1873263-6F84-804F-989E-B326225D9B3A}"/>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663C83C-6977-2B28-9ACA-E8791A774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24" name="Speech Bubble: Rectangle with Corners Rounded 23">
            <a:extLst>
              <a:ext uri="{FF2B5EF4-FFF2-40B4-BE49-F238E27FC236}">
                <a16:creationId xmlns:a16="http://schemas.microsoft.com/office/drawing/2014/main" id="{1844D52C-90F4-7352-C97B-C2A318DC10E9}"/>
              </a:ext>
            </a:extLst>
          </p:cNvPr>
          <p:cNvSpPr/>
          <p:nvPr/>
        </p:nvSpPr>
        <p:spPr>
          <a:xfrm>
            <a:off x="1605698" y="5404306"/>
            <a:ext cx="2509102" cy="731775"/>
          </a:xfrm>
          <a:prstGeom prst="wedgeRoundRectCallout">
            <a:avLst>
              <a:gd name="adj1" fmla="val -53890"/>
              <a:gd name="adj2" fmla="val -143378"/>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buSzPts val="1600"/>
            </a:pPr>
            <a:r>
              <a:rPr lang="en-GB"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What have you learned about fossils?</a:t>
            </a:r>
          </a:p>
        </p:txBody>
      </p:sp>
      <p:pic>
        <p:nvPicPr>
          <p:cNvPr id="25" name="Picture 24">
            <a:extLst>
              <a:ext uri="{FF2B5EF4-FFF2-40B4-BE49-F238E27FC236}">
                <a16:creationId xmlns:a16="http://schemas.microsoft.com/office/drawing/2014/main" id="{D1C3F577-CF09-B19E-04E5-6274604E95F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48101" y="4807258"/>
            <a:ext cx="637798" cy="488643"/>
          </a:xfrm>
          <a:prstGeom prst="rect">
            <a:avLst/>
          </a:prstGeom>
        </p:spPr>
      </p:pic>
      <p:pic>
        <p:nvPicPr>
          <p:cNvPr id="27" name="Picture 26">
            <a:extLst>
              <a:ext uri="{FF2B5EF4-FFF2-40B4-BE49-F238E27FC236}">
                <a16:creationId xmlns:a16="http://schemas.microsoft.com/office/drawing/2014/main" id="{7E3459C5-BDED-32B4-5542-94F306D54E1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57296" y="3138457"/>
            <a:ext cx="1585378" cy="2771499"/>
          </a:xfrm>
          <a:prstGeom prst="rect">
            <a:avLst/>
          </a:prstGeom>
        </p:spPr>
      </p:pic>
      <p:pic>
        <p:nvPicPr>
          <p:cNvPr id="28" name="Picture 27">
            <a:extLst>
              <a:ext uri="{FF2B5EF4-FFF2-40B4-BE49-F238E27FC236}">
                <a16:creationId xmlns:a16="http://schemas.microsoft.com/office/drawing/2014/main" id="{F4709198-5A8B-5A2B-5F55-DE5906B22A2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93294" y="2794096"/>
            <a:ext cx="747711" cy="1745247"/>
          </a:xfrm>
          <a:prstGeom prst="rect">
            <a:avLst/>
          </a:prstGeom>
        </p:spPr>
      </p:pic>
      <p:pic>
        <p:nvPicPr>
          <p:cNvPr id="29" name="Picture 28">
            <a:extLst>
              <a:ext uri="{FF2B5EF4-FFF2-40B4-BE49-F238E27FC236}">
                <a16:creationId xmlns:a16="http://schemas.microsoft.com/office/drawing/2014/main" id="{E25FBB82-FC17-612B-19B0-8524C44262B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787598" y="4015437"/>
            <a:ext cx="899107" cy="643831"/>
          </a:xfrm>
          <a:prstGeom prst="rect">
            <a:avLst/>
          </a:prstGeom>
        </p:spPr>
      </p:pic>
      <p:pic>
        <p:nvPicPr>
          <p:cNvPr id="30" name="Picture 29">
            <a:extLst>
              <a:ext uri="{FF2B5EF4-FFF2-40B4-BE49-F238E27FC236}">
                <a16:creationId xmlns:a16="http://schemas.microsoft.com/office/drawing/2014/main" id="{F79B9946-6620-903C-0C67-4D6939A0B61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1323781">
            <a:off x="5440285" y="4747795"/>
            <a:ext cx="569683" cy="817485"/>
          </a:xfrm>
          <a:prstGeom prst="rect">
            <a:avLst/>
          </a:prstGeom>
        </p:spPr>
      </p:pic>
      <p:pic>
        <p:nvPicPr>
          <p:cNvPr id="31" name="Picture 30">
            <a:extLst>
              <a:ext uri="{FF2B5EF4-FFF2-40B4-BE49-F238E27FC236}">
                <a16:creationId xmlns:a16="http://schemas.microsoft.com/office/drawing/2014/main" id="{6DD08783-086E-3AB4-4EFF-4D7D1E0C70E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3292897">
            <a:off x="5687307" y="3828583"/>
            <a:ext cx="353663" cy="507500"/>
          </a:xfrm>
          <a:prstGeom prst="rect">
            <a:avLst/>
          </a:prstGeom>
        </p:spPr>
      </p:pic>
      <p:pic>
        <p:nvPicPr>
          <p:cNvPr id="34" name="Picture 33">
            <a:extLst>
              <a:ext uri="{FF2B5EF4-FFF2-40B4-BE49-F238E27FC236}">
                <a16:creationId xmlns:a16="http://schemas.microsoft.com/office/drawing/2014/main" id="{E293DFA5-3C11-65AF-E186-CA52F3AB3A4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1323781">
            <a:off x="4843401" y="4062159"/>
            <a:ext cx="354668" cy="410466"/>
          </a:xfrm>
          <a:prstGeom prst="rect">
            <a:avLst/>
          </a:prstGeom>
        </p:spPr>
      </p:pic>
      <p:pic>
        <p:nvPicPr>
          <p:cNvPr id="6" name="Picture 5">
            <a:extLst>
              <a:ext uri="{FF2B5EF4-FFF2-40B4-BE49-F238E27FC236}">
                <a16:creationId xmlns:a16="http://schemas.microsoft.com/office/drawing/2014/main" id="{E754F13E-8E86-4542-B9E0-73ABAB85AE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21955" y="5404307"/>
            <a:ext cx="1332899" cy="942514"/>
          </a:xfrm>
          <a:prstGeom prst="rect">
            <a:avLst/>
          </a:prstGeom>
        </p:spPr>
      </p:pic>
    </p:spTree>
    <p:extLst>
      <p:ext uri="{BB962C8B-B14F-4D97-AF65-F5344CB8AC3E}">
        <p14:creationId xmlns:p14="http://schemas.microsoft.com/office/powerpoint/2010/main" val="179369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0-#ppt_w/2"/>
                                          </p:val>
                                        </p:tav>
                                        <p:tav tm="100000">
                                          <p:val>
                                            <p:strVal val="#ppt_x"/>
                                          </p:val>
                                        </p:tav>
                                      </p:tavLst>
                                    </p:anim>
                                    <p:anim calcmode="lin" valueType="num">
                                      <p:cBhvr additive="base">
                                        <p:cTn id="8" dur="12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9BE53091-5530-8843-A163-C87149E98725}"/>
              </a:ext>
            </a:extLst>
          </p:cNvPr>
          <p:cNvSpPr/>
          <p:nvPr/>
        </p:nvSpPr>
        <p:spPr>
          <a:xfrm>
            <a:off x="164387" y="5979560"/>
            <a:ext cx="1037689" cy="698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91AC7D32-E6A3-E246-BEF8-637FAC244B60}"/>
              </a:ext>
            </a:extLst>
          </p:cNvPr>
          <p:cNvSpPr/>
          <p:nvPr/>
        </p:nvSpPr>
        <p:spPr>
          <a:xfrm>
            <a:off x="8388350" y="6057899"/>
            <a:ext cx="632359" cy="65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829A7B32-7B26-4243-BB7C-674DF0792E39}"/>
              </a:ext>
            </a:extLst>
          </p:cNvPr>
          <p:cNvSpPr/>
          <p:nvPr/>
        </p:nvSpPr>
        <p:spPr>
          <a:xfrm>
            <a:off x="164387" y="5979560"/>
            <a:ext cx="1037689" cy="698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40AFCE13-5CB6-1543-AEDB-84DA4802A516}"/>
              </a:ext>
            </a:extLst>
          </p:cNvPr>
          <p:cNvSpPr/>
          <p:nvPr/>
        </p:nvSpPr>
        <p:spPr>
          <a:xfrm>
            <a:off x="8388350" y="6057899"/>
            <a:ext cx="632359" cy="65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01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F94D05-CB79-489F-B1D5-D2356C8572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6199"/>
            <a:ext cx="9144000" cy="1993826"/>
          </a:xfrm>
          <a:prstGeom prst="rect">
            <a:avLst/>
          </a:prstGeom>
        </p:spPr>
      </p:pic>
      <p:sp>
        <p:nvSpPr>
          <p:cNvPr id="15" name="Rounded Rectangle 14">
            <a:extLst>
              <a:ext uri="{FF2B5EF4-FFF2-40B4-BE49-F238E27FC236}">
                <a16:creationId xmlns:a16="http://schemas.microsoft.com/office/drawing/2014/main" id="{C4F674CF-FA1A-1A40-A5FC-A48F4EE298B2}"/>
              </a:ext>
            </a:extLst>
          </p:cNvPr>
          <p:cNvSpPr/>
          <p:nvPr/>
        </p:nvSpPr>
        <p:spPr>
          <a:xfrm>
            <a:off x="3305175" y="2096332"/>
            <a:ext cx="3562350" cy="547779"/>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Have you ever seen a fossil?</a:t>
            </a:r>
          </a:p>
        </p:txBody>
      </p:sp>
      <p:sp>
        <p:nvSpPr>
          <p:cNvPr id="16" name="Rounded Rectangle 15">
            <a:extLst>
              <a:ext uri="{FF2B5EF4-FFF2-40B4-BE49-F238E27FC236}">
                <a16:creationId xmlns:a16="http://schemas.microsoft.com/office/drawing/2014/main" id="{AB7E8BF2-8E31-1C44-A2F6-57C96BC66310}"/>
              </a:ext>
            </a:extLst>
          </p:cNvPr>
          <p:cNvSpPr/>
          <p:nvPr/>
        </p:nvSpPr>
        <p:spPr>
          <a:xfrm>
            <a:off x="3754119" y="3129145"/>
            <a:ext cx="3208656" cy="547779"/>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What did it look like?</a:t>
            </a:r>
          </a:p>
        </p:txBody>
      </p:sp>
      <p:sp>
        <p:nvSpPr>
          <p:cNvPr id="18" name="Rounded Rectangle 17">
            <a:extLst>
              <a:ext uri="{FF2B5EF4-FFF2-40B4-BE49-F238E27FC236}">
                <a16:creationId xmlns:a16="http://schemas.microsoft.com/office/drawing/2014/main" id="{3703FA3E-5ECB-CF46-A6BB-9F64C3969AAA}"/>
              </a:ext>
            </a:extLst>
          </p:cNvPr>
          <p:cNvSpPr/>
          <p:nvPr/>
        </p:nvSpPr>
        <p:spPr>
          <a:xfrm>
            <a:off x="3933824" y="4155484"/>
            <a:ext cx="2284731" cy="547779"/>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Where was it?</a:t>
            </a:r>
          </a:p>
        </p:txBody>
      </p:sp>
      <p:sp>
        <p:nvSpPr>
          <p:cNvPr id="4" name="TextBox 3">
            <a:extLst>
              <a:ext uri="{FF2B5EF4-FFF2-40B4-BE49-F238E27FC236}">
                <a16:creationId xmlns:a16="http://schemas.microsoft.com/office/drawing/2014/main" id="{838C76CC-563C-F847-9089-B25E57146118}"/>
              </a:ext>
            </a:extLst>
          </p:cNvPr>
          <p:cNvSpPr txBox="1"/>
          <p:nvPr/>
        </p:nvSpPr>
        <p:spPr>
          <a:xfrm>
            <a:off x="305226" y="243004"/>
            <a:ext cx="3253172" cy="1323439"/>
          </a:xfrm>
          <a:prstGeom prst="rect">
            <a:avLst/>
          </a:prstGeom>
          <a:noFill/>
        </p:spPr>
        <p:txBody>
          <a:bodyPr wrap="square" rtlCol="0">
            <a:spAutoFit/>
          </a:bodyPr>
          <a:lstStyle/>
          <a:p>
            <a:r>
              <a:rPr lang="en-GB" sz="4000" b="1" dirty="0">
                <a:solidFill>
                  <a:schemeClr val="bg1"/>
                </a:solidFill>
              </a:rPr>
              <a:t>Fascinating Fossils</a:t>
            </a:r>
            <a:endParaRPr lang="en-GB" sz="4000" dirty="0">
              <a:solidFill>
                <a:schemeClr val="bg1"/>
              </a:solidFill>
            </a:endParaRPr>
          </a:p>
        </p:txBody>
      </p:sp>
      <p:pic>
        <p:nvPicPr>
          <p:cNvPr id="14" name="Picture 13">
            <a:extLst>
              <a:ext uri="{FF2B5EF4-FFF2-40B4-BE49-F238E27FC236}">
                <a16:creationId xmlns:a16="http://schemas.microsoft.com/office/drawing/2014/main" id="{DEB9BD25-F5FC-F448-A97F-0A8BF43693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7" t="11945" r="96" b="12318"/>
          <a:stretch/>
        </p:blipFill>
        <p:spPr>
          <a:xfrm>
            <a:off x="6453831" y="955657"/>
            <a:ext cx="2806758" cy="2829128"/>
          </a:xfrm>
          <a:prstGeom prst="ellipse">
            <a:avLst/>
          </a:prstGeom>
          <a:ln w="38100">
            <a:solidFill>
              <a:schemeClr val="bg1"/>
            </a:solidFill>
          </a:ln>
        </p:spPr>
      </p:pic>
      <p:sp>
        <p:nvSpPr>
          <p:cNvPr id="13" name="Rectangle 12">
            <a:hlinkClick r:id="rId4"/>
            <a:extLst>
              <a:ext uri="{FF2B5EF4-FFF2-40B4-BE49-F238E27FC236}">
                <a16:creationId xmlns:a16="http://schemas.microsoft.com/office/drawing/2014/main" id="{153FFBD1-6EBE-EA40-B085-1BB4C1B28E76}"/>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1676324-D7FB-4065-9992-5F148033E9A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pic>
        <p:nvPicPr>
          <p:cNvPr id="17" name="Picture 16">
            <a:extLst>
              <a:ext uri="{FF2B5EF4-FFF2-40B4-BE49-F238E27FC236}">
                <a16:creationId xmlns:a16="http://schemas.microsoft.com/office/drawing/2014/main" id="{931F088B-D012-2FC4-4CAB-80267753003C}"/>
              </a:ext>
            </a:extLst>
          </p:cNvPr>
          <p:cNvPicPr>
            <a:picLocks noChangeAspect="1"/>
          </p:cNvPicPr>
          <p:nvPr/>
        </p:nvPicPr>
        <p:blipFill>
          <a:blip r:embed="rId6" cstate="print">
            <a:extLst>
              <a:ext uri="{28A0092B-C50C-407E-A947-70E740481C1C}">
                <a14:useLocalDpi xmlns:a14="http://schemas.microsoft.com/office/drawing/2010/main" val="0"/>
              </a:ext>
            </a:extLst>
          </a:blip>
          <a:srcRect l="14140" r="14140"/>
          <a:stretch/>
        </p:blipFill>
        <p:spPr>
          <a:xfrm>
            <a:off x="5652012" y="3490651"/>
            <a:ext cx="2806758" cy="2829128"/>
          </a:xfrm>
          <a:prstGeom prst="ellipse">
            <a:avLst/>
          </a:prstGeom>
          <a:ln w="38100">
            <a:solidFill>
              <a:schemeClr val="bg1"/>
            </a:solidFill>
          </a:ln>
        </p:spPr>
      </p:pic>
      <p:sp>
        <p:nvSpPr>
          <p:cNvPr id="2" name="Speech Bubble: Rectangle with Corners Rounded 1">
            <a:extLst>
              <a:ext uri="{FF2B5EF4-FFF2-40B4-BE49-F238E27FC236}">
                <a16:creationId xmlns:a16="http://schemas.microsoft.com/office/drawing/2014/main" id="{75A7B0A5-4EB7-1318-942B-F56B87E560E5}"/>
              </a:ext>
            </a:extLst>
          </p:cNvPr>
          <p:cNvSpPr/>
          <p:nvPr/>
        </p:nvSpPr>
        <p:spPr>
          <a:xfrm>
            <a:off x="1505068" y="2913904"/>
            <a:ext cx="1978311" cy="1847850"/>
          </a:xfrm>
          <a:prstGeom prst="wedgeRoundRectCallout">
            <a:avLst>
              <a:gd name="adj1" fmla="val -64458"/>
              <a:gd name="adj2" fmla="val 33250"/>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rgbClr val="000000"/>
              </a:buClr>
              <a:buSzPts val="1600"/>
              <a:buFont typeface="Arial"/>
              <a:buNone/>
            </a:pPr>
            <a:r>
              <a:rPr lang="en-GB" sz="1800" b="0" i="0" u="none" strike="noStrike" cap="none"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Do you know any facts about </a:t>
            </a:r>
            <a:r>
              <a:rPr lang="en-GB" sz="1800" dirty="0">
                <a:solidFill>
                  <a:schemeClr val="tx1"/>
                </a:solidFill>
                <a:ea typeface="Roboto"/>
                <a:cs typeface="Roboto"/>
                <a:sym typeface="Roboto"/>
              </a:rPr>
              <a:t>fossils? Does anyone think they know who I am?</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250" fill="hold"/>
                                        <p:tgtEl>
                                          <p:spTgt spid="21"/>
                                        </p:tgtEl>
                                        <p:attrNameLst>
                                          <p:attrName>ppt_x</p:attrName>
                                        </p:attrNameLst>
                                      </p:cBhvr>
                                      <p:tavLst>
                                        <p:tav tm="0">
                                          <p:val>
                                            <p:strVal val="0-#ppt_w/2"/>
                                          </p:val>
                                        </p:tav>
                                        <p:tav tm="100000">
                                          <p:val>
                                            <p:strVal val="#ppt_x"/>
                                          </p:val>
                                        </p:tav>
                                      </p:tavLst>
                                    </p:anim>
                                    <p:anim calcmode="lin" valueType="num">
                                      <p:cBhvr additive="base">
                                        <p:cTn id="23" dur="125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0" presetClass="entr" presetSubtype="0" fill="hold" grpId="0" nodeType="after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DAAC3BB-7E16-4878-B70B-2400E2B1DE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0618"/>
            <a:ext cx="9144000" cy="1715593"/>
          </a:xfrm>
          <a:prstGeom prst="rect">
            <a:avLst/>
          </a:prstGeom>
        </p:spPr>
      </p:pic>
      <p:sp>
        <p:nvSpPr>
          <p:cNvPr id="19" name="Rounded Rectangle 18">
            <a:extLst>
              <a:ext uri="{FF2B5EF4-FFF2-40B4-BE49-F238E27FC236}">
                <a16:creationId xmlns:a16="http://schemas.microsoft.com/office/drawing/2014/main" id="{C62108AD-0A16-1A45-A036-3A0C8FCA3357}"/>
              </a:ext>
            </a:extLst>
          </p:cNvPr>
          <p:cNvSpPr/>
          <p:nvPr/>
        </p:nvSpPr>
        <p:spPr>
          <a:xfrm>
            <a:off x="795949" y="2403885"/>
            <a:ext cx="4941629" cy="1160713"/>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rgbClr val="000000"/>
                </a:solidFill>
                <a:ea typeface="Roboto"/>
                <a:cs typeface="Roboto"/>
                <a:sym typeface="Roboto"/>
              </a:rPr>
              <a:t>Animals can fossilise but so does poo! These are called coprolites and fossilised dinosaur poo has even been found!</a:t>
            </a:r>
          </a:p>
        </p:txBody>
      </p:sp>
      <p:sp>
        <p:nvSpPr>
          <p:cNvPr id="20" name="Rounded Rectangle 19">
            <a:extLst>
              <a:ext uri="{FF2B5EF4-FFF2-40B4-BE49-F238E27FC236}">
                <a16:creationId xmlns:a16="http://schemas.microsoft.com/office/drawing/2014/main" id="{EABC929D-A979-1840-BAC7-608419AC04AE}"/>
              </a:ext>
            </a:extLst>
          </p:cNvPr>
          <p:cNvSpPr/>
          <p:nvPr/>
        </p:nvSpPr>
        <p:spPr>
          <a:xfrm>
            <a:off x="3104060" y="1415705"/>
            <a:ext cx="4190379" cy="854246"/>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rgbClr val="000000"/>
                </a:solidFill>
                <a:ea typeface="Roboto"/>
                <a:cs typeface="Roboto"/>
                <a:sym typeface="Roboto"/>
              </a:rPr>
              <a:t>Fossils have been found in every continent all over the world. </a:t>
            </a:r>
          </a:p>
        </p:txBody>
      </p:sp>
      <p:sp>
        <p:nvSpPr>
          <p:cNvPr id="25" name="Rounded Rectangle 18">
            <a:extLst>
              <a:ext uri="{FF2B5EF4-FFF2-40B4-BE49-F238E27FC236}">
                <a16:creationId xmlns:a16="http://schemas.microsoft.com/office/drawing/2014/main" id="{74381725-BECA-44B5-8689-B046C491F4FC}"/>
              </a:ext>
            </a:extLst>
          </p:cNvPr>
          <p:cNvSpPr/>
          <p:nvPr/>
        </p:nvSpPr>
        <p:spPr>
          <a:xfrm>
            <a:off x="2419350" y="3732280"/>
            <a:ext cx="5384076" cy="854246"/>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r>
              <a:rPr lang="en-GB" dirty="0">
                <a:solidFill>
                  <a:schemeClr val="dk1"/>
                </a:solidFill>
                <a:ea typeface="Roboto"/>
                <a:cs typeface="Roboto"/>
                <a:sym typeface="Roboto"/>
              </a:rPr>
              <a:t>Fossilised dinosaur footprints have also </a:t>
            </a:r>
            <a:br>
              <a:rPr lang="en-GB" dirty="0">
                <a:solidFill>
                  <a:schemeClr val="dk1"/>
                </a:solidFill>
                <a:ea typeface="Roboto"/>
                <a:cs typeface="Roboto"/>
                <a:sym typeface="Roboto"/>
              </a:rPr>
            </a:br>
            <a:r>
              <a:rPr lang="en-GB" dirty="0">
                <a:solidFill>
                  <a:schemeClr val="dk1"/>
                </a:solidFill>
                <a:ea typeface="Roboto"/>
                <a:cs typeface="Roboto"/>
                <a:sym typeface="Roboto"/>
              </a:rPr>
              <a:t>been discovered. These are called ichnites.</a:t>
            </a:r>
          </a:p>
        </p:txBody>
      </p:sp>
      <p:pic>
        <p:nvPicPr>
          <p:cNvPr id="14" name="Picture 13">
            <a:extLst>
              <a:ext uri="{FF2B5EF4-FFF2-40B4-BE49-F238E27FC236}">
                <a16:creationId xmlns:a16="http://schemas.microsoft.com/office/drawing/2014/main" id="{DEB9BD25-F5FC-F448-A97F-0A8BF43693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953" t="249" r="21289" b="-414"/>
          <a:stretch/>
        </p:blipFill>
        <p:spPr>
          <a:xfrm>
            <a:off x="6735114" y="781127"/>
            <a:ext cx="2101283" cy="2118030"/>
          </a:xfrm>
          <a:prstGeom prst="ellipse">
            <a:avLst/>
          </a:prstGeom>
          <a:ln w="38100">
            <a:solidFill>
              <a:schemeClr val="bg1"/>
            </a:solidFill>
          </a:ln>
        </p:spPr>
      </p:pic>
      <p:sp>
        <p:nvSpPr>
          <p:cNvPr id="15" name="Rectangle 14">
            <a:hlinkClick r:id="rId4"/>
            <a:extLst>
              <a:ext uri="{FF2B5EF4-FFF2-40B4-BE49-F238E27FC236}">
                <a16:creationId xmlns:a16="http://schemas.microsoft.com/office/drawing/2014/main" id="{99B891CE-DEC0-4346-B6FA-C47462ACCFFC}"/>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0F3E99-7CD6-4BB2-9769-35A0C0A2FFF3}"/>
              </a:ext>
            </a:extLst>
          </p:cNvPr>
          <p:cNvSpPr txBox="1"/>
          <p:nvPr/>
        </p:nvSpPr>
        <p:spPr>
          <a:xfrm>
            <a:off x="410213" y="427184"/>
            <a:ext cx="3253172" cy="707886"/>
          </a:xfrm>
          <a:prstGeom prst="rect">
            <a:avLst/>
          </a:prstGeom>
          <a:noFill/>
        </p:spPr>
        <p:txBody>
          <a:bodyPr wrap="square" rtlCol="0">
            <a:spAutoFit/>
          </a:bodyPr>
          <a:lstStyle/>
          <a:p>
            <a:r>
              <a:rPr lang="en-GB" sz="4000" b="1" dirty="0">
                <a:solidFill>
                  <a:schemeClr val="bg1"/>
                </a:solidFill>
              </a:rPr>
              <a:t>Fossil Facts</a:t>
            </a:r>
          </a:p>
        </p:txBody>
      </p:sp>
      <p:pic>
        <p:nvPicPr>
          <p:cNvPr id="21" name="Picture 20">
            <a:extLst>
              <a:ext uri="{FF2B5EF4-FFF2-40B4-BE49-F238E27FC236}">
                <a16:creationId xmlns:a16="http://schemas.microsoft.com/office/drawing/2014/main" id="{B6B75B35-67B0-C8CB-F158-9D111030DE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22" name="Speech Bubble: Rectangle with Corners Rounded 21">
            <a:extLst>
              <a:ext uri="{FF2B5EF4-FFF2-40B4-BE49-F238E27FC236}">
                <a16:creationId xmlns:a16="http://schemas.microsoft.com/office/drawing/2014/main" id="{773104B5-F87F-D29B-7D25-8E1832F64429}"/>
              </a:ext>
            </a:extLst>
          </p:cNvPr>
          <p:cNvSpPr/>
          <p:nvPr/>
        </p:nvSpPr>
        <p:spPr>
          <a:xfrm>
            <a:off x="1571626" y="5006390"/>
            <a:ext cx="4933033" cy="1317500"/>
          </a:xfrm>
          <a:prstGeom prst="wedgeRoundRectCallout">
            <a:avLst>
              <a:gd name="adj1" fmla="val -56542"/>
              <a:gd name="adj2" fmla="val -83147"/>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rgbClr val="000000"/>
              </a:buClr>
              <a:buSzPts val="1600"/>
              <a:buFont typeface="Arial"/>
              <a:buNone/>
            </a:pPr>
            <a:r>
              <a:rPr lang="en-GB" sz="1800" b="0" i="0" u="none" strike="noStrike" cap="none"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If you knew I was Mary Anning, well done! I died over 150 years ago but I was an English fossil collector and palaeontologist. I am going to teach you all about fossils today!</a:t>
            </a:r>
            <a:endParaRPr lang="en-GB" sz="1800" dirty="0">
              <a:solidFill>
                <a:schemeClr val="tx1"/>
              </a:solidFill>
              <a:ea typeface="Roboto"/>
              <a:cs typeface="Roboto"/>
              <a:sym typeface="Roboto"/>
            </a:endParaRPr>
          </a:p>
        </p:txBody>
      </p:sp>
      <p:pic>
        <p:nvPicPr>
          <p:cNvPr id="30" name="Picture 29">
            <a:extLst>
              <a:ext uri="{FF2B5EF4-FFF2-40B4-BE49-F238E27FC236}">
                <a16:creationId xmlns:a16="http://schemas.microsoft.com/office/drawing/2014/main" id="{1B178AD2-F06B-24FF-F856-47715D0B02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245" t="2663" r="10689" b="12218"/>
          <a:stretch/>
        </p:blipFill>
        <p:spPr>
          <a:xfrm>
            <a:off x="6998839" y="3125720"/>
            <a:ext cx="2396883" cy="2415986"/>
          </a:xfrm>
          <a:prstGeom prst="ellipse">
            <a:avLst/>
          </a:prstGeom>
          <a:ln w="38100">
            <a:solidFill>
              <a:schemeClr val="bg1"/>
            </a:solidFill>
          </a:ln>
        </p:spPr>
      </p:pic>
    </p:spTree>
    <p:extLst>
      <p:ext uri="{BB962C8B-B14F-4D97-AF65-F5344CB8AC3E}">
        <p14:creationId xmlns:p14="http://schemas.microsoft.com/office/powerpoint/2010/main" val="217948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0-#ppt_w/2"/>
                                          </p:val>
                                        </p:tav>
                                        <p:tav tm="100000">
                                          <p:val>
                                            <p:strVal val="#ppt_x"/>
                                          </p:val>
                                        </p:tav>
                                      </p:tavLst>
                                    </p:anim>
                                    <p:anim calcmode="lin" valueType="num">
                                      <p:cBhvr additive="base">
                                        <p:cTn id="8" dur="12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5" grpId="0" animBg="1"/>
      <p:bldP spid="25" grpId="1"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4">
            <a:extLst>
              <a:ext uri="{FF2B5EF4-FFF2-40B4-BE49-F238E27FC236}">
                <a16:creationId xmlns:a16="http://schemas.microsoft.com/office/drawing/2014/main" id="{5F3655E8-326C-0716-38B9-F6EA93A5FBA8}"/>
              </a:ext>
            </a:extLst>
          </p:cNvPr>
          <p:cNvSpPr/>
          <p:nvPr/>
        </p:nvSpPr>
        <p:spPr>
          <a:xfrm>
            <a:off x="4972463" y="3207696"/>
            <a:ext cx="2233062" cy="547779"/>
          </a:xfrm>
          <a:prstGeom prst="roundRect">
            <a:avLst/>
          </a:prstGeom>
          <a:solidFill>
            <a:srgbClr val="85BD3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b="1" dirty="0">
                <a:solidFill>
                  <a:schemeClr val="bg1"/>
                </a:solidFill>
              </a:rPr>
              <a:t>Trace Fossils</a:t>
            </a:r>
          </a:p>
        </p:txBody>
      </p:sp>
      <p:pic>
        <p:nvPicPr>
          <p:cNvPr id="16" name="Picture 15">
            <a:extLst>
              <a:ext uri="{FF2B5EF4-FFF2-40B4-BE49-F238E27FC236}">
                <a16:creationId xmlns:a16="http://schemas.microsoft.com/office/drawing/2014/main" id="{2DAAC3BB-7E16-4878-B70B-2400E2B1DE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29693"/>
            <a:ext cx="9144000" cy="1893093"/>
          </a:xfrm>
          <a:prstGeom prst="rect">
            <a:avLst/>
          </a:prstGeom>
        </p:spPr>
      </p:pic>
      <p:sp>
        <p:nvSpPr>
          <p:cNvPr id="27" name="Rounded Rectangle 14">
            <a:extLst>
              <a:ext uri="{FF2B5EF4-FFF2-40B4-BE49-F238E27FC236}">
                <a16:creationId xmlns:a16="http://schemas.microsoft.com/office/drawing/2014/main" id="{E8920982-8749-4FB2-82A0-41D4F81A54F7}"/>
              </a:ext>
            </a:extLst>
          </p:cNvPr>
          <p:cNvSpPr/>
          <p:nvPr/>
        </p:nvSpPr>
        <p:spPr>
          <a:xfrm>
            <a:off x="4358963" y="1413209"/>
            <a:ext cx="2994336" cy="1160713"/>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solidFill>
                  <a:schemeClr val="tx1"/>
                </a:solidFill>
              </a:rPr>
              <a:t>These are the remains </a:t>
            </a:r>
            <a:br>
              <a:rPr lang="en-GB">
                <a:solidFill>
                  <a:schemeClr val="tx1"/>
                </a:solidFill>
              </a:rPr>
            </a:br>
            <a:r>
              <a:rPr lang="en-GB">
                <a:solidFill>
                  <a:schemeClr val="tx1"/>
                </a:solidFill>
              </a:rPr>
              <a:t>of a plant or animal </a:t>
            </a:r>
            <a:br>
              <a:rPr lang="en-GB">
                <a:solidFill>
                  <a:schemeClr val="tx1"/>
                </a:solidFill>
              </a:rPr>
            </a:br>
            <a:r>
              <a:rPr lang="en-GB">
                <a:solidFill>
                  <a:schemeClr val="tx1"/>
                </a:solidFill>
              </a:rPr>
              <a:t>that was once alive. </a:t>
            </a:r>
            <a:endParaRPr lang="en-GB" dirty="0">
              <a:solidFill>
                <a:schemeClr val="tx1"/>
              </a:solidFill>
            </a:endParaRPr>
          </a:p>
        </p:txBody>
      </p:sp>
      <p:sp>
        <p:nvSpPr>
          <p:cNvPr id="26" name="Rounded Rectangle 14">
            <a:extLst>
              <a:ext uri="{FF2B5EF4-FFF2-40B4-BE49-F238E27FC236}">
                <a16:creationId xmlns:a16="http://schemas.microsoft.com/office/drawing/2014/main" id="{67F45116-D11A-44A7-8C30-7B1647A8B0B0}"/>
              </a:ext>
            </a:extLst>
          </p:cNvPr>
          <p:cNvSpPr/>
          <p:nvPr/>
        </p:nvSpPr>
        <p:spPr>
          <a:xfrm>
            <a:off x="4022797" y="3849015"/>
            <a:ext cx="2724098" cy="1467180"/>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These are signs of something that was once alive, such as poo or footprints.</a:t>
            </a:r>
          </a:p>
        </p:txBody>
      </p:sp>
      <p:sp>
        <p:nvSpPr>
          <p:cNvPr id="29" name="Rounded Rectangle 14">
            <a:extLst>
              <a:ext uri="{FF2B5EF4-FFF2-40B4-BE49-F238E27FC236}">
                <a16:creationId xmlns:a16="http://schemas.microsoft.com/office/drawing/2014/main" id="{BD54B97F-E358-4D59-9072-A77FAC2FB3FE}"/>
              </a:ext>
            </a:extLst>
          </p:cNvPr>
          <p:cNvSpPr/>
          <p:nvPr/>
        </p:nvSpPr>
        <p:spPr>
          <a:xfrm>
            <a:off x="5658379" y="801812"/>
            <a:ext cx="2376100" cy="547779"/>
          </a:xfrm>
          <a:prstGeom prst="roundRect">
            <a:avLst/>
          </a:prstGeom>
          <a:solidFill>
            <a:srgbClr val="85BD3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b="1" dirty="0">
                <a:solidFill>
                  <a:schemeClr val="bg1"/>
                </a:solidFill>
              </a:rPr>
              <a:t>Body Fossils</a:t>
            </a:r>
          </a:p>
        </p:txBody>
      </p:sp>
      <p:pic>
        <p:nvPicPr>
          <p:cNvPr id="21" name="Picture 20">
            <a:extLst>
              <a:ext uri="{FF2B5EF4-FFF2-40B4-BE49-F238E27FC236}">
                <a16:creationId xmlns:a16="http://schemas.microsoft.com/office/drawing/2014/main" id="{B239445E-5304-466C-86FB-0F02204D0B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9" t="25640" r="496" b="8320"/>
          <a:stretch/>
        </p:blipFill>
        <p:spPr>
          <a:xfrm rot="10800000">
            <a:off x="6912979" y="810473"/>
            <a:ext cx="2073964" cy="2090493"/>
          </a:xfrm>
          <a:prstGeom prst="ellipse">
            <a:avLst/>
          </a:prstGeom>
          <a:ln w="38100">
            <a:solidFill>
              <a:schemeClr val="bg1"/>
            </a:solidFill>
          </a:ln>
        </p:spPr>
      </p:pic>
      <p:sp>
        <p:nvSpPr>
          <p:cNvPr id="15" name="Rectangle 14">
            <a:hlinkClick r:id="rId4"/>
            <a:extLst>
              <a:ext uri="{FF2B5EF4-FFF2-40B4-BE49-F238E27FC236}">
                <a16:creationId xmlns:a16="http://schemas.microsoft.com/office/drawing/2014/main" id="{99B891CE-DEC0-4346-B6FA-C47462ACCFFC}"/>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F93952-36A4-2613-1738-39BD5C9BEB2F}"/>
              </a:ext>
            </a:extLst>
          </p:cNvPr>
          <p:cNvSpPr txBox="1"/>
          <p:nvPr/>
        </p:nvSpPr>
        <p:spPr>
          <a:xfrm>
            <a:off x="305226" y="79715"/>
            <a:ext cx="3253172" cy="1323439"/>
          </a:xfrm>
          <a:prstGeom prst="rect">
            <a:avLst/>
          </a:prstGeom>
          <a:noFill/>
        </p:spPr>
        <p:txBody>
          <a:bodyPr wrap="square" rtlCol="0">
            <a:spAutoFit/>
          </a:bodyPr>
          <a:lstStyle/>
          <a:p>
            <a:r>
              <a:rPr lang="en-GB" sz="4000" b="1" dirty="0">
                <a:solidFill>
                  <a:schemeClr val="bg1"/>
                </a:solidFill>
              </a:rPr>
              <a:t>What Are Fossils?</a:t>
            </a:r>
            <a:endParaRPr lang="en-GB" sz="4000" dirty="0">
              <a:solidFill>
                <a:schemeClr val="bg1"/>
              </a:solidFill>
            </a:endParaRPr>
          </a:p>
        </p:txBody>
      </p:sp>
      <p:pic>
        <p:nvPicPr>
          <p:cNvPr id="25" name="Picture 24">
            <a:extLst>
              <a:ext uri="{FF2B5EF4-FFF2-40B4-BE49-F238E27FC236}">
                <a16:creationId xmlns:a16="http://schemas.microsoft.com/office/drawing/2014/main" id="{4A80601C-6FDA-FE81-8E56-160F24DED4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31" name="Speech Bubble: Rectangle with Corners Rounded 30">
            <a:extLst>
              <a:ext uri="{FF2B5EF4-FFF2-40B4-BE49-F238E27FC236}">
                <a16:creationId xmlns:a16="http://schemas.microsoft.com/office/drawing/2014/main" id="{F2E87A45-BE6D-6C4E-EA98-7AED4C6738DA}"/>
              </a:ext>
            </a:extLst>
          </p:cNvPr>
          <p:cNvSpPr/>
          <p:nvPr/>
        </p:nvSpPr>
        <p:spPr>
          <a:xfrm>
            <a:off x="1626070" y="4362450"/>
            <a:ext cx="2183929" cy="1945739"/>
          </a:xfrm>
          <a:prstGeom prst="wedgeRoundRectCallout">
            <a:avLst>
              <a:gd name="adj1" fmla="val -66191"/>
              <a:gd name="adj2" fmla="val -41193"/>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rgbClr val="000000"/>
              </a:buClr>
              <a:buSzPts val="1600"/>
              <a:buFont typeface="Arial"/>
              <a:buNone/>
            </a:pPr>
            <a:r>
              <a:rPr lang="en-GB" sz="1800" b="0" i="0" u="none" strike="noStrike" cap="none"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Look at the clues on the picture. What different types of fossils do you think you might find?</a:t>
            </a:r>
            <a:endParaRPr lang="en-GB" sz="1800" dirty="0">
              <a:solidFill>
                <a:schemeClr val="tx1"/>
              </a:solidFill>
              <a:ea typeface="Roboto"/>
              <a:cs typeface="Roboto"/>
              <a:sym typeface="Roboto"/>
            </a:endParaRPr>
          </a:p>
        </p:txBody>
      </p:sp>
      <p:pic>
        <p:nvPicPr>
          <p:cNvPr id="32" name="Picture 31">
            <a:extLst>
              <a:ext uri="{FF2B5EF4-FFF2-40B4-BE49-F238E27FC236}">
                <a16:creationId xmlns:a16="http://schemas.microsoft.com/office/drawing/2014/main" id="{7AE267FD-DCBD-2806-A025-F572BAC0B3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315" r="16642" b="1672"/>
          <a:stretch/>
        </p:blipFill>
        <p:spPr>
          <a:xfrm>
            <a:off x="6446254" y="3114156"/>
            <a:ext cx="2073964" cy="2090493"/>
          </a:xfrm>
          <a:prstGeom prst="ellipse">
            <a:avLst/>
          </a:prstGeom>
          <a:ln w="38100">
            <a:solidFill>
              <a:schemeClr val="bg1"/>
            </a:solidFill>
          </a:ln>
        </p:spPr>
      </p:pic>
      <p:sp>
        <p:nvSpPr>
          <p:cNvPr id="2" name="TextBox 1">
            <a:extLst>
              <a:ext uri="{FF2B5EF4-FFF2-40B4-BE49-F238E27FC236}">
                <a16:creationId xmlns:a16="http://schemas.microsoft.com/office/drawing/2014/main" id="{C23AC609-995D-CD44-9EB3-74B71CBAF261}"/>
              </a:ext>
            </a:extLst>
          </p:cNvPr>
          <p:cNvSpPr txBox="1"/>
          <p:nvPr/>
        </p:nvSpPr>
        <p:spPr>
          <a:xfrm>
            <a:off x="453248" y="1653011"/>
            <a:ext cx="3280361" cy="2031325"/>
          </a:xfrm>
          <a:prstGeom prst="rect">
            <a:avLst/>
          </a:prstGeom>
          <a:noFill/>
        </p:spPr>
        <p:txBody>
          <a:bodyPr wrap="square" rtlCol="0">
            <a:spAutoFit/>
          </a:bodyPr>
          <a:lstStyle/>
          <a:p>
            <a:r>
              <a:rPr lang="en-GB" dirty="0"/>
              <a:t>Fossils are the remains or traces of animals or plants that were once alive. Fossils do not just have to include dinosaurs - they can include all living things. There are two types of fossil.</a:t>
            </a:r>
          </a:p>
        </p:txBody>
      </p:sp>
    </p:spTree>
    <p:extLst>
      <p:ext uri="{BB962C8B-B14F-4D97-AF65-F5344CB8AC3E}">
        <p14:creationId xmlns:p14="http://schemas.microsoft.com/office/powerpoint/2010/main" val="8023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10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250" fill="hold"/>
                                        <p:tgtEl>
                                          <p:spTgt spid="25"/>
                                        </p:tgtEl>
                                        <p:attrNameLst>
                                          <p:attrName>ppt_x</p:attrName>
                                        </p:attrNameLst>
                                      </p:cBhvr>
                                      <p:tavLst>
                                        <p:tav tm="0">
                                          <p:val>
                                            <p:strVal val="0-#ppt_w/2"/>
                                          </p:val>
                                        </p:tav>
                                        <p:tav tm="100000">
                                          <p:val>
                                            <p:strVal val="#ppt_x"/>
                                          </p:val>
                                        </p:tav>
                                      </p:tavLst>
                                    </p:anim>
                                    <p:anim calcmode="lin" valueType="num">
                                      <p:cBhvr additive="base">
                                        <p:cTn id="27" dur="12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1250"/>
                            </p:stCondLst>
                            <p:childTnLst>
                              <p:par>
                                <p:cTn id="29" presetID="10" presetClass="entr" presetSubtype="0" fill="hold" grpId="0"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10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26" grpId="0" animBg="1"/>
      <p:bldP spid="29" grpId="0" animBg="1"/>
      <p:bldP spid="3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C9E12B-38EB-4CD1-AF9F-AB2BA4C259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717"/>
            <a:ext cx="9144000" cy="2218222"/>
          </a:xfrm>
          <a:prstGeom prst="rect">
            <a:avLst/>
          </a:prstGeom>
        </p:spPr>
      </p:pic>
      <p:sp>
        <p:nvSpPr>
          <p:cNvPr id="17" name="TextBox 16">
            <a:extLst>
              <a:ext uri="{FF2B5EF4-FFF2-40B4-BE49-F238E27FC236}">
                <a16:creationId xmlns:a16="http://schemas.microsoft.com/office/drawing/2014/main" id="{DB1DB5AE-F4CA-455E-8C30-E382F8A09E45}"/>
              </a:ext>
            </a:extLst>
          </p:cNvPr>
          <p:cNvSpPr txBox="1"/>
          <p:nvPr/>
        </p:nvSpPr>
        <p:spPr>
          <a:xfrm>
            <a:off x="317256" y="222963"/>
            <a:ext cx="3968993" cy="1200329"/>
          </a:xfrm>
          <a:prstGeom prst="rect">
            <a:avLst/>
          </a:prstGeom>
          <a:noFill/>
        </p:spPr>
        <p:txBody>
          <a:bodyPr wrap="square" rtlCol="0">
            <a:spAutoFit/>
          </a:bodyPr>
          <a:lstStyle/>
          <a:p>
            <a:r>
              <a:rPr lang="en-GB" sz="3600" b="1" dirty="0">
                <a:solidFill>
                  <a:schemeClr val="bg1"/>
                </a:solidFill>
              </a:rPr>
              <a:t>Where Can Fossils Be Found?</a:t>
            </a:r>
            <a:endParaRPr lang="en-GB" sz="3600" dirty="0">
              <a:solidFill>
                <a:schemeClr val="bg1"/>
              </a:solidFill>
            </a:endParaRPr>
          </a:p>
        </p:txBody>
      </p:sp>
      <p:pic>
        <p:nvPicPr>
          <p:cNvPr id="25" name="Picture 24">
            <a:extLst>
              <a:ext uri="{FF2B5EF4-FFF2-40B4-BE49-F238E27FC236}">
                <a16:creationId xmlns:a16="http://schemas.microsoft.com/office/drawing/2014/main" id="{C968BFC3-B883-4C4E-9EB9-ED4DD75E5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912" t="1136" b="-1136"/>
          <a:stretch/>
        </p:blipFill>
        <p:spPr>
          <a:xfrm>
            <a:off x="3164238" y="1737285"/>
            <a:ext cx="1611820" cy="1624666"/>
          </a:xfrm>
          <a:prstGeom prst="ellipse">
            <a:avLst/>
          </a:prstGeom>
          <a:solidFill>
            <a:schemeClr val="accent2">
              <a:lumMod val="40000"/>
              <a:lumOff val="60000"/>
            </a:schemeClr>
          </a:solidFill>
          <a:ln w="38100">
            <a:solidFill>
              <a:schemeClr val="bg1"/>
            </a:solidFill>
          </a:ln>
        </p:spPr>
      </p:pic>
      <p:pic>
        <p:nvPicPr>
          <p:cNvPr id="26" name="Picture 25">
            <a:extLst>
              <a:ext uri="{FF2B5EF4-FFF2-40B4-BE49-F238E27FC236}">
                <a16:creationId xmlns:a16="http://schemas.microsoft.com/office/drawing/2014/main" id="{454FADA7-EA89-0347-B5BF-772BA9A863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45" t="1800" r="20929" b="1095"/>
          <a:stretch/>
        </p:blipFill>
        <p:spPr>
          <a:xfrm>
            <a:off x="1159328" y="2191455"/>
            <a:ext cx="1833348" cy="1847960"/>
          </a:xfrm>
          <a:prstGeom prst="ellipse">
            <a:avLst/>
          </a:prstGeom>
          <a:solidFill>
            <a:schemeClr val="bg1"/>
          </a:solidFill>
          <a:ln w="38100">
            <a:solidFill>
              <a:schemeClr val="bg1"/>
            </a:solidFill>
          </a:ln>
        </p:spPr>
      </p:pic>
      <p:sp>
        <p:nvSpPr>
          <p:cNvPr id="14" name="Rectangle 13">
            <a:hlinkClick r:id="rId5"/>
            <a:extLst>
              <a:ext uri="{FF2B5EF4-FFF2-40B4-BE49-F238E27FC236}">
                <a16:creationId xmlns:a16="http://schemas.microsoft.com/office/drawing/2014/main" id="{E1873263-6F84-804F-989E-B326225D9B3A}"/>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41AACA4-E602-49E3-815B-916D6E50A1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 t="19374" r="-259" b="18855"/>
          <a:stretch/>
        </p:blipFill>
        <p:spPr>
          <a:xfrm>
            <a:off x="4965526" y="1201529"/>
            <a:ext cx="1611820" cy="1624666"/>
          </a:xfrm>
          <a:prstGeom prst="ellipse">
            <a:avLst/>
          </a:prstGeom>
          <a:solidFill>
            <a:srgbClr val="BACAD8"/>
          </a:solidFill>
          <a:ln w="38100">
            <a:solidFill>
              <a:schemeClr val="bg1"/>
            </a:solidFill>
          </a:ln>
        </p:spPr>
      </p:pic>
      <p:pic>
        <p:nvPicPr>
          <p:cNvPr id="20" name="Picture 19">
            <a:extLst>
              <a:ext uri="{FF2B5EF4-FFF2-40B4-BE49-F238E27FC236}">
                <a16:creationId xmlns:a16="http://schemas.microsoft.com/office/drawing/2014/main" id="{475FF74F-48FA-15DF-3F66-764406AC914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21" name="Speech Bubble: Rectangle with Corners Rounded 20">
            <a:extLst>
              <a:ext uri="{FF2B5EF4-FFF2-40B4-BE49-F238E27FC236}">
                <a16:creationId xmlns:a16="http://schemas.microsoft.com/office/drawing/2014/main" id="{887D2AB6-4CC8-17A1-0DE3-AD0E36B2C10C}"/>
              </a:ext>
            </a:extLst>
          </p:cNvPr>
          <p:cNvSpPr/>
          <p:nvPr/>
        </p:nvSpPr>
        <p:spPr>
          <a:xfrm>
            <a:off x="1626070" y="4580197"/>
            <a:ext cx="2183929" cy="1727992"/>
          </a:xfrm>
          <a:prstGeom prst="wedgeRoundRectCallout">
            <a:avLst>
              <a:gd name="adj1" fmla="val -66191"/>
              <a:gd name="adj2" fmla="val -41193"/>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lnSpc>
                <a:spcPct val="100000"/>
              </a:lnSpc>
              <a:spcBef>
                <a:spcPts val="0"/>
              </a:spcBef>
              <a:spcAft>
                <a:spcPts val="0"/>
              </a:spcAft>
              <a:buClr>
                <a:srgbClr val="000000"/>
              </a:buClr>
              <a:buSzPts val="1600"/>
              <a:buFont typeface="Arial"/>
              <a:buNone/>
            </a:pPr>
            <a:r>
              <a:rPr lang="en-GB" sz="1800" b="0" i="0" u="none" strike="noStrike" cap="none"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Can you name some places where you think fossils might have been found?</a:t>
            </a:r>
            <a:endParaRPr lang="en-GB" sz="1800" dirty="0">
              <a:solidFill>
                <a:schemeClr val="tx1"/>
              </a:solidFill>
              <a:ea typeface="Roboto"/>
              <a:cs typeface="Roboto"/>
              <a:sym typeface="Roboto"/>
            </a:endParaRPr>
          </a:p>
        </p:txBody>
      </p:sp>
      <p:sp>
        <p:nvSpPr>
          <p:cNvPr id="2" name="Rectangle: Rounded Corners 1">
            <a:extLst>
              <a:ext uri="{FF2B5EF4-FFF2-40B4-BE49-F238E27FC236}">
                <a16:creationId xmlns:a16="http://schemas.microsoft.com/office/drawing/2014/main" id="{F24FAD2E-D295-1037-20A5-DA3154E80099}"/>
              </a:ext>
            </a:extLst>
          </p:cNvPr>
          <p:cNvSpPr/>
          <p:nvPr/>
        </p:nvSpPr>
        <p:spPr>
          <a:xfrm>
            <a:off x="1478418" y="3909665"/>
            <a:ext cx="1195167"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rivers</a:t>
            </a:r>
          </a:p>
        </p:txBody>
      </p:sp>
      <p:pic>
        <p:nvPicPr>
          <p:cNvPr id="22" name="Picture 21">
            <a:extLst>
              <a:ext uri="{FF2B5EF4-FFF2-40B4-BE49-F238E27FC236}">
                <a16:creationId xmlns:a16="http://schemas.microsoft.com/office/drawing/2014/main" id="{396A0724-6109-8C8F-852A-A2A437521BEC}"/>
              </a:ext>
            </a:extLst>
          </p:cNvPr>
          <p:cNvPicPr>
            <a:picLocks noChangeAspect="1"/>
          </p:cNvPicPr>
          <p:nvPr/>
        </p:nvPicPr>
        <p:blipFill>
          <a:blip r:embed="rId8" cstate="print">
            <a:extLst>
              <a:ext uri="{28A0092B-C50C-407E-A947-70E740481C1C}">
                <a14:useLocalDpi xmlns:a14="http://schemas.microsoft.com/office/drawing/2010/main" val="0"/>
              </a:ext>
            </a:extLst>
          </a:blip>
          <a:srcRect l="17008" r="17008"/>
          <a:stretch/>
        </p:blipFill>
        <p:spPr>
          <a:xfrm>
            <a:off x="4476246" y="3676924"/>
            <a:ext cx="1611820" cy="1624666"/>
          </a:xfrm>
          <a:prstGeom prst="ellipse">
            <a:avLst/>
          </a:prstGeom>
          <a:solidFill>
            <a:srgbClr val="BACAD8"/>
          </a:solidFill>
          <a:ln w="38100">
            <a:solidFill>
              <a:schemeClr val="bg1"/>
            </a:solidFill>
          </a:ln>
        </p:spPr>
      </p:pic>
      <p:pic>
        <p:nvPicPr>
          <p:cNvPr id="23" name="Picture 22">
            <a:extLst>
              <a:ext uri="{FF2B5EF4-FFF2-40B4-BE49-F238E27FC236}">
                <a16:creationId xmlns:a16="http://schemas.microsoft.com/office/drawing/2014/main" id="{7C24200D-1995-A2C0-BE72-BD1D17E775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780" t="-217" r="2072" b="217"/>
          <a:stretch/>
        </p:blipFill>
        <p:spPr>
          <a:xfrm>
            <a:off x="6358076" y="4166396"/>
            <a:ext cx="1611820" cy="1624666"/>
          </a:xfrm>
          <a:prstGeom prst="ellipse">
            <a:avLst/>
          </a:prstGeom>
          <a:solidFill>
            <a:srgbClr val="BACAD8"/>
          </a:solidFill>
          <a:ln w="38100">
            <a:solidFill>
              <a:schemeClr val="bg1"/>
            </a:solidFill>
          </a:ln>
        </p:spPr>
      </p:pic>
      <p:pic>
        <p:nvPicPr>
          <p:cNvPr id="28" name="Picture 27">
            <a:extLst>
              <a:ext uri="{FF2B5EF4-FFF2-40B4-BE49-F238E27FC236}">
                <a16:creationId xmlns:a16="http://schemas.microsoft.com/office/drawing/2014/main" id="{444C9545-CE1E-3D73-6D85-C57D8AA8C90E}"/>
              </a:ext>
            </a:extLst>
          </p:cNvPr>
          <p:cNvPicPr>
            <a:picLocks noChangeAspect="1"/>
          </p:cNvPicPr>
          <p:nvPr/>
        </p:nvPicPr>
        <p:blipFill>
          <a:blip r:embed="rId10" cstate="print">
            <a:extLst>
              <a:ext uri="{28A0092B-C50C-407E-A947-70E740481C1C}">
                <a14:useLocalDpi xmlns:a14="http://schemas.microsoft.com/office/drawing/2010/main" val="0"/>
              </a:ext>
            </a:extLst>
          </a:blip>
          <a:srcRect t="16401" b="16401"/>
          <a:stretch/>
        </p:blipFill>
        <p:spPr>
          <a:xfrm>
            <a:off x="6730029" y="1816814"/>
            <a:ext cx="1611820" cy="1624666"/>
          </a:xfrm>
          <a:prstGeom prst="ellipse">
            <a:avLst/>
          </a:prstGeom>
          <a:solidFill>
            <a:srgbClr val="BACAD8"/>
          </a:solidFill>
          <a:ln w="38100">
            <a:solidFill>
              <a:schemeClr val="bg1"/>
            </a:solidFill>
          </a:ln>
        </p:spPr>
      </p:pic>
      <p:sp>
        <p:nvSpPr>
          <p:cNvPr id="34" name="Rectangle: Rounded Corners 33">
            <a:extLst>
              <a:ext uri="{FF2B5EF4-FFF2-40B4-BE49-F238E27FC236}">
                <a16:creationId xmlns:a16="http://schemas.microsoft.com/office/drawing/2014/main" id="{A0238420-C1D3-AF06-D8A2-AC4C1C67BE5F}"/>
              </a:ext>
            </a:extLst>
          </p:cNvPr>
          <p:cNvSpPr/>
          <p:nvPr/>
        </p:nvSpPr>
        <p:spPr>
          <a:xfrm>
            <a:off x="3313252" y="3256038"/>
            <a:ext cx="1313792"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mountains</a:t>
            </a:r>
          </a:p>
        </p:txBody>
      </p:sp>
      <p:sp>
        <p:nvSpPr>
          <p:cNvPr id="35" name="Rectangle: Rounded Corners 34">
            <a:extLst>
              <a:ext uri="{FF2B5EF4-FFF2-40B4-BE49-F238E27FC236}">
                <a16:creationId xmlns:a16="http://schemas.microsoft.com/office/drawing/2014/main" id="{081795B3-1D12-4966-74BE-CBAF1E3F7963}"/>
              </a:ext>
            </a:extLst>
          </p:cNvPr>
          <p:cNvSpPr/>
          <p:nvPr/>
        </p:nvSpPr>
        <p:spPr>
          <a:xfrm>
            <a:off x="5173853" y="2742287"/>
            <a:ext cx="1195167"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oceans</a:t>
            </a:r>
          </a:p>
        </p:txBody>
      </p:sp>
      <p:sp>
        <p:nvSpPr>
          <p:cNvPr id="36" name="Rectangle: Rounded Corners 35">
            <a:extLst>
              <a:ext uri="{FF2B5EF4-FFF2-40B4-BE49-F238E27FC236}">
                <a16:creationId xmlns:a16="http://schemas.microsoft.com/office/drawing/2014/main" id="{F90D214B-B62B-8454-B9C8-F867B7EB6544}"/>
              </a:ext>
            </a:extLst>
          </p:cNvPr>
          <p:cNvSpPr/>
          <p:nvPr/>
        </p:nvSpPr>
        <p:spPr>
          <a:xfrm>
            <a:off x="6548383" y="3361951"/>
            <a:ext cx="1975112"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rocks and stones</a:t>
            </a:r>
          </a:p>
        </p:txBody>
      </p:sp>
      <p:sp>
        <p:nvSpPr>
          <p:cNvPr id="37" name="Rectangle: Rounded Corners 36">
            <a:extLst>
              <a:ext uri="{FF2B5EF4-FFF2-40B4-BE49-F238E27FC236}">
                <a16:creationId xmlns:a16="http://schemas.microsoft.com/office/drawing/2014/main" id="{B9A99836-B869-8227-AEC7-25521D984B3D}"/>
              </a:ext>
            </a:extLst>
          </p:cNvPr>
          <p:cNvSpPr/>
          <p:nvPr/>
        </p:nvSpPr>
        <p:spPr>
          <a:xfrm>
            <a:off x="4686401" y="5157980"/>
            <a:ext cx="1195167"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valleys</a:t>
            </a:r>
          </a:p>
        </p:txBody>
      </p:sp>
      <p:sp>
        <p:nvSpPr>
          <p:cNvPr id="38" name="Rectangle: Rounded Corners 37">
            <a:extLst>
              <a:ext uri="{FF2B5EF4-FFF2-40B4-BE49-F238E27FC236}">
                <a16:creationId xmlns:a16="http://schemas.microsoft.com/office/drawing/2014/main" id="{F772A75F-DF3D-B698-88EC-E0A60A7C5872}"/>
              </a:ext>
            </a:extLst>
          </p:cNvPr>
          <p:cNvSpPr/>
          <p:nvPr/>
        </p:nvSpPr>
        <p:spPr>
          <a:xfrm>
            <a:off x="6577346" y="5694113"/>
            <a:ext cx="1195167" cy="496030"/>
          </a:xfrm>
          <a:prstGeom prst="roundRect">
            <a:avLst/>
          </a:prstGeom>
          <a:solidFill>
            <a:srgbClr val="85BD3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ice</a:t>
            </a:r>
          </a:p>
        </p:txBody>
      </p:sp>
    </p:spTree>
    <p:extLst>
      <p:ext uri="{BB962C8B-B14F-4D97-AF65-F5344CB8AC3E}">
        <p14:creationId xmlns:p14="http://schemas.microsoft.com/office/powerpoint/2010/main" val="29813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0-#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4"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75869E-C0BA-3F6B-489B-3497E3BD06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24281"/>
            <a:ext cx="9152577" cy="1894869"/>
          </a:xfrm>
          <a:prstGeom prst="rect">
            <a:avLst/>
          </a:prstGeom>
        </p:spPr>
      </p:pic>
      <p:sp>
        <p:nvSpPr>
          <p:cNvPr id="15" name="Rectangle 14">
            <a:hlinkClick r:id="rId4"/>
            <a:extLst>
              <a:ext uri="{FF2B5EF4-FFF2-40B4-BE49-F238E27FC236}">
                <a16:creationId xmlns:a16="http://schemas.microsoft.com/office/drawing/2014/main" id="{99B891CE-DEC0-4346-B6FA-C47462ACCFFC}"/>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7252CBC-552E-8170-9A57-C573FCCE46EC}"/>
              </a:ext>
            </a:extLst>
          </p:cNvPr>
          <p:cNvSpPr txBox="1"/>
          <p:nvPr/>
        </p:nvSpPr>
        <p:spPr>
          <a:xfrm>
            <a:off x="317256" y="60913"/>
            <a:ext cx="4369044" cy="1200329"/>
          </a:xfrm>
          <a:prstGeom prst="rect">
            <a:avLst/>
          </a:prstGeom>
          <a:noFill/>
        </p:spPr>
        <p:txBody>
          <a:bodyPr wrap="square" rtlCol="0">
            <a:spAutoFit/>
          </a:bodyPr>
          <a:lstStyle/>
          <a:p>
            <a:r>
              <a:rPr lang="en-GB" sz="3600" b="1" dirty="0">
                <a:solidFill>
                  <a:schemeClr val="bg1"/>
                </a:solidFill>
              </a:rPr>
              <a:t>How Are Fossils Formed?</a:t>
            </a:r>
            <a:endParaRPr lang="en-GB" sz="3600" dirty="0">
              <a:solidFill>
                <a:schemeClr val="bg1"/>
              </a:solidFill>
            </a:endParaRPr>
          </a:p>
        </p:txBody>
      </p:sp>
      <p:sp>
        <p:nvSpPr>
          <p:cNvPr id="21" name="Rounded Rectangle 14">
            <a:extLst>
              <a:ext uri="{FF2B5EF4-FFF2-40B4-BE49-F238E27FC236}">
                <a16:creationId xmlns:a16="http://schemas.microsoft.com/office/drawing/2014/main" id="{D1FEC8DE-A993-0935-3273-02B05C473AB2}"/>
              </a:ext>
            </a:extLst>
          </p:cNvPr>
          <p:cNvSpPr/>
          <p:nvPr/>
        </p:nvSpPr>
        <p:spPr>
          <a:xfrm>
            <a:off x="1037654" y="1570619"/>
            <a:ext cx="6591871" cy="1603388"/>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It’s very rare for living things to fossilise so if you have ever </a:t>
            </a:r>
            <a:br>
              <a:rPr lang="en-GB" sz="1600" dirty="0">
                <a:solidFill>
                  <a:schemeClr val="tx1"/>
                </a:solidFill>
              </a:rPr>
            </a:br>
            <a:r>
              <a:rPr lang="en-GB" sz="1600" dirty="0">
                <a:solidFill>
                  <a:schemeClr val="tx1"/>
                </a:solidFill>
              </a:rPr>
              <a:t>found a fossil you are very lucky! After animals die usually </a:t>
            </a:r>
            <a:br>
              <a:rPr lang="en-GB" sz="1600" dirty="0">
                <a:solidFill>
                  <a:schemeClr val="tx1"/>
                </a:solidFill>
              </a:rPr>
            </a:br>
            <a:r>
              <a:rPr lang="en-GB" sz="1600" dirty="0">
                <a:solidFill>
                  <a:schemeClr val="tx1"/>
                </a:solidFill>
              </a:rPr>
              <a:t>their bodies just rot away until nothing is left. Sometimes </a:t>
            </a:r>
            <a:br>
              <a:rPr lang="en-GB" sz="1600" dirty="0">
                <a:solidFill>
                  <a:schemeClr val="tx1"/>
                </a:solidFill>
              </a:rPr>
            </a:br>
            <a:r>
              <a:rPr lang="en-GB" sz="1600" dirty="0">
                <a:solidFill>
                  <a:schemeClr val="tx1"/>
                </a:solidFill>
              </a:rPr>
              <a:t>though, a fossil can be formed. This usually happens when an animal dies in a watery place and is then buried in mud. </a:t>
            </a:r>
          </a:p>
        </p:txBody>
      </p:sp>
      <p:sp>
        <p:nvSpPr>
          <p:cNvPr id="25" name="Rounded Rectangle 15">
            <a:extLst>
              <a:ext uri="{FF2B5EF4-FFF2-40B4-BE49-F238E27FC236}">
                <a16:creationId xmlns:a16="http://schemas.microsoft.com/office/drawing/2014/main" id="{95DAD777-E63A-2E79-0B78-492C6BF96354}"/>
              </a:ext>
            </a:extLst>
          </p:cNvPr>
          <p:cNvSpPr/>
          <p:nvPr/>
        </p:nvSpPr>
        <p:spPr>
          <a:xfrm>
            <a:off x="3324225" y="3298350"/>
            <a:ext cx="5195993" cy="2965463"/>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rPr>
              <a:t>After an animal dies the soft parts of its body rots away. This leaves the hard parts behind, such as the skeleton and over time this is buried by small pieces of rock. Over the years more and more pieces of rock, called sediment, form on top and gradually the sediment around the skeleton compresses down and turns to rock. The skeleton bones are then dissolved by water that washes through the rock and eventually the bones are replaced by minerals in the water and the fossil is formed. </a:t>
            </a:r>
          </a:p>
        </p:txBody>
      </p:sp>
      <p:pic>
        <p:nvPicPr>
          <p:cNvPr id="27" name="Picture 26">
            <a:extLst>
              <a:ext uri="{FF2B5EF4-FFF2-40B4-BE49-F238E27FC236}">
                <a16:creationId xmlns:a16="http://schemas.microsoft.com/office/drawing/2014/main" id="{25B48C46-7E47-BAD4-F0B2-DEA80D7A8072}"/>
              </a:ext>
            </a:extLst>
          </p:cNvPr>
          <p:cNvPicPr>
            <a:picLocks noChangeAspect="1"/>
          </p:cNvPicPr>
          <p:nvPr/>
        </p:nvPicPr>
        <p:blipFill>
          <a:blip r:embed="rId5" cstate="print">
            <a:extLst>
              <a:ext uri="{28A0092B-C50C-407E-A947-70E740481C1C}">
                <a14:useLocalDpi xmlns:a14="http://schemas.microsoft.com/office/drawing/2010/main" val="0"/>
              </a:ext>
            </a:extLst>
          </a:blip>
          <a:srcRect l="14140" r="14140"/>
          <a:stretch/>
        </p:blipFill>
        <p:spPr>
          <a:xfrm>
            <a:off x="6746703" y="268208"/>
            <a:ext cx="2806758" cy="2829128"/>
          </a:xfrm>
          <a:prstGeom prst="ellipse">
            <a:avLst/>
          </a:prstGeom>
          <a:ln w="38100">
            <a:solidFill>
              <a:schemeClr val="bg1"/>
            </a:solidFill>
          </a:ln>
        </p:spPr>
      </p:pic>
      <p:pic>
        <p:nvPicPr>
          <p:cNvPr id="28" name="Picture 27">
            <a:extLst>
              <a:ext uri="{FF2B5EF4-FFF2-40B4-BE49-F238E27FC236}">
                <a16:creationId xmlns:a16="http://schemas.microsoft.com/office/drawing/2014/main" id="{F70E1B15-24B6-B2E3-4D94-D6A927A2A5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29" name="Speech Bubble: Rectangle with Corners Rounded 28">
            <a:extLst>
              <a:ext uri="{FF2B5EF4-FFF2-40B4-BE49-F238E27FC236}">
                <a16:creationId xmlns:a16="http://schemas.microsoft.com/office/drawing/2014/main" id="{0138F0A2-31D5-D9B7-0B80-7B817EF56547}"/>
              </a:ext>
            </a:extLst>
          </p:cNvPr>
          <p:cNvSpPr/>
          <p:nvPr/>
        </p:nvSpPr>
        <p:spPr>
          <a:xfrm>
            <a:off x="1512622" y="3676924"/>
            <a:ext cx="1402027" cy="1304651"/>
          </a:xfrm>
          <a:prstGeom prst="wedgeRoundRectCallout">
            <a:avLst>
              <a:gd name="adj1" fmla="val -70458"/>
              <a:gd name="adj2" fmla="val 18024"/>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buSzPts val="1600"/>
            </a:pPr>
            <a:r>
              <a:rPr lang="en-GB"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How do you think fossils are formed?</a:t>
            </a:r>
            <a:endParaRPr lang="en-GB" sz="1800" dirty="0">
              <a:solidFill>
                <a:schemeClr val="tx1"/>
              </a:solidFill>
              <a:ea typeface="Roboto"/>
              <a:cs typeface="Roboto"/>
              <a:sym typeface="Roboto"/>
            </a:endParaRPr>
          </a:p>
        </p:txBody>
      </p:sp>
    </p:spTree>
    <p:extLst>
      <p:ext uri="{BB962C8B-B14F-4D97-AF65-F5344CB8AC3E}">
        <p14:creationId xmlns:p14="http://schemas.microsoft.com/office/powerpoint/2010/main" val="35051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25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250" fill="hold"/>
                                        <p:tgtEl>
                                          <p:spTgt spid="28"/>
                                        </p:tgtEl>
                                        <p:attrNameLst>
                                          <p:attrName>ppt_x</p:attrName>
                                        </p:attrNameLst>
                                      </p:cBhvr>
                                      <p:tavLst>
                                        <p:tav tm="0">
                                          <p:val>
                                            <p:strVal val="0-#ppt_w/2"/>
                                          </p:val>
                                        </p:tav>
                                        <p:tav tm="100000">
                                          <p:val>
                                            <p:strVal val="#ppt_x"/>
                                          </p:val>
                                        </p:tav>
                                      </p:tavLst>
                                    </p:anim>
                                    <p:anim calcmode="lin" valueType="num">
                                      <p:cBhvr additive="base">
                                        <p:cTn id="16" dur="125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18">
            <a:extLst>
              <a:ext uri="{FF2B5EF4-FFF2-40B4-BE49-F238E27FC236}">
                <a16:creationId xmlns:a16="http://schemas.microsoft.com/office/drawing/2014/main" id="{2AAFC857-552A-A3B2-543B-26FDB50EB404}"/>
              </a:ext>
            </a:extLst>
          </p:cNvPr>
          <p:cNvSpPr/>
          <p:nvPr/>
        </p:nvSpPr>
        <p:spPr>
          <a:xfrm>
            <a:off x="2492742" y="4169969"/>
            <a:ext cx="4931382" cy="1160713"/>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324000" bIns="108000" rtlCol="0" anchor="ctr">
            <a:spAutoFit/>
          </a:bodyPr>
          <a:lstStyle/>
          <a:p>
            <a:pPr lvl="0">
              <a:buClr>
                <a:srgbClr val="000000"/>
              </a:buClr>
              <a:buSzPts val="2000"/>
            </a:pPr>
            <a:r>
              <a:rPr lang="en-GB" dirty="0">
                <a:solidFill>
                  <a:schemeClr val="tx1"/>
                </a:solidFill>
                <a:ea typeface="Roboto"/>
                <a:cs typeface="Roboto"/>
                <a:sym typeface="Roboto"/>
              </a:rPr>
              <a:t>We can learn how animals have changed over time. We now know that birds </a:t>
            </a:r>
            <a:br>
              <a:rPr lang="en-GB" dirty="0">
                <a:solidFill>
                  <a:schemeClr val="tx1"/>
                </a:solidFill>
                <a:ea typeface="Roboto"/>
                <a:cs typeface="Roboto"/>
                <a:sym typeface="Roboto"/>
              </a:rPr>
            </a:br>
            <a:r>
              <a:rPr lang="en-GB" dirty="0">
                <a:solidFill>
                  <a:schemeClr val="tx1"/>
                </a:solidFill>
                <a:ea typeface="Roboto"/>
                <a:cs typeface="Roboto"/>
                <a:sym typeface="Roboto"/>
              </a:rPr>
              <a:t>evolved from small dinosaurs. </a:t>
            </a:r>
          </a:p>
        </p:txBody>
      </p:sp>
      <p:pic>
        <p:nvPicPr>
          <p:cNvPr id="15" name="Picture 14">
            <a:extLst>
              <a:ext uri="{FF2B5EF4-FFF2-40B4-BE49-F238E27FC236}">
                <a16:creationId xmlns:a16="http://schemas.microsoft.com/office/drawing/2014/main" id="{91C9E12B-38EB-4CD1-AF9F-AB2BA4C259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0974"/>
            <a:ext cx="9143999" cy="1893093"/>
          </a:xfrm>
          <a:prstGeom prst="rect">
            <a:avLst/>
          </a:prstGeom>
        </p:spPr>
      </p:pic>
      <p:sp>
        <p:nvSpPr>
          <p:cNvPr id="17" name="TextBox 16">
            <a:extLst>
              <a:ext uri="{FF2B5EF4-FFF2-40B4-BE49-F238E27FC236}">
                <a16:creationId xmlns:a16="http://schemas.microsoft.com/office/drawing/2014/main" id="{DB1DB5AE-F4CA-455E-8C30-E382F8A09E45}"/>
              </a:ext>
            </a:extLst>
          </p:cNvPr>
          <p:cNvSpPr txBox="1"/>
          <p:nvPr/>
        </p:nvSpPr>
        <p:spPr>
          <a:xfrm>
            <a:off x="317256" y="222963"/>
            <a:ext cx="4912290" cy="1200329"/>
          </a:xfrm>
          <a:prstGeom prst="rect">
            <a:avLst/>
          </a:prstGeom>
          <a:noFill/>
        </p:spPr>
        <p:txBody>
          <a:bodyPr wrap="square" rtlCol="0">
            <a:spAutoFit/>
          </a:bodyPr>
          <a:lstStyle/>
          <a:p>
            <a:r>
              <a:rPr lang="en-GB" sz="3600" b="1" dirty="0">
                <a:solidFill>
                  <a:schemeClr val="bg1"/>
                </a:solidFill>
              </a:rPr>
              <a:t>What Can We Learn From Fossils?</a:t>
            </a:r>
            <a:endParaRPr lang="en-GB" sz="3600" dirty="0">
              <a:solidFill>
                <a:schemeClr val="bg1"/>
              </a:solidFill>
            </a:endParaRPr>
          </a:p>
        </p:txBody>
      </p:sp>
      <p:sp>
        <p:nvSpPr>
          <p:cNvPr id="19" name="Rounded Rectangle 18">
            <a:extLst>
              <a:ext uri="{FF2B5EF4-FFF2-40B4-BE49-F238E27FC236}">
                <a16:creationId xmlns:a16="http://schemas.microsoft.com/office/drawing/2014/main" id="{5FB76D77-D62C-2C49-99D2-E31114A67A0E}"/>
              </a:ext>
            </a:extLst>
          </p:cNvPr>
          <p:cNvSpPr/>
          <p:nvPr/>
        </p:nvSpPr>
        <p:spPr>
          <a:xfrm>
            <a:off x="3611446" y="1386574"/>
            <a:ext cx="3859982" cy="547779"/>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324000" bIns="108000" rtlCol="0" anchor="ctr">
            <a:spAutoFit/>
          </a:bodyPr>
          <a:lstStyle/>
          <a:p>
            <a:r>
              <a:rPr lang="en-GB" dirty="0">
                <a:solidFill>
                  <a:schemeClr val="tx1"/>
                </a:solidFill>
                <a:ea typeface="Roboto"/>
                <a:cs typeface="Roboto"/>
                <a:sym typeface="Roboto"/>
              </a:rPr>
              <a:t>Palaeontologists study fossils.</a:t>
            </a:r>
          </a:p>
        </p:txBody>
      </p:sp>
      <p:sp>
        <p:nvSpPr>
          <p:cNvPr id="16" name="Rounded Rectangle 15">
            <a:extLst>
              <a:ext uri="{FF2B5EF4-FFF2-40B4-BE49-F238E27FC236}">
                <a16:creationId xmlns:a16="http://schemas.microsoft.com/office/drawing/2014/main" id="{DF34E8F4-725A-6A48-8434-F7DBE42FC40F}"/>
              </a:ext>
            </a:extLst>
          </p:cNvPr>
          <p:cNvSpPr/>
          <p:nvPr/>
        </p:nvSpPr>
        <p:spPr>
          <a:xfrm>
            <a:off x="1977017" y="2284384"/>
            <a:ext cx="4931381" cy="547779"/>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solidFill>
                  <a:schemeClr val="tx1"/>
                </a:solidFill>
                <a:ea typeface="Roboto"/>
                <a:cs typeface="Roboto"/>
                <a:sym typeface="Roboto"/>
              </a:rPr>
              <a:t>We can learn what Earth used to be like. </a:t>
            </a:r>
          </a:p>
        </p:txBody>
      </p:sp>
      <p:pic>
        <p:nvPicPr>
          <p:cNvPr id="25" name="Picture 24">
            <a:extLst>
              <a:ext uri="{FF2B5EF4-FFF2-40B4-BE49-F238E27FC236}">
                <a16:creationId xmlns:a16="http://schemas.microsoft.com/office/drawing/2014/main" id="{C968BFC3-B883-4C4E-9EB9-ED4DD75E5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 b="-462"/>
          <a:stretch/>
        </p:blipFill>
        <p:spPr>
          <a:xfrm>
            <a:off x="736865" y="1934353"/>
            <a:ext cx="1611820" cy="1624666"/>
          </a:xfrm>
          <a:prstGeom prst="ellipse">
            <a:avLst/>
          </a:prstGeom>
          <a:solidFill>
            <a:schemeClr val="accent4">
              <a:lumMod val="20000"/>
              <a:lumOff val="80000"/>
            </a:schemeClr>
          </a:solidFill>
          <a:ln w="38100">
            <a:solidFill>
              <a:schemeClr val="bg1"/>
            </a:solidFill>
          </a:ln>
        </p:spPr>
      </p:pic>
      <p:sp>
        <p:nvSpPr>
          <p:cNvPr id="14" name="Rectangle 13">
            <a:hlinkClick r:id="rId4"/>
            <a:extLst>
              <a:ext uri="{FF2B5EF4-FFF2-40B4-BE49-F238E27FC236}">
                <a16:creationId xmlns:a16="http://schemas.microsoft.com/office/drawing/2014/main" id="{E1873263-6F84-804F-989E-B326225D9B3A}"/>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8">
            <a:extLst>
              <a:ext uri="{FF2B5EF4-FFF2-40B4-BE49-F238E27FC236}">
                <a16:creationId xmlns:a16="http://schemas.microsoft.com/office/drawing/2014/main" id="{83EB0225-CF31-4CFB-8DEF-A95DA3DD1B68}"/>
              </a:ext>
            </a:extLst>
          </p:cNvPr>
          <p:cNvSpPr/>
          <p:nvPr/>
        </p:nvSpPr>
        <p:spPr>
          <a:xfrm>
            <a:off x="2402785" y="3160294"/>
            <a:ext cx="4931382" cy="854246"/>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324000" bIns="108000" rtlCol="0" anchor="ctr">
            <a:spAutoFit/>
          </a:bodyPr>
          <a:lstStyle/>
          <a:p>
            <a:pPr lvl="0">
              <a:buClr>
                <a:srgbClr val="000000"/>
              </a:buClr>
              <a:buSzPts val="2000"/>
            </a:pPr>
            <a:r>
              <a:rPr lang="en-GB" dirty="0">
                <a:solidFill>
                  <a:schemeClr val="tx1"/>
                </a:solidFill>
                <a:ea typeface="Roboto"/>
                <a:cs typeface="Roboto"/>
                <a:sym typeface="Roboto"/>
              </a:rPr>
              <a:t>We can discover what animals and </a:t>
            </a:r>
            <a:br>
              <a:rPr lang="en-GB" dirty="0">
                <a:solidFill>
                  <a:schemeClr val="tx1"/>
                </a:solidFill>
                <a:ea typeface="Roboto"/>
                <a:cs typeface="Roboto"/>
                <a:sym typeface="Roboto"/>
              </a:rPr>
            </a:br>
            <a:r>
              <a:rPr lang="en-GB" dirty="0">
                <a:solidFill>
                  <a:schemeClr val="tx1"/>
                </a:solidFill>
                <a:ea typeface="Roboto"/>
                <a:cs typeface="Roboto"/>
                <a:sym typeface="Roboto"/>
              </a:rPr>
              <a:t>plants used to live on Earth.</a:t>
            </a:r>
          </a:p>
        </p:txBody>
      </p:sp>
      <p:pic>
        <p:nvPicPr>
          <p:cNvPr id="31" name="Picture 30">
            <a:extLst>
              <a:ext uri="{FF2B5EF4-FFF2-40B4-BE49-F238E27FC236}">
                <a16:creationId xmlns:a16="http://schemas.microsoft.com/office/drawing/2014/main" id="{D41AACA4-E602-49E3-815B-916D6E50A1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187" r="6547" b="1268"/>
          <a:stretch/>
        </p:blipFill>
        <p:spPr>
          <a:xfrm>
            <a:off x="6908398" y="820526"/>
            <a:ext cx="1611820" cy="1624666"/>
          </a:xfrm>
          <a:prstGeom prst="ellipse">
            <a:avLst/>
          </a:prstGeom>
          <a:solidFill>
            <a:srgbClr val="BACAD8"/>
          </a:solidFill>
          <a:ln w="38100">
            <a:solidFill>
              <a:schemeClr val="bg1"/>
            </a:solidFill>
          </a:ln>
        </p:spPr>
      </p:pic>
      <p:pic>
        <p:nvPicPr>
          <p:cNvPr id="20" name="Picture 19">
            <a:extLst>
              <a:ext uri="{FF2B5EF4-FFF2-40B4-BE49-F238E27FC236}">
                <a16:creationId xmlns:a16="http://schemas.microsoft.com/office/drawing/2014/main" id="{D932399F-64D5-8AED-CA21-BE68D2E3CB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2106" y="3676924"/>
            <a:ext cx="1585378" cy="3640023"/>
          </a:xfrm>
          <a:prstGeom prst="rect">
            <a:avLst/>
          </a:prstGeom>
        </p:spPr>
      </p:pic>
      <p:sp>
        <p:nvSpPr>
          <p:cNvPr id="21" name="Speech Bubble: Rectangle with Corners Rounded 20">
            <a:extLst>
              <a:ext uri="{FF2B5EF4-FFF2-40B4-BE49-F238E27FC236}">
                <a16:creationId xmlns:a16="http://schemas.microsoft.com/office/drawing/2014/main" id="{D984B06E-75AE-B28E-036B-AA152459B317}"/>
              </a:ext>
            </a:extLst>
          </p:cNvPr>
          <p:cNvSpPr/>
          <p:nvPr/>
        </p:nvSpPr>
        <p:spPr>
          <a:xfrm>
            <a:off x="1586622" y="5578840"/>
            <a:ext cx="2591840" cy="731775"/>
          </a:xfrm>
          <a:prstGeom prst="wedgeRoundRectCallout">
            <a:avLst>
              <a:gd name="adj1" fmla="val -61862"/>
              <a:gd name="adj2" fmla="val -177220"/>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buSzPts val="1600"/>
            </a:pPr>
            <a:r>
              <a:rPr lang="en-GB" dirty="0">
                <a:solidFill>
                  <a:schemeClr val="tx1"/>
                </a:solidFill>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What do you think we can learn from fossils?</a:t>
            </a:r>
            <a:endParaRPr lang="en-GB" sz="1800" dirty="0">
              <a:solidFill>
                <a:schemeClr val="tx1"/>
              </a:solidFill>
              <a:ea typeface="Roboto"/>
              <a:cs typeface="Roboto"/>
              <a:sym typeface="Roboto"/>
            </a:endParaRPr>
          </a:p>
        </p:txBody>
      </p:sp>
      <p:pic>
        <p:nvPicPr>
          <p:cNvPr id="23" name="Picture 22">
            <a:extLst>
              <a:ext uri="{FF2B5EF4-FFF2-40B4-BE49-F238E27FC236}">
                <a16:creationId xmlns:a16="http://schemas.microsoft.com/office/drawing/2014/main" id="{85D344A7-023B-FD5F-D51E-81576EDDC9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241813" y="2630112"/>
            <a:ext cx="3312195" cy="1757962"/>
          </a:xfrm>
          <a:prstGeom prst="rect">
            <a:avLst/>
          </a:prstGeom>
        </p:spPr>
      </p:pic>
      <p:pic>
        <p:nvPicPr>
          <p:cNvPr id="28" name="Picture 27">
            <a:extLst>
              <a:ext uri="{FF2B5EF4-FFF2-40B4-BE49-F238E27FC236}">
                <a16:creationId xmlns:a16="http://schemas.microsoft.com/office/drawing/2014/main" id="{83B33FA9-0C30-FAC6-B1F2-F34504CEA1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290" t="30033" r="253" b="-41"/>
          <a:stretch/>
        </p:blipFill>
        <p:spPr>
          <a:xfrm>
            <a:off x="6266957" y="4659093"/>
            <a:ext cx="1611820" cy="1624666"/>
          </a:xfrm>
          <a:prstGeom prst="ellipse">
            <a:avLst/>
          </a:prstGeom>
          <a:solidFill>
            <a:srgbClr val="BACAD8"/>
          </a:solidFill>
          <a:ln w="38100">
            <a:solidFill>
              <a:schemeClr val="bg1"/>
            </a:solidFill>
          </a:ln>
        </p:spPr>
      </p:pic>
    </p:spTree>
    <p:extLst>
      <p:ext uri="{BB962C8B-B14F-4D97-AF65-F5344CB8AC3E}">
        <p14:creationId xmlns:p14="http://schemas.microsoft.com/office/powerpoint/2010/main" val="14226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0-#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2" presetClass="entr" presetSubtype="2"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1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22" presetClass="entr" presetSubtype="2"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9" grpId="0" animBg="1"/>
      <p:bldP spid="16" grpId="0" animBg="1"/>
      <p:bldP spid="3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C9E12B-38EB-4CD1-AF9F-AB2BA4C259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5242"/>
            <a:ext cx="9143999" cy="1893094"/>
          </a:xfrm>
          <a:prstGeom prst="rect">
            <a:avLst/>
          </a:prstGeom>
        </p:spPr>
      </p:pic>
      <p:sp>
        <p:nvSpPr>
          <p:cNvPr id="17" name="TextBox 16">
            <a:extLst>
              <a:ext uri="{FF2B5EF4-FFF2-40B4-BE49-F238E27FC236}">
                <a16:creationId xmlns:a16="http://schemas.microsoft.com/office/drawing/2014/main" id="{DB1DB5AE-F4CA-455E-8C30-E382F8A09E45}"/>
              </a:ext>
            </a:extLst>
          </p:cNvPr>
          <p:cNvSpPr txBox="1"/>
          <p:nvPr/>
        </p:nvSpPr>
        <p:spPr>
          <a:xfrm>
            <a:off x="317256" y="222963"/>
            <a:ext cx="4912290" cy="1200329"/>
          </a:xfrm>
          <a:prstGeom prst="rect">
            <a:avLst/>
          </a:prstGeom>
          <a:noFill/>
        </p:spPr>
        <p:txBody>
          <a:bodyPr wrap="square" rtlCol="0">
            <a:spAutoFit/>
          </a:bodyPr>
          <a:lstStyle/>
          <a:p>
            <a:r>
              <a:rPr lang="en-GB" sz="3600" b="1" dirty="0">
                <a:solidFill>
                  <a:schemeClr val="bg1"/>
                </a:solidFill>
              </a:rPr>
              <a:t>Facts About </a:t>
            </a:r>
          </a:p>
          <a:p>
            <a:r>
              <a:rPr lang="en-GB" sz="3600" b="1" dirty="0">
                <a:solidFill>
                  <a:schemeClr val="bg1"/>
                </a:solidFill>
              </a:rPr>
              <a:t>Fossils</a:t>
            </a:r>
            <a:endParaRPr lang="en-GB" sz="3600" dirty="0">
              <a:solidFill>
                <a:schemeClr val="bg1"/>
              </a:solidFill>
            </a:endParaRPr>
          </a:p>
        </p:txBody>
      </p:sp>
      <p:sp>
        <p:nvSpPr>
          <p:cNvPr id="19" name="Rounded Rectangle 18">
            <a:extLst>
              <a:ext uri="{FF2B5EF4-FFF2-40B4-BE49-F238E27FC236}">
                <a16:creationId xmlns:a16="http://schemas.microsoft.com/office/drawing/2014/main" id="{5FB76D77-D62C-2C49-99D2-E31114A67A0E}"/>
              </a:ext>
            </a:extLst>
          </p:cNvPr>
          <p:cNvSpPr/>
          <p:nvPr/>
        </p:nvSpPr>
        <p:spPr>
          <a:xfrm>
            <a:off x="2747344" y="1674198"/>
            <a:ext cx="4432953" cy="854246"/>
          </a:xfrm>
          <a:prstGeom prst="roundRect">
            <a:avLst/>
          </a:prstGeom>
          <a:no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324000" bIns="108000" rtlCol="0" anchor="ctr">
            <a:spAutoFit/>
          </a:bodyPr>
          <a:lstStyle/>
          <a:p>
            <a:r>
              <a:rPr lang="en-GB" dirty="0">
                <a:solidFill>
                  <a:schemeClr val="tx1"/>
                </a:solidFill>
                <a:ea typeface="Roboto"/>
                <a:cs typeface="Roboto"/>
                <a:sym typeface="Roboto"/>
              </a:rPr>
              <a:t>For something to be a fossil it usually has to be over 10,000 years old.</a:t>
            </a:r>
          </a:p>
        </p:txBody>
      </p:sp>
      <p:sp>
        <p:nvSpPr>
          <p:cNvPr id="16" name="Rounded Rectangle 15">
            <a:extLst>
              <a:ext uri="{FF2B5EF4-FFF2-40B4-BE49-F238E27FC236}">
                <a16:creationId xmlns:a16="http://schemas.microsoft.com/office/drawing/2014/main" id="{DF34E8F4-725A-6A48-8434-F7DBE42FC40F}"/>
              </a:ext>
            </a:extLst>
          </p:cNvPr>
          <p:cNvSpPr/>
          <p:nvPr/>
        </p:nvSpPr>
        <p:spPr>
          <a:xfrm>
            <a:off x="1982196" y="3125925"/>
            <a:ext cx="5963251" cy="547779"/>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solidFill>
                  <a:schemeClr val="tx1"/>
                </a:solidFill>
                <a:ea typeface="Roboto"/>
                <a:cs typeface="Roboto"/>
                <a:sym typeface="Roboto"/>
              </a:rPr>
              <a:t>The oldest fossils are around 4 billion years old.</a:t>
            </a:r>
          </a:p>
        </p:txBody>
      </p:sp>
      <p:pic>
        <p:nvPicPr>
          <p:cNvPr id="25" name="Picture 24">
            <a:extLst>
              <a:ext uri="{FF2B5EF4-FFF2-40B4-BE49-F238E27FC236}">
                <a16:creationId xmlns:a16="http://schemas.microsoft.com/office/drawing/2014/main" id="{C968BFC3-B883-4C4E-9EB9-ED4DD75E5C52}"/>
              </a:ext>
            </a:extLst>
          </p:cNvPr>
          <p:cNvPicPr>
            <a:picLocks noChangeAspect="1"/>
          </p:cNvPicPr>
          <p:nvPr/>
        </p:nvPicPr>
        <p:blipFill>
          <a:blip r:embed="rId3" cstate="print">
            <a:extLst>
              <a:ext uri="{28A0092B-C50C-407E-A947-70E740481C1C}">
                <a14:useLocalDpi xmlns:a14="http://schemas.microsoft.com/office/drawing/2010/main" val="0"/>
              </a:ext>
            </a:extLst>
          </a:blip>
          <a:srcRect l="16930" r="16930"/>
          <a:stretch/>
        </p:blipFill>
        <p:spPr>
          <a:xfrm>
            <a:off x="362924" y="2101321"/>
            <a:ext cx="2075373" cy="2091913"/>
          </a:xfrm>
          <a:prstGeom prst="ellipse">
            <a:avLst/>
          </a:prstGeom>
          <a:solidFill>
            <a:schemeClr val="accent4">
              <a:lumMod val="20000"/>
              <a:lumOff val="80000"/>
            </a:schemeClr>
          </a:solidFill>
          <a:ln w="38100">
            <a:solidFill>
              <a:schemeClr val="bg1"/>
            </a:solidFill>
          </a:ln>
        </p:spPr>
      </p:pic>
      <p:sp>
        <p:nvSpPr>
          <p:cNvPr id="14" name="Rectangle 13">
            <a:hlinkClick r:id="rId4"/>
            <a:extLst>
              <a:ext uri="{FF2B5EF4-FFF2-40B4-BE49-F238E27FC236}">
                <a16:creationId xmlns:a16="http://schemas.microsoft.com/office/drawing/2014/main" id="{E1873263-6F84-804F-989E-B326225D9B3A}"/>
              </a:ext>
            </a:extLst>
          </p:cNvPr>
          <p:cNvSpPr/>
          <p:nvPr/>
        </p:nvSpPr>
        <p:spPr>
          <a:xfrm>
            <a:off x="8520218" y="6626831"/>
            <a:ext cx="632359" cy="21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8">
            <a:extLst>
              <a:ext uri="{FF2B5EF4-FFF2-40B4-BE49-F238E27FC236}">
                <a16:creationId xmlns:a16="http://schemas.microsoft.com/office/drawing/2014/main" id="{83EB0225-CF31-4CFB-8DEF-A95DA3DD1B68}"/>
              </a:ext>
            </a:extLst>
          </p:cNvPr>
          <p:cNvSpPr/>
          <p:nvPr/>
        </p:nvSpPr>
        <p:spPr>
          <a:xfrm>
            <a:off x="1238250" y="4504966"/>
            <a:ext cx="5484911" cy="1160713"/>
          </a:xfrm>
          <a:prstGeom prst="roundRect">
            <a:avLst/>
          </a:prstGeom>
          <a:solidFill>
            <a:schemeClr val="bg1"/>
          </a:solidFill>
          <a:ln w="28575">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324000" bIns="108000" rtlCol="0" anchor="ctr">
            <a:spAutoFit/>
          </a:bodyPr>
          <a:lstStyle/>
          <a:p>
            <a:pPr lvl="0">
              <a:buClr>
                <a:srgbClr val="000000"/>
              </a:buClr>
              <a:buSzPts val="2000"/>
            </a:pPr>
            <a:r>
              <a:rPr lang="en-GB" dirty="0">
                <a:solidFill>
                  <a:schemeClr val="tx1"/>
                </a:solidFill>
                <a:ea typeface="Roboto"/>
                <a:cs typeface="Roboto"/>
                <a:sym typeface="Roboto"/>
              </a:rPr>
              <a:t>It is rare to find a whole fossilised animal. Scientists and palaeontologists usually discover parts of </a:t>
            </a:r>
            <a:r>
              <a:rPr lang="en-GB">
                <a:solidFill>
                  <a:schemeClr val="tx1"/>
                </a:solidFill>
                <a:ea typeface="Roboto"/>
                <a:cs typeface="Roboto"/>
                <a:sym typeface="Roboto"/>
              </a:rPr>
              <a:t>an animal, </a:t>
            </a:r>
            <a:r>
              <a:rPr lang="en-GB" dirty="0">
                <a:solidFill>
                  <a:schemeClr val="tx1"/>
                </a:solidFill>
                <a:ea typeface="Roboto"/>
                <a:cs typeface="Roboto"/>
                <a:sym typeface="Roboto"/>
              </a:rPr>
              <a:t>such as bones or teeth. </a:t>
            </a:r>
          </a:p>
        </p:txBody>
      </p:sp>
      <p:pic>
        <p:nvPicPr>
          <p:cNvPr id="31" name="Picture 30">
            <a:extLst>
              <a:ext uri="{FF2B5EF4-FFF2-40B4-BE49-F238E27FC236}">
                <a16:creationId xmlns:a16="http://schemas.microsoft.com/office/drawing/2014/main" id="{D41AACA4-E602-49E3-815B-916D6E50A1D4}"/>
              </a:ext>
            </a:extLst>
          </p:cNvPr>
          <p:cNvPicPr>
            <a:picLocks noChangeAspect="1"/>
          </p:cNvPicPr>
          <p:nvPr/>
        </p:nvPicPr>
        <p:blipFill>
          <a:blip r:embed="rId5" cstate="print">
            <a:extLst>
              <a:ext uri="{28A0092B-C50C-407E-A947-70E740481C1C}">
                <a14:useLocalDpi xmlns:a14="http://schemas.microsoft.com/office/drawing/2010/main" val="0"/>
              </a:ext>
            </a:extLst>
          </a:blip>
          <a:srcRect l="12797" r="12797"/>
          <a:stretch/>
        </p:blipFill>
        <p:spPr>
          <a:xfrm>
            <a:off x="6937295" y="1026459"/>
            <a:ext cx="1843781" cy="1858476"/>
          </a:xfrm>
          <a:prstGeom prst="ellipse">
            <a:avLst/>
          </a:prstGeom>
          <a:solidFill>
            <a:srgbClr val="BACAD8"/>
          </a:solidFill>
          <a:ln w="38100">
            <a:solidFill>
              <a:schemeClr val="bg1"/>
            </a:solidFill>
          </a:ln>
        </p:spPr>
      </p:pic>
      <p:pic>
        <p:nvPicPr>
          <p:cNvPr id="18" name="Picture 17">
            <a:extLst>
              <a:ext uri="{FF2B5EF4-FFF2-40B4-BE49-F238E27FC236}">
                <a16:creationId xmlns:a16="http://schemas.microsoft.com/office/drawing/2014/main" id="{0322C1EB-6A13-1504-827C-768840AD06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020" t="-18916" r="-20902" b="-3820"/>
          <a:stretch/>
        </p:blipFill>
        <p:spPr>
          <a:xfrm>
            <a:off x="6510838" y="4065811"/>
            <a:ext cx="1843781" cy="1858476"/>
          </a:xfrm>
          <a:prstGeom prst="ellipse">
            <a:avLst/>
          </a:prstGeom>
          <a:solidFill>
            <a:srgbClr val="BACAD8"/>
          </a:solidFill>
          <a:ln w="38100">
            <a:solidFill>
              <a:schemeClr val="bg1"/>
            </a:solidFill>
          </a:ln>
        </p:spPr>
      </p:pic>
    </p:spTree>
    <p:extLst>
      <p:ext uri="{BB962C8B-B14F-4D97-AF65-F5344CB8AC3E}">
        <p14:creationId xmlns:p14="http://schemas.microsoft.com/office/powerpoint/2010/main" val="42080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22" presetClass="entr" presetSubtype="2" fill="hold" grpId="0"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3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CBEA4A0C-9A79-4809-A99F-7A52075BF9FC}" vid="{E3A9B290-4D20-4536-AF63-A7C37011FE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687</Words>
  <Application>Microsoft Office PowerPoint</Application>
  <PresentationFormat>On-screen Show (4:3)</PresentationFormat>
  <Paragraphs>49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Roboto</vt:lpstr>
      <vt:lpstr>Arial</vt:lpstr>
      <vt:lpstr>Twinkl</vt:lpstr>
      <vt:lpstr>Office Theme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Faye Leather</cp:lastModifiedBy>
  <cp:revision>79</cp:revision>
  <dcterms:created xsi:type="dcterms:W3CDTF">2022-03-04T13:09:51Z</dcterms:created>
  <dcterms:modified xsi:type="dcterms:W3CDTF">2022-07-04T08:38:10Z</dcterms:modified>
</cp:coreProperties>
</file>