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2"/>
  </p:notesMasterIdLst>
  <p:handoutMasterIdLst>
    <p:handoutMasterId r:id="rId23"/>
  </p:handoutMasterIdLst>
  <p:sldIdLst>
    <p:sldId id="286" r:id="rId2"/>
    <p:sldId id="258" r:id="rId3"/>
    <p:sldId id="264" r:id="rId4"/>
    <p:sldId id="273" r:id="rId5"/>
    <p:sldId id="275" r:id="rId6"/>
    <p:sldId id="287" r:id="rId7"/>
    <p:sldId id="288" r:id="rId8"/>
    <p:sldId id="289" r:id="rId9"/>
    <p:sldId id="276" r:id="rId10"/>
    <p:sldId id="274" r:id="rId11"/>
    <p:sldId id="290" r:id="rId12"/>
    <p:sldId id="279" r:id="rId13"/>
    <p:sldId id="280" r:id="rId14"/>
    <p:sldId id="281" r:id="rId15"/>
    <p:sldId id="283" r:id="rId16"/>
    <p:sldId id="282" r:id="rId17"/>
    <p:sldId id="284" r:id="rId18"/>
    <p:sldId id="285" r:id="rId19"/>
    <p:sldId id="291" r:id="rId20"/>
    <p:sldId id="267" r:id="rId21"/>
  </p:sldIdLst>
  <p:sldSz cx="9144000" cy="6858000" type="screen4x3"/>
  <p:notesSz cx="6858000" cy="9144000"/>
  <p:embeddedFontLst>
    <p:embeddedFont>
      <p:font typeface="Calibri" panose="020F0502020204030204" pitchFamily="34" charset="0"/>
      <p:regular r:id="rId24"/>
      <p:bold r:id="rId25"/>
      <p:italic r:id="rId26"/>
      <p:boldItalic r:id="rId27"/>
    </p:embeddedFont>
    <p:embeddedFont>
      <p:font typeface="Roboto" panose="02000000000000000000" pitchFamily="2" charset="0"/>
      <p:regular r:id="rId28"/>
      <p:bold r:id="rId29"/>
      <p:italic r:id="rId30"/>
      <p:boldItalic r:id="rId31"/>
    </p:embeddedFont>
    <p:embeddedFont>
      <p:font typeface="Twinkl" pitchFamily="2" charset="0"/>
      <p:regular r:id="rId32"/>
      <p:bold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C87A"/>
    <a:srgbClr val="0072BC"/>
    <a:srgbClr val="D01212"/>
    <a:srgbClr val="EF4646"/>
    <a:srgbClr val="E77517"/>
    <a:srgbClr val="E21414"/>
    <a:srgbClr val="CE4318"/>
    <a:srgbClr val="F8BD95"/>
    <a:srgbClr val="E1C400"/>
    <a:srgbClr val="E73D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14" d="100"/>
          <a:sy n="114" d="100"/>
        </p:scale>
        <p:origin x="1506" y="84"/>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08/06/2022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08/06/2022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www.twinkl.co.uk/"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s://www.twinkl.co.uk/"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1">
            <a:hlinkClick r:id="rId2"/>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4E40D654-64DB-4791-9A5C-205B2081D5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a:hlinkClick r:id="rId2"/>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D33C0F4E-526C-4C7C-B3A0-1E2BBD7A25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AC983853-7F62-43B1-ADF7-109B7C558CB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jpg"/><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hyperlink" Target="https://www.twinkl.co.uk/resources/science-investigation-weather-and-seasons/science-investigation-weather-and-seasons-the-seasons-summer/powerpoints-summer-seasonal-changes-science-subjects-key-stage-1"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hyperlink" Target="https://www.twinkl.co.uk/resources/science-investigation-weather-and-seasons/science-investigation-weather-and-seasons-the-seasons-summer/powerpoints-summer-seasonal-changes-science-subjects-key-stage-1" TargetMode="Externa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creativecommons.org/licenses/by/2.0/uk/" TargetMode="External"/><Relationship Id="rId2" Type="http://schemas.openxmlformats.org/officeDocument/2006/relationships/image" Target="../media/image15.jp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hyperlink" Target="https://creativecommons.org/licenses/by/2.0/uk/" TargetMode="External"/><Relationship Id="rId2" Type="http://schemas.openxmlformats.org/officeDocument/2006/relationships/image" Target="../media/image17.jp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08442"/>
            <a:ext cx="8220075" cy="652318"/>
          </a:xfrm>
        </p:spPr>
        <p:txBody>
          <a:bodyPr/>
          <a:lstStyle/>
          <a:p>
            <a:pPr algn="ctr"/>
            <a:r>
              <a:rPr lang="en-GB" altLang="en-US" sz="2800" dirty="0">
                <a:solidFill>
                  <a:srgbClr val="E77517"/>
                </a:solidFill>
                <a:latin typeface="Roboto" panose="02000000000000000000" pitchFamily="2" charset="0"/>
                <a:ea typeface="Roboto" panose="02000000000000000000" pitchFamily="2" charset="0"/>
                <a:cs typeface="Arial" panose="020B0604020202020204" pitchFamily="34" charset="0"/>
              </a:rPr>
              <a:t>Disclaimer</a:t>
            </a:r>
          </a:p>
        </p:txBody>
      </p:sp>
      <p:sp>
        <p:nvSpPr>
          <p:cNvPr id="14" name="Title 2"/>
          <p:cNvSpPr>
            <a:spLocks/>
          </p:cNvSpPr>
          <p:nvPr/>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10" name="Group 9"/>
          <p:cNvGrpSpPr/>
          <p:nvPr/>
        </p:nvGrpSpPr>
        <p:grpSpPr>
          <a:xfrm>
            <a:off x="743837" y="1471737"/>
            <a:ext cx="7644513" cy="2295228"/>
            <a:chOff x="743837" y="1344834"/>
            <a:chExt cx="7644513" cy="2295228"/>
          </a:xfrm>
        </p:grpSpPr>
        <p:sp>
          <p:nvSpPr>
            <p:cNvPr id="6" name="Rectangle 5"/>
            <p:cNvSpPr/>
            <p:nvPr/>
          </p:nvSpPr>
          <p:spPr>
            <a:xfrm>
              <a:off x="743837" y="1344834"/>
              <a:ext cx="1266195" cy="273960"/>
            </a:xfrm>
            <a:prstGeom prst="rect">
              <a:avLst/>
            </a:prstGeom>
            <a:solidFill>
              <a:srgbClr val="E77517"/>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p:txBody>
        </p:sp>
        <p:sp>
          <p:nvSpPr>
            <p:cNvPr id="8" name="Rectangle 7"/>
            <p:cNvSpPr/>
            <p:nvPr/>
          </p:nvSpPr>
          <p:spPr>
            <a:xfrm>
              <a:off x="755650" y="1618794"/>
              <a:ext cx="7632700" cy="2021268"/>
            </a:xfrm>
            <a:prstGeom prst="rect">
              <a:avLst/>
            </a:prstGeom>
            <a:noFill/>
            <a:ln w="19050">
              <a:solidFill>
                <a:srgbClr val="9F73B2"/>
              </a:solidFill>
            </a:ln>
          </p:spPr>
          <p:txBody>
            <a:bodyPr wrap="square" lIns="216000" tIns="216000" rIns="216000" bIns="216000">
              <a:spAutoFit/>
            </a:bodyPr>
            <a:lstStyle/>
            <a:p>
              <a:pPr>
                <a:spcAft>
                  <a:spcPts val="600"/>
                </a:spcAft>
              </a:pPr>
              <a:r>
                <a:rPr lang="en-GB" sz="1400" dirty="0">
                  <a:latin typeface="Roboto" panose="02000000000000000000" pitchFamily="2" charset="0"/>
                  <a:ea typeface="Roboto" panose="02000000000000000000" pitchFamily="2" charset="0"/>
                </a:rPr>
                <a:t>This resource has been designed with animations to make it as fun and engaging as possible. To view the content in the correct formatting, please view the PowerPoint in ‘slide show mode’. This takes you from desktop to presentation mode. If you view the slides out of ‘slide show mode’, you may find that some of the text and images overlap each other and/or are difficult to read. </a:t>
              </a:r>
            </a:p>
            <a:p>
              <a:pPr>
                <a:spcAft>
                  <a:spcPts val="600"/>
                </a:spcAft>
              </a:pPr>
              <a:r>
                <a:rPr lang="en-GB" sz="1400" dirty="0">
                  <a:latin typeface="Roboto" panose="02000000000000000000" pitchFamily="2" charset="0"/>
                  <a:ea typeface="Roboto" panose="02000000000000000000" pitchFamily="2" charset="0"/>
                </a:rPr>
                <a:t>To enter slide show mode, go to the </a:t>
              </a:r>
              <a:r>
                <a:rPr lang="en-GB" sz="1400" b="1" dirty="0">
                  <a:latin typeface="Roboto" panose="02000000000000000000" pitchFamily="2" charset="0"/>
                  <a:ea typeface="Roboto" panose="02000000000000000000" pitchFamily="2" charset="0"/>
                </a:rPr>
                <a:t>slide show menu tab </a:t>
              </a:r>
              <a:r>
                <a:rPr lang="en-GB" sz="1400" dirty="0">
                  <a:latin typeface="Roboto" panose="02000000000000000000" pitchFamily="2" charset="0"/>
                  <a:ea typeface="Roboto" panose="02000000000000000000" pitchFamily="2" charset="0"/>
                </a:rPr>
                <a:t>and select either </a:t>
              </a:r>
              <a:r>
                <a:rPr lang="en-GB" sz="1400" b="1" dirty="0">
                  <a:latin typeface="Roboto" panose="02000000000000000000" pitchFamily="2" charset="0"/>
                  <a:ea typeface="Roboto" panose="02000000000000000000" pitchFamily="2" charset="0"/>
                </a:rPr>
                <a:t>from beginning</a:t>
              </a:r>
              <a:r>
                <a:rPr lang="en-GB" sz="1400" dirty="0">
                  <a:latin typeface="Roboto" panose="02000000000000000000" pitchFamily="2" charset="0"/>
                  <a:ea typeface="Roboto" panose="02000000000000000000" pitchFamily="2" charset="0"/>
                </a:rPr>
                <a:t> </a:t>
              </a:r>
              <a:r>
                <a:rPr lang="en-GB" sz="1400" b="1" dirty="0">
                  <a:latin typeface="Roboto" panose="02000000000000000000" pitchFamily="2" charset="0"/>
                  <a:ea typeface="Roboto" panose="02000000000000000000" pitchFamily="2" charset="0"/>
                </a:rPr>
                <a:t>or from current slide</a:t>
              </a:r>
              <a:r>
                <a:rPr lang="en-GB" sz="1400" dirty="0">
                  <a:latin typeface="Roboto" panose="02000000000000000000" pitchFamily="2" charset="0"/>
                  <a:ea typeface="Roboto" panose="02000000000000000000" pitchFamily="2" charset="0"/>
                </a:rPr>
                <a:t>.</a:t>
              </a:r>
            </a:p>
          </p:txBody>
        </p:sp>
      </p:grpSp>
      <p:sp>
        <p:nvSpPr>
          <p:cNvPr id="2" name="Rectangle 1"/>
          <p:cNvSpPr/>
          <p:nvPr/>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Tree>
    <p:extLst>
      <p:ext uri="{BB962C8B-B14F-4D97-AF65-F5344CB8AC3E}">
        <p14:creationId xmlns:p14="http://schemas.microsoft.com/office/powerpoint/2010/main" val="2862974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C6384-8E28-4211-B08C-F7DE15F34700}"/>
              </a:ext>
            </a:extLst>
          </p:cNvPr>
          <p:cNvSpPr>
            <a:spLocks noGrp="1"/>
          </p:cNvSpPr>
          <p:nvPr>
            <p:ph type="title"/>
          </p:nvPr>
        </p:nvSpPr>
        <p:spPr/>
        <p:txBody>
          <a:bodyPr/>
          <a:lstStyle/>
          <a:p>
            <a:r>
              <a:rPr lang="en-GB" dirty="0"/>
              <a:t>Lighter Mornings and Evenings</a:t>
            </a:r>
          </a:p>
        </p:txBody>
      </p:sp>
      <p:graphicFrame>
        <p:nvGraphicFramePr>
          <p:cNvPr id="3" name="Table 2">
            <a:extLst>
              <a:ext uri="{FF2B5EF4-FFF2-40B4-BE49-F238E27FC236}">
                <a16:creationId xmlns:a16="http://schemas.microsoft.com/office/drawing/2014/main" id="{779AF127-8CB8-45EE-8757-9D9AC6CDD798}"/>
              </a:ext>
            </a:extLst>
          </p:cNvPr>
          <p:cNvGraphicFramePr>
            <a:graphicFrameLocks noGrp="1"/>
          </p:cNvGraphicFramePr>
          <p:nvPr>
            <p:extLst>
              <p:ext uri="{D42A27DB-BD31-4B8C-83A1-F6EECF244321}">
                <p14:modId xmlns:p14="http://schemas.microsoft.com/office/powerpoint/2010/main" val="3725729108"/>
              </p:ext>
            </p:extLst>
          </p:nvPr>
        </p:nvGraphicFramePr>
        <p:xfrm>
          <a:off x="537536" y="4463123"/>
          <a:ext cx="8069568" cy="796952"/>
        </p:xfrm>
        <a:graphic>
          <a:graphicData uri="http://schemas.openxmlformats.org/drawingml/2006/table">
            <a:tbl>
              <a:tblPr firstRow="1" bandRow="1">
                <a:tableStyleId>{5C22544A-7EE6-4342-B048-85BDC9FD1C3A}</a:tableStyleId>
              </a:tblPr>
              <a:tblGrid>
                <a:gridCol w="620736">
                  <a:extLst>
                    <a:ext uri="{9D8B030D-6E8A-4147-A177-3AD203B41FA5}">
                      <a16:colId xmlns:a16="http://schemas.microsoft.com/office/drawing/2014/main" val="2683231613"/>
                    </a:ext>
                  </a:extLst>
                </a:gridCol>
                <a:gridCol w="620736">
                  <a:extLst>
                    <a:ext uri="{9D8B030D-6E8A-4147-A177-3AD203B41FA5}">
                      <a16:colId xmlns:a16="http://schemas.microsoft.com/office/drawing/2014/main" val="772870802"/>
                    </a:ext>
                  </a:extLst>
                </a:gridCol>
                <a:gridCol w="620736">
                  <a:extLst>
                    <a:ext uri="{9D8B030D-6E8A-4147-A177-3AD203B41FA5}">
                      <a16:colId xmlns:a16="http://schemas.microsoft.com/office/drawing/2014/main" val="22481938"/>
                    </a:ext>
                  </a:extLst>
                </a:gridCol>
                <a:gridCol w="620736">
                  <a:extLst>
                    <a:ext uri="{9D8B030D-6E8A-4147-A177-3AD203B41FA5}">
                      <a16:colId xmlns:a16="http://schemas.microsoft.com/office/drawing/2014/main" val="1491353472"/>
                    </a:ext>
                  </a:extLst>
                </a:gridCol>
                <a:gridCol w="620736">
                  <a:extLst>
                    <a:ext uri="{9D8B030D-6E8A-4147-A177-3AD203B41FA5}">
                      <a16:colId xmlns:a16="http://schemas.microsoft.com/office/drawing/2014/main" val="1504736218"/>
                    </a:ext>
                  </a:extLst>
                </a:gridCol>
                <a:gridCol w="620736">
                  <a:extLst>
                    <a:ext uri="{9D8B030D-6E8A-4147-A177-3AD203B41FA5}">
                      <a16:colId xmlns:a16="http://schemas.microsoft.com/office/drawing/2014/main" val="3845625423"/>
                    </a:ext>
                  </a:extLst>
                </a:gridCol>
                <a:gridCol w="620736">
                  <a:extLst>
                    <a:ext uri="{9D8B030D-6E8A-4147-A177-3AD203B41FA5}">
                      <a16:colId xmlns:a16="http://schemas.microsoft.com/office/drawing/2014/main" val="417839098"/>
                    </a:ext>
                  </a:extLst>
                </a:gridCol>
                <a:gridCol w="620736">
                  <a:extLst>
                    <a:ext uri="{9D8B030D-6E8A-4147-A177-3AD203B41FA5}">
                      <a16:colId xmlns:a16="http://schemas.microsoft.com/office/drawing/2014/main" val="1064361723"/>
                    </a:ext>
                  </a:extLst>
                </a:gridCol>
                <a:gridCol w="620736">
                  <a:extLst>
                    <a:ext uri="{9D8B030D-6E8A-4147-A177-3AD203B41FA5}">
                      <a16:colId xmlns:a16="http://schemas.microsoft.com/office/drawing/2014/main" val="2110827088"/>
                    </a:ext>
                  </a:extLst>
                </a:gridCol>
                <a:gridCol w="620736">
                  <a:extLst>
                    <a:ext uri="{9D8B030D-6E8A-4147-A177-3AD203B41FA5}">
                      <a16:colId xmlns:a16="http://schemas.microsoft.com/office/drawing/2014/main" val="3168538161"/>
                    </a:ext>
                  </a:extLst>
                </a:gridCol>
                <a:gridCol w="620736">
                  <a:extLst>
                    <a:ext uri="{9D8B030D-6E8A-4147-A177-3AD203B41FA5}">
                      <a16:colId xmlns:a16="http://schemas.microsoft.com/office/drawing/2014/main" val="4250756005"/>
                    </a:ext>
                  </a:extLst>
                </a:gridCol>
                <a:gridCol w="620736">
                  <a:extLst>
                    <a:ext uri="{9D8B030D-6E8A-4147-A177-3AD203B41FA5}">
                      <a16:colId xmlns:a16="http://schemas.microsoft.com/office/drawing/2014/main" val="2231587156"/>
                    </a:ext>
                  </a:extLst>
                </a:gridCol>
                <a:gridCol w="620736">
                  <a:extLst>
                    <a:ext uri="{9D8B030D-6E8A-4147-A177-3AD203B41FA5}">
                      <a16:colId xmlns:a16="http://schemas.microsoft.com/office/drawing/2014/main" val="1804900924"/>
                    </a:ext>
                  </a:extLst>
                </a:gridCol>
              </a:tblGrid>
              <a:tr h="398476">
                <a:tc>
                  <a:txBody>
                    <a:bodyPr/>
                    <a:lstStyle/>
                    <a:p>
                      <a:r>
                        <a:rPr lang="en-GB" sz="1100" dirty="0"/>
                        <a:t>Month</a:t>
                      </a:r>
                    </a:p>
                  </a:txBody>
                  <a:tcPr marL="98710" marR="98710" marT="49333" marB="49333">
                    <a:solidFill>
                      <a:schemeClr val="accent6"/>
                    </a:solidFill>
                  </a:tcPr>
                </a:tc>
                <a:tc>
                  <a:txBody>
                    <a:bodyPr/>
                    <a:lstStyle/>
                    <a:p>
                      <a:r>
                        <a:rPr lang="en-GB" sz="1400" dirty="0"/>
                        <a:t>Sept</a:t>
                      </a:r>
                    </a:p>
                  </a:txBody>
                  <a:tcPr marL="98710" marR="98710" marT="49333" marB="49333">
                    <a:solidFill>
                      <a:srgbClr val="E94E13"/>
                    </a:solidFill>
                  </a:tcPr>
                </a:tc>
                <a:tc>
                  <a:txBody>
                    <a:bodyPr/>
                    <a:lstStyle/>
                    <a:p>
                      <a:r>
                        <a:rPr lang="en-GB" sz="1400" dirty="0"/>
                        <a:t>Oct</a:t>
                      </a:r>
                    </a:p>
                  </a:txBody>
                  <a:tcPr marL="98710" marR="98710" marT="49333" marB="49333">
                    <a:solidFill>
                      <a:srgbClr val="E94E13"/>
                    </a:solidFill>
                  </a:tcPr>
                </a:tc>
                <a:tc>
                  <a:txBody>
                    <a:bodyPr/>
                    <a:lstStyle/>
                    <a:p>
                      <a:r>
                        <a:rPr lang="en-GB" sz="1400" dirty="0"/>
                        <a:t>Nov</a:t>
                      </a:r>
                    </a:p>
                  </a:txBody>
                  <a:tcPr marL="98710" marR="98710" marT="49333" marB="49333">
                    <a:solidFill>
                      <a:srgbClr val="E94E13"/>
                    </a:solidFill>
                  </a:tcPr>
                </a:tc>
                <a:tc>
                  <a:txBody>
                    <a:bodyPr/>
                    <a:lstStyle/>
                    <a:p>
                      <a:r>
                        <a:rPr lang="en-GB" sz="1400" dirty="0"/>
                        <a:t>Dec</a:t>
                      </a:r>
                    </a:p>
                  </a:txBody>
                  <a:tcPr marL="98710" marR="98710" marT="49333" marB="49333">
                    <a:solidFill>
                      <a:srgbClr val="00649C"/>
                    </a:solidFill>
                  </a:tcPr>
                </a:tc>
                <a:tc>
                  <a:txBody>
                    <a:bodyPr/>
                    <a:lstStyle/>
                    <a:p>
                      <a:r>
                        <a:rPr lang="en-GB" sz="1400" dirty="0"/>
                        <a:t>Jan</a:t>
                      </a:r>
                    </a:p>
                  </a:txBody>
                  <a:tcPr marL="98710" marR="98710" marT="49333" marB="49333">
                    <a:solidFill>
                      <a:srgbClr val="00649C"/>
                    </a:solidFill>
                  </a:tcPr>
                </a:tc>
                <a:tc>
                  <a:txBody>
                    <a:bodyPr/>
                    <a:lstStyle/>
                    <a:p>
                      <a:r>
                        <a:rPr lang="en-GB" sz="1400" dirty="0"/>
                        <a:t>Feb</a:t>
                      </a:r>
                    </a:p>
                  </a:txBody>
                  <a:tcPr marL="98710" marR="98710" marT="49333" marB="49333">
                    <a:solidFill>
                      <a:srgbClr val="00649C"/>
                    </a:solidFill>
                  </a:tcPr>
                </a:tc>
                <a:tc>
                  <a:txBody>
                    <a:bodyPr/>
                    <a:lstStyle/>
                    <a:p>
                      <a:r>
                        <a:rPr lang="en-GB" sz="1400" dirty="0"/>
                        <a:t>Mar</a:t>
                      </a:r>
                    </a:p>
                  </a:txBody>
                  <a:tcPr marL="98710" marR="98710" marT="49333" marB="49333">
                    <a:solidFill>
                      <a:srgbClr val="EE73AA"/>
                    </a:solidFill>
                  </a:tcPr>
                </a:tc>
                <a:tc>
                  <a:txBody>
                    <a:bodyPr/>
                    <a:lstStyle/>
                    <a:p>
                      <a:r>
                        <a:rPr lang="en-GB" sz="1400" dirty="0"/>
                        <a:t>April</a:t>
                      </a:r>
                    </a:p>
                  </a:txBody>
                  <a:tcPr marL="98710" marR="98710" marT="49333" marB="49333">
                    <a:solidFill>
                      <a:srgbClr val="EE73AA"/>
                    </a:solidFill>
                  </a:tcPr>
                </a:tc>
                <a:tc>
                  <a:txBody>
                    <a:bodyPr/>
                    <a:lstStyle/>
                    <a:p>
                      <a:r>
                        <a:rPr lang="en-GB" sz="1400" dirty="0"/>
                        <a:t>May</a:t>
                      </a:r>
                    </a:p>
                  </a:txBody>
                  <a:tcPr marL="98710" marR="98710" marT="49333" marB="49333">
                    <a:solidFill>
                      <a:srgbClr val="EE73AA"/>
                    </a:solidFill>
                  </a:tcPr>
                </a:tc>
                <a:tc>
                  <a:txBody>
                    <a:bodyPr/>
                    <a:lstStyle/>
                    <a:p>
                      <a:r>
                        <a:rPr lang="en-GB" sz="1400" dirty="0"/>
                        <a:t>June</a:t>
                      </a:r>
                    </a:p>
                  </a:txBody>
                  <a:tcPr marL="98710" marR="98710" marT="49333" marB="49333">
                    <a:solidFill>
                      <a:srgbClr val="85BD33"/>
                    </a:solidFill>
                  </a:tcPr>
                </a:tc>
                <a:tc>
                  <a:txBody>
                    <a:bodyPr/>
                    <a:lstStyle/>
                    <a:p>
                      <a:r>
                        <a:rPr lang="en-GB" sz="1400" dirty="0"/>
                        <a:t>July</a:t>
                      </a:r>
                    </a:p>
                  </a:txBody>
                  <a:tcPr marL="98710" marR="98710" marT="49333" marB="49333">
                    <a:solidFill>
                      <a:srgbClr val="85BD33"/>
                    </a:solidFill>
                  </a:tcPr>
                </a:tc>
                <a:tc>
                  <a:txBody>
                    <a:bodyPr/>
                    <a:lstStyle/>
                    <a:p>
                      <a:r>
                        <a:rPr lang="en-GB" sz="1400" dirty="0"/>
                        <a:t>Aug</a:t>
                      </a:r>
                    </a:p>
                  </a:txBody>
                  <a:tcPr marL="98710" marR="98710" marT="49333" marB="49333">
                    <a:solidFill>
                      <a:srgbClr val="85BD33"/>
                    </a:solidFill>
                  </a:tcPr>
                </a:tc>
                <a:extLst>
                  <a:ext uri="{0D108BD9-81ED-4DB2-BD59-A6C34878D82A}">
                    <a16:rowId xmlns:a16="http://schemas.microsoft.com/office/drawing/2014/main" val="4072286076"/>
                  </a:ext>
                </a:extLst>
              </a:tr>
              <a:tr h="398476">
                <a:tc>
                  <a:txBody>
                    <a:bodyPr/>
                    <a:lstStyle/>
                    <a:p>
                      <a:r>
                        <a:rPr lang="en-GB" sz="800" dirty="0"/>
                        <a:t>Hours of sunlight</a:t>
                      </a:r>
                    </a:p>
                  </a:txBody>
                  <a:tcPr marL="98710" marR="98710" marT="49333" marB="49333">
                    <a:solidFill>
                      <a:schemeClr val="accent6">
                        <a:lumMod val="40000"/>
                        <a:lumOff val="60000"/>
                      </a:schemeClr>
                    </a:solidFill>
                  </a:tcPr>
                </a:tc>
                <a:tc>
                  <a:txBody>
                    <a:bodyPr/>
                    <a:lstStyle/>
                    <a:p>
                      <a:pPr algn="ctr"/>
                      <a:r>
                        <a:rPr lang="en-GB" sz="1900" dirty="0"/>
                        <a:t>13</a:t>
                      </a:r>
                    </a:p>
                  </a:txBody>
                  <a:tcPr marL="98710" marR="98710" marT="49333" marB="49333">
                    <a:solidFill>
                      <a:schemeClr val="accent2">
                        <a:lumMod val="60000"/>
                        <a:lumOff val="40000"/>
                      </a:schemeClr>
                    </a:solidFill>
                  </a:tcPr>
                </a:tc>
                <a:tc>
                  <a:txBody>
                    <a:bodyPr/>
                    <a:lstStyle/>
                    <a:p>
                      <a:pPr algn="ctr"/>
                      <a:r>
                        <a:rPr lang="en-GB" sz="1900" dirty="0"/>
                        <a:t>11</a:t>
                      </a:r>
                    </a:p>
                  </a:txBody>
                  <a:tcPr marL="98710" marR="98710" marT="49333" marB="49333">
                    <a:solidFill>
                      <a:schemeClr val="accent2">
                        <a:lumMod val="60000"/>
                        <a:lumOff val="40000"/>
                      </a:schemeClr>
                    </a:solidFill>
                  </a:tcPr>
                </a:tc>
                <a:tc>
                  <a:txBody>
                    <a:bodyPr/>
                    <a:lstStyle/>
                    <a:p>
                      <a:pPr algn="ctr"/>
                      <a:r>
                        <a:rPr lang="en-GB" sz="1900" dirty="0"/>
                        <a:t>9</a:t>
                      </a:r>
                    </a:p>
                  </a:txBody>
                  <a:tcPr marL="98710" marR="98710" marT="49333" marB="49333">
                    <a:solidFill>
                      <a:schemeClr val="accent2">
                        <a:lumMod val="60000"/>
                        <a:lumOff val="40000"/>
                      </a:schemeClr>
                    </a:solidFill>
                  </a:tcPr>
                </a:tc>
                <a:tc>
                  <a:txBody>
                    <a:bodyPr/>
                    <a:lstStyle/>
                    <a:p>
                      <a:pPr algn="ctr"/>
                      <a:r>
                        <a:rPr lang="en-GB" sz="1900" dirty="0"/>
                        <a:t>8</a:t>
                      </a:r>
                    </a:p>
                  </a:txBody>
                  <a:tcPr marL="98710" marR="98710" marT="49333" marB="49333">
                    <a:solidFill>
                      <a:srgbClr val="AFDEF9"/>
                    </a:solidFill>
                  </a:tcPr>
                </a:tc>
                <a:tc>
                  <a:txBody>
                    <a:bodyPr/>
                    <a:lstStyle/>
                    <a:p>
                      <a:pPr algn="ctr"/>
                      <a:r>
                        <a:rPr lang="en-GB" sz="1900" dirty="0"/>
                        <a:t>8</a:t>
                      </a:r>
                    </a:p>
                  </a:txBody>
                  <a:tcPr marL="98710" marR="98710" marT="49333" marB="49333">
                    <a:solidFill>
                      <a:srgbClr val="AFDEF9"/>
                    </a:solidFill>
                  </a:tcPr>
                </a:tc>
                <a:tc>
                  <a:txBody>
                    <a:bodyPr/>
                    <a:lstStyle/>
                    <a:p>
                      <a:pPr algn="ctr"/>
                      <a:r>
                        <a:rPr lang="en-GB" sz="1900" dirty="0"/>
                        <a:t>10</a:t>
                      </a:r>
                    </a:p>
                  </a:txBody>
                  <a:tcPr marL="98710" marR="98710" marT="49333" marB="49333">
                    <a:solidFill>
                      <a:srgbClr val="AFDEF9"/>
                    </a:solidFill>
                  </a:tcPr>
                </a:tc>
                <a:tc>
                  <a:txBody>
                    <a:bodyPr/>
                    <a:lstStyle/>
                    <a:p>
                      <a:pPr algn="ctr"/>
                      <a:r>
                        <a:rPr lang="en-GB" sz="1900" dirty="0"/>
                        <a:t>12</a:t>
                      </a:r>
                    </a:p>
                  </a:txBody>
                  <a:tcPr marL="98710" marR="98710" marT="49333" marB="49333">
                    <a:solidFill>
                      <a:schemeClr val="accent1">
                        <a:lumMod val="20000"/>
                        <a:lumOff val="80000"/>
                      </a:schemeClr>
                    </a:solidFill>
                  </a:tcPr>
                </a:tc>
                <a:tc>
                  <a:txBody>
                    <a:bodyPr/>
                    <a:lstStyle/>
                    <a:p>
                      <a:pPr algn="ctr"/>
                      <a:r>
                        <a:rPr lang="en-GB" sz="1900" dirty="0"/>
                        <a:t>14</a:t>
                      </a:r>
                    </a:p>
                  </a:txBody>
                  <a:tcPr marL="98710" marR="98710" marT="49333" marB="49333">
                    <a:solidFill>
                      <a:schemeClr val="accent1">
                        <a:lumMod val="20000"/>
                        <a:lumOff val="80000"/>
                      </a:schemeClr>
                    </a:solidFill>
                  </a:tcPr>
                </a:tc>
                <a:tc>
                  <a:txBody>
                    <a:bodyPr/>
                    <a:lstStyle/>
                    <a:p>
                      <a:pPr algn="ctr"/>
                      <a:r>
                        <a:rPr lang="en-GB" sz="1900" dirty="0"/>
                        <a:t>15</a:t>
                      </a:r>
                    </a:p>
                  </a:txBody>
                  <a:tcPr marL="98710" marR="98710" marT="49333" marB="49333">
                    <a:solidFill>
                      <a:schemeClr val="accent1">
                        <a:lumMod val="20000"/>
                        <a:lumOff val="80000"/>
                      </a:schemeClr>
                    </a:solidFill>
                  </a:tcPr>
                </a:tc>
                <a:tc>
                  <a:txBody>
                    <a:bodyPr/>
                    <a:lstStyle/>
                    <a:p>
                      <a:pPr algn="ctr"/>
                      <a:r>
                        <a:rPr lang="en-GB" sz="1900" dirty="0"/>
                        <a:t>16</a:t>
                      </a:r>
                    </a:p>
                  </a:txBody>
                  <a:tcPr marL="98710" marR="98710" marT="49333" marB="49333">
                    <a:solidFill>
                      <a:schemeClr val="accent4">
                        <a:lumMod val="20000"/>
                        <a:lumOff val="80000"/>
                      </a:schemeClr>
                    </a:solidFill>
                  </a:tcPr>
                </a:tc>
                <a:tc>
                  <a:txBody>
                    <a:bodyPr/>
                    <a:lstStyle/>
                    <a:p>
                      <a:pPr algn="ctr"/>
                      <a:r>
                        <a:rPr lang="en-GB" sz="1900" dirty="0"/>
                        <a:t>16</a:t>
                      </a:r>
                    </a:p>
                  </a:txBody>
                  <a:tcPr marL="98710" marR="98710" marT="49333" marB="49333">
                    <a:solidFill>
                      <a:schemeClr val="accent4">
                        <a:lumMod val="20000"/>
                        <a:lumOff val="80000"/>
                      </a:schemeClr>
                    </a:solidFill>
                  </a:tcPr>
                </a:tc>
                <a:tc>
                  <a:txBody>
                    <a:bodyPr/>
                    <a:lstStyle/>
                    <a:p>
                      <a:pPr algn="ctr"/>
                      <a:r>
                        <a:rPr lang="en-GB" sz="1900" dirty="0"/>
                        <a:t>14</a:t>
                      </a:r>
                    </a:p>
                  </a:txBody>
                  <a:tcPr marL="98710" marR="98710" marT="49333" marB="49333">
                    <a:solidFill>
                      <a:schemeClr val="accent4">
                        <a:lumMod val="20000"/>
                        <a:lumOff val="80000"/>
                      </a:schemeClr>
                    </a:solidFill>
                  </a:tcPr>
                </a:tc>
                <a:extLst>
                  <a:ext uri="{0D108BD9-81ED-4DB2-BD59-A6C34878D82A}">
                    <a16:rowId xmlns:a16="http://schemas.microsoft.com/office/drawing/2014/main" val="1546521770"/>
                  </a:ext>
                </a:extLst>
              </a:tr>
            </a:tbl>
          </a:graphicData>
        </a:graphic>
      </p:graphicFrame>
      <p:pic>
        <p:nvPicPr>
          <p:cNvPr id="8" name="Picture 7">
            <a:extLst>
              <a:ext uri="{FF2B5EF4-FFF2-40B4-BE49-F238E27FC236}">
                <a16:creationId xmlns:a16="http://schemas.microsoft.com/office/drawing/2014/main" id="{B7D298F1-1FA4-4697-9B8D-15E0BE5440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818" b="33089"/>
          <a:stretch/>
        </p:blipFill>
        <p:spPr>
          <a:xfrm>
            <a:off x="526423" y="1434517"/>
            <a:ext cx="8080682" cy="2919369"/>
          </a:xfrm>
          <a:prstGeom prst="roundRect">
            <a:avLst>
              <a:gd name="adj" fmla="val 3171"/>
            </a:avLst>
          </a:prstGeom>
          <a:ln w="28575">
            <a:solidFill>
              <a:srgbClr val="65C3A3"/>
            </a:solidFill>
          </a:ln>
        </p:spPr>
      </p:pic>
      <p:sp>
        <p:nvSpPr>
          <p:cNvPr id="14" name="TextBox 13">
            <a:extLst>
              <a:ext uri="{FF2B5EF4-FFF2-40B4-BE49-F238E27FC236}">
                <a16:creationId xmlns:a16="http://schemas.microsoft.com/office/drawing/2014/main" id="{F3BFC8EC-467B-43CA-9512-12F5E5BD8739}"/>
              </a:ext>
            </a:extLst>
          </p:cNvPr>
          <p:cNvSpPr txBox="1"/>
          <p:nvPr/>
        </p:nvSpPr>
        <p:spPr>
          <a:xfrm>
            <a:off x="541090" y="5314074"/>
            <a:ext cx="8040848" cy="369332"/>
          </a:xfrm>
          <a:prstGeom prst="rect">
            <a:avLst/>
          </a:prstGeom>
          <a:noFill/>
        </p:spPr>
        <p:txBody>
          <a:bodyPr wrap="square">
            <a:spAutoFit/>
          </a:bodyPr>
          <a:lstStyle/>
          <a:p>
            <a:r>
              <a:rPr lang="en-GB" dirty="0"/>
              <a:t>How many hours of sunlight are there in each of the summer months?</a:t>
            </a:r>
          </a:p>
        </p:txBody>
      </p:sp>
      <p:sp>
        <p:nvSpPr>
          <p:cNvPr id="6" name="Rectangle: Rounded Corners 5">
            <a:extLst>
              <a:ext uri="{FF2B5EF4-FFF2-40B4-BE49-F238E27FC236}">
                <a16:creationId xmlns:a16="http://schemas.microsoft.com/office/drawing/2014/main" id="{E89D89A9-DAA9-4416-882F-F201E48AD948}"/>
              </a:ext>
            </a:extLst>
          </p:cNvPr>
          <p:cNvSpPr/>
          <p:nvPr/>
        </p:nvSpPr>
        <p:spPr>
          <a:xfrm>
            <a:off x="595619" y="1501625"/>
            <a:ext cx="3422708" cy="1568746"/>
          </a:xfrm>
          <a:prstGeom prst="roundRect">
            <a:avLst>
              <a:gd name="adj" fmla="val 7938"/>
            </a:avLst>
          </a:prstGeom>
          <a:solidFill>
            <a:srgbClr val="65C3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a:spcBef>
                <a:spcPct val="0"/>
              </a:spcBef>
            </a:pPr>
            <a:r>
              <a:rPr lang="en-GB" altLang="en-US" dirty="0">
                <a:solidFill>
                  <a:schemeClr val="tx1"/>
                </a:solidFill>
              </a:rPr>
              <a:t>In the summer, there are more hours of daylight. This means that it gets lighter earlier in the morning and gets darker later in the evening.</a:t>
            </a:r>
          </a:p>
        </p:txBody>
      </p:sp>
      <p:pic>
        <p:nvPicPr>
          <p:cNvPr id="5" name="Picture 4">
            <a:extLst>
              <a:ext uri="{FF2B5EF4-FFF2-40B4-BE49-F238E27FC236}">
                <a16:creationId xmlns:a16="http://schemas.microsoft.com/office/drawing/2014/main" id="{9E73E912-078C-4341-A129-BAC3B10918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5420"/>
          <a:stretch/>
        </p:blipFill>
        <p:spPr>
          <a:xfrm>
            <a:off x="3855113" y="1531148"/>
            <a:ext cx="2512132" cy="2814349"/>
          </a:xfrm>
          <a:prstGeom prst="rect">
            <a:avLst/>
          </a:prstGeom>
        </p:spPr>
      </p:pic>
      <p:sp>
        <p:nvSpPr>
          <p:cNvPr id="11" name="TextBox 10">
            <a:extLst>
              <a:ext uri="{FF2B5EF4-FFF2-40B4-BE49-F238E27FC236}">
                <a16:creationId xmlns:a16="http://schemas.microsoft.com/office/drawing/2014/main" id="{48145BB5-C528-439C-B478-B780D8C86403}"/>
              </a:ext>
            </a:extLst>
          </p:cNvPr>
          <p:cNvSpPr txBox="1"/>
          <p:nvPr/>
        </p:nvSpPr>
        <p:spPr>
          <a:xfrm>
            <a:off x="541090" y="5674801"/>
            <a:ext cx="8040848" cy="646331"/>
          </a:xfrm>
          <a:prstGeom prst="rect">
            <a:avLst/>
          </a:prstGeom>
          <a:noFill/>
        </p:spPr>
        <p:txBody>
          <a:bodyPr wrap="square">
            <a:spAutoFit/>
          </a:bodyPr>
          <a:lstStyle/>
          <a:p>
            <a:r>
              <a:rPr lang="en-GB" dirty="0"/>
              <a:t>What can you do because of the lighter evenings in summer that you can’t do in winter?</a:t>
            </a:r>
          </a:p>
        </p:txBody>
      </p:sp>
    </p:spTree>
    <p:extLst>
      <p:ext uri="{BB962C8B-B14F-4D97-AF65-F5344CB8AC3E}">
        <p14:creationId xmlns:p14="http://schemas.microsoft.com/office/powerpoint/2010/main" val="302697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3359C7B-6D49-4D8F-BC51-2100079EB234}"/>
              </a:ext>
            </a:extLst>
          </p:cNvPr>
          <p:cNvSpPr>
            <a:spLocks noGrp="1"/>
          </p:cNvSpPr>
          <p:nvPr>
            <p:ph type="title"/>
          </p:nvPr>
        </p:nvSpPr>
        <p:spPr/>
        <p:txBody>
          <a:bodyPr/>
          <a:lstStyle/>
          <a:p>
            <a:r>
              <a:rPr lang="en-GB" dirty="0"/>
              <a:t>Signs of Summer</a:t>
            </a:r>
          </a:p>
        </p:txBody>
      </p:sp>
      <p:sp>
        <p:nvSpPr>
          <p:cNvPr id="11" name="Rectangle: Rounded Corners 10">
            <a:extLst>
              <a:ext uri="{FF2B5EF4-FFF2-40B4-BE49-F238E27FC236}">
                <a16:creationId xmlns:a16="http://schemas.microsoft.com/office/drawing/2014/main" id="{D861F535-DF5D-4BF3-BD8B-C9C891B2DAA3}"/>
              </a:ext>
            </a:extLst>
          </p:cNvPr>
          <p:cNvSpPr/>
          <p:nvPr/>
        </p:nvSpPr>
        <p:spPr>
          <a:xfrm>
            <a:off x="503340" y="1585519"/>
            <a:ext cx="5259897" cy="1006680"/>
          </a:xfrm>
          <a:prstGeom prst="roundRect">
            <a:avLst>
              <a:gd name="adj" fmla="val 13782"/>
            </a:avLst>
          </a:prstGeom>
          <a:solidFill>
            <a:srgbClr val="E7751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r>
              <a:rPr lang="en-GB" altLang="en-US" dirty="0">
                <a:solidFill>
                  <a:schemeClr val="bg1"/>
                </a:solidFill>
              </a:rPr>
              <a:t>Can you think of any other things </a:t>
            </a:r>
            <a:br>
              <a:rPr lang="en-GB" altLang="en-US" dirty="0">
                <a:solidFill>
                  <a:schemeClr val="bg1"/>
                </a:solidFill>
              </a:rPr>
            </a:br>
            <a:r>
              <a:rPr lang="en-GB" altLang="en-US" dirty="0">
                <a:solidFill>
                  <a:schemeClr val="bg1"/>
                </a:solidFill>
              </a:rPr>
              <a:t>you might see in the summer?</a:t>
            </a:r>
          </a:p>
        </p:txBody>
      </p:sp>
      <p:sp>
        <p:nvSpPr>
          <p:cNvPr id="14" name="Oval 13">
            <a:extLst>
              <a:ext uri="{FF2B5EF4-FFF2-40B4-BE49-F238E27FC236}">
                <a16:creationId xmlns:a16="http://schemas.microsoft.com/office/drawing/2014/main" id="{12E6AF6E-8239-4948-837D-D62762DA0A3E}"/>
              </a:ext>
            </a:extLst>
          </p:cNvPr>
          <p:cNvSpPr/>
          <p:nvPr/>
        </p:nvSpPr>
        <p:spPr>
          <a:xfrm>
            <a:off x="3741490" y="1468075"/>
            <a:ext cx="4530055" cy="45300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oogle Shape;133;p7">
            <a:extLst>
              <a:ext uri="{FF2B5EF4-FFF2-40B4-BE49-F238E27FC236}">
                <a16:creationId xmlns:a16="http://schemas.microsoft.com/office/drawing/2014/main" id="{DE209BDA-5A33-4613-AD58-BEB28B4D1E19}"/>
              </a:ext>
            </a:extLst>
          </p:cNvPr>
          <p:cNvPicPr preferRelativeResize="0"/>
          <p:nvPr/>
        </p:nvPicPr>
        <p:blipFill rotWithShape="1">
          <a:blip r:embed="rId2">
            <a:alphaModFix/>
          </a:blip>
          <a:srcRect l="7843" r="7844"/>
          <a:stretch/>
        </p:blipFill>
        <p:spPr>
          <a:xfrm>
            <a:off x="3790992" y="1457202"/>
            <a:ext cx="4757390" cy="4757390"/>
          </a:xfrm>
          <a:prstGeom prst="flowChartConnector">
            <a:avLst/>
          </a:prstGeom>
          <a:noFill/>
          <a:ln>
            <a:noFill/>
          </a:ln>
        </p:spPr>
      </p:pic>
      <p:pic>
        <p:nvPicPr>
          <p:cNvPr id="7" name="Picture 6">
            <a:extLst>
              <a:ext uri="{FF2B5EF4-FFF2-40B4-BE49-F238E27FC236}">
                <a16:creationId xmlns:a16="http://schemas.microsoft.com/office/drawing/2014/main" id="{8D1B1C3C-4DD0-4BA3-A404-FA554E6D5FD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053" t="-2049" r="-15959" b="30904"/>
          <a:stretch/>
        </p:blipFill>
        <p:spPr>
          <a:xfrm>
            <a:off x="2278725" y="2516696"/>
            <a:ext cx="1560228" cy="1556157"/>
          </a:xfrm>
          <a:prstGeom prst="ellipse">
            <a:avLst/>
          </a:prstGeom>
          <a:solidFill>
            <a:srgbClr val="87C87A"/>
          </a:solidFill>
          <a:ln w="28575">
            <a:solidFill>
              <a:schemeClr val="bg1"/>
            </a:solidFill>
          </a:ln>
        </p:spPr>
      </p:pic>
      <p:pic>
        <p:nvPicPr>
          <p:cNvPr id="15" name="Picture 14">
            <a:extLst>
              <a:ext uri="{FF2B5EF4-FFF2-40B4-BE49-F238E27FC236}">
                <a16:creationId xmlns:a16="http://schemas.microsoft.com/office/drawing/2014/main" id="{C0CB3B0E-EA60-454E-9C97-627962012C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44935" flipH="1">
            <a:off x="763399" y="2516696"/>
            <a:ext cx="1815263" cy="2080649"/>
          </a:xfrm>
          <a:prstGeom prst="rect">
            <a:avLst/>
          </a:prstGeom>
        </p:spPr>
      </p:pic>
      <p:pic>
        <p:nvPicPr>
          <p:cNvPr id="17" name="Picture 16">
            <a:extLst>
              <a:ext uri="{FF2B5EF4-FFF2-40B4-BE49-F238E27FC236}">
                <a16:creationId xmlns:a16="http://schemas.microsoft.com/office/drawing/2014/main" id="{AA99BE6E-10C5-4E91-8B8C-4C0339F9B6A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322" t="-19108" r="-9322" b="-10828"/>
          <a:stretch/>
        </p:blipFill>
        <p:spPr>
          <a:xfrm>
            <a:off x="489498" y="3338818"/>
            <a:ext cx="2908488" cy="2911025"/>
          </a:xfrm>
          <a:prstGeom prst="ellipse">
            <a:avLst/>
          </a:prstGeom>
          <a:solidFill>
            <a:srgbClr val="F8BD95"/>
          </a:solidFill>
          <a:ln w="28575">
            <a:solidFill>
              <a:schemeClr val="bg1"/>
            </a:solidFill>
          </a:ln>
        </p:spPr>
      </p:pic>
      <p:pic>
        <p:nvPicPr>
          <p:cNvPr id="20" name="Picture 19">
            <a:extLst>
              <a:ext uri="{FF2B5EF4-FFF2-40B4-BE49-F238E27FC236}">
                <a16:creationId xmlns:a16="http://schemas.microsoft.com/office/drawing/2014/main" id="{120398EB-C851-439B-9AA2-895FE79EFBF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019" t="7561" r="19734" b="4633"/>
          <a:stretch/>
        </p:blipFill>
        <p:spPr>
          <a:xfrm>
            <a:off x="2910979" y="3447874"/>
            <a:ext cx="2869035" cy="2861719"/>
          </a:xfrm>
          <a:prstGeom prst="ellipse">
            <a:avLst/>
          </a:prstGeom>
          <a:solidFill>
            <a:schemeClr val="bg1"/>
          </a:solidFill>
          <a:ln w="28575">
            <a:solidFill>
              <a:schemeClr val="bg1"/>
            </a:solidFill>
          </a:ln>
        </p:spPr>
      </p:pic>
      <p:pic>
        <p:nvPicPr>
          <p:cNvPr id="25" name="Picture 24">
            <a:extLst>
              <a:ext uri="{FF2B5EF4-FFF2-40B4-BE49-F238E27FC236}">
                <a16:creationId xmlns:a16="http://schemas.microsoft.com/office/drawing/2014/main" id="{CAC399AA-6595-4CEC-9FA7-DAF1E936236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0721" y="4085439"/>
            <a:ext cx="1925046" cy="2206482"/>
          </a:xfrm>
          <a:prstGeom prst="rect">
            <a:avLst/>
          </a:prstGeom>
        </p:spPr>
      </p:pic>
    </p:spTree>
    <p:extLst>
      <p:ext uri="{BB962C8B-B14F-4D97-AF65-F5344CB8AC3E}">
        <p14:creationId xmlns:p14="http://schemas.microsoft.com/office/powerpoint/2010/main" val="230983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3359C7B-6D49-4D8F-BC51-2100079EB234}"/>
              </a:ext>
            </a:extLst>
          </p:cNvPr>
          <p:cNvSpPr>
            <a:spLocks noGrp="1"/>
          </p:cNvSpPr>
          <p:nvPr>
            <p:ph type="title"/>
          </p:nvPr>
        </p:nvSpPr>
        <p:spPr>
          <a:xfrm>
            <a:off x="234891" y="436166"/>
            <a:ext cx="8677273" cy="994306"/>
          </a:xfrm>
        </p:spPr>
        <p:txBody>
          <a:bodyPr/>
          <a:lstStyle/>
          <a:p>
            <a:r>
              <a:rPr lang="en-GB" altLang="en-US" sz="3400" dirty="0"/>
              <a:t>How Is Summer Different from Autumn?</a:t>
            </a:r>
            <a:endParaRPr lang="en-GB" sz="3400" dirty="0"/>
          </a:p>
        </p:txBody>
      </p:sp>
      <p:grpSp>
        <p:nvGrpSpPr>
          <p:cNvPr id="6" name="Group 5">
            <a:extLst>
              <a:ext uri="{FF2B5EF4-FFF2-40B4-BE49-F238E27FC236}">
                <a16:creationId xmlns:a16="http://schemas.microsoft.com/office/drawing/2014/main" id="{4ED772B8-CC81-4B82-85B0-AEEEC2AC45EC}"/>
              </a:ext>
            </a:extLst>
          </p:cNvPr>
          <p:cNvGrpSpPr/>
          <p:nvPr/>
        </p:nvGrpSpPr>
        <p:grpSpPr>
          <a:xfrm>
            <a:off x="683662" y="1335059"/>
            <a:ext cx="7776673" cy="4929008"/>
            <a:chOff x="683662" y="1223963"/>
            <a:chExt cx="7776673" cy="4929008"/>
          </a:xfrm>
        </p:grpSpPr>
        <p:pic>
          <p:nvPicPr>
            <p:cNvPr id="3" name="Picture 2">
              <a:extLst>
                <a:ext uri="{FF2B5EF4-FFF2-40B4-BE49-F238E27FC236}">
                  <a16:creationId xmlns:a16="http://schemas.microsoft.com/office/drawing/2014/main" id="{A8EF409D-30B9-447B-993A-0A955DF2266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838" b="3528"/>
            <a:stretch/>
          </p:blipFill>
          <p:spPr>
            <a:xfrm>
              <a:off x="683662" y="1223963"/>
              <a:ext cx="7776673" cy="4929008"/>
            </a:xfrm>
            <a:prstGeom prst="roundRect">
              <a:avLst>
                <a:gd name="adj" fmla="val 6442"/>
              </a:avLst>
            </a:prstGeom>
            <a:ln w="38100">
              <a:solidFill>
                <a:srgbClr val="D16133"/>
              </a:solidFill>
            </a:ln>
          </p:spPr>
        </p:pic>
        <p:pic>
          <p:nvPicPr>
            <p:cNvPr id="5" name="Picture 4">
              <a:extLst>
                <a:ext uri="{FF2B5EF4-FFF2-40B4-BE49-F238E27FC236}">
                  <a16:creationId xmlns:a16="http://schemas.microsoft.com/office/drawing/2014/main" id="{833F7CD0-970B-4C6D-887C-DE44F15BC2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5875" y="4828373"/>
              <a:ext cx="560056" cy="585387"/>
            </a:xfrm>
            <a:prstGeom prst="rect">
              <a:avLst/>
            </a:prstGeom>
          </p:spPr>
        </p:pic>
      </p:grpSp>
    </p:spTree>
    <p:extLst>
      <p:ext uri="{BB962C8B-B14F-4D97-AF65-F5344CB8AC3E}">
        <p14:creationId xmlns:p14="http://schemas.microsoft.com/office/powerpoint/2010/main" val="2571271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3359C7B-6D49-4D8F-BC51-2100079EB234}"/>
              </a:ext>
            </a:extLst>
          </p:cNvPr>
          <p:cNvSpPr>
            <a:spLocks noGrp="1"/>
          </p:cNvSpPr>
          <p:nvPr>
            <p:ph type="title"/>
          </p:nvPr>
        </p:nvSpPr>
        <p:spPr>
          <a:xfrm>
            <a:off x="192947" y="427620"/>
            <a:ext cx="8841996" cy="994306"/>
          </a:xfrm>
        </p:spPr>
        <p:txBody>
          <a:bodyPr/>
          <a:lstStyle/>
          <a:p>
            <a:r>
              <a:rPr lang="en-GB" altLang="en-US" sz="3500" dirty="0"/>
              <a:t>How Is Summer Different from Winter? </a:t>
            </a:r>
            <a:endParaRPr lang="en-GB" sz="3500" dirty="0"/>
          </a:p>
        </p:txBody>
      </p:sp>
      <p:pic>
        <p:nvPicPr>
          <p:cNvPr id="3" name="Picture 2">
            <a:extLst>
              <a:ext uri="{FF2B5EF4-FFF2-40B4-BE49-F238E27FC236}">
                <a16:creationId xmlns:a16="http://schemas.microsoft.com/office/drawing/2014/main" id="{A8EF409D-30B9-447B-993A-0A955DF22665}"/>
              </a:ext>
            </a:extLst>
          </p:cNvPr>
          <p:cNvPicPr>
            <a:picLocks noChangeAspect="1"/>
          </p:cNvPicPr>
          <p:nvPr/>
        </p:nvPicPr>
        <p:blipFill>
          <a:blip r:embed="rId2" cstate="print">
            <a:extLst>
              <a:ext uri="{28A0092B-C50C-407E-A947-70E740481C1C}">
                <a14:useLocalDpi xmlns:a14="http://schemas.microsoft.com/office/drawing/2010/main" val="0"/>
              </a:ext>
            </a:extLst>
          </a:blip>
          <a:srcRect t="5187" b="5187"/>
          <a:stretch/>
        </p:blipFill>
        <p:spPr>
          <a:xfrm>
            <a:off x="683662" y="1335059"/>
            <a:ext cx="7776673" cy="4929008"/>
          </a:xfrm>
          <a:prstGeom prst="roundRect">
            <a:avLst>
              <a:gd name="adj" fmla="val 6442"/>
            </a:avLst>
          </a:prstGeom>
          <a:ln w="38100">
            <a:solidFill>
              <a:srgbClr val="0A5394"/>
            </a:solidFill>
          </a:ln>
        </p:spPr>
      </p:pic>
    </p:spTree>
    <p:extLst>
      <p:ext uri="{BB962C8B-B14F-4D97-AF65-F5344CB8AC3E}">
        <p14:creationId xmlns:p14="http://schemas.microsoft.com/office/powerpoint/2010/main" val="4034714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3359C7B-6D49-4D8F-BC51-2100079EB234}"/>
              </a:ext>
            </a:extLst>
          </p:cNvPr>
          <p:cNvSpPr>
            <a:spLocks noGrp="1"/>
          </p:cNvSpPr>
          <p:nvPr>
            <p:ph type="title"/>
          </p:nvPr>
        </p:nvSpPr>
        <p:spPr>
          <a:xfrm>
            <a:off x="180362" y="427620"/>
            <a:ext cx="8779081" cy="994306"/>
          </a:xfrm>
        </p:spPr>
        <p:txBody>
          <a:bodyPr/>
          <a:lstStyle/>
          <a:p>
            <a:r>
              <a:rPr lang="en-GB" altLang="en-US" sz="3500" dirty="0"/>
              <a:t>How Is Summer Different from Spring? </a:t>
            </a:r>
            <a:endParaRPr lang="en-GB" sz="3500" dirty="0"/>
          </a:p>
        </p:txBody>
      </p:sp>
      <p:pic>
        <p:nvPicPr>
          <p:cNvPr id="3" name="Picture 2">
            <a:extLst>
              <a:ext uri="{FF2B5EF4-FFF2-40B4-BE49-F238E27FC236}">
                <a16:creationId xmlns:a16="http://schemas.microsoft.com/office/drawing/2014/main" id="{A8EF409D-30B9-447B-993A-0A955DF22665}"/>
              </a:ext>
            </a:extLst>
          </p:cNvPr>
          <p:cNvPicPr>
            <a:picLocks noChangeAspect="1"/>
          </p:cNvPicPr>
          <p:nvPr/>
        </p:nvPicPr>
        <p:blipFill>
          <a:blip r:embed="rId2" cstate="print">
            <a:extLst>
              <a:ext uri="{28A0092B-C50C-407E-A947-70E740481C1C}">
                <a14:useLocalDpi xmlns:a14="http://schemas.microsoft.com/office/drawing/2010/main" val="0"/>
              </a:ext>
            </a:extLst>
          </a:blip>
          <a:srcRect t="5110" b="5110"/>
          <a:stretch/>
        </p:blipFill>
        <p:spPr>
          <a:xfrm>
            <a:off x="683662" y="1335059"/>
            <a:ext cx="7776673" cy="4929008"/>
          </a:xfrm>
          <a:prstGeom prst="roundRect">
            <a:avLst>
              <a:gd name="adj" fmla="val 6442"/>
            </a:avLst>
          </a:prstGeom>
          <a:ln w="38100">
            <a:solidFill>
              <a:srgbClr val="E73D8A"/>
            </a:solidFill>
          </a:ln>
        </p:spPr>
      </p:pic>
    </p:spTree>
    <p:extLst>
      <p:ext uri="{BB962C8B-B14F-4D97-AF65-F5344CB8AC3E}">
        <p14:creationId xmlns:p14="http://schemas.microsoft.com/office/powerpoint/2010/main" val="3318612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3359C7B-6D49-4D8F-BC51-2100079EB234}"/>
              </a:ext>
            </a:extLst>
          </p:cNvPr>
          <p:cNvSpPr>
            <a:spLocks noGrp="1"/>
          </p:cNvSpPr>
          <p:nvPr>
            <p:ph type="title"/>
          </p:nvPr>
        </p:nvSpPr>
        <p:spPr/>
        <p:txBody>
          <a:bodyPr/>
          <a:lstStyle/>
          <a:p>
            <a:r>
              <a:rPr lang="en-GB" altLang="en-US" dirty="0"/>
              <a:t>Some Special UK </a:t>
            </a:r>
            <a:r>
              <a:rPr lang="en-GB" altLang="en-US" sz="4000" dirty="0"/>
              <a:t>Summer</a:t>
            </a:r>
            <a:r>
              <a:rPr lang="en-GB" altLang="en-US" dirty="0"/>
              <a:t> Dates</a:t>
            </a:r>
            <a:endParaRPr lang="en-GB" dirty="0"/>
          </a:p>
        </p:txBody>
      </p:sp>
      <p:grpSp>
        <p:nvGrpSpPr>
          <p:cNvPr id="7" name="Group 6">
            <a:extLst>
              <a:ext uri="{FF2B5EF4-FFF2-40B4-BE49-F238E27FC236}">
                <a16:creationId xmlns:a16="http://schemas.microsoft.com/office/drawing/2014/main" id="{D43E02A5-EAEA-4248-8C4C-9DD7044D08B3}"/>
              </a:ext>
            </a:extLst>
          </p:cNvPr>
          <p:cNvGrpSpPr/>
          <p:nvPr/>
        </p:nvGrpSpPr>
        <p:grpSpPr>
          <a:xfrm>
            <a:off x="541090" y="1556159"/>
            <a:ext cx="1916884" cy="3422708"/>
            <a:chOff x="541090" y="1556159"/>
            <a:chExt cx="1916884" cy="3422708"/>
          </a:xfrm>
        </p:grpSpPr>
        <p:sp>
          <p:nvSpPr>
            <p:cNvPr id="2" name="Rectangle: Rounded Corners 1">
              <a:extLst>
                <a:ext uri="{FF2B5EF4-FFF2-40B4-BE49-F238E27FC236}">
                  <a16:creationId xmlns:a16="http://schemas.microsoft.com/office/drawing/2014/main" id="{401099AD-0882-48C5-89A1-DBE42A2B160E}"/>
                </a:ext>
              </a:extLst>
            </p:cNvPr>
            <p:cNvSpPr/>
            <p:nvPr/>
          </p:nvSpPr>
          <p:spPr>
            <a:xfrm rot="5400000">
              <a:off x="-211822" y="2309071"/>
              <a:ext cx="3422708" cy="1916884"/>
            </a:xfrm>
            <a:prstGeom prst="roundRect">
              <a:avLst>
                <a:gd name="adj" fmla="val 6601"/>
              </a:avLst>
            </a:prstGeom>
            <a:solidFill>
              <a:schemeClr val="bg1"/>
            </a:solidFill>
            <a:ln w="28575">
              <a:solidFill>
                <a:srgbClr val="0072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41">
              <a:extLst>
                <a:ext uri="{FF2B5EF4-FFF2-40B4-BE49-F238E27FC236}">
                  <a16:creationId xmlns:a16="http://schemas.microsoft.com/office/drawing/2014/main" id="{BF61AAAB-F271-4225-BBE0-0A34117C1A63}"/>
                </a:ext>
              </a:extLst>
            </p:cNvPr>
            <p:cNvSpPr txBox="1"/>
            <p:nvPr/>
          </p:nvSpPr>
          <p:spPr>
            <a:xfrm>
              <a:off x="599813" y="1618966"/>
              <a:ext cx="1816216" cy="369332"/>
            </a:xfrm>
            <a:prstGeom prst="rect">
              <a:avLst/>
            </a:prstGeom>
            <a:noFill/>
          </p:spPr>
          <p:txBody>
            <a:bodyPr wrap="square">
              <a:spAutoFit/>
            </a:bodyPr>
            <a:lstStyle/>
            <a:p>
              <a:pPr algn="ctr"/>
              <a:r>
                <a:rPr lang="en-GB" altLang="en-US" dirty="0">
                  <a:solidFill>
                    <a:schemeClr val="tx1"/>
                  </a:solidFill>
                </a:rPr>
                <a:t>Eid Al-Adha</a:t>
              </a:r>
              <a:endParaRPr lang="en-GB" dirty="0"/>
            </a:p>
          </p:txBody>
        </p:sp>
        <p:pic>
          <p:nvPicPr>
            <p:cNvPr id="6" name="Picture 5">
              <a:extLst>
                <a:ext uri="{FF2B5EF4-FFF2-40B4-BE49-F238E27FC236}">
                  <a16:creationId xmlns:a16="http://schemas.microsoft.com/office/drawing/2014/main" id="{A4F71989-6E46-4101-98EE-AD08C4345B8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4" t="-12096" r="-444" b="21119"/>
            <a:stretch/>
          </p:blipFill>
          <p:spPr>
            <a:xfrm>
              <a:off x="562061" y="2332139"/>
              <a:ext cx="1887523" cy="2642533"/>
            </a:xfrm>
            <a:prstGeom prst="rect">
              <a:avLst/>
            </a:prstGeom>
          </p:spPr>
        </p:pic>
      </p:grpSp>
      <p:grpSp>
        <p:nvGrpSpPr>
          <p:cNvPr id="8" name="Group 7">
            <a:extLst>
              <a:ext uri="{FF2B5EF4-FFF2-40B4-BE49-F238E27FC236}">
                <a16:creationId xmlns:a16="http://schemas.microsoft.com/office/drawing/2014/main" id="{2E248CE1-CF14-4BD3-BF0C-E84D333E1C98}"/>
              </a:ext>
            </a:extLst>
          </p:cNvPr>
          <p:cNvGrpSpPr/>
          <p:nvPr/>
        </p:nvGrpSpPr>
        <p:grpSpPr>
          <a:xfrm>
            <a:off x="2562837" y="1958830"/>
            <a:ext cx="1916884" cy="3422708"/>
            <a:chOff x="2562837" y="1556159"/>
            <a:chExt cx="1916884" cy="3422708"/>
          </a:xfrm>
        </p:grpSpPr>
        <p:sp>
          <p:nvSpPr>
            <p:cNvPr id="43" name="Rectangle: Rounded Corners 42">
              <a:extLst>
                <a:ext uri="{FF2B5EF4-FFF2-40B4-BE49-F238E27FC236}">
                  <a16:creationId xmlns:a16="http://schemas.microsoft.com/office/drawing/2014/main" id="{7C8ED006-91CC-4217-83EB-E5E1BC633891}"/>
                </a:ext>
              </a:extLst>
            </p:cNvPr>
            <p:cNvSpPr/>
            <p:nvPr/>
          </p:nvSpPr>
          <p:spPr>
            <a:xfrm rot="5400000">
              <a:off x="1809925" y="2309071"/>
              <a:ext cx="3422708" cy="1916884"/>
            </a:xfrm>
            <a:prstGeom prst="roundRect">
              <a:avLst>
                <a:gd name="adj" fmla="val 6601"/>
              </a:avLst>
            </a:prstGeom>
            <a:solidFill>
              <a:schemeClr val="bg1"/>
            </a:solidFill>
            <a:ln w="28575">
              <a:solidFill>
                <a:srgbClr val="E1C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extBox 44">
              <a:extLst>
                <a:ext uri="{FF2B5EF4-FFF2-40B4-BE49-F238E27FC236}">
                  <a16:creationId xmlns:a16="http://schemas.microsoft.com/office/drawing/2014/main" id="{BA1F1270-6AC3-4F42-A51A-8AD83A444C61}"/>
                </a:ext>
              </a:extLst>
            </p:cNvPr>
            <p:cNvSpPr txBox="1"/>
            <p:nvPr/>
          </p:nvSpPr>
          <p:spPr>
            <a:xfrm>
              <a:off x="2621560" y="1627356"/>
              <a:ext cx="1816216" cy="369332"/>
            </a:xfrm>
            <a:prstGeom prst="rect">
              <a:avLst/>
            </a:prstGeom>
            <a:noFill/>
          </p:spPr>
          <p:txBody>
            <a:bodyPr wrap="square">
              <a:spAutoFit/>
            </a:bodyPr>
            <a:lstStyle/>
            <a:p>
              <a:pPr algn="ctr"/>
              <a:r>
                <a:rPr lang="en-GB" altLang="en-US" dirty="0">
                  <a:solidFill>
                    <a:schemeClr val="tx1"/>
                  </a:solidFill>
                </a:rPr>
                <a:t>Father’s Day</a:t>
              </a:r>
              <a:endParaRPr lang="en-GB" dirty="0"/>
            </a:p>
          </p:txBody>
        </p:sp>
        <p:pic>
          <p:nvPicPr>
            <p:cNvPr id="46" name="Picture 45">
              <a:extLst>
                <a:ext uri="{FF2B5EF4-FFF2-40B4-BE49-F238E27FC236}">
                  <a16:creationId xmlns:a16="http://schemas.microsoft.com/office/drawing/2014/main" id="{367A2489-A4CF-45DB-A7EA-E9FFADCC573C}"/>
                </a:ext>
              </a:extLst>
            </p:cNvPr>
            <p:cNvPicPr>
              <a:picLocks noChangeAspect="1"/>
            </p:cNvPicPr>
            <p:nvPr/>
          </p:nvPicPr>
          <p:blipFill>
            <a:blip r:embed="rId3" cstate="print">
              <a:extLst>
                <a:ext uri="{28A0092B-C50C-407E-A947-70E740481C1C}">
                  <a14:useLocalDpi xmlns:a14="http://schemas.microsoft.com/office/drawing/2010/main" val="0"/>
                </a:ext>
              </a:extLst>
            </a:blip>
            <a:srcRect l="9832" r="9832"/>
            <a:stretch/>
          </p:blipFill>
          <p:spPr>
            <a:xfrm>
              <a:off x="2583808" y="2793533"/>
              <a:ext cx="1887523" cy="2181139"/>
            </a:xfrm>
            <a:prstGeom prst="rect">
              <a:avLst/>
            </a:prstGeom>
          </p:spPr>
        </p:pic>
      </p:grpSp>
      <p:grpSp>
        <p:nvGrpSpPr>
          <p:cNvPr id="10" name="Group 9">
            <a:extLst>
              <a:ext uri="{FF2B5EF4-FFF2-40B4-BE49-F238E27FC236}">
                <a16:creationId xmlns:a16="http://schemas.microsoft.com/office/drawing/2014/main" id="{41ABFAA4-4788-41BF-94D4-5C684758EE7A}"/>
              </a:ext>
            </a:extLst>
          </p:cNvPr>
          <p:cNvGrpSpPr/>
          <p:nvPr/>
        </p:nvGrpSpPr>
        <p:grpSpPr>
          <a:xfrm>
            <a:off x="4563610" y="1556159"/>
            <a:ext cx="1929469" cy="3422708"/>
            <a:chOff x="4563610" y="1556159"/>
            <a:chExt cx="1929469" cy="3422708"/>
          </a:xfrm>
        </p:grpSpPr>
        <p:sp>
          <p:nvSpPr>
            <p:cNvPr id="47" name="Rectangle: Rounded Corners 46">
              <a:extLst>
                <a:ext uri="{FF2B5EF4-FFF2-40B4-BE49-F238E27FC236}">
                  <a16:creationId xmlns:a16="http://schemas.microsoft.com/office/drawing/2014/main" id="{362192A3-F238-43A4-9364-2915597DD1E2}"/>
                </a:ext>
              </a:extLst>
            </p:cNvPr>
            <p:cNvSpPr/>
            <p:nvPr/>
          </p:nvSpPr>
          <p:spPr>
            <a:xfrm rot="5400000">
              <a:off x="3823283" y="2309071"/>
              <a:ext cx="3422708" cy="1916884"/>
            </a:xfrm>
            <a:prstGeom prst="roundRect">
              <a:avLst>
                <a:gd name="adj" fmla="val 6601"/>
              </a:avLst>
            </a:prstGeom>
            <a:solidFill>
              <a:schemeClr val="bg1"/>
            </a:solidFill>
            <a:ln w="28575">
              <a:solidFill>
                <a:srgbClr val="F49C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a:extLst>
                <a:ext uri="{FF2B5EF4-FFF2-40B4-BE49-F238E27FC236}">
                  <a16:creationId xmlns:a16="http://schemas.microsoft.com/office/drawing/2014/main" id="{7B1F2B2C-EABF-46C2-864F-E3A6892EB357}"/>
                </a:ext>
              </a:extLst>
            </p:cNvPr>
            <p:cNvSpPr txBox="1"/>
            <p:nvPr/>
          </p:nvSpPr>
          <p:spPr>
            <a:xfrm>
              <a:off x="4613945" y="1610577"/>
              <a:ext cx="1870745" cy="369332"/>
            </a:xfrm>
            <a:prstGeom prst="rect">
              <a:avLst/>
            </a:prstGeom>
            <a:noFill/>
          </p:spPr>
          <p:txBody>
            <a:bodyPr wrap="square">
              <a:spAutoFit/>
            </a:bodyPr>
            <a:lstStyle/>
            <a:p>
              <a:r>
                <a:rPr lang="en-GB" altLang="en-US" dirty="0">
                  <a:solidFill>
                    <a:schemeClr val="tx1"/>
                  </a:solidFill>
                </a:rPr>
                <a:t>Midsummer Day</a:t>
              </a:r>
              <a:endParaRPr lang="en-GB" dirty="0"/>
            </a:p>
          </p:txBody>
        </p:sp>
        <p:pic>
          <p:nvPicPr>
            <p:cNvPr id="50" name="Picture 49">
              <a:extLst>
                <a:ext uri="{FF2B5EF4-FFF2-40B4-BE49-F238E27FC236}">
                  <a16:creationId xmlns:a16="http://schemas.microsoft.com/office/drawing/2014/main" id="{BEF6B2C2-880B-4696-9481-56722EE174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4" t="-12705" r="444" b="35712"/>
            <a:stretch/>
          </p:blipFill>
          <p:spPr>
            <a:xfrm>
              <a:off x="4563610" y="2533475"/>
              <a:ext cx="1887523" cy="2441197"/>
            </a:xfrm>
            <a:prstGeom prst="rect">
              <a:avLst/>
            </a:prstGeom>
          </p:spPr>
        </p:pic>
      </p:grpSp>
      <p:grpSp>
        <p:nvGrpSpPr>
          <p:cNvPr id="11" name="Group 10">
            <a:extLst>
              <a:ext uri="{FF2B5EF4-FFF2-40B4-BE49-F238E27FC236}">
                <a16:creationId xmlns:a16="http://schemas.microsoft.com/office/drawing/2014/main" id="{713B460F-4D72-461D-8393-8EF4B0976515}"/>
              </a:ext>
            </a:extLst>
          </p:cNvPr>
          <p:cNvGrpSpPr/>
          <p:nvPr/>
        </p:nvGrpSpPr>
        <p:grpSpPr>
          <a:xfrm>
            <a:off x="6589553" y="1958830"/>
            <a:ext cx="1916884" cy="3422708"/>
            <a:chOff x="6589553" y="1556159"/>
            <a:chExt cx="1916884" cy="3422708"/>
          </a:xfrm>
        </p:grpSpPr>
        <p:sp>
          <p:nvSpPr>
            <p:cNvPr id="51" name="Rectangle: Rounded Corners 50">
              <a:extLst>
                <a:ext uri="{FF2B5EF4-FFF2-40B4-BE49-F238E27FC236}">
                  <a16:creationId xmlns:a16="http://schemas.microsoft.com/office/drawing/2014/main" id="{6161B973-29A1-440C-A301-5AE441D99AA1}"/>
                </a:ext>
              </a:extLst>
            </p:cNvPr>
            <p:cNvSpPr/>
            <p:nvPr/>
          </p:nvSpPr>
          <p:spPr>
            <a:xfrm rot="5400000">
              <a:off x="5836641" y="2309071"/>
              <a:ext cx="3422708" cy="1916884"/>
            </a:xfrm>
            <a:prstGeom prst="roundRect">
              <a:avLst>
                <a:gd name="adj" fmla="val 6601"/>
              </a:avLst>
            </a:prstGeom>
            <a:solidFill>
              <a:schemeClr val="bg1"/>
            </a:solidFill>
            <a:ln w="28575">
              <a:solidFill>
                <a:srgbClr val="EF46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a:extLst>
                <a:ext uri="{FF2B5EF4-FFF2-40B4-BE49-F238E27FC236}">
                  <a16:creationId xmlns:a16="http://schemas.microsoft.com/office/drawing/2014/main" id="{75DC3D9A-C9B6-42FE-8FDC-C782ABA70A33}"/>
                </a:ext>
              </a:extLst>
            </p:cNvPr>
            <p:cNvSpPr txBox="1"/>
            <p:nvPr/>
          </p:nvSpPr>
          <p:spPr>
            <a:xfrm>
              <a:off x="6614719" y="1618966"/>
              <a:ext cx="1891717" cy="369332"/>
            </a:xfrm>
            <a:prstGeom prst="rect">
              <a:avLst/>
            </a:prstGeom>
            <a:noFill/>
          </p:spPr>
          <p:txBody>
            <a:bodyPr wrap="square">
              <a:spAutoFit/>
            </a:bodyPr>
            <a:lstStyle/>
            <a:p>
              <a:r>
                <a:rPr lang="en-GB" altLang="en-US" dirty="0">
                  <a:solidFill>
                    <a:schemeClr val="tx1"/>
                  </a:solidFill>
                </a:rPr>
                <a:t>Raksha Bandhan</a:t>
              </a:r>
              <a:endParaRPr lang="en-GB" dirty="0"/>
            </a:p>
          </p:txBody>
        </p:sp>
        <p:pic>
          <p:nvPicPr>
            <p:cNvPr id="54" name="Picture 53">
              <a:extLst>
                <a:ext uri="{FF2B5EF4-FFF2-40B4-BE49-F238E27FC236}">
                  <a16:creationId xmlns:a16="http://schemas.microsoft.com/office/drawing/2014/main" id="{ED2970DD-C1D8-4BAA-8576-0D249231363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119" t="-7884" r="5235"/>
            <a:stretch/>
          </p:blipFill>
          <p:spPr>
            <a:xfrm>
              <a:off x="6610525" y="2793533"/>
              <a:ext cx="1887522" cy="2181139"/>
            </a:xfrm>
            <a:prstGeom prst="roundRect">
              <a:avLst>
                <a:gd name="adj" fmla="val 9556"/>
              </a:avLst>
            </a:prstGeom>
          </p:spPr>
        </p:pic>
      </p:grpSp>
      <p:sp>
        <p:nvSpPr>
          <p:cNvPr id="55" name="TextBox 54">
            <a:extLst>
              <a:ext uri="{FF2B5EF4-FFF2-40B4-BE49-F238E27FC236}">
                <a16:creationId xmlns:a16="http://schemas.microsoft.com/office/drawing/2014/main" id="{C8410AAC-D69A-4221-B982-2DF2E4A30A57}"/>
              </a:ext>
            </a:extLst>
          </p:cNvPr>
          <p:cNvSpPr txBox="1"/>
          <p:nvPr/>
        </p:nvSpPr>
        <p:spPr>
          <a:xfrm>
            <a:off x="725648" y="5691741"/>
            <a:ext cx="7604620" cy="369332"/>
          </a:xfrm>
          <a:prstGeom prst="rect">
            <a:avLst/>
          </a:prstGeom>
          <a:noFill/>
        </p:spPr>
        <p:txBody>
          <a:bodyPr wrap="square">
            <a:spAutoFit/>
          </a:bodyPr>
          <a:lstStyle/>
          <a:p>
            <a:pPr algn="ctr" eaLnBrk="1" hangingPunct="1">
              <a:lnSpc>
                <a:spcPct val="100000"/>
              </a:lnSpc>
              <a:spcBef>
                <a:spcPct val="0"/>
              </a:spcBef>
              <a:buFontTx/>
              <a:buNone/>
            </a:pPr>
            <a:r>
              <a:rPr lang="en-GB" altLang="en-US" b="1" dirty="0">
                <a:solidFill>
                  <a:schemeClr val="tx1"/>
                </a:solidFill>
              </a:rPr>
              <a:t>Will you be celebrating any of these events?</a:t>
            </a:r>
          </a:p>
        </p:txBody>
      </p:sp>
    </p:spTree>
    <p:extLst>
      <p:ext uri="{BB962C8B-B14F-4D97-AF65-F5344CB8AC3E}">
        <p14:creationId xmlns:p14="http://schemas.microsoft.com/office/powerpoint/2010/main" val="2452625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4D6D49-4120-4178-8B19-AB98A982B7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1020" y="3154261"/>
            <a:ext cx="6157519" cy="3114846"/>
          </a:xfrm>
          <a:prstGeom prst="rect">
            <a:avLst/>
          </a:prstGeom>
        </p:spPr>
      </p:pic>
      <p:sp>
        <p:nvSpPr>
          <p:cNvPr id="9" name="Title 8">
            <a:extLst>
              <a:ext uri="{FF2B5EF4-FFF2-40B4-BE49-F238E27FC236}">
                <a16:creationId xmlns:a16="http://schemas.microsoft.com/office/drawing/2014/main" id="{83359C7B-6D49-4D8F-BC51-2100079EB234}"/>
              </a:ext>
            </a:extLst>
          </p:cNvPr>
          <p:cNvSpPr>
            <a:spLocks noGrp="1"/>
          </p:cNvSpPr>
          <p:nvPr>
            <p:ph type="title"/>
          </p:nvPr>
        </p:nvSpPr>
        <p:spPr/>
        <p:txBody>
          <a:bodyPr/>
          <a:lstStyle/>
          <a:p>
            <a:r>
              <a:rPr lang="en-GB" altLang="en-US" dirty="0"/>
              <a:t>Summer around the World</a:t>
            </a:r>
            <a:endParaRPr lang="en-GB" dirty="0"/>
          </a:p>
        </p:txBody>
      </p:sp>
      <p:sp>
        <p:nvSpPr>
          <p:cNvPr id="57" name="Rectangle 6">
            <a:extLst>
              <a:ext uri="{FF2B5EF4-FFF2-40B4-BE49-F238E27FC236}">
                <a16:creationId xmlns:a16="http://schemas.microsoft.com/office/drawing/2014/main" id="{C2D06C8A-9DD9-49FB-83FB-A4FED7F5BC70}"/>
              </a:ext>
            </a:extLst>
          </p:cNvPr>
          <p:cNvSpPr>
            <a:spLocks noChangeArrowheads="1"/>
          </p:cNvSpPr>
          <p:nvPr/>
        </p:nvSpPr>
        <p:spPr bwMode="auto">
          <a:xfrm>
            <a:off x="1098959" y="4486130"/>
            <a:ext cx="998596" cy="467342"/>
          </a:xfrm>
          <a:prstGeom prst="roundRect">
            <a:avLst/>
          </a:prstGeom>
          <a:solidFill>
            <a:srgbClr val="EF4646"/>
          </a:solidFill>
          <a:ln w="28575">
            <a:solidFill>
              <a:schemeClr val="bg1"/>
            </a:solidFill>
          </a:ln>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dirty="0">
                <a:solidFill>
                  <a:schemeClr val="bg1"/>
                </a:solidFill>
              </a:rPr>
              <a:t>equator</a:t>
            </a:r>
          </a:p>
        </p:txBody>
      </p:sp>
      <p:sp>
        <p:nvSpPr>
          <p:cNvPr id="58" name="Rectangle 6">
            <a:extLst>
              <a:ext uri="{FF2B5EF4-FFF2-40B4-BE49-F238E27FC236}">
                <a16:creationId xmlns:a16="http://schemas.microsoft.com/office/drawing/2014/main" id="{B8424A96-2422-40C9-BA12-A161DF54F12D}"/>
              </a:ext>
            </a:extLst>
          </p:cNvPr>
          <p:cNvSpPr>
            <a:spLocks noChangeArrowheads="1"/>
          </p:cNvSpPr>
          <p:nvPr/>
        </p:nvSpPr>
        <p:spPr bwMode="auto">
          <a:xfrm>
            <a:off x="3540154" y="3664009"/>
            <a:ext cx="2366003" cy="467342"/>
          </a:xfrm>
          <a:prstGeom prst="roundRect">
            <a:avLst/>
          </a:prstGeom>
          <a:solidFill>
            <a:srgbClr val="0A5394"/>
          </a:solidFill>
          <a:ln w="28575">
            <a:solidFill>
              <a:schemeClr val="bg1"/>
            </a:solidFill>
          </a:ln>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dirty="0">
                <a:solidFill>
                  <a:schemeClr val="bg1"/>
                </a:solidFill>
              </a:rPr>
              <a:t>northern hemisphere</a:t>
            </a:r>
          </a:p>
        </p:txBody>
      </p:sp>
      <p:sp>
        <p:nvSpPr>
          <p:cNvPr id="59" name="Rectangle 6">
            <a:extLst>
              <a:ext uri="{FF2B5EF4-FFF2-40B4-BE49-F238E27FC236}">
                <a16:creationId xmlns:a16="http://schemas.microsoft.com/office/drawing/2014/main" id="{4551FEED-17A7-40F4-8FFD-8401D59DFA53}"/>
              </a:ext>
            </a:extLst>
          </p:cNvPr>
          <p:cNvSpPr>
            <a:spLocks noChangeArrowheads="1"/>
          </p:cNvSpPr>
          <p:nvPr/>
        </p:nvSpPr>
        <p:spPr bwMode="auto">
          <a:xfrm>
            <a:off x="3850547" y="5249528"/>
            <a:ext cx="2357613" cy="467342"/>
          </a:xfrm>
          <a:prstGeom prst="roundRect">
            <a:avLst/>
          </a:prstGeom>
          <a:solidFill>
            <a:srgbClr val="0A5394"/>
          </a:solidFill>
          <a:ln w="28575">
            <a:solidFill>
              <a:schemeClr val="bg1"/>
            </a:solidFill>
          </a:ln>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dirty="0">
                <a:solidFill>
                  <a:schemeClr val="bg1"/>
                </a:solidFill>
              </a:rPr>
              <a:t>southern hemisphere</a:t>
            </a:r>
          </a:p>
        </p:txBody>
      </p:sp>
      <p:sp>
        <p:nvSpPr>
          <p:cNvPr id="60" name="TextBox 59">
            <a:extLst>
              <a:ext uri="{FF2B5EF4-FFF2-40B4-BE49-F238E27FC236}">
                <a16:creationId xmlns:a16="http://schemas.microsoft.com/office/drawing/2014/main" id="{2FAC1EAD-DC41-4BBF-B471-538873D0858B}"/>
              </a:ext>
            </a:extLst>
          </p:cNvPr>
          <p:cNvSpPr txBox="1"/>
          <p:nvPr/>
        </p:nvSpPr>
        <p:spPr>
          <a:xfrm>
            <a:off x="650146" y="1316800"/>
            <a:ext cx="7822735" cy="646331"/>
          </a:xfrm>
          <a:prstGeom prst="rect">
            <a:avLst/>
          </a:prstGeom>
          <a:noFill/>
        </p:spPr>
        <p:txBody>
          <a:bodyPr wrap="square">
            <a:spAutoFit/>
          </a:bodyPr>
          <a:lstStyle/>
          <a:p>
            <a:pPr eaLnBrk="1" hangingPunct="1">
              <a:lnSpc>
                <a:spcPct val="100000"/>
              </a:lnSpc>
              <a:spcBef>
                <a:spcPct val="0"/>
              </a:spcBef>
              <a:buFontTx/>
              <a:buNone/>
            </a:pPr>
            <a:r>
              <a:rPr lang="en-GB" altLang="en-US" dirty="0">
                <a:solidFill>
                  <a:schemeClr val="tx1"/>
                </a:solidFill>
              </a:rPr>
              <a:t>Summer falls in different months of the year, depending on where you are in the world.</a:t>
            </a:r>
          </a:p>
        </p:txBody>
      </p:sp>
      <p:sp>
        <p:nvSpPr>
          <p:cNvPr id="61" name="TextBox 60">
            <a:extLst>
              <a:ext uri="{FF2B5EF4-FFF2-40B4-BE49-F238E27FC236}">
                <a16:creationId xmlns:a16="http://schemas.microsoft.com/office/drawing/2014/main" id="{E9F4D206-C94C-4327-9991-47BB611FCCE0}"/>
              </a:ext>
            </a:extLst>
          </p:cNvPr>
          <p:cNvSpPr txBox="1"/>
          <p:nvPr/>
        </p:nvSpPr>
        <p:spPr>
          <a:xfrm>
            <a:off x="650146" y="2013086"/>
            <a:ext cx="7839513" cy="976908"/>
          </a:xfrm>
          <a:prstGeom prst="roundRect">
            <a:avLst>
              <a:gd name="adj" fmla="val 9718"/>
            </a:avLst>
          </a:prstGeom>
          <a:solidFill>
            <a:srgbClr val="E77517"/>
          </a:solidFill>
          <a:ln w="38100">
            <a:solidFill>
              <a:srgbClr val="CE4318"/>
            </a:solidFill>
          </a:ln>
        </p:spPr>
        <p:txBody>
          <a:bodyPr wrap="square">
            <a:spAutoFit/>
          </a:bodyPr>
          <a:lstStyle/>
          <a:p>
            <a:pPr>
              <a:spcBef>
                <a:spcPct val="0"/>
              </a:spcBef>
            </a:pPr>
            <a:r>
              <a:rPr lang="en-GB" altLang="en-US" dirty="0">
                <a:solidFill>
                  <a:schemeClr val="bg1"/>
                </a:solidFill>
              </a:rPr>
              <a:t>The UK (United Kingdom) is in the northern hemisphere of the earth. The bottom half is called the southern hemisphere. The two hemispheres are split by an imaginary line called the equator. </a:t>
            </a:r>
          </a:p>
        </p:txBody>
      </p:sp>
      <p:sp>
        <p:nvSpPr>
          <p:cNvPr id="62" name="TextBox 61">
            <a:extLst>
              <a:ext uri="{FF2B5EF4-FFF2-40B4-BE49-F238E27FC236}">
                <a16:creationId xmlns:a16="http://schemas.microsoft.com/office/drawing/2014/main" id="{57A7DC5A-F09B-46F0-93FB-C7B297AB19A3}"/>
              </a:ext>
            </a:extLst>
          </p:cNvPr>
          <p:cNvSpPr txBox="1"/>
          <p:nvPr/>
        </p:nvSpPr>
        <p:spPr>
          <a:xfrm>
            <a:off x="541091" y="5049899"/>
            <a:ext cx="3175232" cy="976908"/>
          </a:xfrm>
          <a:prstGeom prst="roundRect">
            <a:avLst>
              <a:gd name="adj" fmla="val 9718"/>
            </a:avLst>
          </a:prstGeom>
          <a:solidFill>
            <a:srgbClr val="EF4646"/>
          </a:solidFill>
          <a:ln w="28575">
            <a:solidFill>
              <a:schemeClr val="bg1"/>
            </a:solidFill>
          </a:ln>
        </p:spPr>
        <p:txBody>
          <a:bodyPr wrap="square">
            <a:spAutoFit/>
          </a:bodyPr>
          <a:lstStyle/>
          <a:p>
            <a:pPr>
              <a:spcBef>
                <a:spcPct val="0"/>
              </a:spcBef>
            </a:pPr>
            <a:r>
              <a:rPr lang="en-GB" altLang="en-US" dirty="0">
                <a:solidFill>
                  <a:schemeClr val="bg1"/>
                </a:solidFill>
              </a:rPr>
              <a:t>Places that are on or near the equator have high temperatures all year round.</a:t>
            </a:r>
          </a:p>
        </p:txBody>
      </p:sp>
    </p:spTree>
    <p:extLst>
      <p:ext uri="{BB962C8B-B14F-4D97-AF65-F5344CB8AC3E}">
        <p14:creationId xmlns:p14="http://schemas.microsoft.com/office/powerpoint/2010/main" val="343774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500"/>
                                        <p:tgtEl>
                                          <p:spTgt spid="5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500"/>
                                        <p:tgtEl>
                                          <p:spTgt spid="5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fade">
                                      <p:cBhvr>
                                        <p:cTn id="16" dur="500"/>
                                        <p:tgtEl>
                                          <p:spTgt spid="6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fade">
                                      <p:cBhvr>
                                        <p:cTn id="21"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animBg="1"/>
      <p:bldP spid="61" grpId="0" animBg="1"/>
      <p:bldP spid="6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3359C7B-6D49-4D8F-BC51-2100079EB234}"/>
              </a:ext>
            </a:extLst>
          </p:cNvPr>
          <p:cNvSpPr>
            <a:spLocks noGrp="1"/>
          </p:cNvSpPr>
          <p:nvPr>
            <p:ph type="title"/>
          </p:nvPr>
        </p:nvSpPr>
        <p:spPr/>
        <p:txBody>
          <a:bodyPr/>
          <a:lstStyle/>
          <a:p>
            <a:r>
              <a:rPr lang="en-GB" altLang="en-US" dirty="0"/>
              <a:t>Summer around the World</a:t>
            </a:r>
            <a:endParaRPr lang="en-GB" dirty="0"/>
          </a:p>
        </p:txBody>
      </p:sp>
      <p:grpSp>
        <p:nvGrpSpPr>
          <p:cNvPr id="8" name="Group 7">
            <a:extLst>
              <a:ext uri="{FF2B5EF4-FFF2-40B4-BE49-F238E27FC236}">
                <a16:creationId xmlns:a16="http://schemas.microsoft.com/office/drawing/2014/main" id="{4B43C626-F12E-4CA0-8B98-B0EE001E9ABD}"/>
              </a:ext>
            </a:extLst>
          </p:cNvPr>
          <p:cNvGrpSpPr/>
          <p:nvPr/>
        </p:nvGrpSpPr>
        <p:grpSpPr>
          <a:xfrm>
            <a:off x="4594401" y="1456642"/>
            <a:ext cx="4032250" cy="3978275"/>
            <a:chOff x="4334342" y="1632811"/>
            <a:chExt cx="4032250" cy="3978275"/>
          </a:xfrm>
        </p:grpSpPr>
        <p:sp>
          <p:nvSpPr>
            <p:cNvPr id="41" name="TextBox 28">
              <a:extLst>
                <a:ext uri="{FF2B5EF4-FFF2-40B4-BE49-F238E27FC236}">
                  <a16:creationId xmlns:a16="http://schemas.microsoft.com/office/drawing/2014/main" id="{8E0E2F18-348E-464D-A09E-DFF2CFFBE9A2}"/>
                </a:ext>
              </a:extLst>
            </p:cNvPr>
            <p:cNvSpPr txBox="1">
              <a:spLocks noChangeArrowheads="1"/>
            </p:cNvSpPr>
            <p:nvPr/>
          </p:nvSpPr>
          <p:spPr bwMode="auto">
            <a:xfrm rot="2660148">
              <a:off x="6994992" y="2132874"/>
              <a:ext cx="1371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a:lstStyle>
            <a:p>
              <a:pPr algn="ctr" eaLnBrk="1" hangingPunct="1">
                <a:lnSpc>
                  <a:spcPct val="100000"/>
                </a:lnSpc>
                <a:spcBef>
                  <a:spcPct val="0"/>
                </a:spcBef>
                <a:buFontTx/>
                <a:buNone/>
              </a:pPr>
              <a:r>
                <a:rPr lang="en-GB" altLang="en-US" sz="1400">
                  <a:solidFill>
                    <a:schemeClr val="tx1"/>
                  </a:solidFill>
                </a:rPr>
                <a:t>January</a:t>
              </a:r>
            </a:p>
          </p:txBody>
        </p:sp>
        <p:sp>
          <p:nvSpPr>
            <p:cNvPr id="42" name="TextBox 29">
              <a:extLst>
                <a:ext uri="{FF2B5EF4-FFF2-40B4-BE49-F238E27FC236}">
                  <a16:creationId xmlns:a16="http://schemas.microsoft.com/office/drawing/2014/main" id="{618EC7BF-841C-41FD-8AEE-9CF58B958831}"/>
                </a:ext>
              </a:extLst>
            </p:cNvPr>
            <p:cNvSpPr txBox="1">
              <a:spLocks noChangeArrowheads="1"/>
            </p:cNvSpPr>
            <p:nvPr/>
          </p:nvSpPr>
          <p:spPr bwMode="auto">
            <a:xfrm rot="4416811">
              <a:off x="7433142" y="2955199"/>
              <a:ext cx="1438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a:lstStyle>
            <a:p>
              <a:pPr algn="ctr" eaLnBrk="1" hangingPunct="1">
                <a:lnSpc>
                  <a:spcPct val="100000"/>
                </a:lnSpc>
                <a:spcBef>
                  <a:spcPct val="0"/>
                </a:spcBef>
                <a:buFontTx/>
                <a:buNone/>
              </a:pPr>
              <a:r>
                <a:rPr lang="en-GB" altLang="en-US" sz="1400">
                  <a:solidFill>
                    <a:schemeClr val="tx1"/>
                  </a:solidFill>
                </a:rPr>
                <a:t>February</a:t>
              </a:r>
            </a:p>
          </p:txBody>
        </p:sp>
        <p:sp>
          <p:nvSpPr>
            <p:cNvPr id="43" name="TextBox 30">
              <a:extLst>
                <a:ext uri="{FF2B5EF4-FFF2-40B4-BE49-F238E27FC236}">
                  <a16:creationId xmlns:a16="http://schemas.microsoft.com/office/drawing/2014/main" id="{43971B48-3A29-4261-97D9-0F063563AEB5}"/>
                </a:ext>
              </a:extLst>
            </p:cNvPr>
            <p:cNvSpPr txBox="1">
              <a:spLocks noChangeArrowheads="1"/>
            </p:cNvSpPr>
            <p:nvPr/>
          </p:nvSpPr>
          <p:spPr bwMode="auto">
            <a:xfrm rot="16787251">
              <a:off x="7583955" y="3893411"/>
              <a:ext cx="1196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a:lstStyle>
            <a:p>
              <a:pPr algn="ctr" eaLnBrk="1" hangingPunct="1">
                <a:lnSpc>
                  <a:spcPct val="100000"/>
                </a:lnSpc>
                <a:spcBef>
                  <a:spcPct val="0"/>
                </a:spcBef>
                <a:buFontTx/>
                <a:buNone/>
              </a:pPr>
              <a:r>
                <a:rPr lang="en-GB" altLang="en-US" sz="1400">
                  <a:solidFill>
                    <a:schemeClr val="tx1"/>
                  </a:solidFill>
                </a:rPr>
                <a:t>March</a:t>
              </a:r>
            </a:p>
          </p:txBody>
        </p:sp>
        <p:sp>
          <p:nvSpPr>
            <p:cNvPr id="44" name="TextBox 31">
              <a:extLst>
                <a:ext uri="{FF2B5EF4-FFF2-40B4-BE49-F238E27FC236}">
                  <a16:creationId xmlns:a16="http://schemas.microsoft.com/office/drawing/2014/main" id="{47336D2A-2FBB-44A4-8C57-9783D3C1C655}"/>
                </a:ext>
              </a:extLst>
            </p:cNvPr>
            <p:cNvSpPr txBox="1">
              <a:spLocks noChangeArrowheads="1"/>
            </p:cNvSpPr>
            <p:nvPr/>
          </p:nvSpPr>
          <p:spPr bwMode="auto">
            <a:xfrm rot="18521608">
              <a:off x="7221211" y="4743517"/>
              <a:ext cx="1049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a:lstStyle>
            <a:p>
              <a:pPr algn="ctr" eaLnBrk="1" hangingPunct="1">
                <a:lnSpc>
                  <a:spcPct val="100000"/>
                </a:lnSpc>
                <a:spcBef>
                  <a:spcPct val="0"/>
                </a:spcBef>
                <a:buFontTx/>
                <a:buNone/>
              </a:pPr>
              <a:r>
                <a:rPr lang="en-GB" altLang="en-US" sz="1400">
                  <a:solidFill>
                    <a:schemeClr val="tx1"/>
                  </a:solidFill>
                </a:rPr>
                <a:t>April</a:t>
              </a:r>
            </a:p>
          </p:txBody>
        </p:sp>
        <p:sp>
          <p:nvSpPr>
            <p:cNvPr id="45" name="TextBox 32">
              <a:extLst>
                <a:ext uri="{FF2B5EF4-FFF2-40B4-BE49-F238E27FC236}">
                  <a16:creationId xmlns:a16="http://schemas.microsoft.com/office/drawing/2014/main" id="{5D17D2F9-CDA3-413D-9827-337402984A7E}"/>
                </a:ext>
              </a:extLst>
            </p:cNvPr>
            <p:cNvSpPr txBox="1">
              <a:spLocks noChangeArrowheads="1"/>
            </p:cNvSpPr>
            <p:nvPr/>
          </p:nvSpPr>
          <p:spPr bwMode="auto">
            <a:xfrm rot="20219649">
              <a:off x="6498105" y="5304699"/>
              <a:ext cx="9652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a:lstStyle>
            <a:p>
              <a:pPr algn="ctr" eaLnBrk="1" hangingPunct="1">
                <a:lnSpc>
                  <a:spcPct val="100000"/>
                </a:lnSpc>
                <a:spcBef>
                  <a:spcPct val="0"/>
                </a:spcBef>
                <a:buFontTx/>
                <a:buNone/>
              </a:pPr>
              <a:r>
                <a:rPr lang="en-GB" altLang="en-US" sz="1400">
                  <a:solidFill>
                    <a:schemeClr val="tx1"/>
                  </a:solidFill>
                </a:rPr>
                <a:t>May</a:t>
              </a:r>
            </a:p>
          </p:txBody>
        </p:sp>
        <p:sp>
          <p:nvSpPr>
            <p:cNvPr id="46" name="TextBox 33">
              <a:extLst>
                <a:ext uri="{FF2B5EF4-FFF2-40B4-BE49-F238E27FC236}">
                  <a16:creationId xmlns:a16="http://schemas.microsoft.com/office/drawing/2014/main" id="{E93A4550-6483-4B57-95F6-703D16E6BBD6}"/>
                </a:ext>
              </a:extLst>
            </p:cNvPr>
            <p:cNvSpPr txBox="1">
              <a:spLocks noChangeArrowheads="1"/>
            </p:cNvSpPr>
            <p:nvPr/>
          </p:nvSpPr>
          <p:spPr bwMode="auto">
            <a:xfrm rot="1175407">
              <a:off x="5224930" y="5296761"/>
              <a:ext cx="968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a:lstStyle>
            <a:p>
              <a:pPr algn="ctr" eaLnBrk="1" hangingPunct="1">
                <a:lnSpc>
                  <a:spcPct val="100000"/>
                </a:lnSpc>
                <a:spcBef>
                  <a:spcPct val="0"/>
                </a:spcBef>
                <a:buFontTx/>
                <a:buNone/>
              </a:pPr>
              <a:r>
                <a:rPr lang="en-GB" altLang="en-US" sz="1400">
                  <a:solidFill>
                    <a:schemeClr val="tx1"/>
                  </a:solidFill>
                </a:rPr>
                <a:t>June</a:t>
              </a:r>
            </a:p>
          </p:txBody>
        </p:sp>
        <p:sp>
          <p:nvSpPr>
            <p:cNvPr id="47" name="TextBox 34">
              <a:extLst>
                <a:ext uri="{FF2B5EF4-FFF2-40B4-BE49-F238E27FC236}">
                  <a16:creationId xmlns:a16="http://schemas.microsoft.com/office/drawing/2014/main" id="{E3B5C914-28C9-40CA-B185-ABA1EDAF093F}"/>
                </a:ext>
              </a:extLst>
            </p:cNvPr>
            <p:cNvSpPr txBox="1">
              <a:spLocks noChangeArrowheads="1"/>
            </p:cNvSpPr>
            <p:nvPr/>
          </p:nvSpPr>
          <p:spPr bwMode="auto">
            <a:xfrm rot="2548177">
              <a:off x="4528017" y="4785586"/>
              <a:ext cx="825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a:lstStyle>
            <a:p>
              <a:pPr algn="ctr" eaLnBrk="1" hangingPunct="1">
                <a:lnSpc>
                  <a:spcPct val="100000"/>
                </a:lnSpc>
                <a:spcBef>
                  <a:spcPct val="0"/>
                </a:spcBef>
                <a:buFontTx/>
                <a:buNone/>
              </a:pPr>
              <a:r>
                <a:rPr lang="en-GB" altLang="en-US" sz="1400">
                  <a:solidFill>
                    <a:schemeClr val="tx1"/>
                  </a:solidFill>
                </a:rPr>
                <a:t>July</a:t>
              </a:r>
            </a:p>
          </p:txBody>
        </p:sp>
        <p:sp>
          <p:nvSpPr>
            <p:cNvPr id="48" name="TextBox 35">
              <a:extLst>
                <a:ext uri="{FF2B5EF4-FFF2-40B4-BE49-F238E27FC236}">
                  <a16:creationId xmlns:a16="http://schemas.microsoft.com/office/drawing/2014/main" id="{606A30A9-7F51-415E-9C63-8A38845C9723}"/>
                </a:ext>
              </a:extLst>
            </p:cNvPr>
            <p:cNvSpPr txBox="1">
              <a:spLocks noChangeArrowheads="1"/>
            </p:cNvSpPr>
            <p:nvPr/>
          </p:nvSpPr>
          <p:spPr bwMode="auto">
            <a:xfrm rot="4304953">
              <a:off x="3951754" y="4021999"/>
              <a:ext cx="109696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a:lstStyle>
            <a:p>
              <a:pPr algn="ctr" eaLnBrk="1" hangingPunct="1">
                <a:lnSpc>
                  <a:spcPct val="100000"/>
                </a:lnSpc>
                <a:spcBef>
                  <a:spcPct val="0"/>
                </a:spcBef>
                <a:buFontTx/>
                <a:buNone/>
              </a:pPr>
              <a:r>
                <a:rPr lang="en-GB" altLang="en-US" sz="1400">
                  <a:solidFill>
                    <a:schemeClr val="tx1"/>
                  </a:solidFill>
                </a:rPr>
                <a:t>August</a:t>
              </a:r>
            </a:p>
          </p:txBody>
        </p:sp>
        <p:sp>
          <p:nvSpPr>
            <p:cNvPr id="49" name="TextBox 36">
              <a:extLst>
                <a:ext uri="{FF2B5EF4-FFF2-40B4-BE49-F238E27FC236}">
                  <a16:creationId xmlns:a16="http://schemas.microsoft.com/office/drawing/2014/main" id="{810A9576-0C77-402B-9ECC-F280F731EB1D}"/>
                </a:ext>
              </a:extLst>
            </p:cNvPr>
            <p:cNvSpPr txBox="1">
              <a:spLocks noChangeArrowheads="1"/>
            </p:cNvSpPr>
            <p:nvPr/>
          </p:nvSpPr>
          <p:spPr bwMode="auto">
            <a:xfrm rot="17215177">
              <a:off x="3947786" y="2949642"/>
              <a:ext cx="1081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a:lstStyle>
            <a:p>
              <a:pPr algn="ctr" eaLnBrk="1" hangingPunct="1">
                <a:lnSpc>
                  <a:spcPct val="100000"/>
                </a:lnSpc>
                <a:spcBef>
                  <a:spcPct val="0"/>
                </a:spcBef>
                <a:buFontTx/>
                <a:buNone/>
              </a:pPr>
              <a:r>
                <a:rPr lang="en-GB" altLang="en-US" sz="1400">
                  <a:solidFill>
                    <a:schemeClr val="tx1"/>
                  </a:solidFill>
                </a:rPr>
                <a:t>September</a:t>
              </a:r>
            </a:p>
          </p:txBody>
        </p:sp>
        <p:sp>
          <p:nvSpPr>
            <p:cNvPr id="50" name="TextBox 37">
              <a:extLst>
                <a:ext uri="{FF2B5EF4-FFF2-40B4-BE49-F238E27FC236}">
                  <a16:creationId xmlns:a16="http://schemas.microsoft.com/office/drawing/2014/main" id="{381A834C-F719-4209-B749-E14A8AB61ACA}"/>
                </a:ext>
              </a:extLst>
            </p:cNvPr>
            <p:cNvSpPr txBox="1">
              <a:spLocks noChangeArrowheads="1"/>
            </p:cNvSpPr>
            <p:nvPr/>
          </p:nvSpPr>
          <p:spPr bwMode="auto">
            <a:xfrm rot="18949981">
              <a:off x="4448642" y="2118586"/>
              <a:ext cx="1038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a:lstStyle>
            <a:p>
              <a:pPr algn="ctr" eaLnBrk="1" hangingPunct="1">
                <a:lnSpc>
                  <a:spcPct val="100000"/>
                </a:lnSpc>
                <a:spcBef>
                  <a:spcPct val="0"/>
                </a:spcBef>
                <a:buFontTx/>
                <a:buNone/>
              </a:pPr>
              <a:r>
                <a:rPr lang="en-GB" altLang="en-US" sz="1400">
                  <a:solidFill>
                    <a:schemeClr val="tx1"/>
                  </a:solidFill>
                </a:rPr>
                <a:t>October</a:t>
              </a:r>
            </a:p>
          </p:txBody>
        </p:sp>
        <p:sp>
          <p:nvSpPr>
            <p:cNvPr id="51" name="TextBox 38">
              <a:extLst>
                <a:ext uri="{FF2B5EF4-FFF2-40B4-BE49-F238E27FC236}">
                  <a16:creationId xmlns:a16="http://schemas.microsoft.com/office/drawing/2014/main" id="{5AE45870-3252-48BE-87C5-6B1C13C740DB}"/>
                </a:ext>
              </a:extLst>
            </p:cNvPr>
            <p:cNvSpPr txBox="1">
              <a:spLocks noChangeArrowheads="1"/>
            </p:cNvSpPr>
            <p:nvPr/>
          </p:nvSpPr>
          <p:spPr bwMode="auto">
            <a:xfrm rot="20615785">
              <a:off x="5301130" y="1632811"/>
              <a:ext cx="1057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a:lstStyle>
            <a:p>
              <a:pPr algn="ctr" eaLnBrk="1" hangingPunct="1">
                <a:lnSpc>
                  <a:spcPct val="100000"/>
                </a:lnSpc>
                <a:spcBef>
                  <a:spcPct val="0"/>
                </a:spcBef>
                <a:buFontTx/>
                <a:buNone/>
              </a:pPr>
              <a:r>
                <a:rPr lang="en-GB" altLang="en-US" sz="1400">
                  <a:solidFill>
                    <a:schemeClr val="tx1"/>
                  </a:solidFill>
                </a:rPr>
                <a:t>November</a:t>
              </a:r>
            </a:p>
          </p:txBody>
        </p:sp>
        <p:sp>
          <p:nvSpPr>
            <p:cNvPr id="52" name="TextBox 39">
              <a:extLst>
                <a:ext uri="{FF2B5EF4-FFF2-40B4-BE49-F238E27FC236}">
                  <a16:creationId xmlns:a16="http://schemas.microsoft.com/office/drawing/2014/main" id="{34DD01FA-ECFD-42FE-838F-F23297669172}"/>
                </a:ext>
              </a:extLst>
            </p:cNvPr>
            <p:cNvSpPr txBox="1">
              <a:spLocks noChangeArrowheads="1"/>
            </p:cNvSpPr>
            <p:nvPr/>
          </p:nvSpPr>
          <p:spPr bwMode="auto">
            <a:xfrm rot="966136">
              <a:off x="6204417" y="1669324"/>
              <a:ext cx="1371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a:lstStyle>
            <a:p>
              <a:pPr algn="ctr" eaLnBrk="1" hangingPunct="1">
                <a:lnSpc>
                  <a:spcPct val="100000"/>
                </a:lnSpc>
                <a:spcBef>
                  <a:spcPct val="0"/>
                </a:spcBef>
                <a:buFontTx/>
                <a:buNone/>
              </a:pPr>
              <a:r>
                <a:rPr lang="en-GB" altLang="en-US" sz="1400">
                  <a:solidFill>
                    <a:schemeClr val="tx1"/>
                  </a:solidFill>
                </a:rPr>
                <a:t>December</a:t>
              </a:r>
            </a:p>
          </p:txBody>
        </p:sp>
        <p:grpSp>
          <p:nvGrpSpPr>
            <p:cNvPr id="3" name="Group 2">
              <a:extLst>
                <a:ext uri="{FF2B5EF4-FFF2-40B4-BE49-F238E27FC236}">
                  <a16:creationId xmlns:a16="http://schemas.microsoft.com/office/drawing/2014/main" id="{A6F57773-9BE2-4039-AE68-CE85C6DC1AE9}"/>
                </a:ext>
              </a:extLst>
            </p:cNvPr>
            <p:cNvGrpSpPr/>
            <p:nvPr/>
          </p:nvGrpSpPr>
          <p:grpSpPr>
            <a:xfrm>
              <a:off x="4582095" y="1986653"/>
              <a:ext cx="3504891" cy="3328878"/>
              <a:chOff x="4917656" y="2757974"/>
              <a:chExt cx="2249905" cy="2136917"/>
            </a:xfrm>
          </p:grpSpPr>
          <p:pic>
            <p:nvPicPr>
              <p:cNvPr id="53" name="Picture 52">
                <a:extLst>
                  <a:ext uri="{FF2B5EF4-FFF2-40B4-BE49-F238E27FC236}">
                    <a16:creationId xmlns:a16="http://schemas.microsoft.com/office/drawing/2014/main" id="{46E3AF11-4A26-4120-A09F-3DD47115F8F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1571" b="51174"/>
              <a:stretch/>
            </p:blipFill>
            <p:spPr>
              <a:xfrm>
                <a:off x="4917656" y="2757974"/>
                <a:ext cx="1094485" cy="1045465"/>
              </a:xfrm>
              <a:prstGeom prst="rect">
                <a:avLst/>
              </a:prstGeom>
            </p:spPr>
          </p:pic>
          <p:pic>
            <p:nvPicPr>
              <p:cNvPr id="54" name="Picture 53">
                <a:extLst>
                  <a:ext uri="{FF2B5EF4-FFF2-40B4-BE49-F238E27FC236}">
                    <a16:creationId xmlns:a16="http://schemas.microsoft.com/office/drawing/2014/main" id="{8D3B54F0-4539-4E3B-9CD0-B082CCC8C1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469" r="51571"/>
              <a:stretch/>
            </p:blipFill>
            <p:spPr>
              <a:xfrm>
                <a:off x="4922680" y="3828560"/>
                <a:ext cx="1094485" cy="1060563"/>
              </a:xfrm>
              <a:prstGeom prst="rect">
                <a:avLst/>
              </a:prstGeom>
            </p:spPr>
          </p:pic>
          <p:pic>
            <p:nvPicPr>
              <p:cNvPr id="55" name="Picture 54">
                <a:extLst>
                  <a:ext uri="{FF2B5EF4-FFF2-40B4-BE49-F238E27FC236}">
                    <a16:creationId xmlns:a16="http://schemas.microsoft.com/office/drawing/2014/main" id="{7EE1377E-90CE-4DD7-9E14-2F471BE1A1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447" t="724"/>
              <a:stretch/>
            </p:blipFill>
            <p:spPr>
              <a:xfrm>
                <a:off x="6047310" y="2768458"/>
                <a:ext cx="1120251" cy="2126433"/>
              </a:xfrm>
              <a:prstGeom prst="rect">
                <a:avLst/>
              </a:prstGeom>
            </p:spPr>
          </p:pic>
        </p:grpSp>
      </p:grpSp>
      <p:grpSp>
        <p:nvGrpSpPr>
          <p:cNvPr id="7" name="Group 6">
            <a:extLst>
              <a:ext uri="{FF2B5EF4-FFF2-40B4-BE49-F238E27FC236}">
                <a16:creationId xmlns:a16="http://schemas.microsoft.com/office/drawing/2014/main" id="{47E1059C-E4D4-4649-A4FD-D33EBCF224B8}"/>
              </a:ext>
            </a:extLst>
          </p:cNvPr>
          <p:cNvGrpSpPr/>
          <p:nvPr/>
        </p:nvGrpSpPr>
        <p:grpSpPr>
          <a:xfrm>
            <a:off x="494950" y="1468073"/>
            <a:ext cx="4236441" cy="4865615"/>
            <a:chOff x="411061" y="1468073"/>
            <a:chExt cx="4236441" cy="4865615"/>
          </a:xfrm>
        </p:grpSpPr>
        <p:sp>
          <p:nvSpPr>
            <p:cNvPr id="6" name="Rectangle: Rounded Corners 5">
              <a:extLst>
                <a:ext uri="{FF2B5EF4-FFF2-40B4-BE49-F238E27FC236}">
                  <a16:creationId xmlns:a16="http://schemas.microsoft.com/office/drawing/2014/main" id="{B4D5408C-1819-4F04-A89B-83C6AED36BCA}"/>
                </a:ext>
              </a:extLst>
            </p:cNvPr>
            <p:cNvSpPr/>
            <p:nvPr/>
          </p:nvSpPr>
          <p:spPr>
            <a:xfrm>
              <a:off x="411061" y="1468073"/>
              <a:ext cx="3951215" cy="4865615"/>
            </a:xfrm>
            <a:prstGeom prst="roundRect">
              <a:avLst>
                <a:gd name="adj" fmla="val 3177"/>
              </a:avLst>
            </a:prstGeom>
            <a:solidFill>
              <a:schemeClr val="accent2">
                <a:lumMod val="20000"/>
                <a:lumOff val="80000"/>
              </a:schemeClr>
            </a:solidFill>
            <a:ln>
              <a:solidFill>
                <a:srgbClr val="E775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01106F60-50CA-4990-BEAA-C6263769301E}"/>
                </a:ext>
              </a:extLst>
            </p:cNvPr>
            <p:cNvSpPr txBox="1"/>
            <p:nvPr/>
          </p:nvSpPr>
          <p:spPr>
            <a:xfrm>
              <a:off x="444615" y="1526525"/>
              <a:ext cx="3942827" cy="923330"/>
            </a:xfrm>
            <a:prstGeom prst="rect">
              <a:avLst/>
            </a:prstGeom>
            <a:noFill/>
          </p:spPr>
          <p:txBody>
            <a:bodyPr wrap="square">
              <a:spAutoFit/>
            </a:bodyPr>
            <a:lstStyle/>
            <a:p>
              <a:pPr eaLnBrk="1" hangingPunct="1">
                <a:lnSpc>
                  <a:spcPct val="100000"/>
                </a:lnSpc>
                <a:spcBef>
                  <a:spcPct val="0"/>
                </a:spcBef>
                <a:buFontTx/>
                <a:buNone/>
              </a:pPr>
              <a:r>
                <a:rPr lang="en-GB" altLang="en-US" dirty="0">
                  <a:solidFill>
                    <a:schemeClr val="tx1"/>
                  </a:solidFill>
                </a:rPr>
                <a:t>In the southern hemisphere, in countries like Australia, summer is in December, January and February.</a:t>
              </a:r>
            </a:p>
          </p:txBody>
        </p:sp>
        <p:pic>
          <p:nvPicPr>
            <p:cNvPr id="5" name="Picture 4">
              <a:extLst>
                <a:ext uri="{FF2B5EF4-FFF2-40B4-BE49-F238E27FC236}">
                  <a16:creationId xmlns:a16="http://schemas.microsoft.com/office/drawing/2014/main" id="{8658317C-D26C-4563-AF74-8734E95EE7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846" y="3538411"/>
              <a:ext cx="2530193" cy="2514245"/>
            </a:xfrm>
            <a:prstGeom prst="rect">
              <a:avLst/>
            </a:prstGeom>
          </p:spPr>
        </p:pic>
        <p:sp>
          <p:nvSpPr>
            <p:cNvPr id="24" name="TextBox 23">
              <a:extLst>
                <a:ext uri="{FF2B5EF4-FFF2-40B4-BE49-F238E27FC236}">
                  <a16:creationId xmlns:a16="http://schemas.microsoft.com/office/drawing/2014/main" id="{B27A3C59-DD0D-4703-8A7C-464CEEBECB83}"/>
                </a:ext>
              </a:extLst>
            </p:cNvPr>
            <p:cNvSpPr txBox="1"/>
            <p:nvPr/>
          </p:nvSpPr>
          <p:spPr>
            <a:xfrm>
              <a:off x="427837" y="2482870"/>
              <a:ext cx="4219665" cy="877163"/>
            </a:xfrm>
            <a:prstGeom prst="rect">
              <a:avLst/>
            </a:prstGeom>
            <a:noFill/>
          </p:spPr>
          <p:txBody>
            <a:bodyPr wrap="square">
              <a:spAutoFit/>
            </a:bodyPr>
            <a:lstStyle/>
            <a:p>
              <a:pPr eaLnBrk="1" hangingPunct="1">
                <a:lnSpc>
                  <a:spcPct val="100000"/>
                </a:lnSpc>
                <a:spcBef>
                  <a:spcPct val="0"/>
                </a:spcBef>
                <a:buFontTx/>
                <a:buNone/>
              </a:pPr>
              <a:r>
                <a:rPr lang="en-GB" altLang="en-US" sz="1650" dirty="0">
                  <a:solidFill>
                    <a:schemeClr val="tx1"/>
                  </a:solidFill>
                </a:rPr>
                <a:t>Winter – June, July, August</a:t>
              </a:r>
            </a:p>
            <a:p>
              <a:pPr eaLnBrk="1" hangingPunct="1">
                <a:lnSpc>
                  <a:spcPct val="100000"/>
                </a:lnSpc>
                <a:spcBef>
                  <a:spcPct val="0"/>
                </a:spcBef>
                <a:buFontTx/>
                <a:buNone/>
              </a:pPr>
              <a:r>
                <a:rPr lang="en-GB" altLang="en-US" sz="1650" dirty="0">
                  <a:solidFill>
                    <a:schemeClr val="tx1"/>
                  </a:solidFill>
                </a:rPr>
                <a:t>Spring – September, October, November</a:t>
              </a:r>
            </a:p>
            <a:p>
              <a:pPr eaLnBrk="1" hangingPunct="1">
                <a:lnSpc>
                  <a:spcPct val="100000"/>
                </a:lnSpc>
                <a:spcBef>
                  <a:spcPct val="0"/>
                </a:spcBef>
                <a:buFontTx/>
                <a:buNone/>
              </a:pPr>
              <a:r>
                <a:rPr lang="en-GB" altLang="en-US" sz="1650" dirty="0">
                  <a:solidFill>
                    <a:schemeClr val="tx1"/>
                  </a:solidFill>
                </a:rPr>
                <a:t>Autumn – March, April, May</a:t>
              </a:r>
            </a:p>
          </p:txBody>
        </p:sp>
      </p:grpSp>
      <p:sp>
        <p:nvSpPr>
          <p:cNvPr id="26" name="TextBox 25">
            <a:extLst>
              <a:ext uri="{FF2B5EF4-FFF2-40B4-BE49-F238E27FC236}">
                <a16:creationId xmlns:a16="http://schemas.microsoft.com/office/drawing/2014/main" id="{6315C8E9-CBEC-4B63-B4B6-95F3E6A39CB6}"/>
              </a:ext>
            </a:extLst>
          </p:cNvPr>
          <p:cNvSpPr txBox="1"/>
          <p:nvPr/>
        </p:nvSpPr>
        <p:spPr>
          <a:xfrm>
            <a:off x="486562" y="5620353"/>
            <a:ext cx="8154099" cy="715089"/>
          </a:xfrm>
          <a:prstGeom prst="flowChartAlternateProcess">
            <a:avLst/>
          </a:prstGeom>
          <a:solidFill>
            <a:srgbClr val="E77517"/>
          </a:solidFill>
        </p:spPr>
        <p:txBody>
          <a:bodyPr wrap="square">
            <a:spAutoFit/>
          </a:bodyPr>
          <a:lstStyle/>
          <a:p>
            <a:pPr marL="0" marR="0" lvl="0" indent="0" algn="l" rtl="0">
              <a:lnSpc>
                <a:spcPct val="100000"/>
              </a:lnSpc>
              <a:spcBef>
                <a:spcPts val="0"/>
              </a:spcBef>
              <a:spcAft>
                <a:spcPts val="0"/>
              </a:spcAft>
              <a:buClr>
                <a:schemeClr val="dk1"/>
              </a:buClr>
              <a:buSzPts val="1800"/>
              <a:buFont typeface="Arial"/>
              <a:buNone/>
            </a:pPr>
            <a:r>
              <a:rPr lang="en-GB" sz="1800" b="0" i="0" u="none" strike="noStrike" cap="none" dirty="0">
                <a:solidFill>
                  <a:schemeClr val="dk1"/>
                </a:solidFill>
                <a:ea typeface="Arial"/>
                <a:cs typeface="Arial"/>
                <a:sym typeface="Arial"/>
              </a:rPr>
              <a:t>This means events like Christmas Day and Hannukah </a:t>
            </a:r>
            <a:r>
              <a:rPr lang="en-GB" sz="1800" dirty="0">
                <a:solidFill>
                  <a:schemeClr val="dk1"/>
                </a:solidFill>
              </a:rPr>
              <a:t>are</a:t>
            </a:r>
            <a:r>
              <a:rPr lang="en-GB" sz="1800" b="0" i="0" u="none" strike="noStrike" cap="none" dirty="0">
                <a:solidFill>
                  <a:schemeClr val="dk1"/>
                </a:solidFill>
                <a:ea typeface="Arial"/>
                <a:cs typeface="Arial"/>
                <a:sym typeface="Arial"/>
              </a:rPr>
              <a:t> actually in summer, the hottest time of the year!</a:t>
            </a:r>
          </a:p>
        </p:txBody>
      </p:sp>
    </p:spTree>
    <p:extLst>
      <p:ext uri="{BB962C8B-B14F-4D97-AF65-F5344CB8AC3E}">
        <p14:creationId xmlns:p14="http://schemas.microsoft.com/office/powerpoint/2010/main" val="248496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3359C7B-6D49-4D8F-BC51-2100079EB234}"/>
              </a:ext>
            </a:extLst>
          </p:cNvPr>
          <p:cNvSpPr>
            <a:spLocks noGrp="1"/>
          </p:cNvSpPr>
          <p:nvPr>
            <p:ph type="title"/>
          </p:nvPr>
        </p:nvSpPr>
        <p:spPr/>
        <p:txBody>
          <a:bodyPr/>
          <a:lstStyle/>
          <a:p>
            <a:r>
              <a:rPr lang="en-GB" altLang="en-US" sz="3200" dirty="0"/>
              <a:t>What Did You Find Out about Summer?</a:t>
            </a:r>
            <a:endParaRPr lang="en-GB" sz="3200" dirty="0"/>
          </a:p>
        </p:txBody>
      </p:sp>
      <p:sp>
        <p:nvSpPr>
          <p:cNvPr id="25" name="TextBox 24">
            <a:extLst>
              <a:ext uri="{FF2B5EF4-FFF2-40B4-BE49-F238E27FC236}">
                <a16:creationId xmlns:a16="http://schemas.microsoft.com/office/drawing/2014/main" id="{E2C6147C-BE08-4802-B11B-3A917AA745CA}"/>
              </a:ext>
            </a:extLst>
          </p:cNvPr>
          <p:cNvSpPr txBox="1"/>
          <p:nvPr/>
        </p:nvSpPr>
        <p:spPr>
          <a:xfrm>
            <a:off x="2286000" y="1325353"/>
            <a:ext cx="4572000" cy="369332"/>
          </a:xfrm>
          <a:prstGeom prst="rect">
            <a:avLst/>
          </a:prstGeom>
          <a:noFill/>
        </p:spPr>
        <p:txBody>
          <a:bodyPr wrap="square">
            <a:spAutoFit/>
          </a:bodyPr>
          <a:lstStyle/>
          <a:p>
            <a:pPr algn="ctr"/>
            <a:r>
              <a:rPr lang="en-GB" dirty="0"/>
              <a:t>Can you order the UK seasons?</a:t>
            </a:r>
          </a:p>
        </p:txBody>
      </p:sp>
      <p:pic>
        <p:nvPicPr>
          <p:cNvPr id="10" name="Picture 9">
            <a:extLst>
              <a:ext uri="{FF2B5EF4-FFF2-40B4-BE49-F238E27FC236}">
                <a16:creationId xmlns:a16="http://schemas.microsoft.com/office/drawing/2014/main" id="{E32553FC-C888-4EE2-96D2-8DB419A5AC2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7" t="7331" r="107" b="45011"/>
          <a:stretch/>
        </p:blipFill>
        <p:spPr>
          <a:xfrm>
            <a:off x="637563" y="2884660"/>
            <a:ext cx="7860485" cy="3310337"/>
          </a:xfrm>
          <a:prstGeom prst="roundRect">
            <a:avLst>
              <a:gd name="adj" fmla="val 4250"/>
            </a:avLst>
          </a:prstGeom>
          <a:ln w="38100">
            <a:solidFill>
              <a:srgbClr val="D01212"/>
            </a:solidFill>
          </a:ln>
        </p:spPr>
      </p:pic>
      <p:sp>
        <p:nvSpPr>
          <p:cNvPr id="14" name="Rectangle: Rounded Corners 13">
            <a:extLst>
              <a:ext uri="{FF2B5EF4-FFF2-40B4-BE49-F238E27FC236}">
                <a16:creationId xmlns:a16="http://schemas.microsoft.com/office/drawing/2014/main" id="{BF52C93C-7A8A-4FFE-959D-3DDB640A6ECC}"/>
              </a:ext>
            </a:extLst>
          </p:cNvPr>
          <p:cNvSpPr/>
          <p:nvPr/>
        </p:nvSpPr>
        <p:spPr>
          <a:xfrm>
            <a:off x="973123" y="1912691"/>
            <a:ext cx="1501629" cy="645952"/>
          </a:xfrm>
          <a:prstGeom prst="roundRect">
            <a:avLst/>
          </a:prstGeom>
          <a:solidFill>
            <a:srgbClr val="9F73B2"/>
          </a:solidFill>
          <a:ln w="28575">
            <a:solidFill>
              <a:srgbClr val="865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summer</a:t>
            </a:r>
          </a:p>
        </p:txBody>
      </p:sp>
      <p:sp>
        <p:nvSpPr>
          <p:cNvPr id="33" name="Rectangle: Rounded Corners 32">
            <a:extLst>
              <a:ext uri="{FF2B5EF4-FFF2-40B4-BE49-F238E27FC236}">
                <a16:creationId xmlns:a16="http://schemas.microsoft.com/office/drawing/2014/main" id="{F6C686E8-27C0-4A62-91B8-D8E664D9E477}"/>
              </a:ext>
            </a:extLst>
          </p:cNvPr>
          <p:cNvSpPr/>
          <p:nvPr/>
        </p:nvSpPr>
        <p:spPr>
          <a:xfrm>
            <a:off x="2888609" y="1912691"/>
            <a:ext cx="1501629" cy="645952"/>
          </a:xfrm>
          <a:prstGeom prst="roundRect">
            <a:avLst/>
          </a:prstGeom>
          <a:solidFill>
            <a:srgbClr val="9F73B2"/>
          </a:solidFill>
          <a:ln w="28575">
            <a:solidFill>
              <a:srgbClr val="865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winter</a:t>
            </a:r>
          </a:p>
        </p:txBody>
      </p:sp>
      <p:sp>
        <p:nvSpPr>
          <p:cNvPr id="34" name="Rectangle: Rounded Corners 33">
            <a:extLst>
              <a:ext uri="{FF2B5EF4-FFF2-40B4-BE49-F238E27FC236}">
                <a16:creationId xmlns:a16="http://schemas.microsoft.com/office/drawing/2014/main" id="{F577A6F1-8050-4E68-9BED-83CA14401D98}"/>
              </a:ext>
            </a:extLst>
          </p:cNvPr>
          <p:cNvSpPr/>
          <p:nvPr/>
        </p:nvSpPr>
        <p:spPr>
          <a:xfrm>
            <a:off x="4804095" y="1912691"/>
            <a:ext cx="1501629" cy="645952"/>
          </a:xfrm>
          <a:prstGeom prst="roundRect">
            <a:avLst/>
          </a:prstGeom>
          <a:solidFill>
            <a:srgbClr val="EF4646"/>
          </a:solidFill>
          <a:ln w="28575">
            <a:solidFill>
              <a:srgbClr val="D01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autumn</a:t>
            </a:r>
          </a:p>
        </p:txBody>
      </p:sp>
      <p:sp>
        <p:nvSpPr>
          <p:cNvPr id="35" name="Rectangle: Rounded Corners 34">
            <a:extLst>
              <a:ext uri="{FF2B5EF4-FFF2-40B4-BE49-F238E27FC236}">
                <a16:creationId xmlns:a16="http://schemas.microsoft.com/office/drawing/2014/main" id="{AF67110F-C6E8-4F59-8122-C21F6EF4D6EE}"/>
              </a:ext>
            </a:extLst>
          </p:cNvPr>
          <p:cNvSpPr/>
          <p:nvPr/>
        </p:nvSpPr>
        <p:spPr>
          <a:xfrm>
            <a:off x="6719582" y="1912691"/>
            <a:ext cx="1501629" cy="645952"/>
          </a:xfrm>
          <a:prstGeom prst="roundRect">
            <a:avLst/>
          </a:prstGeom>
          <a:solidFill>
            <a:srgbClr val="9F73B2"/>
          </a:solidFill>
          <a:ln w="28575">
            <a:solidFill>
              <a:srgbClr val="865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spring</a:t>
            </a:r>
          </a:p>
        </p:txBody>
      </p:sp>
      <p:sp>
        <p:nvSpPr>
          <p:cNvPr id="36" name="Rectangle: Rounded Corners 35">
            <a:extLst>
              <a:ext uri="{FF2B5EF4-FFF2-40B4-BE49-F238E27FC236}">
                <a16:creationId xmlns:a16="http://schemas.microsoft.com/office/drawing/2014/main" id="{D33E98D4-5C45-4E20-B36F-49F02F23EEC7}"/>
              </a:ext>
            </a:extLst>
          </p:cNvPr>
          <p:cNvSpPr/>
          <p:nvPr/>
        </p:nvSpPr>
        <p:spPr>
          <a:xfrm>
            <a:off x="981513" y="1912691"/>
            <a:ext cx="1501629" cy="645952"/>
          </a:xfrm>
          <a:prstGeom prst="roundRect">
            <a:avLst/>
          </a:prstGeom>
          <a:solidFill>
            <a:srgbClr val="EF4646"/>
          </a:solidFill>
          <a:ln w="28575">
            <a:solidFill>
              <a:srgbClr val="D01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spring</a:t>
            </a:r>
          </a:p>
        </p:txBody>
      </p:sp>
      <p:sp>
        <p:nvSpPr>
          <p:cNvPr id="37" name="Rectangle: Rounded Corners 36">
            <a:extLst>
              <a:ext uri="{FF2B5EF4-FFF2-40B4-BE49-F238E27FC236}">
                <a16:creationId xmlns:a16="http://schemas.microsoft.com/office/drawing/2014/main" id="{29F91C4E-0394-4B1D-BBE3-9CC7E74D25EA}"/>
              </a:ext>
            </a:extLst>
          </p:cNvPr>
          <p:cNvSpPr/>
          <p:nvPr/>
        </p:nvSpPr>
        <p:spPr>
          <a:xfrm>
            <a:off x="2885813" y="1912691"/>
            <a:ext cx="1501629" cy="645952"/>
          </a:xfrm>
          <a:prstGeom prst="roundRect">
            <a:avLst/>
          </a:prstGeom>
          <a:solidFill>
            <a:srgbClr val="EF4646"/>
          </a:solidFill>
          <a:ln w="28575">
            <a:solidFill>
              <a:srgbClr val="D01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summer</a:t>
            </a:r>
          </a:p>
        </p:txBody>
      </p:sp>
      <p:sp>
        <p:nvSpPr>
          <p:cNvPr id="38" name="Rectangle: Rounded Corners 37">
            <a:extLst>
              <a:ext uri="{FF2B5EF4-FFF2-40B4-BE49-F238E27FC236}">
                <a16:creationId xmlns:a16="http://schemas.microsoft.com/office/drawing/2014/main" id="{DAE830C8-2B08-4339-AC8B-2C6C0A8155B8}"/>
              </a:ext>
            </a:extLst>
          </p:cNvPr>
          <p:cNvSpPr/>
          <p:nvPr/>
        </p:nvSpPr>
        <p:spPr>
          <a:xfrm>
            <a:off x="6722378" y="1912691"/>
            <a:ext cx="1501629" cy="645952"/>
          </a:xfrm>
          <a:prstGeom prst="roundRect">
            <a:avLst/>
          </a:prstGeom>
          <a:solidFill>
            <a:srgbClr val="EF4646"/>
          </a:solidFill>
          <a:ln w="28575">
            <a:solidFill>
              <a:srgbClr val="D01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winter</a:t>
            </a:r>
          </a:p>
        </p:txBody>
      </p:sp>
    </p:spTree>
    <p:extLst>
      <p:ext uri="{BB962C8B-B14F-4D97-AF65-F5344CB8AC3E}">
        <p14:creationId xmlns:p14="http://schemas.microsoft.com/office/powerpoint/2010/main" val="422832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xit" presetSubtype="10" fill="hold" grpId="0" nodeType="clickEffect">
                                  <p:stCondLst>
                                    <p:cond delay="0"/>
                                  </p:stCondLst>
                                  <p:childTnLst>
                                    <p:animEffect transition="out" filter="randombar(horizontal)">
                                      <p:cBhvr>
                                        <p:cTn id="15" dur="500"/>
                                        <p:tgtEl>
                                          <p:spTgt spid="33"/>
                                        </p:tgtEl>
                                      </p:cBhvr>
                                    </p:animEffect>
                                    <p:set>
                                      <p:cBhvr>
                                        <p:cTn id="16" dur="1" fill="hold">
                                          <p:stCondLst>
                                            <p:cond delay="499"/>
                                          </p:stCondLst>
                                        </p:cTn>
                                        <p:tgtEl>
                                          <p:spTgt spid="33"/>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xit" presetSubtype="10" fill="hold" grpId="0" nodeType="clickEffect">
                                  <p:stCondLst>
                                    <p:cond delay="0"/>
                                  </p:stCondLst>
                                  <p:childTnLst>
                                    <p:animEffect transition="out" filter="randombar(horizontal)">
                                      <p:cBhvr>
                                        <p:cTn id="24" dur="500"/>
                                        <p:tgtEl>
                                          <p:spTgt spid="35"/>
                                        </p:tgtEl>
                                      </p:cBhvr>
                                    </p:animEffect>
                                    <p:set>
                                      <p:cBhvr>
                                        <p:cTn id="25" dur="1" fill="hold">
                                          <p:stCondLst>
                                            <p:cond delay="499"/>
                                          </p:stCondLst>
                                        </p:cTn>
                                        <p:tgtEl>
                                          <p:spTgt spid="35"/>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3" grpId="0" animBg="1"/>
      <p:bldP spid="35" grpId="0" animBg="1"/>
      <p:bldP spid="36" grpId="0" animBg="1"/>
      <p:bldP spid="37" grpId="0" animBg="1"/>
      <p:bldP spid="3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3359C7B-6D49-4D8F-BC51-2100079EB234}"/>
              </a:ext>
            </a:extLst>
          </p:cNvPr>
          <p:cNvSpPr>
            <a:spLocks noGrp="1"/>
          </p:cNvSpPr>
          <p:nvPr>
            <p:ph type="title"/>
          </p:nvPr>
        </p:nvSpPr>
        <p:spPr/>
        <p:txBody>
          <a:bodyPr/>
          <a:lstStyle/>
          <a:p>
            <a:r>
              <a:rPr lang="en-GB" altLang="en-US" sz="3200" dirty="0"/>
              <a:t>What Have You Learnt about Summer?</a:t>
            </a:r>
            <a:endParaRPr lang="en-GB" sz="3200" dirty="0"/>
          </a:p>
        </p:txBody>
      </p:sp>
      <p:grpSp>
        <p:nvGrpSpPr>
          <p:cNvPr id="4" name="Group 3">
            <a:extLst>
              <a:ext uri="{FF2B5EF4-FFF2-40B4-BE49-F238E27FC236}">
                <a16:creationId xmlns:a16="http://schemas.microsoft.com/office/drawing/2014/main" id="{407CAEB9-4682-4B04-89A4-59E8AE5536E6}"/>
              </a:ext>
            </a:extLst>
          </p:cNvPr>
          <p:cNvGrpSpPr/>
          <p:nvPr/>
        </p:nvGrpSpPr>
        <p:grpSpPr>
          <a:xfrm>
            <a:off x="637563" y="1375795"/>
            <a:ext cx="7835318" cy="1174459"/>
            <a:chOff x="637563" y="1375795"/>
            <a:chExt cx="7835318" cy="1174459"/>
          </a:xfrm>
        </p:grpSpPr>
        <p:sp>
          <p:nvSpPr>
            <p:cNvPr id="2" name="Rectangle: Rounded Corners 1">
              <a:extLst>
                <a:ext uri="{FF2B5EF4-FFF2-40B4-BE49-F238E27FC236}">
                  <a16:creationId xmlns:a16="http://schemas.microsoft.com/office/drawing/2014/main" id="{B322E82D-8550-4C67-A4DD-4EDC64FB81DE}"/>
                </a:ext>
              </a:extLst>
            </p:cNvPr>
            <p:cNvSpPr/>
            <p:nvPr/>
          </p:nvSpPr>
          <p:spPr>
            <a:xfrm>
              <a:off x="637563" y="1375795"/>
              <a:ext cx="7835318" cy="1132514"/>
            </a:xfrm>
            <a:prstGeom prst="roundRect">
              <a:avLst>
                <a:gd name="adj" fmla="val 13637"/>
              </a:avLst>
            </a:prstGeom>
            <a:solidFill>
              <a:srgbClr val="87C87A"/>
            </a:solidFill>
            <a:ln w="38100">
              <a:solidFill>
                <a:srgbClr val="87C8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D3229B1A-5E76-4E8A-AB80-F19AC8B39BCD}"/>
                </a:ext>
              </a:extLst>
            </p:cNvPr>
            <p:cNvSpPr/>
            <p:nvPr/>
          </p:nvSpPr>
          <p:spPr>
            <a:xfrm>
              <a:off x="637563" y="1904301"/>
              <a:ext cx="7835318" cy="645953"/>
            </a:xfrm>
            <a:prstGeom prst="roundRect">
              <a:avLst>
                <a:gd name="adj" fmla="val 23178"/>
              </a:avLst>
            </a:prstGeom>
            <a:solidFill>
              <a:schemeClr val="bg1"/>
            </a:solidFill>
            <a:ln w="38100">
              <a:solidFill>
                <a:srgbClr val="87C8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B799E544-45FD-471A-A27A-174E38618ECA}"/>
                </a:ext>
              </a:extLst>
            </p:cNvPr>
            <p:cNvSpPr txBox="1"/>
            <p:nvPr/>
          </p:nvSpPr>
          <p:spPr>
            <a:xfrm>
              <a:off x="759203" y="1476354"/>
              <a:ext cx="4572000" cy="369332"/>
            </a:xfrm>
            <a:prstGeom prst="rect">
              <a:avLst/>
            </a:prstGeom>
            <a:noFill/>
          </p:spPr>
          <p:txBody>
            <a:bodyPr wrap="square">
              <a:spAutoFit/>
            </a:bodyPr>
            <a:lstStyle/>
            <a:p>
              <a:pPr marL="0" marR="0" lvl="0" indent="0" algn="l" rtl="0">
                <a:lnSpc>
                  <a:spcPct val="100000"/>
                </a:lnSpc>
                <a:spcBef>
                  <a:spcPts val="0"/>
                </a:spcBef>
                <a:spcAft>
                  <a:spcPts val="0"/>
                </a:spcAft>
                <a:buClr>
                  <a:schemeClr val="dk1"/>
                </a:buClr>
                <a:buSzPts val="1800"/>
                <a:buFont typeface="Arial"/>
                <a:buNone/>
              </a:pPr>
              <a:r>
                <a:rPr lang="en-GB" sz="1800" b="0" i="0" u="none" strike="noStrike" cap="none" dirty="0">
                  <a:solidFill>
                    <a:schemeClr val="dk1"/>
                  </a:solidFill>
                  <a:ea typeface="Arial"/>
                  <a:cs typeface="Arial"/>
                  <a:sym typeface="Arial"/>
                </a:rPr>
                <a:t>Which months are in the UK summer?</a:t>
              </a:r>
              <a:endParaRPr lang="en-GB" sz="1400" b="0" i="0" u="none" strike="noStrike" cap="none" dirty="0">
                <a:solidFill>
                  <a:srgbClr val="000000"/>
                </a:solidFill>
                <a:ea typeface="Arial"/>
                <a:cs typeface="Arial"/>
                <a:sym typeface="Arial"/>
              </a:endParaRPr>
            </a:p>
          </p:txBody>
        </p:sp>
      </p:grpSp>
      <p:sp>
        <p:nvSpPr>
          <p:cNvPr id="17" name="TextBox 16">
            <a:extLst>
              <a:ext uri="{FF2B5EF4-FFF2-40B4-BE49-F238E27FC236}">
                <a16:creationId xmlns:a16="http://schemas.microsoft.com/office/drawing/2014/main" id="{2DC8E7D0-80E8-4785-9A53-1260742E798A}"/>
              </a:ext>
            </a:extLst>
          </p:cNvPr>
          <p:cNvSpPr txBox="1"/>
          <p:nvPr/>
        </p:nvSpPr>
        <p:spPr>
          <a:xfrm>
            <a:off x="750814" y="2046806"/>
            <a:ext cx="4572000" cy="369332"/>
          </a:xfrm>
          <a:prstGeom prst="rect">
            <a:avLst/>
          </a:prstGeom>
          <a:noFill/>
        </p:spPr>
        <p:txBody>
          <a:bodyPr wrap="square">
            <a:spAutoFit/>
          </a:bodyPr>
          <a:lstStyle/>
          <a:p>
            <a:pPr marL="0" marR="0" lvl="0" indent="0" algn="l" rtl="0">
              <a:lnSpc>
                <a:spcPct val="100000"/>
              </a:lnSpc>
              <a:spcBef>
                <a:spcPts val="0"/>
              </a:spcBef>
              <a:spcAft>
                <a:spcPts val="0"/>
              </a:spcAft>
              <a:buClr>
                <a:schemeClr val="dk1"/>
              </a:buClr>
              <a:buSzPts val="1800"/>
              <a:buFont typeface="Arial"/>
              <a:buNone/>
            </a:pPr>
            <a:r>
              <a:rPr lang="en-GB" sz="1800" b="1" i="0" u="none" strike="noStrike" cap="none" dirty="0">
                <a:solidFill>
                  <a:schemeClr val="dk1"/>
                </a:solidFill>
                <a:ea typeface="Arial"/>
                <a:cs typeface="Arial"/>
                <a:sym typeface="Arial"/>
              </a:rPr>
              <a:t>June, July, August</a:t>
            </a:r>
          </a:p>
        </p:txBody>
      </p:sp>
      <p:grpSp>
        <p:nvGrpSpPr>
          <p:cNvPr id="24" name="Group 23">
            <a:extLst>
              <a:ext uri="{FF2B5EF4-FFF2-40B4-BE49-F238E27FC236}">
                <a16:creationId xmlns:a16="http://schemas.microsoft.com/office/drawing/2014/main" id="{7AC0E19A-A4A1-4783-821F-2FF25ACAFA29}"/>
              </a:ext>
            </a:extLst>
          </p:cNvPr>
          <p:cNvGrpSpPr/>
          <p:nvPr/>
        </p:nvGrpSpPr>
        <p:grpSpPr>
          <a:xfrm>
            <a:off x="637563" y="2718034"/>
            <a:ext cx="7835318" cy="1174459"/>
            <a:chOff x="637563" y="1375795"/>
            <a:chExt cx="7835318" cy="1174459"/>
          </a:xfrm>
        </p:grpSpPr>
        <p:sp>
          <p:nvSpPr>
            <p:cNvPr id="26" name="Rectangle: Rounded Corners 25">
              <a:extLst>
                <a:ext uri="{FF2B5EF4-FFF2-40B4-BE49-F238E27FC236}">
                  <a16:creationId xmlns:a16="http://schemas.microsoft.com/office/drawing/2014/main" id="{EE96EC88-1B0C-4940-813B-FD6521A705A4}"/>
                </a:ext>
              </a:extLst>
            </p:cNvPr>
            <p:cNvSpPr/>
            <p:nvPr/>
          </p:nvSpPr>
          <p:spPr>
            <a:xfrm>
              <a:off x="637563" y="1375795"/>
              <a:ext cx="7835318" cy="1132514"/>
            </a:xfrm>
            <a:prstGeom prst="roundRect">
              <a:avLst>
                <a:gd name="adj" fmla="val 13637"/>
              </a:avLst>
            </a:prstGeom>
            <a:solidFill>
              <a:srgbClr val="87C87A"/>
            </a:solidFill>
            <a:ln w="38100">
              <a:solidFill>
                <a:srgbClr val="87C8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Rounded Corners 26">
              <a:extLst>
                <a:ext uri="{FF2B5EF4-FFF2-40B4-BE49-F238E27FC236}">
                  <a16:creationId xmlns:a16="http://schemas.microsoft.com/office/drawing/2014/main" id="{667293AE-2767-4A65-ADA6-0E808154D846}"/>
                </a:ext>
              </a:extLst>
            </p:cNvPr>
            <p:cNvSpPr/>
            <p:nvPr/>
          </p:nvSpPr>
          <p:spPr>
            <a:xfrm>
              <a:off x="637563" y="1904301"/>
              <a:ext cx="7835318" cy="645953"/>
            </a:xfrm>
            <a:prstGeom prst="roundRect">
              <a:avLst>
                <a:gd name="adj" fmla="val 23178"/>
              </a:avLst>
            </a:prstGeom>
            <a:solidFill>
              <a:schemeClr val="bg1"/>
            </a:solidFill>
            <a:ln w="38100">
              <a:solidFill>
                <a:srgbClr val="87C8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5C363B5A-3201-493D-B2C6-955B586B0B9D}"/>
                </a:ext>
              </a:extLst>
            </p:cNvPr>
            <p:cNvSpPr txBox="1"/>
            <p:nvPr/>
          </p:nvSpPr>
          <p:spPr>
            <a:xfrm>
              <a:off x="759203" y="1476354"/>
              <a:ext cx="4572000" cy="369332"/>
            </a:xfrm>
            <a:prstGeom prst="rect">
              <a:avLst/>
            </a:prstGeom>
            <a:noFill/>
          </p:spPr>
          <p:txBody>
            <a:bodyPr wrap="square">
              <a:spAutoFit/>
            </a:bodyPr>
            <a:lstStyle/>
            <a:p>
              <a:pPr marL="0" marR="0" lvl="0" indent="0" algn="l" rtl="0">
                <a:lnSpc>
                  <a:spcPct val="100000"/>
                </a:lnSpc>
                <a:spcBef>
                  <a:spcPts val="0"/>
                </a:spcBef>
                <a:spcAft>
                  <a:spcPts val="0"/>
                </a:spcAft>
                <a:buClr>
                  <a:schemeClr val="dk1"/>
                </a:buClr>
                <a:buSzPts val="1800"/>
                <a:buFont typeface="Arial"/>
                <a:buNone/>
              </a:pPr>
              <a:r>
                <a:rPr lang="en-GB" sz="1800" b="0" i="0" u="none" strike="noStrike" cap="none" dirty="0">
                  <a:solidFill>
                    <a:schemeClr val="dk1"/>
                  </a:solidFill>
                  <a:ea typeface="Arial"/>
                  <a:cs typeface="Arial"/>
                  <a:sym typeface="Arial"/>
                </a:rPr>
                <a:t>What might you wear during summer?</a:t>
              </a:r>
            </a:p>
          </p:txBody>
        </p:sp>
      </p:grpSp>
      <p:sp>
        <p:nvSpPr>
          <p:cNvPr id="29" name="TextBox 28">
            <a:extLst>
              <a:ext uri="{FF2B5EF4-FFF2-40B4-BE49-F238E27FC236}">
                <a16:creationId xmlns:a16="http://schemas.microsoft.com/office/drawing/2014/main" id="{B0B47CEE-7B01-44B9-9047-13351795E542}"/>
              </a:ext>
            </a:extLst>
          </p:cNvPr>
          <p:cNvSpPr txBox="1"/>
          <p:nvPr/>
        </p:nvSpPr>
        <p:spPr>
          <a:xfrm>
            <a:off x="750814" y="3389045"/>
            <a:ext cx="4572000" cy="369332"/>
          </a:xfrm>
          <a:prstGeom prst="rect">
            <a:avLst/>
          </a:prstGeom>
          <a:noFill/>
        </p:spPr>
        <p:txBody>
          <a:bodyPr wrap="square">
            <a:spAutoFit/>
          </a:bodyPr>
          <a:lstStyle/>
          <a:p>
            <a:pPr marL="0" marR="0" lvl="0" indent="0" algn="l" rtl="0">
              <a:lnSpc>
                <a:spcPct val="100000"/>
              </a:lnSpc>
              <a:spcBef>
                <a:spcPts val="0"/>
              </a:spcBef>
              <a:spcAft>
                <a:spcPts val="0"/>
              </a:spcAft>
              <a:buClr>
                <a:schemeClr val="dk1"/>
              </a:buClr>
              <a:buSzPts val="1800"/>
              <a:buFont typeface="Arial"/>
              <a:buNone/>
            </a:pPr>
            <a:r>
              <a:rPr lang="en-GB" sz="1800" b="1" i="0" u="none" strike="noStrike" cap="none" dirty="0">
                <a:solidFill>
                  <a:schemeClr val="dk1"/>
                </a:solidFill>
                <a:ea typeface="Arial"/>
                <a:cs typeface="Arial"/>
                <a:sym typeface="Arial"/>
              </a:rPr>
              <a:t>shorts, T-shirt, sunhat</a:t>
            </a:r>
          </a:p>
        </p:txBody>
      </p:sp>
      <p:grpSp>
        <p:nvGrpSpPr>
          <p:cNvPr id="40" name="Group 39">
            <a:extLst>
              <a:ext uri="{FF2B5EF4-FFF2-40B4-BE49-F238E27FC236}">
                <a16:creationId xmlns:a16="http://schemas.microsoft.com/office/drawing/2014/main" id="{7FB9F5DD-ABE3-4771-90A5-EA7536DAE7E2}"/>
              </a:ext>
            </a:extLst>
          </p:cNvPr>
          <p:cNvGrpSpPr/>
          <p:nvPr/>
        </p:nvGrpSpPr>
        <p:grpSpPr>
          <a:xfrm>
            <a:off x="637563" y="4051884"/>
            <a:ext cx="7835318" cy="1174459"/>
            <a:chOff x="637563" y="1375795"/>
            <a:chExt cx="7835318" cy="1174459"/>
          </a:xfrm>
        </p:grpSpPr>
        <p:sp>
          <p:nvSpPr>
            <p:cNvPr id="41" name="Rectangle: Rounded Corners 40">
              <a:extLst>
                <a:ext uri="{FF2B5EF4-FFF2-40B4-BE49-F238E27FC236}">
                  <a16:creationId xmlns:a16="http://schemas.microsoft.com/office/drawing/2014/main" id="{690353CF-D541-424D-8478-E9D5D4579140}"/>
                </a:ext>
              </a:extLst>
            </p:cNvPr>
            <p:cNvSpPr/>
            <p:nvPr/>
          </p:nvSpPr>
          <p:spPr>
            <a:xfrm>
              <a:off x="637563" y="1375795"/>
              <a:ext cx="7835318" cy="1132514"/>
            </a:xfrm>
            <a:prstGeom prst="roundRect">
              <a:avLst>
                <a:gd name="adj" fmla="val 13637"/>
              </a:avLst>
            </a:prstGeom>
            <a:solidFill>
              <a:srgbClr val="87C87A"/>
            </a:solidFill>
            <a:ln w="38100">
              <a:solidFill>
                <a:srgbClr val="87C8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918947E6-96E0-4142-8134-985E922054F3}"/>
                </a:ext>
              </a:extLst>
            </p:cNvPr>
            <p:cNvSpPr/>
            <p:nvPr/>
          </p:nvSpPr>
          <p:spPr>
            <a:xfrm>
              <a:off x="637563" y="1904301"/>
              <a:ext cx="7835318" cy="645953"/>
            </a:xfrm>
            <a:prstGeom prst="roundRect">
              <a:avLst>
                <a:gd name="adj" fmla="val 23178"/>
              </a:avLst>
            </a:prstGeom>
            <a:solidFill>
              <a:schemeClr val="bg1"/>
            </a:solidFill>
            <a:ln w="38100">
              <a:solidFill>
                <a:srgbClr val="87C8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4EBAD324-3165-4CE6-B74D-53EF07142045}"/>
                </a:ext>
              </a:extLst>
            </p:cNvPr>
            <p:cNvSpPr txBox="1"/>
            <p:nvPr/>
          </p:nvSpPr>
          <p:spPr>
            <a:xfrm>
              <a:off x="759203" y="1476354"/>
              <a:ext cx="4572000" cy="369332"/>
            </a:xfrm>
            <a:prstGeom prst="rect">
              <a:avLst/>
            </a:prstGeom>
            <a:noFill/>
          </p:spPr>
          <p:txBody>
            <a:bodyPr wrap="square">
              <a:spAutoFit/>
            </a:bodyPr>
            <a:lstStyle/>
            <a:p>
              <a:pPr marL="0" marR="0" lvl="0" indent="0" algn="l" rtl="0">
                <a:lnSpc>
                  <a:spcPct val="100000"/>
                </a:lnSpc>
                <a:spcBef>
                  <a:spcPts val="0"/>
                </a:spcBef>
                <a:spcAft>
                  <a:spcPts val="0"/>
                </a:spcAft>
                <a:buClr>
                  <a:schemeClr val="dk1"/>
                </a:buClr>
                <a:buSzPts val="1800"/>
                <a:buFont typeface="Arial"/>
                <a:buNone/>
              </a:pPr>
              <a:r>
                <a:rPr lang="en-GB" sz="1800" b="0" i="0" u="none" strike="noStrike" cap="none" dirty="0">
                  <a:solidFill>
                    <a:schemeClr val="dk1"/>
                  </a:solidFill>
                  <a:ea typeface="Arial"/>
                  <a:cs typeface="Arial"/>
                  <a:sym typeface="Arial"/>
                </a:rPr>
                <a:t>What might you do during summer?</a:t>
              </a:r>
            </a:p>
          </p:txBody>
        </p:sp>
      </p:grpSp>
      <p:sp>
        <p:nvSpPr>
          <p:cNvPr id="44" name="TextBox 43">
            <a:extLst>
              <a:ext uri="{FF2B5EF4-FFF2-40B4-BE49-F238E27FC236}">
                <a16:creationId xmlns:a16="http://schemas.microsoft.com/office/drawing/2014/main" id="{9B7A2677-B3EB-4D5B-8405-901073C614DD}"/>
              </a:ext>
            </a:extLst>
          </p:cNvPr>
          <p:cNvSpPr txBox="1"/>
          <p:nvPr/>
        </p:nvSpPr>
        <p:spPr>
          <a:xfrm>
            <a:off x="750814" y="4722895"/>
            <a:ext cx="7646566" cy="369332"/>
          </a:xfrm>
          <a:prstGeom prst="rect">
            <a:avLst/>
          </a:prstGeom>
          <a:noFill/>
        </p:spPr>
        <p:txBody>
          <a:bodyPr wrap="square">
            <a:spAutoFit/>
          </a:bodyPr>
          <a:lstStyle/>
          <a:p>
            <a:pPr marL="0" marR="0" lvl="0" indent="0" algn="l" rtl="0">
              <a:lnSpc>
                <a:spcPct val="100000"/>
              </a:lnSpc>
              <a:spcBef>
                <a:spcPts val="0"/>
              </a:spcBef>
              <a:spcAft>
                <a:spcPts val="0"/>
              </a:spcAft>
              <a:buClr>
                <a:schemeClr val="dk1"/>
              </a:buClr>
              <a:buSzPts val="1800"/>
              <a:buFont typeface="Arial"/>
              <a:buNone/>
            </a:pPr>
            <a:r>
              <a:rPr lang="en-GB" sz="1800" b="1" i="0" u="none" strike="noStrike" cap="none" dirty="0">
                <a:solidFill>
                  <a:schemeClr val="dk1"/>
                </a:solidFill>
                <a:ea typeface="Arial"/>
                <a:cs typeface="Arial"/>
                <a:sym typeface="Arial"/>
              </a:rPr>
              <a:t>You might play outside, have a picnic, go swimming or go to the beach.</a:t>
            </a:r>
          </a:p>
        </p:txBody>
      </p:sp>
      <p:sp>
        <p:nvSpPr>
          <p:cNvPr id="5" name="1">
            <a:extLst>
              <a:ext uri="{FF2B5EF4-FFF2-40B4-BE49-F238E27FC236}">
                <a16:creationId xmlns:a16="http://schemas.microsoft.com/office/drawing/2014/main" id="{417BA18E-D6A4-4E78-85B8-8021627B960E}"/>
              </a:ext>
            </a:extLst>
          </p:cNvPr>
          <p:cNvSpPr/>
          <p:nvPr/>
        </p:nvSpPr>
        <p:spPr>
          <a:xfrm>
            <a:off x="729841" y="1996580"/>
            <a:ext cx="7625593" cy="4781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chemeClr val="tx1"/>
                </a:solidFill>
              </a:rPr>
              <a:t> Answer</a:t>
            </a:r>
          </a:p>
        </p:txBody>
      </p:sp>
      <p:sp>
        <p:nvSpPr>
          <p:cNvPr id="45" name="2">
            <a:extLst>
              <a:ext uri="{FF2B5EF4-FFF2-40B4-BE49-F238E27FC236}">
                <a16:creationId xmlns:a16="http://schemas.microsoft.com/office/drawing/2014/main" id="{F2BE3DCE-489E-49E1-BBB7-9583AB91B13B}"/>
              </a:ext>
            </a:extLst>
          </p:cNvPr>
          <p:cNvSpPr/>
          <p:nvPr/>
        </p:nvSpPr>
        <p:spPr>
          <a:xfrm>
            <a:off x="729841" y="3322040"/>
            <a:ext cx="7625593" cy="4781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chemeClr val="tx1"/>
                </a:solidFill>
              </a:rPr>
              <a:t> Answer</a:t>
            </a:r>
          </a:p>
        </p:txBody>
      </p:sp>
      <p:sp>
        <p:nvSpPr>
          <p:cNvPr id="46" name="3">
            <a:extLst>
              <a:ext uri="{FF2B5EF4-FFF2-40B4-BE49-F238E27FC236}">
                <a16:creationId xmlns:a16="http://schemas.microsoft.com/office/drawing/2014/main" id="{3728AA08-A4D6-4CAB-8A93-AAB5643BFC3D}"/>
              </a:ext>
            </a:extLst>
          </p:cNvPr>
          <p:cNvSpPr/>
          <p:nvPr/>
        </p:nvSpPr>
        <p:spPr>
          <a:xfrm>
            <a:off x="729841" y="4664279"/>
            <a:ext cx="7625593" cy="4781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chemeClr val="tx1"/>
                </a:solidFill>
              </a:rPr>
              <a:t> Answer</a:t>
            </a:r>
          </a:p>
        </p:txBody>
      </p:sp>
      <p:sp>
        <p:nvSpPr>
          <p:cNvPr id="47" name="TextBox 46">
            <a:extLst>
              <a:ext uri="{FF2B5EF4-FFF2-40B4-BE49-F238E27FC236}">
                <a16:creationId xmlns:a16="http://schemas.microsoft.com/office/drawing/2014/main" id="{4A394491-BD1F-4031-8F61-1AACDD41ADAA}"/>
              </a:ext>
            </a:extLst>
          </p:cNvPr>
          <p:cNvSpPr txBox="1"/>
          <p:nvPr/>
        </p:nvSpPr>
        <p:spPr>
          <a:xfrm>
            <a:off x="1304488" y="5443042"/>
            <a:ext cx="8183460" cy="707501"/>
          </a:xfrm>
          <a:prstGeom prst="rect">
            <a:avLst/>
          </a:prstGeom>
          <a:noFill/>
        </p:spPr>
        <p:txBody>
          <a:bodyPr wrap="square">
            <a:spAutoFit/>
          </a:bodyPr>
          <a:lstStyle/>
          <a:p>
            <a:pPr marL="0" lvl="0" indent="0" algn="l" rtl="0">
              <a:lnSpc>
                <a:spcPct val="115000"/>
              </a:lnSpc>
              <a:spcBef>
                <a:spcPts val="0"/>
              </a:spcBef>
              <a:spcAft>
                <a:spcPts val="0"/>
              </a:spcAft>
              <a:buNone/>
            </a:pPr>
            <a:r>
              <a:rPr lang="en-GB" sz="1800" b="1" dirty="0">
                <a:solidFill>
                  <a:srgbClr val="1C1C1C"/>
                </a:solidFill>
              </a:rPr>
              <a:t>Now share two more things you have learnt </a:t>
            </a:r>
            <a:br>
              <a:rPr lang="en-GB" sz="1800" b="1" dirty="0">
                <a:solidFill>
                  <a:srgbClr val="1C1C1C"/>
                </a:solidFill>
              </a:rPr>
            </a:br>
            <a:r>
              <a:rPr lang="en-GB" sz="1800" b="1">
                <a:solidFill>
                  <a:srgbClr val="1C1C1C"/>
                </a:solidFill>
              </a:rPr>
              <a:t>about summer </a:t>
            </a:r>
            <a:r>
              <a:rPr lang="en-GB" sz="1800" b="1" dirty="0">
                <a:solidFill>
                  <a:srgbClr val="1C1C1C"/>
                </a:solidFill>
              </a:rPr>
              <a:t>with your partner.</a:t>
            </a:r>
          </a:p>
        </p:txBody>
      </p:sp>
      <p:pic>
        <p:nvPicPr>
          <p:cNvPr id="8" name="Picture 7">
            <a:extLst>
              <a:ext uri="{FF2B5EF4-FFF2-40B4-BE49-F238E27FC236}">
                <a16:creationId xmlns:a16="http://schemas.microsoft.com/office/drawing/2014/main" id="{F83DF14E-C090-4AF1-8758-BB9DA65347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85599" flipH="1">
            <a:off x="4947070" y="5116211"/>
            <a:ext cx="3039248" cy="3483579"/>
          </a:xfrm>
          <a:prstGeom prst="rect">
            <a:avLst/>
          </a:prstGeom>
        </p:spPr>
      </p:pic>
    </p:spTree>
    <p:extLst>
      <p:ext uri="{BB962C8B-B14F-4D97-AF65-F5344CB8AC3E}">
        <p14:creationId xmlns:p14="http://schemas.microsoft.com/office/powerpoint/2010/main" val="73955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45"/>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45"/>
                                        </p:tgtEl>
                                      </p:cBhvr>
                                    </p:animEffect>
                                    <p:set>
                                      <p:cBhvr>
                                        <p:cTn id="22"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23" restart="whenNotActive" fill="hold" evtFilter="cancelBubble" nodeType="interactiveSeq">
                <p:stCondLst>
                  <p:cond evt="onClick" delay="0">
                    <p:tgtEl>
                      <p:spTgt spid="46"/>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46"/>
                                        </p:tgtEl>
                                      </p:cBhvr>
                                    </p:animEffect>
                                    <p:set>
                                      <p:cBhvr>
                                        <p:cTn id="28"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childTnLst>
        </p:cTn>
      </p:par>
    </p:tnLst>
    <p:bldLst>
      <p:bldP spid="5" grpId="0" animBg="1"/>
      <p:bldP spid="45" grpId="0" animBg="1"/>
      <p:bldP spid="46" grpId="0" animBg="1"/>
      <p:bldP spid="4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22AC08BB-3270-40CB-BD23-DB1848F5AA5C}"/>
              </a:ext>
            </a:extLst>
          </p:cNvPr>
          <p:cNvSpPr/>
          <p:nvPr/>
        </p:nvSpPr>
        <p:spPr>
          <a:xfrm>
            <a:off x="7541703" y="5880683"/>
            <a:ext cx="1384183" cy="985706"/>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1886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2"/>
            <a:extLst>
              <a:ext uri="{FF2B5EF4-FFF2-40B4-BE49-F238E27FC236}">
                <a16:creationId xmlns:a16="http://schemas.microsoft.com/office/drawing/2014/main" id="{FAB30E90-CC46-1EA8-E8CA-D5D187210D16}"/>
              </a:ext>
            </a:extLst>
          </p:cNvPr>
          <p:cNvSpPr/>
          <p:nvPr/>
        </p:nvSpPr>
        <p:spPr>
          <a:xfrm>
            <a:off x="7541703" y="5880683"/>
            <a:ext cx="1384183" cy="985706"/>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807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Summer</a:t>
            </a:r>
          </a:p>
        </p:txBody>
      </p:sp>
      <p:sp>
        <p:nvSpPr>
          <p:cNvPr id="5" name="Rectangle 4"/>
          <p:cNvSpPr/>
          <p:nvPr/>
        </p:nvSpPr>
        <p:spPr>
          <a:xfrm>
            <a:off x="755650" y="1396501"/>
            <a:ext cx="7632700" cy="276999"/>
          </a:xfrm>
          <a:prstGeom prst="rect">
            <a:avLst/>
          </a:prstGeom>
        </p:spPr>
        <p:txBody>
          <a:bodyPr wrap="square" lIns="0" tIns="0" rIns="0" bIns="0">
            <a:spAutoFit/>
          </a:bodyPr>
          <a:lstStyle/>
          <a:p>
            <a:pPr algn="ctr"/>
            <a:r>
              <a:rPr lang="en-GB" dirty="0"/>
              <a:t>Summer is one of the four seasons. </a:t>
            </a:r>
          </a:p>
        </p:txBody>
      </p:sp>
      <p:grpSp>
        <p:nvGrpSpPr>
          <p:cNvPr id="26" name="Group 25">
            <a:extLst>
              <a:ext uri="{FF2B5EF4-FFF2-40B4-BE49-F238E27FC236}">
                <a16:creationId xmlns:a16="http://schemas.microsoft.com/office/drawing/2014/main" id="{816978B8-5A40-469B-BF4F-ECB5B36A6569}"/>
              </a:ext>
            </a:extLst>
          </p:cNvPr>
          <p:cNvGrpSpPr/>
          <p:nvPr/>
        </p:nvGrpSpPr>
        <p:grpSpPr>
          <a:xfrm>
            <a:off x="4571999" y="1876099"/>
            <a:ext cx="3967994" cy="2125449"/>
            <a:chOff x="4571999" y="1876099"/>
            <a:chExt cx="3967994" cy="2125449"/>
          </a:xfrm>
        </p:grpSpPr>
        <p:pic>
          <p:nvPicPr>
            <p:cNvPr id="24" name="Picture 23">
              <a:extLst>
                <a:ext uri="{FF2B5EF4-FFF2-40B4-BE49-F238E27FC236}">
                  <a16:creationId xmlns:a16="http://schemas.microsoft.com/office/drawing/2014/main" id="{FCF73396-E11C-4651-8530-DAD1BFFEA7A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107" b="12189"/>
            <a:stretch/>
          </p:blipFill>
          <p:spPr>
            <a:xfrm>
              <a:off x="4714612" y="1895912"/>
              <a:ext cx="3816992" cy="2097248"/>
            </a:xfrm>
            <a:prstGeom prst="roundRect">
              <a:avLst>
                <a:gd name="adj" fmla="val 4267"/>
              </a:avLst>
            </a:prstGeom>
          </p:spPr>
        </p:pic>
        <p:sp>
          <p:nvSpPr>
            <p:cNvPr id="12" name="Rectangle: Rounded Corners 11">
              <a:extLst>
                <a:ext uri="{FF2B5EF4-FFF2-40B4-BE49-F238E27FC236}">
                  <a16:creationId xmlns:a16="http://schemas.microsoft.com/office/drawing/2014/main" id="{3362A7B3-EC58-448B-A3F2-AC41B4085EC2}"/>
                </a:ext>
              </a:extLst>
            </p:cNvPr>
            <p:cNvSpPr/>
            <p:nvPr/>
          </p:nvSpPr>
          <p:spPr>
            <a:xfrm>
              <a:off x="4697836" y="1876099"/>
              <a:ext cx="3842157" cy="2125449"/>
            </a:xfrm>
            <a:prstGeom prst="roundRect">
              <a:avLst>
                <a:gd name="adj" fmla="val 3975"/>
              </a:avLst>
            </a:prstGeom>
            <a:noFill/>
            <a:ln w="28575">
              <a:solidFill>
                <a:srgbClr val="85BD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Rounded Corners 16">
              <a:extLst>
                <a:ext uri="{FF2B5EF4-FFF2-40B4-BE49-F238E27FC236}">
                  <a16:creationId xmlns:a16="http://schemas.microsoft.com/office/drawing/2014/main" id="{DA440BD7-19C4-4429-97C5-AC8E82A6407A}"/>
                </a:ext>
              </a:extLst>
            </p:cNvPr>
            <p:cNvSpPr/>
            <p:nvPr/>
          </p:nvSpPr>
          <p:spPr>
            <a:xfrm>
              <a:off x="4571999" y="2035491"/>
              <a:ext cx="1484853" cy="489596"/>
            </a:xfrm>
            <a:prstGeom prst="roundRect">
              <a:avLst>
                <a:gd name="adj" fmla="val 50000"/>
              </a:avLst>
            </a:prstGeom>
            <a:solidFill>
              <a:srgbClr val="85BD3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summer</a:t>
              </a:r>
            </a:p>
          </p:txBody>
        </p:sp>
      </p:grpSp>
      <p:grpSp>
        <p:nvGrpSpPr>
          <p:cNvPr id="29" name="Group 28">
            <a:extLst>
              <a:ext uri="{FF2B5EF4-FFF2-40B4-BE49-F238E27FC236}">
                <a16:creationId xmlns:a16="http://schemas.microsoft.com/office/drawing/2014/main" id="{5A9EAB9C-1657-4F35-B22E-BBCCE2184B68}"/>
              </a:ext>
            </a:extLst>
          </p:cNvPr>
          <p:cNvGrpSpPr/>
          <p:nvPr/>
        </p:nvGrpSpPr>
        <p:grpSpPr>
          <a:xfrm>
            <a:off x="494949" y="4141126"/>
            <a:ext cx="3942827" cy="2125449"/>
            <a:chOff x="494949" y="4141126"/>
            <a:chExt cx="3942827" cy="2125449"/>
          </a:xfrm>
        </p:grpSpPr>
        <p:pic>
          <p:nvPicPr>
            <p:cNvPr id="28" name="Picture 27">
              <a:extLst>
                <a:ext uri="{FF2B5EF4-FFF2-40B4-BE49-F238E27FC236}">
                  <a16:creationId xmlns:a16="http://schemas.microsoft.com/office/drawing/2014/main" id="{B323BC33-984D-4D6B-AD55-C7A36B662C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868" b="8769"/>
            <a:stretch/>
          </p:blipFill>
          <p:spPr>
            <a:xfrm>
              <a:off x="604006" y="4160939"/>
              <a:ext cx="3833769" cy="2097248"/>
            </a:xfrm>
            <a:prstGeom prst="roundRect">
              <a:avLst>
                <a:gd name="adj" fmla="val 3467"/>
              </a:avLst>
            </a:prstGeom>
          </p:spPr>
        </p:pic>
        <p:sp>
          <p:nvSpPr>
            <p:cNvPr id="7" name="Rectangle: Rounded Corners 6">
              <a:extLst>
                <a:ext uri="{FF2B5EF4-FFF2-40B4-BE49-F238E27FC236}">
                  <a16:creationId xmlns:a16="http://schemas.microsoft.com/office/drawing/2014/main" id="{6F855728-F217-4E91-B1F5-2E5BD217B2CA}"/>
                </a:ext>
              </a:extLst>
            </p:cNvPr>
            <p:cNvSpPr/>
            <p:nvPr/>
          </p:nvSpPr>
          <p:spPr>
            <a:xfrm>
              <a:off x="595619" y="4141126"/>
              <a:ext cx="3842157" cy="2125449"/>
            </a:xfrm>
            <a:prstGeom prst="roundRect">
              <a:avLst>
                <a:gd name="adj" fmla="val 3975"/>
              </a:avLst>
            </a:prstGeom>
            <a:noFill/>
            <a:ln w="28575">
              <a:solidFill>
                <a:srgbClr val="E94E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1C343864-D484-4D46-AC40-5AC4ECD1FBA8}"/>
                </a:ext>
              </a:extLst>
            </p:cNvPr>
            <p:cNvSpPr/>
            <p:nvPr/>
          </p:nvSpPr>
          <p:spPr>
            <a:xfrm>
              <a:off x="494949" y="4300519"/>
              <a:ext cx="1484853" cy="489596"/>
            </a:xfrm>
            <a:prstGeom prst="roundRect">
              <a:avLst>
                <a:gd name="adj" fmla="val 50000"/>
              </a:avLst>
            </a:prstGeom>
            <a:solidFill>
              <a:srgbClr val="E94E1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autumn</a:t>
              </a:r>
            </a:p>
          </p:txBody>
        </p:sp>
      </p:grpSp>
      <p:grpSp>
        <p:nvGrpSpPr>
          <p:cNvPr id="32" name="Group 31">
            <a:extLst>
              <a:ext uri="{FF2B5EF4-FFF2-40B4-BE49-F238E27FC236}">
                <a16:creationId xmlns:a16="http://schemas.microsoft.com/office/drawing/2014/main" id="{F4794B28-BA21-4F94-9DFA-0F2547CA277B}"/>
              </a:ext>
            </a:extLst>
          </p:cNvPr>
          <p:cNvGrpSpPr/>
          <p:nvPr/>
        </p:nvGrpSpPr>
        <p:grpSpPr>
          <a:xfrm>
            <a:off x="4571999" y="4141126"/>
            <a:ext cx="3972081" cy="2125449"/>
            <a:chOff x="4571999" y="4141126"/>
            <a:chExt cx="3972081" cy="2125449"/>
          </a:xfrm>
        </p:grpSpPr>
        <p:pic>
          <p:nvPicPr>
            <p:cNvPr id="31" name="Picture 30">
              <a:extLst>
                <a:ext uri="{FF2B5EF4-FFF2-40B4-BE49-F238E27FC236}">
                  <a16:creationId xmlns:a16="http://schemas.microsoft.com/office/drawing/2014/main" id="{B3957C19-3802-4961-B2B0-CC89B437C6B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201" b="12209"/>
            <a:stretch/>
          </p:blipFill>
          <p:spPr>
            <a:xfrm>
              <a:off x="4706223" y="4152550"/>
              <a:ext cx="3837857" cy="2105638"/>
            </a:xfrm>
            <a:prstGeom prst="roundRect">
              <a:avLst>
                <a:gd name="adj" fmla="val 3520"/>
              </a:avLst>
            </a:prstGeom>
          </p:spPr>
        </p:pic>
        <p:sp>
          <p:nvSpPr>
            <p:cNvPr id="13" name="Rectangle: Rounded Corners 12">
              <a:extLst>
                <a:ext uri="{FF2B5EF4-FFF2-40B4-BE49-F238E27FC236}">
                  <a16:creationId xmlns:a16="http://schemas.microsoft.com/office/drawing/2014/main" id="{EB3D2DEA-F6B6-4985-B17D-9E070C364D1E}"/>
                </a:ext>
              </a:extLst>
            </p:cNvPr>
            <p:cNvSpPr/>
            <p:nvPr/>
          </p:nvSpPr>
          <p:spPr>
            <a:xfrm>
              <a:off x="4697836" y="4141126"/>
              <a:ext cx="3842157" cy="2125449"/>
            </a:xfrm>
            <a:prstGeom prst="roundRect">
              <a:avLst>
                <a:gd name="adj" fmla="val 3975"/>
              </a:avLst>
            </a:prstGeom>
            <a:noFill/>
            <a:ln w="28575">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CFFDF426-3DAB-48DF-8B74-013ADDF1E3B1}"/>
                </a:ext>
              </a:extLst>
            </p:cNvPr>
            <p:cNvSpPr/>
            <p:nvPr/>
          </p:nvSpPr>
          <p:spPr>
            <a:xfrm>
              <a:off x="4571999" y="4300519"/>
              <a:ext cx="1484853" cy="489596"/>
            </a:xfrm>
            <a:prstGeom prst="roundRect">
              <a:avLst>
                <a:gd name="adj" fmla="val 50000"/>
              </a:avLst>
            </a:prstGeom>
            <a:solidFill>
              <a:srgbClr val="00649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winter</a:t>
              </a:r>
            </a:p>
          </p:txBody>
        </p:sp>
      </p:grpSp>
      <p:grpSp>
        <p:nvGrpSpPr>
          <p:cNvPr id="6" name="Group 5">
            <a:extLst>
              <a:ext uri="{FF2B5EF4-FFF2-40B4-BE49-F238E27FC236}">
                <a16:creationId xmlns:a16="http://schemas.microsoft.com/office/drawing/2014/main" id="{ECBD5912-68B8-4F65-91E2-1368F87CBE19}"/>
              </a:ext>
            </a:extLst>
          </p:cNvPr>
          <p:cNvGrpSpPr/>
          <p:nvPr/>
        </p:nvGrpSpPr>
        <p:grpSpPr>
          <a:xfrm>
            <a:off x="494949" y="1876099"/>
            <a:ext cx="3942827" cy="2125449"/>
            <a:chOff x="494949" y="1876099"/>
            <a:chExt cx="3942827" cy="2125449"/>
          </a:xfrm>
        </p:grpSpPr>
        <p:pic>
          <p:nvPicPr>
            <p:cNvPr id="22" name="Picture 21">
              <a:extLst>
                <a:ext uri="{FF2B5EF4-FFF2-40B4-BE49-F238E27FC236}">
                  <a16:creationId xmlns:a16="http://schemas.microsoft.com/office/drawing/2014/main" id="{1C1A2A03-EA65-47B2-840E-B1974848223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31" b="21428"/>
            <a:stretch/>
          </p:blipFill>
          <p:spPr>
            <a:xfrm>
              <a:off x="608351" y="1895912"/>
              <a:ext cx="3820105" cy="2097248"/>
            </a:xfrm>
            <a:prstGeom prst="roundRect">
              <a:avLst>
                <a:gd name="adj" fmla="val 3467"/>
              </a:avLst>
            </a:prstGeom>
          </p:spPr>
        </p:pic>
        <p:sp>
          <p:nvSpPr>
            <p:cNvPr id="2" name="Rectangle: Rounded Corners 1">
              <a:extLst>
                <a:ext uri="{FF2B5EF4-FFF2-40B4-BE49-F238E27FC236}">
                  <a16:creationId xmlns:a16="http://schemas.microsoft.com/office/drawing/2014/main" id="{DC8772D8-77C6-4792-B496-606335C95667}"/>
                </a:ext>
              </a:extLst>
            </p:cNvPr>
            <p:cNvSpPr/>
            <p:nvPr/>
          </p:nvSpPr>
          <p:spPr>
            <a:xfrm>
              <a:off x="595619" y="1876099"/>
              <a:ext cx="3842157" cy="2125449"/>
            </a:xfrm>
            <a:prstGeom prst="roundRect">
              <a:avLst>
                <a:gd name="adj" fmla="val 3975"/>
              </a:avLst>
            </a:prstGeom>
            <a:noFill/>
            <a:ln w="28575">
              <a:solidFill>
                <a:srgbClr val="EE73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180354C5-D420-487D-8209-E34BF29A49C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6525"/>
            <a:stretch/>
          </p:blipFill>
          <p:spPr>
            <a:xfrm flipH="1">
              <a:off x="691855" y="2491530"/>
              <a:ext cx="1708233" cy="1501630"/>
            </a:xfrm>
            <a:prstGeom prst="rect">
              <a:avLst/>
            </a:prstGeom>
          </p:spPr>
        </p:pic>
        <p:sp>
          <p:nvSpPr>
            <p:cNvPr id="15" name="Rectangle: Rounded Corners 14">
              <a:extLst>
                <a:ext uri="{FF2B5EF4-FFF2-40B4-BE49-F238E27FC236}">
                  <a16:creationId xmlns:a16="http://schemas.microsoft.com/office/drawing/2014/main" id="{81E560A7-D7A9-4C2B-9E45-CE9F98F7EA5B}"/>
                </a:ext>
              </a:extLst>
            </p:cNvPr>
            <p:cNvSpPr/>
            <p:nvPr/>
          </p:nvSpPr>
          <p:spPr>
            <a:xfrm>
              <a:off x="494949" y="2035491"/>
              <a:ext cx="1484853" cy="489596"/>
            </a:xfrm>
            <a:prstGeom prst="roundRect">
              <a:avLst>
                <a:gd name="adj" fmla="val 50000"/>
              </a:avLst>
            </a:prstGeom>
            <a:solidFill>
              <a:srgbClr val="EE73AA"/>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spring</a:t>
              </a:r>
            </a:p>
          </p:txBody>
        </p:sp>
      </p:gr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3359C7B-6D49-4D8F-BC51-2100079EB234}"/>
              </a:ext>
            </a:extLst>
          </p:cNvPr>
          <p:cNvSpPr>
            <a:spLocks noGrp="1"/>
          </p:cNvSpPr>
          <p:nvPr>
            <p:ph type="title"/>
          </p:nvPr>
        </p:nvSpPr>
        <p:spPr/>
        <p:txBody>
          <a:bodyPr/>
          <a:lstStyle/>
          <a:p>
            <a:r>
              <a:rPr lang="en-GB" dirty="0"/>
              <a:t>Months and Seasons</a:t>
            </a:r>
          </a:p>
        </p:txBody>
      </p:sp>
      <p:sp>
        <p:nvSpPr>
          <p:cNvPr id="11" name="Rectangle: Rounded Corners 10">
            <a:extLst>
              <a:ext uri="{FF2B5EF4-FFF2-40B4-BE49-F238E27FC236}">
                <a16:creationId xmlns:a16="http://schemas.microsoft.com/office/drawing/2014/main" id="{D861F535-DF5D-4BF3-BD8B-C9C891B2DAA3}"/>
              </a:ext>
            </a:extLst>
          </p:cNvPr>
          <p:cNvSpPr/>
          <p:nvPr/>
        </p:nvSpPr>
        <p:spPr>
          <a:xfrm>
            <a:off x="503340" y="1661020"/>
            <a:ext cx="3447875" cy="872456"/>
          </a:xfrm>
          <a:prstGeom prst="roundRect">
            <a:avLst>
              <a:gd name="adj" fmla="val 13782"/>
            </a:avLst>
          </a:prstGeom>
          <a:solidFill>
            <a:srgbClr val="E7751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r>
              <a:rPr lang="en-GB" altLang="en-US" dirty="0">
                <a:solidFill>
                  <a:schemeClr val="bg1"/>
                </a:solidFill>
              </a:rPr>
              <a:t>In the UK, the summer months are June, July and August.</a:t>
            </a:r>
          </a:p>
        </p:txBody>
      </p:sp>
      <p:sp>
        <p:nvSpPr>
          <p:cNvPr id="19" name="Rectangle: Rounded Corners 18">
            <a:extLst>
              <a:ext uri="{FF2B5EF4-FFF2-40B4-BE49-F238E27FC236}">
                <a16:creationId xmlns:a16="http://schemas.microsoft.com/office/drawing/2014/main" id="{3DDE624F-973F-4C3E-B2FB-AB6E39054EA9}"/>
              </a:ext>
            </a:extLst>
          </p:cNvPr>
          <p:cNvSpPr/>
          <p:nvPr/>
        </p:nvSpPr>
        <p:spPr>
          <a:xfrm>
            <a:off x="511729" y="2592197"/>
            <a:ext cx="3456263" cy="3271707"/>
          </a:xfrm>
          <a:prstGeom prst="roundRect">
            <a:avLst>
              <a:gd name="adj" fmla="val 3249"/>
            </a:avLst>
          </a:prstGeom>
          <a:solidFill>
            <a:srgbClr val="F8BD9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a:spcBef>
                <a:spcPts val="600"/>
              </a:spcBef>
              <a:spcAft>
                <a:spcPts val="600"/>
              </a:spcAft>
            </a:pPr>
            <a:r>
              <a:rPr lang="en-GB" altLang="en-US" dirty="0">
                <a:solidFill>
                  <a:schemeClr val="tx1"/>
                </a:solidFill>
              </a:rPr>
              <a:t>With a partner, look at the seasons wheel.</a:t>
            </a:r>
          </a:p>
          <a:p>
            <a:pPr marL="285750" indent="-285750">
              <a:spcBef>
                <a:spcPts val="600"/>
              </a:spcBef>
              <a:spcAft>
                <a:spcPts val="600"/>
              </a:spcAft>
              <a:buFont typeface="Arial" panose="020B0604020202020204" pitchFamily="34" charset="0"/>
              <a:buChar char="•"/>
            </a:pPr>
            <a:r>
              <a:rPr lang="en-GB" altLang="en-US" dirty="0">
                <a:solidFill>
                  <a:schemeClr val="tx1"/>
                </a:solidFill>
              </a:rPr>
              <a:t>Can you name the </a:t>
            </a:r>
            <a:br>
              <a:rPr lang="en-GB" altLang="en-US" dirty="0">
                <a:solidFill>
                  <a:schemeClr val="tx1"/>
                </a:solidFill>
              </a:rPr>
            </a:br>
            <a:r>
              <a:rPr lang="en-GB" altLang="en-US" dirty="0">
                <a:solidFill>
                  <a:schemeClr val="tx1"/>
                </a:solidFill>
              </a:rPr>
              <a:t>summer months?</a:t>
            </a:r>
          </a:p>
          <a:p>
            <a:pPr marL="285750" indent="-285750">
              <a:spcBef>
                <a:spcPts val="600"/>
              </a:spcBef>
              <a:spcAft>
                <a:spcPts val="600"/>
              </a:spcAft>
              <a:buFont typeface="Arial" panose="020B0604020202020204" pitchFamily="34" charset="0"/>
              <a:buChar char="•"/>
            </a:pPr>
            <a:r>
              <a:rPr lang="en-GB" altLang="en-US" dirty="0">
                <a:solidFill>
                  <a:schemeClr val="tx1"/>
                </a:solidFill>
              </a:rPr>
              <a:t>If the month is November, what season is it?</a:t>
            </a:r>
          </a:p>
          <a:p>
            <a:pPr marL="285750" indent="-285750">
              <a:spcBef>
                <a:spcPts val="600"/>
              </a:spcBef>
              <a:spcAft>
                <a:spcPts val="600"/>
              </a:spcAft>
              <a:buFont typeface="Arial" panose="020B0604020202020204" pitchFamily="34" charset="0"/>
              <a:buChar char="•"/>
            </a:pPr>
            <a:r>
              <a:rPr lang="en-GB" altLang="en-US" dirty="0">
                <a:solidFill>
                  <a:schemeClr val="tx1"/>
                </a:solidFill>
              </a:rPr>
              <a:t>If the month is April, how many months are there until summer begins?</a:t>
            </a:r>
          </a:p>
        </p:txBody>
      </p:sp>
      <p:sp>
        <p:nvSpPr>
          <p:cNvPr id="14" name="Oval 13">
            <a:extLst>
              <a:ext uri="{FF2B5EF4-FFF2-40B4-BE49-F238E27FC236}">
                <a16:creationId xmlns:a16="http://schemas.microsoft.com/office/drawing/2014/main" id="{12E6AF6E-8239-4948-837D-D62762DA0A3E}"/>
              </a:ext>
            </a:extLst>
          </p:cNvPr>
          <p:cNvSpPr/>
          <p:nvPr/>
        </p:nvSpPr>
        <p:spPr>
          <a:xfrm>
            <a:off x="3682767" y="1551965"/>
            <a:ext cx="4530055" cy="45300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a:extLst>
              <a:ext uri="{FF2B5EF4-FFF2-40B4-BE49-F238E27FC236}">
                <a16:creationId xmlns:a16="http://schemas.microsoft.com/office/drawing/2014/main" id="{298D1B52-C8BE-4351-BE87-3B120A50B86A}"/>
              </a:ext>
            </a:extLst>
          </p:cNvPr>
          <p:cNvGrpSpPr/>
          <p:nvPr/>
        </p:nvGrpSpPr>
        <p:grpSpPr>
          <a:xfrm>
            <a:off x="3729879" y="1500145"/>
            <a:ext cx="4620386" cy="4663054"/>
            <a:chOff x="3796991" y="1424644"/>
            <a:chExt cx="4620386" cy="4663054"/>
          </a:xfrm>
        </p:grpSpPr>
        <p:pic>
          <p:nvPicPr>
            <p:cNvPr id="12" name="Picture 11">
              <a:extLst>
                <a:ext uri="{FF2B5EF4-FFF2-40B4-BE49-F238E27FC236}">
                  <a16:creationId xmlns:a16="http://schemas.microsoft.com/office/drawing/2014/main" id="{FA201FC8-5719-435F-AA6A-397F5ECCDD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6991" y="1424644"/>
              <a:ext cx="4620386" cy="4663054"/>
            </a:xfrm>
            <a:prstGeom prst="rect">
              <a:avLst/>
            </a:prstGeom>
          </p:spPr>
        </p:pic>
        <p:pic>
          <p:nvPicPr>
            <p:cNvPr id="26" name="Picture 25">
              <a:extLst>
                <a:ext uri="{FF2B5EF4-FFF2-40B4-BE49-F238E27FC236}">
                  <a16:creationId xmlns:a16="http://schemas.microsoft.com/office/drawing/2014/main" id="{EC13FA44-BC14-448C-98E6-28B2CA9C80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1571" b="51174"/>
            <a:stretch/>
          </p:blipFill>
          <p:spPr>
            <a:xfrm>
              <a:off x="4984768" y="2682473"/>
              <a:ext cx="1094485" cy="1045465"/>
            </a:xfrm>
            <a:prstGeom prst="rect">
              <a:avLst/>
            </a:prstGeom>
          </p:spPr>
        </p:pic>
        <p:pic>
          <p:nvPicPr>
            <p:cNvPr id="27" name="Picture 26">
              <a:extLst>
                <a:ext uri="{FF2B5EF4-FFF2-40B4-BE49-F238E27FC236}">
                  <a16:creationId xmlns:a16="http://schemas.microsoft.com/office/drawing/2014/main" id="{F675F685-A8CF-4D58-89DB-9F4FE64688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653" b="51174"/>
            <a:stretch/>
          </p:blipFill>
          <p:spPr>
            <a:xfrm>
              <a:off x="6114422" y="2682473"/>
              <a:ext cx="1115227" cy="1045465"/>
            </a:xfrm>
            <a:prstGeom prst="rect">
              <a:avLst/>
            </a:prstGeom>
          </p:spPr>
        </p:pic>
        <p:pic>
          <p:nvPicPr>
            <p:cNvPr id="28" name="Picture 27">
              <a:extLst>
                <a:ext uri="{FF2B5EF4-FFF2-40B4-BE49-F238E27FC236}">
                  <a16:creationId xmlns:a16="http://schemas.microsoft.com/office/drawing/2014/main" id="{88B9E1A2-7268-4031-A49E-4103DB1F0E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469" r="51571"/>
            <a:stretch/>
          </p:blipFill>
          <p:spPr>
            <a:xfrm>
              <a:off x="4989792" y="3753059"/>
              <a:ext cx="1094485" cy="1060563"/>
            </a:xfrm>
            <a:prstGeom prst="rect">
              <a:avLst/>
            </a:prstGeom>
          </p:spPr>
        </p:pic>
        <p:pic>
          <p:nvPicPr>
            <p:cNvPr id="29" name="Picture 28">
              <a:extLst>
                <a:ext uri="{FF2B5EF4-FFF2-40B4-BE49-F238E27FC236}">
                  <a16:creationId xmlns:a16="http://schemas.microsoft.com/office/drawing/2014/main" id="{A61111F9-6EBF-44BA-A047-40510CB6A5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447" t="724"/>
            <a:stretch/>
          </p:blipFill>
          <p:spPr>
            <a:xfrm>
              <a:off x="6114422" y="2692957"/>
              <a:ext cx="1120251" cy="2126433"/>
            </a:xfrm>
            <a:prstGeom prst="rect">
              <a:avLst/>
            </a:prstGeom>
          </p:spPr>
        </p:pic>
      </p:grpSp>
    </p:spTree>
    <p:extLst>
      <p:ext uri="{BB962C8B-B14F-4D97-AF65-F5344CB8AC3E}">
        <p14:creationId xmlns:p14="http://schemas.microsoft.com/office/powerpoint/2010/main" val="4269332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8E5205-EC78-4C3A-8301-46497699C114}"/>
              </a:ext>
            </a:extLst>
          </p:cNvPr>
          <p:cNvPicPr>
            <a:picLocks noChangeAspect="1"/>
          </p:cNvPicPr>
          <p:nvPr/>
        </p:nvPicPr>
        <p:blipFill rotWithShape="1">
          <a:blip r:embed="rId2">
            <a:extLst>
              <a:ext uri="{28A0092B-C50C-407E-A947-70E740481C1C}">
                <a14:useLocalDpi xmlns:a14="http://schemas.microsoft.com/office/drawing/2010/main" val="0"/>
              </a:ext>
            </a:extLst>
          </a:blip>
          <a:srcRect l="324" t="10730" r="674" b="661"/>
          <a:stretch/>
        </p:blipFill>
        <p:spPr>
          <a:xfrm>
            <a:off x="444616" y="1323348"/>
            <a:ext cx="8246377" cy="4901283"/>
          </a:xfrm>
          <a:prstGeom prst="rect">
            <a:avLst/>
          </a:prstGeom>
        </p:spPr>
      </p:pic>
      <p:pic>
        <p:nvPicPr>
          <p:cNvPr id="10" name="Picture 9">
            <a:extLst>
              <a:ext uri="{FF2B5EF4-FFF2-40B4-BE49-F238E27FC236}">
                <a16:creationId xmlns:a16="http://schemas.microsoft.com/office/drawing/2014/main" id="{EB675A6C-499A-4BA4-A48B-63BF77E796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69125" y="-4151313"/>
            <a:ext cx="18037175" cy="1275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8">
            <a:extLst>
              <a:ext uri="{FF2B5EF4-FFF2-40B4-BE49-F238E27FC236}">
                <a16:creationId xmlns:a16="http://schemas.microsoft.com/office/drawing/2014/main" id="{83359C7B-6D49-4D8F-BC51-2100079EB234}"/>
              </a:ext>
            </a:extLst>
          </p:cNvPr>
          <p:cNvSpPr>
            <a:spLocks noGrp="1"/>
          </p:cNvSpPr>
          <p:nvPr>
            <p:ph type="title"/>
          </p:nvPr>
        </p:nvSpPr>
        <p:spPr>
          <a:solidFill>
            <a:schemeClr val="bg1"/>
          </a:solidFill>
        </p:spPr>
        <p:txBody>
          <a:bodyPr/>
          <a:lstStyle/>
          <a:p>
            <a:r>
              <a:rPr lang="en-GB" dirty="0"/>
              <a:t>What Does Summer Look Like?</a:t>
            </a:r>
          </a:p>
        </p:txBody>
      </p:sp>
    </p:spTree>
    <p:extLst>
      <p:ext uri="{BB962C8B-B14F-4D97-AF65-F5344CB8AC3E}">
        <p14:creationId xmlns:p14="http://schemas.microsoft.com/office/powerpoint/2010/main" val="90260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path" presetSubtype="0" accel="50000" decel="50000" fill="hold" nodeType="clickEffect">
                                  <p:stCondLst>
                                    <p:cond delay="0"/>
                                  </p:stCondLst>
                                  <p:childTnLst>
                                    <p:animMotion origin="layout" path="M -1.94444E-6 4.44444E-6 C -1.94444E-6 -0.04792 0.05174 -0.08681 0.11563 -0.08681 L 0.38281 -0.08681 C 0.4467 -0.08681 0.49879 -0.04792 0.49879 4.44444E-6 L 0.49879 0.19768 C 0.49879 0.2456 0.4467 0.2868 0.38281 0.2868 L 0.11563 0.2868 C 0.05174 0.2868 -1.94444E-6 0.2456 -1.94444E-6 0.19768 L -1.94444E-6 4.44444E-6 Z " pathEditMode="relative" rAng="0" ptsTypes="AAAAAAAAA">
                                      <p:cBhvr>
                                        <p:cTn id="6" dur="5000" fill="hold"/>
                                        <p:tgtEl>
                                          <p:spTgt spid="10"/>
                                        </p:tgtEl>
                                        <p:attrNameLst>
                                          <p:attrName>ppt_x</p:attrName>
                                          <p:attrName>ppt_y</p:attrName>
                                        </p:attrNameLst>
                                      </p:cBhvr>
                                      <p:rCtr x="24931" y="10000"/>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0"/>
                                        </p:tgtEl>
                                      </p:cBhvr>
                                    </p:animEffect>
                                    <p:set>
                                      <p:cBhvr>
                                        <p:cTn id="11"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76;g116a22657ff_1_19">
            <a:extLst>
              <a:ext uri="{FF2B5EF4-FFF2-40B4-BE49-F238E27FC236}">
                <a16:creationId xmlns:a16="http://schemas.microsoft.com/office/drawing/2014/main" id="{EA371AC2-E7D0-4201-B82C-96A0BD5E0F75}"/>
              </a:ext>
            </a:extLst>
          </p:cNvPr>
          <p:cNvPicPr preferRelativeResize="0"/>
          <p:nvPr/>
        </p:nvPicPr>
        <p:blipFill rotWithShape="1">
          <a:blip r:embed="rId2">
            <a:alphaModFix/>
          </a:blip>
          <a:srcRect r="6621" b="17627"/>
          <a:stretch/>
        </p:blipFill>
        <p:spPr>
          <a:xfrm>
            <a:off x="440470" y="1366301"/>
            <a:ext cx="8233748" cy="4841552"/>
          </a:xfrm>
          <a:prstGeom prst="rect">
            <a:avLst/>
          </a:prstGeom>
          <a:noFill/>
          <a:ln>
            <a:noFill/>
          </a:ln>
        </p:spPr>
      </p:pic>
      <p:sp>
        <p:nvSpPr>
          <p:cNvPr id="6" name="TextBox 21">
            <a:extLst>
              <a:ext uri="{FF2B5EF4-FFF2-40B4-BE49-F238E27FC236}">
                <a16:creationId xmlns:a16="http://schemas.microsoft.com/office/drawing/2014/main" id="{8747629B-BDFD-46A8-AF95-4AEBA052B3B0}"/>
              </a:ext>
            </a:extLst>
          </p:cNvPr>
          <p:cNvSpPr txBox="1">
            <a:spLocks noChangeArrowheads="1"/>
          </p:cNvSpPr>
          <p:nvPr/>
        </p:nvSpPr>
        <p:spPr bwMode="auto">
          <a:xfrm>
            <a:off x="2774611" y="6232069"/>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err="1">
                <a:latin typeface="Roboto" panose="02000000000000000000" pitchFamily="2" charset="0"/>
                <a:ea typeface="Roboto" panose="02000000000000000000" pitchFamily="2" charset="0"/>
                <a:cs typeface="Arial" panose="020B0604020202020204" pitchFamily="34" charset="0"/>
              </a:rPr>
              <a:t>LadyDragonFlycc</a:t>
            </a:r>
            <a:r>
              <a:rPr lang="en-GB" altLang="en-US" sz="500" b="1" dirty="0">
                <a:latin typeface="Roboto" panose="02000000000000000000" pitchFamily="2" charset="0"/>
                <a:ea typeface="Roboto" panose="02000000000000000000" pitchFamily="2" charset="0"/>
                <a:cs typeface="Arial" panose="020B0604020202020204" pitchFamily="34" charset="0"/>
              </a:rPr>
              <a:t> </a:t>
            </a:r>
            <a:r>
              <a:rPr lang="en-GB" altLang="en-US" sz="500" dirty="0">
                <a:latin typeface="Roboto" panose="02000000000000000000" pitchFamily="2" charset="0"/>
                <a:ea typeface="Roboto" panose="02000000000000000000" pitchFamily="2" charset="0"/>
                <a:cs typeface="Arial" panose="020B0604020202020204" pitchFamily="34" charset="0"/>
              </a:rPr>
              <a:t>by</a:t>
            </a:r>
            <a:r>
              <a:rPr lang="en-GB" altLang="en-US" sz="500" b="1" dirty="0">
                <a:latin typeface="Roboto" panose="02000000000000000000" pitchFamily="2" charset="0"/>
                <a:ea typeface="Roboto" panose="02000000000000000000" pitchFamily="2" charset="0"/>
                <a:cs typeface="Arial" panose="020B0604020202020204" pitchFamily="34" charset="0"/>
              </a:rPr>
              <a:t> Gareth Davies </a:t>
            </a:r>
            <a:r>
              <a:rPr lang="en-GB" altLang="en-US" sz="500" dirty="0">
                <a:latin typeface="Roboto" panose="02000000000000000000" pitchFamily="2" charset="0"/>
                <a:ea typeface="Roboto" panose="02000000000000000000" pitchFamily="2" charset="0"/>
                <a:cs typeface="Arial" panose="020B0604020202020204" pitchFamily="34" charset="0"/>
              </a:rPr>
              <a:t>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3"/>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pic>
        <p:nvPicPr>
          <p:cNvPr id="7" name="Picture 6">
            <a:extLst>
              <a:ext uri="{FF2B5EF4-FFF2-40B4-BE49-F238E27FC236}">
                <a16:creationId xmlns:a16="http://schemas.microsoft.com/office/drawing/2014/main" id="{32A9ED6A-0507-4478-8280-B3BEEC420D7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38438" y="-2920207"/>
            <a:ext cx="16130588" cy="1140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8">
            <a:extLst>
              <a:ext uri="{FF2B5EF4-FFF2-40B4-BE49-F238E27FC236}">
                <a16:creationId xmlns:a16="http://schemas.microsoft.com/office/drawing/2014/main" id="{83359C7B-6D49-4D8F-BC51-2100079EB234}"/>
              </a:ext>
            </a:extLst>
          </p:cNvPr>
          <p:cNvSpPr>
            <a:spLocks noGrp="1"/>
          </p:cNvSpPr>
          <p:nvPr>
            <p:ph type="title"/>
          </p:nvPr>
        </p:nvSpPr>
        <p:spPr>
          <a:solidFill>
            <a:schemeClr val="bg1"/>
          </a:solidFill>
        </p:spPr>
        <p:txBody>
          <a:bodyPr/>
          <a:lstStyle/>
          <a:p>
            <a:r>
              <a:rPr lang="en-GB" dirty="0"/>
              <a:t>What Does Summer Look Like?</a:t>
            </a:r>
          </a:p>
        </p:txBody>
      </p:sp>
    </p:spTree>
    <p:extLst>
      <p:ext uri="{BB962C8B-B14F-4D97-AF65-F5344CB8AC3E}">
        <p14:creationId xmlns:p14="http://schemas.microsoft.com/office/powerpoint/2010/main" val="4801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4.72222E-6 -4.07407E-6 C 0.1243 -4.07407E-6 0.22569 0.0801 0.22569 0.17894 C 0.22569 0.27801 0.1243 0.35857 4.72222E-6 0.35857 C -0.12466 0.35857 -0.22553 0.27801 -0.22553 0.17894 C -0.22553 0.0801 -0.12466 -4.07407E-6 4.72222E-6 -4.07407E-6 Z " pathEditMode="relative" rAng="0" ptsTypes="AAAAA">
                                      <p:cBhvr>
                                        <p:cTn id="6" dur="5000" fill="hold"/>
                                        <p:tgtEl>
                                          <p:spTgt spid="7"/>
                                        </p:tgtEl>
                                        <p:attrNameLst>
                                          <p:attrName>ppt_x</p:attrName>
                                          <p:attrName>ppt_y</p:attrName>
                                        </p:attrNameLst>
                                      </p:cBhvr>
                                      <p:rCtr x="0" y="17917"/>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84;g116a22657ff_1_10">
            <a:extLst>
              <a:ext uri="{FF2B5EF4-FFF2-40B4-BE49-F238E27FC236}">
                <a16:creationId xmlns:a16="http://schemas.microsoft.com/office/drawing/2014/main" id="{6B12D8CE-1EAA-4533-8472-CEAF4A18C2CE}"/>
              </a:ext>
            </a:extLst>
          </p:cNvPr>
          <p:cNvPicPr preferRelativeResize="0"/>
          <p:nvPr/>
        </p:nvPicPr>
        <p:blipFill rotWithShape="1">
          <a:blip r:embed="rId2">
            <a:alphaModFix/>
          </a:blip>
          <a:srcRect t="15504" r="7963"/>
          <a:stretch/>
        </p:blipFill>
        <p:spPr>
          <a:xfrm>
            <a:off x="452159" y="1263812"/>
            <a:ext cx="8230447" cy="4935652"/>
          </a:xfrm>
          <a:prstGeom prst="rect">
            <a:avLst/>
          </a:prstGeom>
          <a:noFill/>
          <a:ln>
            <a:noFill/>
          </a:ln>
        </p:spPr>
      </p:pic>
      <p:sp>
        <p:nvSpPr>
          <p:cNvPr id="6" name="TextBox 21">
            <a:extLst>
              <a:ext uri="{FF2B5EF4-FFF2-40B4-BE49-F238E27FC236}">
                <a16:creationId xmlns:a16="http://schemas.microsoft.com/office/drawing/2014/main" id="{8747629B-BDFD-46A8-AF95-4AEBA052B3B0}"/>
              </a:ext>
            </a:extLst>
          </p:cNvPr>
          <p:cNvSpPr txBox="1">
            <a:spLocks noChangeArrowheads="1"/>
          </p:cNvSpPr>
          <p:nvPr/>
        </p:nvSpPr>
        <p:spPr bwMode="auto">
          <a:xfrm>
            <a:off x="2774611" y="6240458"/>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err="1">
                <a:latin typeface="Roboto" panose="02000000000000000000" pitchFamily="2" charset="0"/>
                <a:ea typeface="Roboto" panose="02000000000000000000" pitchFamily="2" charset="0"/>
                <a:cs typeface="Arial" panose="020B0604020202020204" pitchFamily="34" charset="0"/>
              </a:rPr>
              <a:t>LadyDragonFlycc</a:t>
            </a:r>
            <a:r>
              <a:rPr lang="en-GB" altLang="en-US" sz="500" b="1" dirty="0">
                <a:latin typeface="Roboto" panose="02000000000000000000" pitchFamily="2" charset="0"/>
                <a:ea typeface="Roboto" panose="02000000000000000000" pitchFamily="2" charset="0"/>
                <a:cs typeface="Arial" panose="020B0604020202020204" pitchFamily="34" charset="0"/>
              </a:rPr>
              <a:t> </a:t>
            </a:r>
            <a:r>
              <a:rPr lang="en-GB" altLang="en-US" sz="500" dirty="0">
                <a:latin typeface="Roboto" panose="02000000000000000000" pitchFamily="2" charset="0"/>
                <a:ea typeface="Roboto" panose="02000000000000000000" pitchFamily="2" charset="0"/>
                <a:cs typeface="Arial" panose="020B0604020202020204" pitchFamily="34" charset="0"/>
              </a:rPr>
              <a:t>by</a:t>
            </a:r>
            <a:r>
              <a:rPr lang="en-GB" altLang="en-US" sz="500" b="1" dirty="0">
                <a:latin typeface="Roboto" panose="02000000000000000000" pitchFamily="2" charset="0"/>
                <a:ea typeface="Roboto" panose="02000000000000000000" pitchFamily="2" charset="0"/>
                <a:cs typeface="Arial" panose="020B0604020202020204" pitchFamily="34" charset="0"/>
              </a:rPr>
              <a:t> Gareth Davies </a:t>
            </a:r>
            <a:r>
              <a:rPr lang="en-GB" altLang="en-US" sz="500" dirty="0">
                <a:latin typeface="Roboto" panose="02000000000000000000" pitchFamily="2" charset="0"/>
                <a:ea typeface="Roboto" panose="02000000000000000000" pitchFamily="2" charset="0"/>
                <a:cs typeface="Arial" panose="020B0604020202020204" pitchFamily="34" charset="0"/>
              </a:rPr>
              <a:t>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3"/>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pic>
        <p:nvPicPr>
          <p:cNvPr id="10" name="Picture 9">
            <a:extLst>
              <a:ext uri="{FF2B5EF4-FFF2-40B4-BE49-F238E27FC236}">
                <a16:creationId xmlns:a16="http://schemas.microsoft.com/office/drawing/2014/main" id="{828E23AC-E044-4A14-BD47-7E91435D44F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7338" y="-2495550"/>
            <a:ext cx="16129001" cy="1140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8">
            <a:extLst>
              <a:ext uri="{FF2B5EF4-FFF2-40B4-BE49-F238E27FC236}">
                <a16:creationId xmlns:a16="http://schemas.microsoft.com/office/drawing/2014/main" id="{83359C7B-6D49-4D8F-BC51-2100079EB234}"/>
              </a:ext>
            </a:extLst>
          </p:cNvPr>
          <p:cNvSpPr>
            <a:spLocks noGrp="1"/>
          </p:cNvSpPr>
          <p:nvPr>
            <p:ph type="title"/>
          </p:nvPr>
        </p:nvSpPr>
        <p:spPr>
          <a:solidFill>
            <a:schemeClr val="bg1"/>
          </a:solidFill>
        </p:spPr>
        <p:txBody>
          <a:bodyPr/>
          <a:lstStyle/>
          <a:p>
            <a:r>
              <a:rPr lang="en-GB" dirty="0"/>
              <a:t>What Does Summer Look Like?</a:t>
            </a:r>
          </a:p>
        </p:txBody>
      </p:sp>
    </p:spTree>
    <p:extLst>
      <p:ext uri="{BB962C8B-B14F-4D97-AF65-F5344CB8AC3E}">
        <p14:creationId xmlns:p14="http://schemas.microsoft.com/office/powerpoint/2010/main" val="38638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path" presetSubtype="0" accel="50000" decel="50000" fill="hold" nodeType="clickEffect">
                                  <p:stCondLst>
                                    <p:cond delay="0"/>
                                  </p:stCondLst>
                                  <p:childTnLst>
                                    <p:animMotion origin="layout" path="M 4.72222E-6 -1.11111E-6 C 4.72222E-6 -0.05972 0.06041 -0.10856 0.13472 -0.10856 L 0.44583 -0.10856 C 0.52031 -0.10856 0.58072 -0.05972 0.58072 -1.11111E-6 L 0.58072 0.24745 C 0.58072 0.30764 0.52031 0.35857 0.44583 0.35857 L 0.13472 0.35857 C 0.06041 0.35857 4.72222E-6 0.30764 4.72222E-6 0.24745 L 4.72222E-6 -1.11111E-6 Z " pathEditMode="relative" rAng="0" ptsTypes="AAAAAAAAA">
                                      <p:cBhvr>
                                        <p:cTn id="6" dur="5000" spd="-100000" fill="hold"/>
                                        <p:tgtEl>
                                          <p:spTgt spid="10"/>
                                        </p:tgtEl>
                                        <p:attrNameLst>
                                          <p:attrName>ppt_x</p:attrName>
                                          <p:attrName>ppt_y</p:attrName>
                                        </p:attrNameLst>
                                      </p:cBhvr>
                                      <p:rCtr x="29028" y="12500"/>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0"/>
                                        </p:tgtEl>
                                      </p:cBhvr>
                                    </p:animEffect>
                                    <p:set>
                                      <p:cBhvr>
                                        <p:cTn id="11"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91;g116a22657ff_1_1">
            <a:extLst>
              <a:ext uri="{FF2B5EF4-FFF2-40B4-BE49-F238E27FC236}">
                <a16:creationId xmlns:a16="http://schemas.microsoft.com/office/drawing/2014/main" id="{B691F971-B03A-47DE-8C96-FB1C5BB59C74}"/>
              </a:ext>
            </a:extLst>
          </p:cNvPr>
          <p:cNvPicPr preferRelativeResize="0"/>
          <p:nvPr/>
        </p:nvPicPr>
        <p:blipFill rotWithShape="1">
          <a:blip r:embed="rId2">
            <a:alphaModFix/>
          </a:blip>
          <a:srcRect l="-120" t="11611" r="6837" b="5448"/>
          <a:stretch/>
        </p:blipFill>
        <p:spPr>
          <a:xfrm>
            <a:off x="447710" y="1346393"/>
            <a:ext cx="8226508" cy="4861460"/>
          </a:xfrm>
          <a:prstGeom prst="rect">
            <a:avLst/>
          </a:prstGeom>
          <a:noFill/>
          <a:ln>
            <a:noFill/>
          </a:ln>
        </p:spPr>
      </p:pic>
      <p:sp>
        <p:nvSpPr>
          <p:cNvPr id="9" name="Title 8">
            <a:extLst>
              <a:ext uri="{FF2B5EF4-FFF2-40B4-BE49-F238E27FC236}">
                <a16:creationId xmlns:a16="http://schemas.microsoft.com/office/drawing/2014/main" id="{83359C7B-6D49-4D8F-BC51-2100079EB234}"/>
              </a:ext>
            </a:extLst>
          </p:cNvPr>
          <p:cNvSpPr>
            <a:spLocks noGrp="1"/>
          </p:cNvSpPr>
          <p:nvPr>
            <p:ph type="title"/>
          </p:nvPr>
        </p:nvSpPr>
        <p:spPr>
          <a:solidFill>
            <a:schemeClr val="bg1"/>
          </a:solidFill>
        </p:spPr>
        <p:txBody>
          <a:bodyPr/>
          <a:lstStyle/>
          <a:p>
            <a:r>
              <a:rPr lang="en-GB" dirty="0"/>
              <a:t>What Does Summer Look Like?</a:t>
            </a:r>
          </a:p>
        </p:txBody>
      </p:sp>
      <p:pic>
        <p:nvPicPr>
          <p:cNvPr id="11" name="Picture 10">
            <a:extLst>
              <a:ext uri="{FF2B5EF4-FFF2-40B4-BE49-F238E27FC236}">
                <a16:creationId xmlns:a16="http://schemas.microsoft.com/office/drawing/2014/main" id="{FBE39692-2737-46D1-9876-3453A1A5D4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6050" y="-2517775"/>
            <a:ext cx="16130588" cy="1140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007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path" presetSubtype="0" accel="50000" decel="50000" fill="hold" nodeType="clickEffect">
                                  <p:stCondLst>
                                    <p:cond delay="0"/>
                                  </p:stCondLst>
                                  <p:childTnLst>
                                    <p:animMotion origin="layout" path="M 4.44444E-6 -3.7037E-7 L 0.29843 -0.15347 L 0.10138 0.35509 L 4.44444E-6 -3.7037E-7 Z " pathEditMode="relative" rAng="4140000" ptsTypes="AAAA">
                                      <p:cBhvr>
                                        <p:cTn id="6" dur="5000" spd="-100000" fill="hold"/>
                                        <p:tgtEl>
                                          <p:spTgt spid="11"/>
                                        </p:tgtEl>
                                        <p:attrNameLst>
                                          <p:attrName>ppt_x</p:attrName>
                                          <p:attrName>ppt_y</p:attrName>
                                        </p:attrNameLst>
                                      </p:cBhvr>
                                      <p:rCtr x="20000" y="10069"/>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3359C7B-6D49-4D8F-BC51-2100079EB234}"/>
              </a:ext>
            </a:extLst>
          </p:cNvPr>
          <p:cNvSpPr>
            <a:spLocks noGrp="1"/>
          </p:cNvSpPr>
          <p:nvPr>
            <p:ph type="title"/>
          </p:nvPr>
        </p:nvSpPr>
        <p:spPr/>
        <p:txBody>
          <a:bodyPr/>
          <a:lstStyle/>
          <a:p>
            <a:r>
              <a:rPr lang="en-GB" altLang="en-US" dirty="0"/>
              <a:t>Summer Weather</a:t>
            </a:r>
            <a:endParaRPr lang="en-GB" dirty="0"/>
          </a:p>
        </p:txBody>
      </p:sp>
      <p:sp>
        <p:nvSpPr>
          <p:cNvPr id="24" name="Rectangle: Rounded Corners 23">
            <a:extLst>
              <a:ext uri="{FF2B5EF4-FFF2-40B4-BE49-F238E27FC236}">
                <a16:creationId xmlns:a16="http://schemas.microsoft.com/office/drawing/2014/main" id="{81AAED5A-7E25-4DAC-8935-B8885BF4B7EC}"/>
              </a:ext>
            </a:extLst>
          </p:cNvPr>
          <p:cNvSpPr/>
          <p:nvPr/>
        </p:nvSpPr>
        <p:spPr>
          <a:xfrm>
            <a:off x="713065" y="2105638"/>
            <a:ext cx="3800212" cy="1258348"/>
          </a:xfrm>
          <a:prstGeom prst="roundRect">
            <a:avLst>
              <a:gd name="adj" fmla="val 11627"/>
            </a:avLst>
          </a:prstGeom>
          <a:solidFill>
            <a:srgbClr val="EF464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r>
              <a:rPr lang="en-GB" altLang="en-US" dirty="0">
                <a:solidFill>
                  <a:schemeClr val="bg1"/>
                </a:solidFill>
              </a:rPr>
              <a:t>In the summer, the weather is usually warm and sometimes very hot.</a:t>
            </a:r>
          </a:p>
        </p:txBody>
      </p:sp>
      <p:sp>
        <p:nvSpPr>
          <p:cNvPr id="12" name="Rectangle: Rounded Corners 11">
            <a:extLst>
              <a:ext uri="{FF2B5EF4-FFF2-40B4-BE49-F238E27FC236}">
                <a16:creationId xmlns:a16="http://schemas.microsoft.com/office/drawing/2014/main" id="{C5B69FD0-756C-400D-AED9-79F54A1A882E}"/>
              </a:ext>
            </a:extLst>
          </p:cNvPr>
          <p:cNvSpPr/>
          <p:nvPr/>
        </p:nvSpPr>
        <p:spPr>
          <a:xfrm>
            <a:off x="713065" y="3481432"/>
            <a:ext cx="3699544" cy="1442906"/>
          </a:xfrm>
          <a:prstGeom prst="roundRect">
            <a:avLst>
              <a:gd name="adj" fmla="val 10405"/>
            </a:avLst>
          </a:prstGeom>
          <a:solidFill>
            <a:srgbClr val="E73D8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r>
              <a:rPr lang="en-GB" altLang="en-US" dirty="0">
                <a:solidFill>
                  <a:schemeClr val="bg1"/>
                </a:solidFill>
              </a:rPr>
              <a:t>The temperature around the </a:t>
            </a:r>
            <a:br>
              <a:rPr lang="en-GB" altLang="en-US" dirty="0">
                <a:solidFill>
                  <a:schemeClr val="bg1"/>
                </a:solidFill>
              </a:rPr>
            </a:br>
            <a:r>
              <a:rPr lang="en-GB" altLang="en-US" dirty="0">
                <a:solidFill>
                  <a:schemeClr val="bg1"/>
                </a:solidFill>
              </a:rPr>
              <a:t>UK rises and there is usually </a:t>
            </a:r>
            <a:br>
              <a:rPr lang="en-GB" altLang="en-US" dirty="0">
                <a:solidFill>
                  <a:schemeClr val="bg1"/>
                </a:solidFill>
              </a:rPr>
            </a:br>
            <a:r>
              <a:rPr lang="en-GB" altLang="en-US" dirty="0">
                <a:solidFill>
                  <a:schemeClr val="bg1"/>
                </a:solidFill>
              </a:rPr>
              <a:t>less rain than at any other </a:t>
            </a:r>
            <a:br>
              <a:rPr lang="en-GB" altLang="en-US" dirty="0">
                <a:solidFill>
                  <a:schemeClr val="bg1"/>
                </a:solidFill>
              </a:rPr>
            </a:br>
            <a:r>
              <a:rPr lang="en-GB" altLang="en-US" dirty="0">
                <a:solidFill>
                  <a:schemeClr val="bg1"/>
                </a:solidFill>
              </a:rPr>
              <a:t>time of the year.</a:t>
            </a:r>
          </a:p>
        </p:txBody>
      </p:sp>
      <p:pic>
        <p:nvPicPr>
          <p:cNvPr id="3" name="Picture 2">
            <a:extLst>
              <a:ext uri="{FF2B5EF4-FFF2-40B4-BE49-F238E27FC236}">
                <a16:creationId xmlns:a16="http://schemas.microsoft.com/office/drawing/2014/main" id="{4A5D59F4-C779-42E9-ABFF-CA6F208050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446689">
            <a:off x="4166515" y="1475455"/>
            <a:ext cx="4243338" cy="4662517"/>
          </a:xfrm>
          <a:prstGeom prst="rect">
            <a:avLst/>
          </a:prstGeom>
        </p:spPr>
      </p:pic>
    </p:spTree>
    <p:extLst>
      <p:ext uri="{BB962C8B-B14F-4D97-AF65-F5344CB8AC3E}">
        <p14:creationId xmlns:p14="http://schemas.microsoft.com/office/powerpoint/2010/main" val="87278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F2D9965A-8C68-4F5E-A2B5-CF7E0DDA752E}" vid="{78487116-FFC1-4A12-BB7A-4083D6069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655</TotalTime>
  <Words>694</Words>
  <Application>Microsoft Office PowerPoint</Application>
  <PresentationFormat>On-screen Show (4:3)</PresentationFormat>
  <Paragraphs>113</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Twinkl</vt:lpstr>
      <vt:lpstr>Roboto</vt:lpstr>
      <vt:lpstr>Calibri</vt:lpstr>
      <vt:lpstr>Arial</vt:lpstr>
      <vt:lpstr>Office Theme</vt:lpstr>
      <vt:lpstr>Disclaimer</vt:lpstr>
      <vt:lpstr>PowerPoint Presentation</vt:lpstr>
      <vt:lpstr>Summer</vt:lpstr>
      <vt:lpstr>Months and Seasons</vt:lpstr>
      <vt:lpstr>What Does Summer Look Like?</vt:lpstr>
      <vt:lpstr>What Does Summer Look Like?</vt:lpstr>
      <vt:lpstr>What Does Summer Look Like?</vt:lpstr>
      <vt:lpstr>What Does Summer Look Like?</vt:lpstr>
      <vt:lpstr>Summer Weather</vt:lpstr>
      <vt:lpstr>Lighter Mornings and Evenings</vt:lpstr>
      <vt:lpstr>Signs of Summer</vt:lpstr>
      <vt:lpstr>How Is Summer Different from Autumn?</vt:lpstr>
      <vt:lpstr>How Is Summer Different from Winter? </vt:lpstr>
      <vt:lpstr>How Is Summer Different from Spring? </vt:lpstr>
      <vt:lpstr>Some Special UK Summer Dates</vt:lpstr>
      <vt:lpstr>Summer around the World</vt:lpstr>
      <vt:lpstr>Summer around the World</vt:lpstr>
      <vt:lpstr>What Did You Find Out about Summer?</vt:lpstr>
      <vt:lpstr>What Have You Learnt about Summer?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Matthew Ridsdale</dc:creator>
  <cp:lastModifiedBy>Aamina Rammah</cp:lastModifiedBy>
  <cp:revision>37</cp:revision>
  <dcterms:created xsi:type="dcterms:W3CDTF">2019-06-05T08:15:39Z</dcterms:created>
  <dcterms:modified xsi:type="dcterms:W3CDTF">2022-06-08T13:50:51Z</dcterms:modified>
</cp:coreProperties>
</file>