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258" r:id="rId2"/>
    <p:sldId id="264" r:id="rId3"/>
    <p:sldId id="271" r:id="rId4"/>
    <p:sldId id="272" r:id="rId5"/>
    <p:sldId id="273" r:id="rId6"/>
    <p:sldId id="274" r:id="rId7"/>
    <p:sldId id="275" r:id="rId8"/>
    <p:sldId id="267" r:id="rId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Tuffy-TTF" panose="020B0603060100000000" pitchFamily="34" charset="0"/>
      <p:regular r:id="rId16"/>
      <p:bold r:id="rId17"/>
      <p:italic r:id="rId18"/>
      <p:boldItalic r:id="rId19"/>
    </p:embeddedFont>
    <p:embeddedFont>
      <p:font typeface="Twinkl" panose="02000000000000000000" pitchFamily="2" charset="0"/>
      <p:regular r:id="rId20"/>
      <p:bold r:id="rId21"/>
    </p:embeddedFont>
    <p:embeddedFont>
      <p:font typeface="Twinkl SemiBold" panose="02000000000000000000" pitchFamily="2" charset="0"/>
      <p:bold r:id="rId22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00000000000000000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00000000000000000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00000000000000000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00000000000000000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anose="02000000000000000000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anose="02000000000000000000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anose="02000000000000000000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anose="02000000000000000000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anose="02000000000000000000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3582"/>
    <a:srgbClr val="009285"/>
    <a:srgbClr val="DE1E5A"/>
    <a:srgbClr val="18A0DB"/>
    <a:srgbClr val="BC0105"/>
    <a:srgbClr val="4DB1E3"/>
    <a:srgbClr val="80C1EB"/>
    <a:srgbClr val="ACDD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39" y="67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F66CDA6-2C04-4DAB-90B6-382525353B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A250D0-5B24-49C6-99C4-5A56878186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A46A934-7584-43DA-A5E1-6F70A911D290}" type="datetimeFigureOut">
              <a:rPr lang="en-GB"/>
              <a:pPr>
                <a:defRPr/>
              </a:pPr>
              <a:t>31/03/2022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45EB9F-6FB2-40B8-82DD-8B8AD55AB1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12C1FF-1310-4A98-A77B-3C9DAD4B00F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69FBB5FA-29BC-4681-8C15-57949DC600C3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9FF6B55-6E53-4622-AD53-CA85A7E226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D702F0-9FB5-45A3-BB07-7CDBD70E866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D4F7F8E-EBB0-462A-AC3A-94A349C59F25}" type="datetimeFigureOut">
              <a:rPr lang="en-GB"/>
              <a:pPr>
                <a:defRPr/>
              </a:pPr>
              <a:t>31/03/2022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7F68025-6582-4618-8D9B-263EB12BF0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4B1124D-CFBA-4D0D-961F-A34962ACB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9E96E1-F80F-4FA5-B38C-293F1CEA83F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E1D67B-A589-41BB-96DE-8C174E48C8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0C872B2B-92A8-438A-A75F-8D8A4D8DACCF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999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4CCB6A8E-EAEC-4717-9F77-36217AF62F61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F3DD0037-0D97-4A0B-A51E-C15BADACAB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6682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5AAD5521-963D-433A-98D0-3EB6C4ABBE4F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1106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B24F4CF6-FD0C-40F7-8487-F8832F3DA336}"/>
              </a:ext>
            </a:extLst>
          </p:cNvPr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4C393A0D-20B5-4BC0-811E-CBF32DE33AB3}"/>
              </a:ext>
            </a:extLst>
          </p:cNvPr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A5C3F03-FFF8-43D8-BBA6-B1D46F47376E}"/>
              </a:ext>
            </a:extLst>
          </p:cNvPr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EFA88BB-CADA-4961-874D-13A3EAF2E626}"/>
              </a:ext>
            </a:extLst>
          </p:cNvPr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39999DDE-5373-4180-A479-A42DB00A9633}"/>
              </a:ext>
            </a:extLst>
          </p:cNvPr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70931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8279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9BBD1F3-5C35-4C6D-8064-40CEF17202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2CB11CF-5054-41E8-8CFF-9EA8879B30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0">
            <a:extLst>
              <a:ext uri="{FF2B5EF4-FFF2-40B4-BE49-F238E27FC236}">
                <a16:creationId xmlns:a16="http://schemas.microsoft.com/office/drawing/2014/main" id="{7866AE4A-1DDA-48FC-8168-523F027A94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This Is Shamsa</a:t>
            </a:r>
          </a:p>
        </p:txBody>
      </p:sp>
      <p:pic>
        <p:nvPicPr>
          <p:cNvPr id="9219" name="Picture 3">
            <a:extLst>
              <a:ext uri="{FF2B5EF4-FFF2-40B4-BE49-F238E27FC236}">
                <a16:creationId xmlns:a16="http://schemas.microsoft.com/office/drawing/2014/main" id="{A35201EB-6A32-4594-A588-5C17C6CF2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6020" y="901700"/>
            <a:ext cx="2134447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D8EB1EAB-2323-49EA-AB9E-65DF50F43556}"/>
              </a:ext>
            </a:extLst>
          </p:cNvPr>
          <p:cNvSpPr/>
          <p:nvPr/>
        </p:nvSpPr>
        <p:spPr>
          <a:xfrm>
            <a:off x="3305175" y="1757363"/>
            <a:ext cx="4854575" cy="3529012"/>
          </a:xfrm>
          <a:prstGeom prst="wedgeEllipseCallout">
            <a:avLst>
              <a:gd name="adj1" fmla="val -52665"/>
              <a:gd name="adj2" fmla="val -29762"/>
            </a:avLst>
          </a:prstGeom>
          <a:solidFill>
            <a:schemeClr val="bg1"/>
          </a:solidFill>
          <a:ln w="28575">
            <a:solidFill>
              <a:srgbClr val="009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tx1"/>
                </a:solidFill>
                <a:ea typeface="Sassoon Infant Rg" panose="02000803050000020003" pitchFamily="2" charset="0"/>
                <a:cs typeface="Sassoon Infant Rg" panose="02000803050000020003" pitchFamily="2" charset="0"/>
              </a:rPr>
              <a:t>Hello. My name is </a:t>
            </a:r>
            <a:r>
              <a:rPr lang="en-GB" altLang="en-US" dirty="0" err="1">
                <a:solidFill>
                  <a:schemeClr val="tx1"/>
                </a:solidFill>
                <a:ea typeface="Sassoon Infant Rg" panose="02000803050000020003" pitchFamily="2" charset="0"/>
                <a:cs typeface="Sassoon Infant Rg" panose="02000803050000020003" pitchFamily="2" charset="0"/>
              </a:rPr>
              <a:t>Shamsa</a:t>
            </a:r>
            <a:r>
              <a:rPr lang="en-GB" altLang="en-US" dirty="0">
                <a:solidFill>
                  <a:schemeClr val="tx1"/>
                </a:solidFill>
                <a:ea typeface="Sassoon Infant Rg" panose="02000803050000020003" pitchFamily="2" charset="0"/>
                <a:cs typeface="Sassoon Infant Rg" panose="02000803050000020003" pitchFamily="2" charset="0"/>
              </a:rPr>
              <a:t>. This is a very special time for my family because it is Ramadan. My family and I are Muslim.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0">
            <a:extLst>
              <a:ext uri="{FF2B5EF4-FFF2-40B4-BE49-F238E27FC236}">
                <a16:creationId xmlns:a16="http://schemas.microsoft.com/office/drawing/2014/main" id="{7AFC3D1C-EA5A-4296-88C6-148ECA55C6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What Is Ramadan?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D8EB1EAB-2323-49EA-AB9E-65DF50F43556}"/>
              </a:ext>
            </a:extLst>
          </p:cNvPr>
          <p:cNvSpPr/>
          <p:nvPr/>
        </p:nvSpPr>
        <p:spPr>
          <a:xfrm>
            <a:off x="4354513" y="2922588"/>
            <a:ext cx="3225800" cy="2382837"/>
          </a:xfrm>
          <a:prstGeom prst="wedgeEllipseCallout">
            <a:avLst>
              <a:gd name="adj1" fmla="val -66128"/>
              <a:gd name="adj2" fmla="val 4969"/>
            </a:avLst>
          </a:prstGeom>
          <a:solidFill>
            <a:schemeClr val="bg1"/>
          </a:solidFill>
          <a:ln w="28575">
            <a:solidFill>
              <a:srgbClr val="009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tx1"/>
                </a:solidFill>
              </a:rPr>
              <a:t>I am too young to fast at the moment. </a:t>
            </a:r>
          </a:p>
        </p:txBody>
      </p:sp>
      <p:sp>
        <p:nvSpPr>
          <p:cNvPr id="10244" name="Rectangle 1">
            <a:extLst>
              <a:ext uri="{FF2B5EF4-FFF2-40B4-BE49-F238E27FC236}">
                <a16:creationId xmlns:a16="http://schemas.microsoft.com/office/drawing/2014/main" id="{3DF3004A-6DA8-4C86-B199-786147607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513" y="1330325"/>
            <a:ext cx="771683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During Ramadan, grown-ups and older children do not eat when the sun is in the sky. This is called </a:t>
            </a:r>
            <a:r>
              <a:rPr lang="en-GB" altLang="en-US" b="1">
                <a:solidFill>
                  <a:schemeClr val="tx1"/>
                </a:solidFill>
              </a:rPr>
              <a:t>fasting</a:t>
            </a:r>
            <a:r>
              <a:rPr lang="en-GB" altLang="en-US">
                <a:solidFill>
                  <a:schemeClr val="tx1"/>
                </a:solidFill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My mum and dad eat a meal before the sun rise, called suhoor, and a meal when the sun sets, called Iftar. 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B4114885-83D1-4619-ABE6-5516A1EE4A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9" t="115" r="-513" b="61111"/>
          <a:stretch/>
        </p:blipFill>
        <p:spPr bwMode="auto">
          <a:xfrm>
            <a:off x="839493" y="2841625"/>
            <a:ext cx="351502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20">
            <a:extLst>
              <a:ext uri="{FF2B5EF4-FFF2-40B4-BE49-F238E27FC236}">
                <a16:creationId xmlns:a16="http://schemas.microsoft.com/office/drawing/2014/main" id="{266EBFDA-90BB-4577-BBDE-9278C7A9EA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Being Kind</a:t>
            </a:r>
          </a:p>
        </p:txBody>
      </p:sp>
      <p:sp>
        <p:nvSpPr>
          <p:cNvPr id="11267" name="Rectangle 1">
            <a:extLst>
              <a:ext uri="{FF2B5EF4-FFF2-40B4-BE49-F238E27FC236}">
                <a16:creationId xmlns:a16="http://schemas.microsoft.com/office/drawing/2014/main" id="{F8E8854A-F762-4E4B-99EE-F8CC540AFD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513" y="1330325"/>
            <a:ext cx="77168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During Ramadan, I try to be really kind to other people. Everyday, I try to do a good deed. </a:t>
            </a:r>
          </a:p>
        </p:txBody>
      </p:sp>
      <p:pic>
        <p:nvPicPr>
          <p:cNvPr id="11268" name="Picture 3">
            <a:extLst>
              <a:ext uri="{FF2B5EF4-FFF2-40B4-BE49-F238E27FC236}">
                <a16:creationId xmlns:a16="http://schemas.microsoft.com/office/drawing/2014/main" id="{ADFCF16F-6406-4A09-8A2F-9813E865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85940" y="1976438"/>
            <a:ext cx="6667394" cy="439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D8EB1EAB-2323-49EA-AB9E-65DF50F43556}"/>
              </a:ext>
            </a:extLst>
          </p:cNvPr>
          <p:cNvSpPr/>
          <p:nvPr/>
        </p:nvSpPr>
        <p:spPr>
          <a:xfrm>
            <a:off x="3581400" y="3273425"/>
            <a:ext cx="3092450" cy="2749550"/>
          </a:xfrm>
          <a:prstGeom prst="wedgeEllipseCallout">
            <a:avLst>
              <a:gd name="adj1" fmla="val -76625"/>
              <a:gd name="adj2" fmla="val -33569"/>
            </a:avLst>
          </a:prstGeom>
          <a:solidFill>
            <a:schemeClr val="bg1"/>
          </a:solidFill>
          <a:ln w="28575">
            <a:solidFill>
              <a:srgbClr val="009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dirty="0">
                <a:solidFill>
                  <a:schemeClr val="tx1"/>
                </a:solidFill>
              </a:rPr>
              <a:t>Today, I am helping my dad by cleaning his car.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>
            <a:extLst>
              <a:ext uri="{FF2B5EF4-FFF2-40B4-BE49-F238E27FC236}">
                <a16:creationId xmlns:a16="http://schemas.microsoft.com/office/drawing/2014/main" id="{DB2AA078-D95D-4FA1-BBDC-4E1482AB8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6314" y="2051050"/>
            <a:ext cx="372551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7">
            <a:extLst>
              <a:ext uri="{FF2B5EF4-FFF2-40B4-BE49-F238E27FC236}">
                <a16:creationId xmlns:a16="http://schemas.microsoft.com/office/drawing/2014/main" id="{439CF7B7-F487-49B8-A86D-1EF6A4B78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07"/>
          <a:stretch>
            <a:fillRect/>
          </a:stretch>
        </p:blipFill>
        <p:spPr bwMode="auto">
          <a:xfrm>
            <a:off x="4946650" y="1925638"/>
            <a:ext cx="3303588" cy="4149725"/>
          </a:xfrm>
          <a:prstGeom prst="rect">
            <a:avLst/>
          </a:prstGeom>
          <a:noFill/>
          <a:ln w="28575">
            <a:solidFill>
              <a:srgbClr val="4A358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Title 20">
            <a:extLst>
              <a:ext uri="{FF2B5EF4-FFF2-40B4-BE49-F238E27FC236}">
                <a16:creationId xmlns:a16="http://schemas.microsoft.com/office/drawing/2014/main" id="{6A25CA55-5D31-4C45-B421-62922C48EB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Prayer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D8EB1EAB-2323-49EA-AB9E-65DF50F43556}"/>
              </a:ext>
            </a:extLst>
          </p:cNvPr>
          <p:cNvSpPr/>
          <p:nvPr/>
        </p:nvSpPr>
        <p:spPr>
          <a:xfrm>
            <a:off x="1911350" y="3840163"/>
            <a:ext cx="3562350" cy="2151062"/>
          </a:xfrm>
          <a:prstGeom prst="wedgeEllipseCallout">
            <a:avLst>
              <a:gd name="adj1" fmla="val -19741"/>
              <a:gd name="adj2" fmla="val -65157"/>
            </a:avLst>
          </a:prstGeom>
          <a:solidFill>
            <a:schemeClr val="bg1"/>
          </a:solidFill>
          <a:ln w="28575">
            <a:solidFill>
              <a:srgbClr val="009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This is my Mosque. It has a domed roof and a Minaret. The Minaret is a tall tower, which is used to call everyone to prayer. </a:t>
            </a:r>
          </a:p>
        </p:txBody>
      </p:sp>
      <p:sp>
        <p:nvSpPr>
          <p:cNvPr id="12294" name="Rectangle 1">
            <a:extLst>
              <a:ext uri="{FF2B5EF4-FFF2-40B4-BE49-F238E27FC236}">
                <a16:creationId xmlns:a16="http://schemas.microsoft.com/office/drawing/2014/main" id="{086C896A-5805-44A4-8037-906E5CB7B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513" y="1330325"/>
            <a:ext cx="77168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During Ramadan, we pray more than normal. Sometimes, I pray at the Mosque and sometimes, I pray at home.</a:t>
            </a:r>
          </a:p>
        </p:txBody>
      </p:sp>
      <p:sp>
        <p:nvSpPr>
          <p:cNvPr id="12295" name="TextBox 21">
            <a:extLst>
              <a:ext uri="{FF2B5EF4-FFF2-40B4-BE49-F238E27FC236}">
                <a16:creationId xmlns:a16="http://schemas.microsoft.com/office/drawing/2014/main" id="{E5B405B6-2DCE-435E-B476-AEA8BF316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0350" y="6175375"/>
            <a:ext cx="3565525" cy="9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Kai Hendry (@flickr.com) - granted under creative commons licence – attribution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20">
            <a:extLst>
              <a:ext uri="{FF2B5EF4-FFF2-40B4-BE49-F238E27FC236}">
                <a16:creationId xmlns:a16="http://schemas.microsoft.com/office/drawing/2014/main" id="{72073A84-41FB-4434-A434-1534559914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How Long Does Ramadan Last For?</a:t>
            </a:r>
          </a:p>
        </p:txBody>
      </p:sp>
      <p:sp>
        <p:nvSpPr>
          <p:cNvPr id="13315" name="Rectangle 1">
            <a:extLst>
              <a:ext uri="{FF2B5EF4-FFF2-40B4-BE49-F238E27FC236}">
                <a16:creationId xmlns:a16="http://schemas.microsoft.com/office/drawing/2014/main" id="{325B2480-95A8-45DB-8841-074038D5AD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513" y="1330325"/>
            <a:ext cx="77168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Ramadan last for 29 or 30 days. We know that it is the end of Ramadan when a new crescent moon is spotted in the sky.</a:t>
            </a:r>
          </a:p>
        </p:txBody>
      </p:sp>
      <p:pic>
        <p:nvPicPr>
          <p:cNvPr id="13317" name="Picture 8">
            <a:extLst>
              <a:ext uri="{FF2B5EF4-FFF2-40B4-BE49-F238E27FC236}">
                <a16:creationId xmlns:a16="http://schemas.microsoft.com/office/drawing/2014/main" id="{780EE6CB-B722-48CB-8ED9-FAED57EE1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32" b="10278"/>
          <a:stretch>
            <a:fillRect/>
          </a:stretch>
        </p:blipFill>
        <p:spPr bwMode="auto">
          <a:xfrm>
            <a:off x="4632325" y="2182813"/>
            <a:ext cx="3657600" cy="3619500"/>
          </a:xfrm>
          <a:prstGeom prst="rect">
            <a:avLst/>
          </a:prstGeom>
          <a:noFill/>
          <a:ln w="28575">
            <a:solidFill>
              <a:srgbClr val="4A358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D8EB1EAB-2323-49EA-AB9E-65DF50F43556}"/>
              </a:ext>
            </a:extLst>
          </p:cNvPr>
          <p:cNvSpPr/>
          <p:nvPr/>
        </p:nvSpPr>
        <p:spPr>
          <a:xfrm>
            <a:off x="3851275" y="2324100"/>
            <a:ext cx="2609850" cy="2354263"/>
          </a:xfrm>
          <a:prstGeom prst="wedgeEllipseCallout">
            <a:avLst>
              <a:gd name="adj1" fmla="val -53269"/>
              <a:gd name="adj2" fmla="val 33575"/>
            </a:avLst>
          </a:prstGeom>
          <a:solidFill>
            <a:schemeClr val="bg1"/>
          </a:solidFill>
          <a:ln w="28575">
            <a:solidFill>
              <a:srgbClr val="009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I look in the sky for the new crescent moon. </a:t>
            </a:r>
          </a:p>
        </p:txBody>
      </p:sp>
      <p:sp>
        <p:nvSpPr>
          <p:cNvPr id="13319" name="TextBox 21">
            <a:extLst>
              <a:ext uri="{FF2B5EF4-FFF2-40B4-BE49-F238E27FC236}">
                <a16:creationId xmlns:a16="http://schemas.microsoft.com/office/drawing/2014/main" id="{801BED52-AD97-4219-A324-FEA21581D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8363" y="6164263"/>
            <a:ext cx="3563937" cy="9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Pascal Volk (@flickr.com) - granted under creative commons licence – attribution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F8F8B153-83B2-4DAE-9606-6CF15D0CA3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" t="94" r="-405" b="59762"/>
          <a:stretch/>
        </p:blipFill>
        <p:spPr bwMode="auto">
          <a:xfrm>
            <a:off x="854075" y="2089150"/>
            <a:ext cx="3070225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24636640-8CD0-4E37-8083-1893C7033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5" b="5533"/>
          <a:stretch>
            <a:fillRect/>
          </a:stretch>
        </p:blipFill>
        <p:spPr bwMode="auto">
          <a:xfrm>
            <a:off x="755650" y="2447925"/>
            <a:ext cx="763270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itle 20">
            <a:extLst>
              <a:ext uri="{FF2B5EF4-FFF2-40B4-BE49-F238E27FC236}">
                <a16:creationId xmlns:a16="http://schemas.microsoft.com/office/drawing/2014/main" id="{FC5608D5-9021-4027-B7DF-A1847B19E1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/>
              <a:t>Eid Al-Fitr</a:t>
            </a:r>
          </a:p>
        </p:txBody>
      </p:sp>
      <p:sp>
        <p:nvSpPr>
          <p:cNvPr id="14340" name="Rectangle 1">
            <a:extLst>
              <a:ext uri="{FF2B5EF4-FFF2-40B4-BE49-F238E27FC236}">
                <a16:creationId xmlns:a16="http://schemas.microsoft.com/office/drawing/2014/main" id="{D2416533-6C33-4014-9953-9E8099F5D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513" y="1330325"/>
            <a:ext cx="771683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At the end of Ramadan, we have a big celebration, called Eid al-Fitr. We wear our best clothes and eat lots of yummy foods.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I help my mum to cook food for our family. 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D8EB1EAB-2323-49EA-AB9E-65DF50F43556}"/>
              </a:ext>
            </a:extLst>
          </p:cNvPr>
          <p:cNvSpPr/>
          <p:nvPr/>
        </p:nvSpPr>
        <p:spPr>
          <a:xfrm>
            <a:off x="4265613" y="2916238"/>
            <a:ext cx="2609850" cy="2354262"/>
          </a:xfrm>
          <a:prstGeom prst="wedgeEllipseCallout">
            <a:avLst>
              <a:gd name="adj1" fmla="val -67501"/>
              <a:gd name="adj2" fmla="val 3640"/>
            </a:avLst>
          </a:prstGeom>
          <a:solidFill>
            <a:schemeClr val="bg1"/>
          </a:solidFill>
          <a:ln w="28575">
            <a:solidFill>
              <a:srgbClr val="009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Eid Mubarak</a:t>
            </a:r>
          </a:p>
        </p:txBody>
      </p:sp>
      <p:sp>
        <p:nvSpPr>
          <p:cNvPr id="14342" name="TextBox 21">
            <a:extLst>
              <a:ext uri="{FF2B5EF4-FFF2-40B4-BE49-F238E27FC236}">
                <a16:creationId xmlns:a16="http://schemas.microsoft.com/office/drawing/2014/main" id="{46E4A6A5-A96E-4452-AFD6-5BEB179D8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5613" y="6172200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anose="02000000000000000000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raasiel (@flickr.com) - granted under creative commons licence – attribution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4FF0E923-4DEF-4D51-B331-996C3C47EA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5" t="-1332" r="-1825" b="53311"/>
          <a:stretch/>
        </p:blipFill>
        <p:spPr bwMode="auto">
          <a:xfrm>
            <a:off x="771525" y="2213917"/>
            <a:ext cx="3565526" cy="4236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1A668E89-7EBF-46BC-97CC-8BA0273F40FB}" vid="{55997E52-F108-4BFE-ADA4-3FDEC1E52D3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36</TotalTime>
  <Words>329</Words>
  <Application>Microsoft Office PowerPoint</Application>
  <PresentationFormat>On-screen Show (4:3)</PresentationFormat>
  <Paragraphs>23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Twinkl SemiBold</vt:lpstr>
      <vt:lpstr>Calibri</vt:lpstr>
      <vt:lpstr>Tuffy-TTF</vt:lpstr>
      <vt:lpstr>Twinkl</vt:lpstr>
      <vt:lpstr>Office Theme</vt:lpstr>
      <vt:lpstr>PowerPoint Presentation</vt:lpstr>
      <vt:lpstr>This Is Shamsa</vt:lpstr>
      <vt:lpstr>What Is Ramadan?</vt:lpstr>
      <vt:lpstr>Being Kind</vt:lpstr>
      <vt:lpstr>Prayer</vt:lpstr>
      <vt:lpstr>How Long Does Ramadan Last For?</vt:lpstr>
      <vt:lpstr>Eid Al-Fitr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Sarah Williamson</dc:creator>
  <cp:lastModifiedBy>Faye Leather</cp:lastModifiedBy>
  <cp:revision>9</cp:revision>
  <dcterms:created xsi:type="dcterms:W3CDTF">2018-04-24T15:22:25Z</dcterms:created>
  <dcterms:modified xsi:type="dcterms:W3CDTF">2022-03-31T08:20:27Z</dcterms:modified>
</cp:coreProperties>
</file>