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77" r:id="rId2"/>
    <p:sldId id="258" r:id="rId3"/>
    <p:sldId id="278" r:id="rId4"/>
    <p:sldId id="280" r:id="rId5"/>
    <p:sldId id="279" r:id="rId6"/>
    <p:sldId id="281" r:id="rId7"/>
    <p:sldId id="282" r:id="rId8"/>
    <p:sldId id="283" r:id="rId9"/>
    <p:sldId id="284"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Twinkl" panose="02000000000000000000" pitchFamily="2"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300"/>
    <a:srgbClr val="F75572"/>
    <a:srgbClr val="85BD33"/>
    <a:srgbClr val="00ABEB"/>
    <a:srgbClr val="28C5CA"/>
    <a:srgbClr val="009A41"/>
    <a:srgbClr val="A873B0"/>
    <a:srgbClr val="DC1D34"/>
    <a:srgbClr val="EE561B"/>
    <a:srgbClr val="E600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89" d="100"/>
          <a:sy n="89" d="100"/>
        </p:scale>
        <p:origin x="102" y="11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10/11/2021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10/11/2021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227812" y="605334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rgbClr val="E6007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47365"/>
            <a:ext cx="8220075" cy="994306"/>
          </a:xfrm>
          <a:prstGeom prst="round2SameRect">
            <a:avLst>
              <a:gd name="adj1" fmla="val 16667"/>
              <a:gd name="adj2" fmla="val 0"/>
            </a:avLst>
          </a:prstGeom>
          <a:solidFill>
            <a:srgbClr val="E6007E"/>
          </a:solidFill>
        </p:spPr>
        <p:txBody>
          <a:bodyPr>
            <a:noAutofit/>
          </a:bodyPr>
          <a:lstStyle>
            <a:lvl1pPr>
              <a:defRPr>
                <a:solidFill>
                  <a:schemeClr val="bg1"/>
                </a:solidFill>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42613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217301" y="6053343"/>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8" r:id="rId4"/>
    <p:sldLayoutId id="2147483663"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Mums Are Special</a:t>
            </a:r>
          </a:p>
        </p:txBody>
      </p:sp>
      <p:pic>
        <p:nvPicPr>
          <p:cNvPr id="4" name="Picture 3">
            <a:extLst>
              <a:ext uri="{FF2B5EF4-FFF2-40B4-BE49-F238E27FC236}">
                <a16:creationId xmlns:a16="http://schemas.microsoft.com/office/drawing/2014/main" id="{D6458390-A899-415E-B666-C23442D331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2100" y="2369193"/>
            <a:ext cx="2067027" cy="6419613"/>
          </a:xfrm>
          <a:prstGeom prst="rect">
            <a:avLst/>
          </a:prstGeom>
        </p:spPr>
      </p:pic>
      <p:pic>
        <p:nvPicPr>
          <p:cNvPr id="8" name="Picture 7">
            <a:extLst>
              <a:ext uri="{FF2B5EF4-FFF2-40B4-BE49-F238E27FC236}">
                <a16:creationId xmlns:a16="http://schemas.microsoft.com/office/drawing/2014/main" id="{9E851252-1BD2-44C9-995D-A08C65B9E0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777"/>
          <a:stretch/>
        </p:blipFill>
        <p:spPr>
          <a:xfrm>
            <a:off x="6745436" y="2224750"/>
            <a:ext cx="2238737" cy="6185246"/>
          </a:xfrm>
          <a:prstGeom prst="rect">
            <a:avLst/>
          </a:prstGeom>
        </p:spPr>
      </p:pic>
      <p:pic>
        <p:nvPicPr>
          <p:cNvPr id="10" name="Picture 9">
            <a:extLst>
              <a:ext uri="{FF2B5EF4-FFF2-40B4-BE49-F238E27FC236}">
                <a16:creationId xmlns:a16="http://schemas.microsoft.com/office/drawing/2014/main" id="{474CF6FE-A278-4A56-BEAD-2DE0CA9162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61" y="1791837"/>
            <a:ext cx="2269271" cy="5832563"/>
          </a:xfrm>
          <a:prstGeom prst="rect">
            <a:avLst/>
          </a:prstGeom>
        </p:spPr>
      </p:pic>
      <p:pic>
        <p:nvPicPr>
          <p:cNvPr id="16" name="Picture 15">
            <a:extLst>
              <a:ext uri="{FF2B5EF4-FFF2-40B4-BE49-F238E27FC236}">
                <a16:creationId xmlns:a16="http://schemas.microsoft.com/office/drawing/2014/main" id="{54D4E002-FCBD-480D-AA2D-9AF37B141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8109" y="1791837"/>
            <a:ext cx="2563127" cy="6185246"/>
          </a:xfrm>
          <a:prstGeom prst="rect">
            <a:avLst/>
          </a:prstGeom>
        </p:spPr>
      </p:pic>
    </p:spTree>
    <p:extLst>
      <p:ext uri="{BB962C8B-B14F-4D97-AF65-F5344CB8AC3E}">
        <p14:creationId xmlns:p14="http://schemas.microsoft.com/office/powerpoint/2010/main" val="35740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Mums Are Special</a:t>
            </a:r>
          </a:p>
        </p:txBody>
      </p:sp>
      <p:sp>
        <p:nvSpPr>
          <p:cNvPr id="8" name="Rectangle: Rounded Corners 7">
            <a:extLst>
              <a:ext uri="{FF2B5EF4-FFF2-40B4-BE49-F238E27FC236}">
                <a16:creationId xmlns:a16="http://schemas.microsoft.com/office/drawing/2014/main" id="{B2D1A656-382A-4604-858A-E9DB6B1CAD14}"/>
              </a:ext>
            </a:extLst>
          </p:cNvPr>
          <p:cNvSpPr/>
          <p:nvPr/>
        </p:nvSpPr>
        <p:spPr>
          <a:xfrm>
            <a:off x="755651" y="1845332"/>
            <a:ext cx="7027382" cy="854246"/>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Every mum is a very special person. They take care of </a:t>
            </a:r>
            <a:br>
              <a:rPr lang="en-GB" dirty="0"/>
            </a:br>
            <a:r>
              <a:rPr lang="en-GB" dirty="0"/>
              <a:t>you and love you very much. </a:t>
            </a:r>
          </a:p>
        </p:txBody>
      </p:sp>
      <p:sp>
        <p:nvSpPr>
          <p:cNvPr id="9" name="Oval 8">
            <a:extLst>
              <a:ext uri="{FF2B5EF4-FFF2-40B4-BE49-F238E27FC236}">
                <a16:creationId xmlns:a16="http://schemas.microsoft.com/office/drawing/2014/main" id="{64CAB158-FA25-4642-A8DE-7389CCCFF709}"/>
              </a:ext>
            </a:extLst>
          </p:cNvPr>
          <p:cNvSpPr/>
          <p:nvPr/>
        </p:nvSpPr>
        <p:spPr>
          <a:xfrm>
            <a:off x="6865012" y="1578801"/>
            <a:ext cx="1375222" cy="1375222"/>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7F35C149-09A5-4134-9947-D6EA761FC8C4}"/>
              </a:ext>
            </a:extLst>
          </p:cNvPr>
          <p:cNvSpPr/>
          <p:nvPr/>
        </p:nvSpPr>
        <p:spPr>
          <a:xfrm>
            <a:off x="755651" y="3474812"/>
            <a:ext cx="7027382" cy="854246"/>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Mother's day is a chance for you to celebrate your mum </a:t>
            </a:r>
            <a:br>
              <a:rPr lang="en-GB" dirty="0"/>
            </a:br>
            <a:r>
              <a:rPr lang="en-GB" dirty="0"/>
              <a:t>and give them an extra special 'thank you'! </a:t>
            </a:r>
          </a:p>
        </p:txBody>
      </p:sp>
      <p:sp>
        <p:nvSpPr>
          <p:cNvPr id="10" name="Oval 9">
            <a:extLst>
              <a:ext uri="{FF2B5EF4-FFF2-40B4-BE49-F238E27FC236}">
                <a16:creationId xmlns:a16="http://schemas.microsoft.com/office/drawing/2014/main" id="{76AB28AC-0A30-4317-881E-193724F512DF}"/>
              </a:ext>
            </a:extLst>
          </p:cNvPr>
          <p:cNvSpPr/>
          <p:nvPr/>
        </p:nvSpPr>
        <p:spPr>
          <a:xfrm>
            <a:off x="6865012" y="3214324"/>
            <a:ext cx="1375222" cy="1375222"/>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p:cNvSpPr/>
          <p:nvPr/>
        </p:nvSpPr>
        <p:spPr>
          <a:xfrm>
            <a:off x="755651" y="5110335"/>
            <a:ext cx="7027382" cy="854246"/>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dirty="0"/>
              <a:t>Every mum is different and every mum is special! </a:t>
            </a:r>
            <a:br>
              <a:rPr lang="en-GB" dirty="0"/>
            </a:br>
            <a:r>
              <a:rPr lang="en-GB" dirty="0"/>
              <a:t>How is your mum different to other mums?</a:t>
            </a:r>
          </a:p>
        </p:txBody>
      </p:sp>
      <p:sp>
        <p:nvSpPr>
          <p:cNvPr id="11" name="Oval 10">
            <a:extLst>
              <a:ext uri="{FF2B5EF4-FFF2-40B4-BE49-F238E27FC236}">
                <a16:creationId xmlns:a16="http://schemas.microsoft.com/office/drawing/2014/main" id="{09E197BA-26EF-4930-9D55-EDA718B1739C}"/>
              </a:ext>
            </a:extLst>
          </p:cNvPr>
          <p:cNvSpPr/>
          <p:nvPr/>
        </p:nvSpPr>
        <p:spPr>
          <a:xfrm>
            <a:off x="6865012" y="4849847"/>
            <a:ext cx="1375222" cy="1375222"/>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87DBF63A-6646-4F5E-964A-DF09B7BDDB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8065" y="1534419"/>
            <a:ext cx="976183" cy="1534274"/>
          </a:xfrm>
          <a:prstGeom prst="rect">
            <a:avLst/>
          </a:prstGeom>
        </p:spPr>
      </p:pic>
      <p:pic>
        <p:nvPicPr>
          <p:cNvPr id="18" name="Picture 17">
            <a:extLst>
              <a:ext uri="{FF2B5EF4-FFF2-40B4-BE49-F238E27FC236}">
                <a16:creationId xmlns:a16="http://schemas.microsoft.com/office/drawing/2014/main" id="{C3A77F43-5902-4DBE-B0EB-309598A7E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522" y="4793548"/>
            <a:ext cx="1205548" cy="1487820"/>
          </a:xfrm>
          <a:prstGeom prst="rect">
            <a:avLst/>
          </a:prstGeom>
        </p:spPr>
      </p:pic>
      <p:pic>
        <p:nvPicPr>
          <p:cNvPr id="20" name="Picture 19">
            <a:extLst>
              <a:ext uri="{FF2B5EF4-FFF2-40B4-BE49-F238E27FC236}">
                <a16:creationId xmlns:a16="http://schemas.microsoft.com/office/drawing/2014/main" id="{45FA1F1C-C22F-4200-A70B-6BABB3F5CA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6215" y="3161441"/>
            <a:ext cx="1461855" cy="1487820"/>
          </a:xfrm>
          <a:prstGeom prst="rect">
            <a:avLst/>
          </a:prstGeom>
        </p:spPr>
      </p:pic>
    </p:spTree>
    <p:extLst>
      <p:ext uri="{BB962C8B-B14F-4D97-AF65-F5344CB8AC3E}">
        <p14:creationId xmlns:p14="http://schemas.microsoft.com/office/powerpoint/2010/main" val="147937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0" grpId="0" animBg="1"/>
      <p:bldP spid="3"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98E7390-5BB6-4727-A221-2B7C456A41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24" y="3529221"/>
            <a:ext cx="8082744" cy="2853704"/>
          </a:xfrm>
          <a:prstGeom prst="rect">
            <a:avLst/>
          </a:prstGeom>
        </p:spPr>
      </p:pic>
      <p:sp>
        <p:nvSpPr>
          <p:cNvPr id="21" name="Title 20"/>
          <p:cNvSpPr>
            <a:spLocks noGrp="1"/>
          </p:cNvSpPr>
          <p:nvPr>
            <p:ph type="title"/>
          </p:nvPr>
        </p:nvSpPr>
        <p:spPr/>
        <p:txBody>
          <a:bodyPr/>
          <a:lstStyle/>
          <a:p>
            <a:r>
              <a:rPr lang="en-GB" sz="3600" dirty="0">
                <a:latin typeface="+mn-lt"/>
              </a:rPr>
              <a:t>How My Mum is Special</a:t>
            </a:r>
          </a:p>
        </p:txBody>
      </p:sp>
      <p:sp>
        <p:nvSpPr>
          <p:cNvPr id="5" name="Rectangle 4"/>
          <p:cNvSpPr/>
          <p:nvPr/>
        </p:nvSpPr>
        <p:spPr>
          <a:xfrm>
            <a:off x="755650" y="1620275"/>
            <a:ext cx="7632700" cy="276999"/>
          </a:xfrm>
          <a:prstGeom prst="rect">
            <a:avLst/>
          </a:prstGeom>
        </p:spPr>
        <p:txBody>
          <a:bodyPr wrap="square" lIns="0" tIns="0" rIns="0" bIns="0">
            <a:spAutoFit/>
          </a:bodyPr>
          <a:lstStyle/>
          <a:p>
            <a:pPr algn="ctr">
              <a:spcAft>
                <a:spcPts val="1200"/>
              </a:spcAft>
            </a:pPr>
            <a:r>
              <a:rPr lang="en-GB" dirty="0"/>
              <a:t>Can you think of some words that describe your mum?</a:t>
            </a:r>
          </a:p>
        </p:txBody>
      </p:sp>
      <p:sp>
        <p:nvSpPr>
          <p:cNvPr id="3" name="Rectangle: Rounded Corners 2"/>
          <p:cNvSpPr/>
          <p:nvPr/>
        </p:nvSpPr>
        <p:spPr>
          <a:xfrm>
            <a:off x="1185771" y="2259107"/>
            <a:ext cx="1976916" cy="547779"/>
          </a:xfrm>
          <a:prstGeom prst="roundRect">
            <a:avLst/>
          </a:prstGeom>
          <a:solidFill>
            <a:srgbClr val="F0821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kind</a:t>
            </a:r>
          </a:p>
        </p:txBody>
      </p:sp>
      <p:sp>
        <p:nvSpPr>
          <p:cNvPr id="7" name="Rectangle: Rounded Corners 6">
            <a:extLst>
              <a:ext uri="{FF2B5EF4-FFF2-40B4-BE49-F238E27FC236}">
                <a16:creationId xmlns:a16="http://schemas.microsoft.com/office/drawing/2014/main" id="{534902F3-C61B-484C-BDF3-377F9557A5E4}"/>
              </a:ext>
            </a:extLst>
          </p:cNvPr>
          <p:cNvSpPr/>
          <p:nvPr/>
        </p:nvSpPr>
        <p:spPr>
          <a:xfrm>
            <a:off x="1185771" y="3288840"/>
            <a:ext cx="1976916" cy="547779"/>
          </a:xfrm>
          <a:prstGeom prst="roundRect">
            <a:avLst/>
          </a:prstGeom>
          <a:solidFill>
            <a:srgbClr val="00ABE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lovely</a:t>
            </a:r>
          </a:p>
        </p:txBody>
      </p:sp>
      <p:sp>
        <p:nvSpPr>
          <p:cNvPr id="8" name="Rectangle: Rounded Corners 7">
            <a:extLst>
              <a:ext uri="{FF2B5EF4-FFF2-40B4-BE49-F238E27FC236}">
                <a16:creationId xmlns:a16="http://schemas.microsoft.com/office/drawing/2014/main" id="{0D6F9C21-C04C-4D8E-A866-F4ED78C00AC9}"/>
              </a:ext>
            </a:extLst>
          </p:cNvPr>
          <p:cNvSpPr/>
          <p:nvPr/>
        </p:nvSpPr>
        <p:spPr>
          <a:xfrm>
            <a:off x="1185771" y="4318573"/>
            <a:ext cx="1976916" cy="547779"/>
          </a:xfrm>
          <a:prstGeom prst="roundRect">
            <a:avLst/>
          </a:prstGeom>
          <a:solidFill>
            <a:srgbClr val="009A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clever</a:t>
            </a:r>
          </a:p>
        </p:txBody>
      </p:sp>
      <p:sp>
        <p:nvSpPr>
          <p:cNvPr id="9" name="Rectangle: Rounded Corners 8">
            <a:extLst>
              <a:ext uri="{FF2B5EF4-FFF2-40B4-BE49-F238E27FC236}">
                <a16:creationId xmlns:a16="http://schemas.microsoft.com/office/drawing/2014/main" id="{5768654F-83A9-4E2F-ABFD-59DF00515B93}"/>
              </a:ext>
            </a:extLst>
          </p:cNvPr>
          <p:cNvSpPr/>
          <p:nvPr/>
        </p:nvSpPr>
        <p:spPr>
          <a:xfrm>
            <a:off x="3583542" y="2259107"/>
            <a:ext cx="1976916" cy="547779"/>
          </a:xfrm>
          <a:prstGeom prst="roundRect">
            <a:avLst/>
          </a:prstGeom>
          <a:solidFill>
            <a:srgbClr val="A873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caring</a:t>
            </a:r>
          </a:p>
        </p:txBody>
      </p:sp>
      <p:sp>
        <p:nvSpPr>
          <p:cNvPr id="10" name="Rectangle: Rounded Corners 9">
            <a:extLst>
              <a:ext uri="{FF2B5EF4-FFF2-40B4-BE49-F238E27FC236}">
                <a16:creationId xmlns:a16="http://schemas.microsoft.com/office/drawing/2014/main" id="{E38AD919-C61F-42C8-954D-CEB51D796692}"/>
              </a:ext>
            </a:extLst>
          </p:cNvPr>
          <p:cNvSpPr/>
          <p:nvPr/>
        </p:nvSpPr>
        <p:spPr>
          <a:xfrm>
            <a:off x="3583542" y="3288840"/>
            <a:ext cx="1976916" cy="547779"/>
          </a:xfrm>
          <a:prstGeom prst="roundRect">
            <a:avLst/>
          </a:prstGeom>
          <a:solidFill>
            <a:srgbClr val="F7557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funny</a:t>
            </a:r>
          </a:p>
        </p:txBody>
      </p:sp>
      <p:sp>
        <p:nvSpPr>
          <p:cNvPr id="11" name="Rectangle: Rounded Corners 10">
            <a:extLst>
              <a:ext uri="{FF2B5EF4-FFF2-40B4-BE49-F238E27FC236}">
                <a16:creationId xmlns:a16="http://schemas.microsoft.com/office/drawing/2014/main" id="{D94B68A8-7A47-4474-8C27-6FBE2086688D}"/>
              </a:ext>
            </a:extLst>
          </p:cNvPr>
          <p:cNvSpPr/>
          <p:nvPr/>
        </p:nvSpPr>
        <p:spPr>
          <a:xfrm>
            <a:off x="3583542" y="4318573"/>
            <a:ext cx="1976916" cy="547779"/>
          </a:xfrm>
          <a:prstGeom prst="roundRect">
            <a:avLst/>
          </a:prstGeom>
          <a:solidFill>
            <a:srgbClr val="28C5C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interesting</a:t>
            </a:r>
          </a:p>
        </p:txBody>
      </p:sp>
      <p:sp>
        <p:nvSpPr>
          <p:cNvPr id="12" name="Rectangle: Rounded Corners 11">
            <a:extLst>
              <a:ext uri="{FF2B5EF4-FFF2-40B4-BE49-F238E27FC236}">
                <a16:creationId xmlns:a16="http://schemas.microsoft.com/office/drawing/2014/main" id="{72E64DF4-C22D-420F-9822-1EDF9C6AD63A}"/>
              </a:ext>
            </a:extLst>
          </p:cNvPr>
          <p:cNvSpPr/>
          <p:nvPr/>
        </p:nvSpPr>
        <p:spPr>
          <a:xfrm>
            <a:off x="5981313" y="2259107"/>
            <a:ext cx="1976916" cy="547779"/>
          </a:xfrm>
          <a:prstGeom prst="roundRect">
            <a:avLst/>
          </a:prstGeom>
          <a:solidFill>
            <a:srgbClr val="85BD3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thoughtful</a:t>
            </a:r>
          </a:p>
        </p:txBody>
      </p:sp>
      <p:sp>
        <p:nvSpPr>
          <p:cNvPr id="13" name="Rectangle: Rounded Corners 12">
            <a:extLst>
              <a:ext uri="{FF2B5EF4-FFF2-40B4-BE49-F238E27FC236}">
                <a16:creationId xmlns:a16="http://schemas.microsoft.com/office/drawing/2014/main" id="{E7DC2437-1E21-44DF-AD23-28172C0E4E71}"/>
              </a:ext>
            </a:extLst>
          </p:cNvPr>
          <p:cNvSpPr/>
          <p:nvPr/>
        </p:nvSpPr>
        <p:spPr>
          <a:xfrm>
            <a:off x="5981313" y="3288840"/>
            <a:ext cx="1976916" cy="547779"/>
          </a:xfrm>
          <a:prstGeom prst="roundRect">
            <a:avLst/>
          </a:prstGeom>
          <a:solidFill>
            <a:srgbClr val="FDB3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beautiful</a:t>
            </a:r>
          </a:p>
        </p:txBody>
      </p:sp>
      <p:sp>
        <p:nvSpPr>
          <p:cNvPr id="14" name="Rectangle: Rounded Corners 13">
            <a:extLst>
              <a:ext uri="{FF2B5EF4-FFF2-40B4-BE49-F238E27FC236}">
                <a16:creationId xmlns:a16="http://schemas.microsoft.com/office/drawing/2014/main" id="{A643EA82-0861-4B37-ACC0-7780C5CA97C8}"/>
              </a:ext>
            </a:extLst>
          </p:cNvPr>
          <p:cNvSpPr/>
          <p:nvPr/>
        </p:nvSpPr>
        <p:spPr>
          <a:xfrm>
            <a:off x="5981313" y="4318573"/>
            <a:ext cx="1976916" cy="547779"/>
          </a:xfrm>
          <a:prstGeom prst="roundRect">
            <a:avLst/>
          </a:prstGeom>
          <a:solidFill>
            <a:srgbClr val="DC1D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b="1" dirty="0"/>
              <a:t>amazing</a:t>
            </a:r>
          </a:p>
        </p:txBody>
      </p:sp>
    </p:spTree>
    <p:extLst>
      <p:ext uri="{BB962C8B-B14F-4D97-AF65-F5344CB8AC3E}">
        <p14:creationId xmlns:p14="http://schemas.microsoft.com/office/powerpoint/2010/main" val="131403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0884" y="3101532"/>
            <a:ext cx="4583115" cy="1569336"/>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sz="2400" b="1" dirty="0"/>
              <a:t>Talk About It</a:t>
            </a:r>
          </a:p>
          <a:p>
            <a:pPr>
              <a:spcAft>
                <a:spcPts val="1200"/>
              </a:spcAft>
            </a:pPr>
            <a:r>
              <a:rPr lang="en-GB" dirty="0"/>
              <a:t>Talk to the person next to you about </a:t>
            </a:r>
            <a:br>
              <a:rPr lang="en-GB" dirty="0"/>
            </a:br>
            <a:r>
              <a:rPr lang="en-GB" dirty="0"/>
              <a:t>how your mum is special and the wonderful things she does.</a:t>
            </a:r>
          </a:p>
        </p:txBody>
      </p:sp>
      <p:sp>
        <p:nvSpPr>
          <p:cNvPr id="21" name="Title 20"/>
          <p:cNvSpPr>
            <a:spLocks noGrp="1"/>
          </p:cNvSpPr>
          <p:nvPr>
            <p:ph type="title"/>
          </p:nvPr>
        </p:nvSpPr>
        <p:spPr/>
        <p:txBody>
          <a:bodyPr/>
          <a:lstStyle/>
          <a:p>
            <a:r>
              <a:rPr lang="en-GB" sz="3600" dirty="0">
                <a:latin typeface="+mn-lt"/>
              </a:rPr>
              <a:t>How My Mum is Special</a:t>
            </a:r>
          </a:p>
        </p:txBody>
      </p:sp>
      <p:sp>
        <p:nvSpPr>
          <p:cNvPr id="5" name="Rectangle 4"/>
          <p:cNvSpPr/>
          <p:nvPr/>
        </p:nvSpPr>
        <p:spPr>
          <a:xfrm>
            <a:off x="755650" y="1620275"/>
            <a:ext cx="7632700" cy="369332"/>
          </a:xfrm>
          <a:prstGeom prst="rect">
            <a:avLst/>
          </a:prstGeom>
        </p:spPr>
        <p:txBody>
          <a:bodyPr wrap="square" lIns="0" tIns="0" rIns="0" bIns="0">
            <a:spAutoFit/>
          </a:bodyPr>
          <a:lstStyle/>
          <a:p>
            <a:pPr>
              <a:spcAft>
                <a:spcPts val="1200"/>
              </a:spcAft>
            </a:pPr>
            <a:r>
              <a:rPr lang="en-GB" sz="2400" b="1" dirty="0">
                <a:solidFill>
                  <a:srgbClr val="A873B0"/>
                </a:solidFill>
              </a:rPr>
              <a:t>What other ways is your mum special?</a:t>
            </a:r>
          </a:p>
        </p:txBody>
      </p:sp>
      <p:pic>
        <p:nvPicPr>
          <p:cNvPr id="4" name="Picture 3">
            <a:extLst>
              <a:ext uri="{FF2B5EF4-FFF2-40B4-BE49-F238E27FC236}">
                <a16:creationId xmlns:a16="http://schemas.microsoft.com/office/drawing/2014/main" id="{EE6F7686-B47D-4904-AC84-640717244F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65"/>
          <a:stretch/>
        </p:blipFill>
        <p:spPr>
          <a:xfrm>
            <a:off x="6239416" y="1594854"/>
            <a:ext cx="2617368" cy="6152027"/>
          </a:xfrm>
          <a:prstGeom prst="rect">
            <a:avLst/>
          </a:prstGeom>
        </p:spPr>
      </p:pic>
      <p:pic>
        <p:nvPicPr>
          <p:cNvPr id="8" name="Picture 7">
            <a:extLst>
              <a:ext uri="{FF2B5EF4-FFF2-40B4-BE49-F238E27FC236}">
                <a16:creationId xmlns:a16="http://schemas.microsoft.com/office/drawing/2014/main" id="{DDB79341-7D0B-4E86-91FF-2DA0F621368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3800"/>
          <a:stretch/>
        </p:blipFill>
        <p:spPr>
          <a:xfrm>
            <a:off x="4518061" y="1989607"/>
            <a:ext cx="2408105" cy="5554204"/>
          </a:xfrm>
          <a:prstGeom prst="rect">
            <a:avLst/>
          </a:prstGeom>
        </p:spPr>
      </p:pic>
    </p:spTree>
    <p:extLst>
      <p:ext uri="{BB962C8B-B14F-4D97-AF65-F5344CB8AC3E}">
        <p14:creationId xmlns:p14="http://schemas.microsoft.com/office/powerpoint/2010/main" val="350825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0" y="5186820"/>
            <a:ext cx="4845049" cy="922350"/>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spcAft>
                <a:spcPts val="1200"/>
              </a:spcAft>
            </a:pPr>
            <a:r>
              <a:rPr lang="en-GB" sz="2000" dirty="0"/>
              <a:t>Can you think of any other ways </a:t>
            </a:r>
            <a:br>
              <a:rPr lang="en-GB" sz="2000" dirty="0"/>
            </a:br>
            <a:r>
              <a:rPr lang="en-GB" sz="2000" dirty="0"/>
              <a:t>your mum helps you?</a:t>
            </a:r>
          </a:p>
        </p:txBody>
      </p:sp>
      <p:sp>
        <p:nvSpPr>
          <p:cNvPr id="21" name="Title 20"/>
          <p:cNvSpPr>
            <a:spLocks noGrp="1"/>
          </p:cNvSpPr>
          <p:nvPr>
            <p:ph type="title"/>
          </p:nvPr>
        </p:nvSpPr>
        <p:spPr/>
        <p:txBody>
          <a:bodyPr/>
          <a:lstStyle/>
          <a:p>
            <a:r>
              <a:rPr lang="en-GB" sz="3600" dirty="0">
                <a:latin typeface="+mn-lt"/>
              </a:rPr>
              <a:t>My Mum Helps Me</a:t>
            </a:r>
          </a:p>
        </p:txBody>
      </p:sp>
      <p:sp>
        <p:nvSpPr>
          <p:cNvPr id="5" name="Rectangle 4"/>
          <p:cNvSpPr/>
          <p:nvPr/>
        </p:nvSpPr>
        <p:spPr>
          <a:xfrm>
            <a:off x="755650" y="1620275"/>
            <a:ext cx="7632700" cy="2677656"/>
          </a:xfrm>
          <a:prstGeom prst="rect">
            <a:avLst/>
          </a:prstGeom>
        </p:spPr>
        <p:txBody>
          <a:bodyPr wrap="square" lIns="0" tIns="0" rIns="0" bIns="0">
            <a:spAutoFit/>
          </a:bodyPr>
          <a:lstStyle/>
          <a:p>
            <a:pPr>
              <a:spcAft>
                <a:spcPts val="2400"/>
              </a:spcAft>
            </a:pPr>
            <a:r>
              <a:rPr lang="en-GB" sz="2400" b="1" dirty="0">
                <a:solidFill>
                  <a:srgbClr val="A873B0"/>
                </a:solidFill>
              </a:rPr>
              <a:t>How does your mum help you? </a:t>
            </a:r>
          </a:p>
          <a:p>
            <a:pPr marL="285750" indent="-285750">
              <a:spcAft>
                <a:spcPts val="1200"/>
              </a:spcAft>
              <a:buFont typeface="Arial" panose="020B0604020202020204" pitchFamily="34" charset="0"/>
              <a:buChar char="•"/>
            </a:pPr>
            <a:r>
              <a:rPr lang="en-GB" dirty="0"/>
              <a:t>Makes me food when I’m hungry.</a:t>
            </a:r>
          </a:p>
          <a:p>
            <a:pPr marL="285750" indent="-285750">
              <a:spcAft>
                <a:spcPts val="1200"/>
              </a:spcAft>
              <a:buFont typeface="Arial" panose="020B0604020202020204" pitchFamily="34" charset="0"/>
              <a:buChar char="•"/>
            </a:pPr>
            <a:r>
              <a:rPr lang="en-GB" dirty="0"/>
              <a:t>Reads me bedtime stories.</a:t>
            </a:r>
          </a:p>
          <a:p>
            <a:pPr marL="285750" indent="-285750">
              <a:spcAft>
                <a:spcPts val="1200"/>
              </a:spcAft>
              <a:buFont typeface="Arial" panose="020B0604020202020204" pitchFamily="34" charset="0"/>
              <a:buChar char="•"/>
            </a:pPr>
            <a:r>
              <a:rPr lang="en-GB" dirty="0"/>
              <a:t>Helps me to get dressed.</a:t>
            </a:r>
          </a:p>
          <a:p>
            <a:pPr marL="285750" indent="-285750">
              <a:spcAft>
                <a:spcPts val="1200"/>
              </a:spcAft>
              <a:buFont typeface="Arial" panose="020B0604020202020204" pitchFamily="34" charset="0"/>
              <a:buChar char="•"/>
            </a:pPr>
            <a:r>
              <a:rPr lang="en-GB" dirty="0"/>
              <a:t>Cheers me up when I’m upset.</a:t>
            </a:r>
          </a:p>
          <a:p>
            <a:pPr marL="285750" indent="-285750">
              <a:spcAft>
                <a:spcPts val="1200"/>
              </a:spcAft>
              <a:buFont typeface="Arial" panose="020B0604020202020204" pitchFamily="34" charset="0"/>
              <a:buChar char="•"/>
            </a:pPr>
            <a:r>
              <a:rPr lang="en-GB" dirty="0"/>
              <a:t>Buys me clothes or things I might need.</a:t>
            </a:r>
          </a:p>
        </p:txBody>
      </p:sp>
      <p:pic>
        <p:nvPicPr>
          <p:cNvPr id="8" name="Picture 7">
            <a:extLst>
              <a:ext uri="{FF2B5EF4-FFF2-40B4-BE49-F238E27FC236}">
                <a16:creationId xmlns:a16="http://schemas.microsoft.com/office/drawing/2014/main" id="{A9CCAAA2-CA1F-41B4-8287-D488AEDCC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4221" y="1346421"/>
            <a:ext cx="4369779" cy="6410635"/>
          </a:xfrm>
          <a:prstGeom prst="rect">
            <a:avLst/>
          </a:prstGeom>
        </p:spPr>
      </p:pic>
    </p:spTree>
    <p:extLst>
      <p:ext uri="{BB962C8B-B14F-4D97-AF65-F5344CB8AC3E}">
        <p14:creationId xmlns:p14="http://schemas.microsoft.com/office/powerpoint/2010/main" val="392722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right)">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My Mum is Special</a:t>
            </a:r>
          </a:p>
        </p:txBody>
      </p:sp>
      <p:sp>
        <p:nvSpPr>
          <p:cNvPr id="5" name="Rectangle 4"/>
          <p:cNvSpPr/>
          <p:nvPr/>
        </p:nvSpPr>
        <p:spPr>
          <a:xfrm>
            <a:off x="755650" y="1620275"/>
            <a:ext cx="7665336" cy="369332"/>
          </a:xfrm>
          <a:prstGeom prst="rect">
            <a:avLst/>
          </a:prstGeom>
        </p:spPr>
        <p:txBody>
          <a:bodyPr wrap="square" lIns="0" tIns="0" rIns="0" bIns="0">
            <a:spAutoFit/>
          </a:bodyPr>
          <a:lstStyle/>
          <a:p>
            <a:pPr algn="ctr">
              <a:spcAft>
                <a:spcPts val="1200"/>
              </a:spcAft>
            </a:pPr>
            <a:r>
              <a:rPr lang="en-GB" sz="2400" b="1" dirty="0">
                <a:solidFill>
                  <a:srgbClr val="A873B0"/>
                </a:solidFill>
              </a:rPr>
              <a:t>How can you be kind to your mum?</a:t>
            </a:r>
          </a:p>
        </p:txBody>
      </p:sp>
      <p:sp>
        <p:nvSpPr>
          <p:cNvPr id="3" name="Rectangle: Rounded Corners 2"/>
          <p:cNvSpPr/>
          <p:nvPr/>
        </p:nvSpPr>
        <p:spPr>
          <a:xfrm>
            <a:off x="957670" y="5532651"/>
            <a:ext cx="5324363" cy="511831"/>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dirty="0"/>
              <a:t>Put things away when you are asked to.</a:t>
            </a:r>
          </a:p>
        </p:txBody>
      </p:sp>
      <p:sp>
        <p:nvSpPr>
          <p:cNvPr id="7" name="Rectangle: Rounded Corners 6">
            <a:extLst>
              <a:ext uri="{FF2B5EF4-FFF2-40B4-BE49-F238E27FC236}">
                <a16:creationId xmlns:a16="http://schemas.microsoft.com/office/drawing/2014/main" id="{F1E3B601-034C-4C24-B591-652D975E20E1}"/>
              </a:ext>
            </a:extLst>
          </p:cNvPr>
          <p:cNvSpPr/>
          <p:nvPr/>
        </p:nvSpPr>
        <p:spPr>
          <a:xfrm>
            <a:off x="2074088" y="4724004"/>
            <a:ext cx="5324365" cy="511831"/>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dirty="0"/>
              <a:t>Ask her how her day has been.</a:t>
            </a:r>
          </a:p>
        </p:txBody>
      </p:sp>
      <p:sp>
        <p:nvSpPr>
          <p:cNvPr id="8" name="Rectangle: Rounded Corners 7">
            <a:extLst>
              <a:ext uri="{FF2B5EF4-FFF2-40B4-BE49-F238E27FC236}">
                <a16:creationId xmlns:a16="http://schemas.microsoft.com/office/drawing/2014/main" id="{A562EEC6-ADC8-4E1F-86F5-28D4D12A0AC6}"/>
              </a:ext>
            </a:extLst>
          </p:cNvPr>
          <p:cNvSpPr/>
          <p:nvPr/>
        </p:nvSpPr>
        <p:spPr>
          <a:xfrm>
            <a:off x="2074088" y="3106707"/>
            <a:ext cx="5324363" cy="511831"/>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dirty="0"/>
              <a:t>Make her a drink.</a:t>
            </a:r>
          </a:p>
        </p:txBody>
      </p:sp>
      <p:sp>
        <p:nvSpPr>
          <p:cNvPr id="9" name="Rectangle: Rounded Corners 8">
            <a:extLst>
              <a:ext uri="{FF2B5EF4-FFF2-40B4-BE49-F238E27FC236}">
                <a16:creationId xmlns:a16="http://schemas.microsoft.com/office/drawing/2014/main" id="{1FA0D816-7C46-4CD4-A5BE-D77FF2D0DB45}"/>
              </a:ext>
            </a:extLst>
          </p:cNvPr>
          <p:cNvSpPr/>
          <p:nvPr/>
        </p:nvSpPr>
        <p:spPr>
          <a:xfrm>
            <a:off x="957670" y="2298059"/>
            <a:ext cx="5324363" cy="511831"/>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dirty="0"/>
              <a:t>Get ready for school on time.</a:t>
            </a:r>
          </a:p>
        </p:txBody>
      </p:sp>
      <p:sp>
        <p:nvSpPr>
          <p:cNvPr id="11" name="Rectangle: Rounded Corners 10">
            <a:extLst>
              <a:ext uri="{FF2B5EF4-FFF2-40B4-BE49-F238E27FC236}">
                <a16:creationId xmlns:a16="http://schemas.microsoft.com/office/drawing/2014/main" id="{01049B31-3B89-4EC8-B2CB-002DB5F27221}"/>
              </a:ext>
            </a:extLst>
          </p:cNvPr>
          <p:cNvSpPr/>
          <p:nvPr/>
        </p:nvSpPr>
        <p:spPr>
          <a:xfrm>
            <a:off x="957670" y="3915355"/>
            <a:ext cx="5324363" cy="511831"/>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spcAft>
                <a:spcPts val="1200"/>
              </a:spcAft>
            </a:pPr>
            <a:r>
              <a:rPr lang="en-GB" dirty="0"/>
              <a:t>Draw her a picture.</a:t>
            </a:r>
          </a:p>
        </p:txBody>
      </p:sp>
      <p:grpSp>
        <p:nvGrpSpPr>
          <p:cNvPr id="40" name="Group 39">
            <a:extLst>
              <a:ext uri="{FF2B5EF4-FFF2-40B4-BE49-F238E27FC236}">
                <a16:creationId xmlns:a16="http://schemas.microsoft.com/office/drawing/2014/main" id="{368EBC8B-72BE-44B9-9800-B1EFF32EF7E0}"/>
              </a:ext>
            </a:extLst>
          </p:cNvPr>
          <p:cNvGrpSpPr/>
          <p:nvPr/>
        </p:nvGrpSpPr>
        <p:grpSpPr>
          <a:xfrm>
            <a:off x="5929348" y="2202581"/>
            <a:ext cx="705370" cy="705370"/>
            <a:chOff x="5929348" y="2202581"/>
            <a:chExt cx="705370" cy="705370"/>
          </a:xfrm>
        </p:grpSpPr>
        <p:sp>
          <p:nvSpPr>
            <p:cNvPr id="2" name="Oval 1">
              <a:extLst>
                <a:ext uri="{FF2B5EF4-FFF2-40B4-BE49-F238E27FC236}">
                  <a16:creationId xmlns:a16="http://schemas.microsoft.com/office/drawing/2014/main" id="{2A544D7A-A8D0-4455-85FF-0DB446A34442}"/>
                </a:ext>
              </a:extLst>
            </p:cNvPr>
            <p:cNvSpPr/>
            <p:nvPr/>
          </p:nvSpPr>
          <p:spPr>
            <a:xfrm>
              <a:off x="5929348" y="2202581"/>
              <a:ext cx="705370" cy="705370"/>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a:extLst>
                <a:ext uri="{FF2B5EF4-FFF2-40B4-BE49-F238E27FC236}">
                  <a16:creationId xmlns:a16="http://schemas.microsoft.com/office/drawing/2014/main" id="{C981A701-D625-466C-9BC4-145683701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6236" y="2269648"/>
              <a:ext cx="571594" cy="571237"/>
            </a:xfrm>
            <a:prstGeom prst="rect">
              <a:avLst/>
            </a:prstGeom>
          </p:spPr>
        </p:pic>
      </p:grpSp>
      <p:grpSp>
        <p:nvGrpSpPr>
          <p:cNvPr id="41" name="Group 40">
            <a:extLst>
              <a:ext uri="{FF2B5EF4-FFF2-40B4-BE49-F238E27FC236}">
                <a16:creationId xmlns:a16="http://schemas.microsoft.com/office/drawing/2014/main" id="{5F76B2C1-4711-4AD6-8E1A-F07C2F0FDACB}"/>
              </a:ext>
            </a:extLst>
          </p:cNvPr>
          <p:cNvGrpSpPr/>
          <p:nvPr/>
        </p:nvGrpSpPr>
        <p:grpSpPr>
          <a:xfrm>
            <a:off x="7045766" y="3009937"/>
            <a:ext cx="819796" cy="705370"/>
            <a:chOff x="7045766" y="3009937"/>
            <a:chExt cx="819796" cy="705370"/>
          </a:xfrm>
        </p:grpSpPr>
        <p:sp>
          <p:nvSpPr>
            <p:cNvPr id="22" name="Oval 21">
              <a:extLst>
                <a:ext uri="{FF2B5EF4-FFF2-40B4-BE49-F238E27FC236}">
                  <a16:creationId xmlns:a16="http://schemas.microsoft.com/office/drawing/2014/main" id="{BCD7E83A-BD83-4501-AC9C-3F345CCCC0C7}"/>
                </a:ext>
              </a:extLst>
            </p:cNvPr>
            <p:cNvSpPr/>
            <p:nvPr/>
          </p:nvSpPr>
          <p:spPr>
            <a:xfrm>
              <a:off x="7045766" y="3009937"/>
              <a:ext cx="705370" cy="705370"/>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3000EC42-6F23-4AEC-808A-438D327D3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738" y="3081404"/>
              <a:ext cx="702824" cy="560565"/>
            </a:xfrm>
            <a:prstGeom prst="rect">
              <a:avLst/>
            </a:prstGeom>
          </p:spPr>
        </p:pic>
      </p:grpSp>
      <p:grpSp>
        <p:nvGrpSpPr>
          <p:cNvPr id="42" name="Group 41">
            <a:extLst>
              <a:ext uri="{FF2B5EF4-FFF2-40B4-BE49-F238E27FC236}">
                <a16:creationId xmlns:a16="http://schemas.microsoft.com/office/drawing/2014/main" id="{CE2F8723-6F39-4272-9C14-475E7AED53A8}"/>
              </a:ext>
            </a:extLst>
          </p:cNvPr>
          <p:cNvGrpSpPr/>
          <p:nvPr/>
        </p:nvGrpSpPr>
        <p:grpSpPr>
          <a:xfrm>
            <a:off x="5929348" y="3812077"/>
            <a:ext cx="848851" cy="705370"/>
            <a:chOff x="5929348" y="3812077"/>
            <a:chExt cx="848851" cy="705370"/>
          </a:xfrm>
        </p:grpSpPr>
        <p:sp>
          <p:nvSpPr>
            <p:cNvPr id="24" name="Oval 23">
              <a:extLst>
                <a:ext uri="{FF2B5EF4-FFF2-40B4-BE49-F238E27FC236}">
                  <a16:creationId xmlns:a16="http://schemas.microsoft.com/office/drawing/2014/main" id="{497AE336-AD39-4A2D-BFA3-32AEC7705E1C}"/>
                </a:ext>
              </a:extLst>
            </p:cNvPr>
            <p:cNvSpPr/>
            <p:nvPr/>
          </p:nvSpPr>
          <p:spPr>
            <a:xfrm>
              <a:off x="5929348" y="3812077"/>
              <a:ext cx="705370" cy="705370"/>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28C1F5D9-5E5F-4062-8BA5-4FC99A3322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1785" y="3850263"/>
              <a:ext cx="716414" cy="518859"/>
            </a:xfrm>
            <a:prstGeom prst="rect">
              <a:avLst/>
            </a:prstGeom>
          </p:spPr>
        </p:pic>
      </p:grpSp>
      <p:grpSp>
        <p:nvGrpSpPr>
          <p:cNvPr id="43" name="Group 42">
            <a:extLst>
              <a:ext uri="{FF2B5EF4-FFF2-40B4-BE49-F238E27FC236}">
                <a16:creationId xmlns:a16="http://schemas.microsoft.com/office/drawing/2014/main" id="{4FA1340D-83A1-40EF-B690-094DB16E9E2E}"/>
              </a:ext>
            </a:extLst>
          </p:cNvPr>
          <p:cNvGrpSpPr/>
          <p:nvPr/>
        </p:nvGrpSpPr>
        <p:grpSpPr>
          <a:xfrm>
            <a:off x="7045766" y="4614217"/>
            <a:ext cx="791605" cy="705370"/>
            <a:chOff x="7045766" y="4614217"/>
            <a:chExt cx="791605" cy="705370"/>
          </a:xfrm>
        </p:grpSpPr>
        <p:sp>
          <p:nvSpPr>
            <p:cNvPr id="26" name="Oval 25">
              <a:extLst>
                <a:ext uri="{FF2B5EF4-FFF2-40B4-BE49-F238E27FC236}">
                  <a16:creationId xmlns:a16="http://schemas.microsoft.com/office/drawing/2014/main" id="{5BE10880-3FCA-43EA-92D7-33FE8A92304A}"/>
                </a:ext>
              </a:extLst>
            </p:cNvPr>
            <p:cNvSpPr/>
            <p:nvPr/>
          </p:nvSpPr>
          <p:spPr>
            <a:xfrm>
              <a:off x="7045766" y="4614217"/>
              <a:ext cx="705370" cy="705370"/>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DE2B8694-2502-4D8F-8DAA-3D9F03A60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5737">
              <a:off x="7116144" y="4782301"/>
              <a:ext cx="721227" cy="451400"/>
            </a:xfrm>
            <a:prstGeom prst="rect">
              <a:avLst/>
            </a:prstGeom>
          </p:spPr>
        </p:pic>
      </p:grpSp>
      <p:grpSp>
        <p:nvGrpSpPr>
          <p:cNvPr id="44" name="Group 43">
            <a:extLst>
              <a:ext uri="{FF2B5EF4-FFF2-40B4-BE49-F238E27FC236}">
                <a16:creationId xmlns:a16="http://schemas.microsoft.com/office/drawing/2014/main" id="{02BA44D0-496D-472F-AA21-80910FBFCB23}"/>
              </a:ext>
            </a:extLst>
          </p:cNvPr>
          <p:cNvGrpSpPr/>
          <p:nvPr/>
        </p:nvGrpSpPr>
        <p:grpSpPr>
          <a:xfrm>
            <a:off x="5929348" y="5429374"/>
            <a:ext cx="924490" cy="705370"/>
            <a:chOff x="5929348" y="5429374"/>
            <a:chExt cx="924490" cy="705370"/>
          </a:xfrm>
        </p:grpSpPr>
        <p:sp>
          <p:nvSpPr>
            <p:cNvPr id="28" name="Oval 27">
              <a:extLst>
                <a:ext uri="{FF2B5EF4-FFF2-40B4-BE49-F238E27FC236}">
                  <a16:creationId xmlns:a16="http://schemas.microsoft.com/office/drawing/2014/main" id="{039B229C-F3B8-41DB-83CE-EE4E6D66F871}"/>
                </a:ext>
              </a:extLst>
            </p:cNvPr>
            <p:cNvSpPr/>
            <p:nvPr/>
          </p:nvSpPr>
          <p:spPr>
            <a:xfrm>
              <a:off x="5929348" y="5429374"/>
              <a:ext cx="705370" cy="705370"/>
            </a:xfrm>
            <a:prstGeom prst="ellipse">
              <a:avLst/>
            </a:prstGeom>
            <a:solidFill>
              <a:schemeClr val="bg1"/>
            </a:solidFill>
            <a:ln w="28575">
              <a:solidFill>
                <a:srgbClr val="EE5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DC27D6F4-1C9F-4851-9B72-0FE6037313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6236" y="5557531"/>
              <a:ext cx="857602" cy="511831"/>
            </a:xfrm>
            <a:prstGeom prst="rect">
              <a:avLst/>
            </a:prstGeom>
          </p:spPr>
        </p:pic>
      </p:grpSp>
    </p:spTree>
    <p:extLst>
      <p:ext uri="{BB962C8B-B14F-4D97-AF65-F5344CB8AC3E}">
        <p14:creationId xmlns:p14="http://schemas.microsoft.com/office/powerpoint/2010/main" val="166444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55651" y="5557279"/>
            <a:ext cx="7632700" cy="547779"/>
          </a:xfrm>
          <a:prstGeom prst="roundRect">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algn="ctr">
              <a:spcAft>
                <a:spcPts val="1200"/>
              </a:spcAft>
            </a:pPr>
            <a:r>
              <a:rPr lang="en-GB" dirty="0"/>
              <a:t>What makes them special?</a:t>
            </a:r>
          </a:p>
        </p:txBody>
      </p:sp>
      <p:sp>
        <p:nvSpPr>
          <p:cNvPr id="21" name="Title 20"/>
          <p:cNvSpPr>
            <a:spLocks noGrp="1"/>
          </p:cNvSpPr>
          <p:nvPr>
            <p:ph type="title"/>
          </p:nvPr>
        </p:nvSpPr>
        <p:spPr>
          <a:xfrm>
            <a:off x="457198" y="447365"/>
            <a:ext cx="8220075" cy="1136886"/>
          </a:xfrm>
          <a:prstGeom prst="round2SameRect">
            <a:avLst>
              <a:gd name="adj1" fmla="val 12134"/>
              <a:gd name="adj2" fmla="val 0"/>
            </a:avLst>
          </a:prstGeom>
        </p:spPr>
        <p:txBody>
          <a:bodyPr/>
          <a:lstStyle/>
          <a:p>
            <a:pPr algn="ctr"/>
            <a:r>
              <a:rPr lang="en-GB" sz="3600" dirty="0">
                <a:latin typeface="+mn-lt"/>
              </a:rPr>
              <a:t>Have You Any Other </a:t>
            </a:r>
            <a:br>
              <a:rPr lang="en-GB" sz="3600" dirty="0">
                <a:latin typeface="+mn-lt"/>
              </a:rPr>
            </a:br>
            <a:r>
              <a:rPr lang="en-GB" sz="3600" dirty="0">
                <a:latin typeface="+mn-lt"/>
              </a:rPr>
              <a:t>Special People in Your Life?</a:t>
            </a:r>
          </a:p>
        </p:txBody>
      </p:sp>
      <p:sp>
        <p:nvSpPr>
          <p:cNvPr id="5" name="Rectangle 4"/>
          <p:cNvSpPr/>
          <p:nvPr/>
        </p:nvSpPr>
        <p:spPr>
          <a:xfrm>
            <a:off x="755652" y="1758500"/>
            <a:ext cx="7537744" cy="646331"/>
          </a:xfrm>
          <a:prstGeom prst="rect">
            <a:avLst/>
          </a:prstGeom>
        </p:spPr>
        <p:txBody>
          <a:bodyPr wrap="square" lIns="0" tIns="0" rIns="0" bIns="0">
            <a:spAutoFit/>
          </a:bodyPr>
          <a:lstStyle/>
          <a:p>
            <a:pPr algn="ctr">
              <a:spcAft>
                <a:spcPts val="1200"/>
              </a:spcAft>
            </a:pPr>
            <a:r>
              <a:rPr lang="en-GB" sz="1600" dirty="0"/>
              <a:t>We can have lots of special people in our lives who could be like a mum to us. </a:t>
            </a:r>
          </a:p>
          <a:p>
            <a:pPr algn="ctr">
              <a:spcAft>
                <a:spcPts val="1200"/>
              </a:spcAft>
            </a:pPr>
            <a:r>
              <a:rPr lang="en-GB" sz="1600" dirty="0"/>
              <a:t>Can you name some of these other special people in your life?</a:t>
            </a:r>
          </a:p>
        </p:txBody>
      </p:sp>
      <p:sp>
        <p:nvSpPr>
          <p:cNvPr id="8" name="TextBox 7">
            <a:extLst>
              <a:ext uri="{FF2B5EF4-FFF2-40B4-BE49-F238E27FC236}">
                <a16:creationId xmlns:a16="http://schemas.microsoft.com/office/drawing/2014/main" id="{EA42A8C9-F23A-46DF-939D-9B6C7450B1A2}"/>
              </a:ext>
            </a:extLst>
          </p:cNvPr>
          <p:cNvSpPr txBox="1"/>
          <p:nvPr/>
        </p:nvSpPr>
        <p:spPr>
          <a:xfrm>
            <a:off x="3346356" y="3171569"/>
            <a:ext cx="1152138" cy="523220"/>
          </a:xfrm>
          <a:prstGeom prst="rect">
            <a:avLst/>
          </a:prstGeom>
          <a:noFill/>
        </p:spPr>
        <p:txBody>
          <a:bodyPr wrap="square">
            <a:spAutoFit/>
          </a:bodyPr>
          <a:lstStyle/>
          <a:p>
            <a:pPr algn="ctr"/>
            <a:r>
              <a:rPr lang="en-GB" sz="2800" b="1" dirty="0">
                <a:solidFill>
                  <a:srgbClr val="00ABEB"/>
                </a:solidFill>
              </a:rPr>
              <a:t>uncle</a:t>
            </a:r>
          </a:p>
        </p:txBody>
      </p:sp>
      <p:sp>
        <p:nvSpPr>
          <p:cNvPr id="9" name="TextBox 8">
            <a:extLst>
              <a:ext uri="{FF2B5EF4-FFF2-40B4-BE49-F238E27FC236}">
                <a16:creationId xmlns:a16="http://schemas.microsoft.com/office/drawing/2014/main" id="{39ADEAD5-522B-4644-8CF2-24A81005D38F}"/>
              </a:ext>
            </a:extLst>
          </p:cNvPr>
          <p:cNvSpPr txBox="1"/>
          <p:nvPr/>
        </p:nvSpPr>
        <p:spPr>
          <a:xfrm>
            <a:off x="1152510" y="4030798"/>
            <a:ext cx="895793" cy="523220"/>
          </a:xfrm>
          <a:prstGeom prst="rect">
            <a:avLst/>
          </a:prstGeom>
          <a:noFill/>
        </p:spPr>
        <p:txBody>
          <a:bodyPr wrap="square">
            <a:spAutoFit/>
          </a:bodyPr>
          <a:lstStyle/>
          <a:p>
            <a:pPr algn="ctr"/>
            <a:r>
              <a:rPr lang="en-GB" sz="2800" b="1" dirty="0">
                <a:solidFill>
                  <a:srgbClr val="F75572"/>
                </a:solidFill>
              </a:rPr>
              <a:t>dad</a:t>
            </a:r>
          </a:p>
        </p:txBody>
      </p:sp>
      <p:sp>
        <p:nvSpPr>
          <p:cNvPr id="11" name="TextBox 10">
            <a:extLst>
              <a:ext uri="{FF2B5EF4-FFF2-40B4-BE49-F238E27FC236}">
                <a16:creationId xmlns:a16="http://schemas.microsoft.com/office/drawing/2014/main" id="{7696CD60-1484-42E1-ADAD-38ECB9D870AB}"/>
              </a:ext>
            </a:extLst>
          </p:cNvPr>
          <p:cNvSpPr txBox="1"/>
          <p:nvPr/>
        </p:nvSpPr>
        <p:spPr>
          <a:xfrm>
            <a:off x="3038540" y="4532429"/>
            <a:ext cx="1408094" cy="523220"/>
          </a:xfrm>
          <a:prstGeom prst="rect">
            <a:avLst/>
          </a:prstGeom>
          <a:noFill/>
        </p:spPr>
        <p:txBody>
          <a:bodyPr wrap="square">
            <a:spAutoFit/>
          </a:bodyPr>
          <a:lstStyle/>
          <a:p>
            <a:pPr algn="ctr"/>
            <a:r>
              <a:rPr lang="en-GB" sz="2800" b="1" dirty="0">
                <a:solidFill>
                  <a:srgbClr val="A873B0"/>
                </a:solidFill>
              </a:rPr>
              <a:t>granny</a:t>
            </a:r>
          </a:p>
        </p:txBody>
      </p:sp>
      <p:sp>
        <p:nvSpPr>
          <p:cNvPr id="12" name="TextBox 11">
            <a:extLst>
              <a:ext uri="{FF2B5EF4-FFF2-40B4-BE49-F238E27FC236}">
                <a16:creationId xmlns:a16="http://schemas.microsoft.com/office/drawing/2014/main" id="{E45DC7C0-F149-4B55-9088-173D169CAC40}"/>
              </a:ext>
            </a:extLst>
          </p:cNvPr>
          <p:cNvSpPr txBox="1"/>
          <p:nvPr/>
        </p:nvSpPr>
        <p:spPr>
          <a:xfrm>
            <a:off x="5564463" y="2909959"/>
            <a:ext cx="2271012" cy="523220"/>
          </a:xfrm>
          <a:prstGeom prst="rect">
            <a:avLst/>
          </a:prstGeom>
          <a:noFill/>
        </p:spPr>
        <p:txBody>
          <a:bodyPr wrap="square">
            <a:spAutoFit/>
          </a:bodyPr>
          <a:lstStyle/>
          <a:p>
            <a:pPr algn="ctr"/>
            <a:r>
              <a:rPr lang="en-GB" sz="2800" b="1" dirty="0">
                <a:solidFill>
                  <a:srgbClr val="28C5CA"/>
                </a:solidFill>
              </a:rPr>
              <a:t>step-parents</a:t>
            </a:r>
          </a:p>
        </p:txBody>
      </p:sp>
      <p:sp>
        <p:nvSpPr>
          <p:cNvPr id="13" name="TextBox 12">
            <a:extLst>
              <a:ext uri="{FF2B5EF4-FFF2-40B4-BE49-F238E27FC236}">
                <a16:creationId xmlns:a16="http://schemas.microsoft.com/office/drawing/2014/main" id="{9195C9FA-2118-4DB7-9112-8E46613647E4}"/>
              </a:ext>
            </a:extLst>
          </p:cNvPr>
          <p:cNvSpPr txBox="1"/>
          <p:nvPr/>
        </p:nvSpPr>
        <p:spPr>
          <a:xfrm>
            <a:off x="5564463" y="4709927"/>
            <a:ext cx="1077767" cy="523220"/>
          </a:xfrm>
          <a:prstGeom prst="rect">
            <a:avLst/>
          </a:prstGeom>
          <a:noFill/>
        </p:spPr>
        <p:txBody>
          <a:bodyPr wrap="square">
            <a:spAutoFit/>
          </a:bodyPr>
          <a:lstStyle/>
          <a:p>
            <a:pPr algn="ctr"/>
            <a:r>
              <a:rPr lang="en-GB" sz="2800" b="1" dirty="0">
                <a:solidFill>
                  <a:srgbClr val="FDB300"/>
                </a:solidFill>
              </a:rPr>
              <a:t>aunt</a:t>
            </a:r>
          </a:p>
        </p:txBody>
      </p:sp>
      <p:sp>
        <p:nvSpPr>
          <p:cNvPr id="14" name="TextBox 13">
            <a:extLst>
              <a:ext uri="{FF2B5EF4-FFF2-40B4-BE49-F238E27FC236}">
                <a16:creationId xmlns:a16="http://schemas.microsoft.com/office/drawing/2014/main" id="{2F19E7FB-2580-4495-B6AB-5C17F6CBDC4D}"/>
              </a:ext>
            </a:extLst>
          </p:cNvPr>
          <p:cNvSpPr txBox="1"/>
          <p:nvPr/>
        </p:nvSpPr>
        <p:spPr>
          <a:xfrm>
            <a:off x="7035098" y="4009209"/>
            <a:ext cx="1258298" cy="523220"/>
          </a:xfrm>
          <a:prstGeom prst="rect">
            <a:avLst/>
          </a:prstGeom>
          <a:noFill/>
        </p:spPr>
        <p:txBody>
          <a:bodyPr wrap="square">
            <a:spAutoFit/>
          </a:bodyPr>
          <a:lstStyle/>
          <a:p>
            <a:pPr algn="ctr"/>
            <a:r>
              <a:rPr lang="en-GB" sz="2800" b="1" dirty="0">
                <a:solidFill>
                  <a:srgbClr val="85BD33"/>
                </a:solidFill>
              </a:rPr>
              <a:t>cousin</a:t>
            </a:r>
          </a:p>
        </p:txBody>
      </p:sp>
      <p:sp>
        <p:nvSpPr>
          <p:cNvPr id="15" name="TextBox 14">
            <a:extLst>
              <a:ext uri="{FF2B5EF4-FFF2-40B4-BE49-F238E27FC236}">
                <a16:creationId xmlns:a16="http://schemas.microsoft.com/office/drawing/2014/main" id="{6A88E613-E95E-44EA-85CD-BD06C939A53E}"/>
              </a:ext>
            </a:extLst>
          </p:cNvPr>
          <p:cNvSpPr txBox="1"/>
          <p:nvPr/>
        </p:nvSpPr>
        <p:spPr>
          <a:xfrm>
            <a:off x="824835" y="2706453"/>
            <a:ext cx="1797050" cy="523220"/>
          </a:xfrm>
          <a:prstGeom prst="rect">
            <a:avLst/>
          </a:prstGeom>
          <a:noFill/>
        </p:spPr>
        <p:txBody>
          <a:bodyPr wrap="square">
            <a:spAutoFit/>
          </a:bodyPr>
          <a:lstStyle/>
          <a:p>
            <a:pPr algn="ctr"/>
            <a:r>
              <a:rPr lang="en-GB" sz="2800" b="1" dirty="0">
                <a:solidFill>
                  <a:srgbClr val="009A41"/>
                </a:solidFill>
              </a:rPr>
              <a:t>grandad</a:t>
            </a:r>
          </a:p>
        </p:txBody>
      </p:sp>
    </p:spTree>
    <p:extLst>
      <p:ext uri="{BB962C8B-B14F-4D97-AF65-F5344CB8AC3E}">
        <p14:creationId xmlns:p14="http://schemas.microsoft.com/office/powerpoint/2010/main" val="37353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1000"/>
                                        <p:tgtEl>
                                          <p:spTgt spid="3"/>
                                        </p:tgtEl>
                                      </p:cBhvr>
                                    </p:animEffect>
                                    <p:anim calcmode="lin" valueType="num">
                                      <p:cBhvr>
                                        <p:cTn id="71" dur="1000" fill="hold"/>
                                        <p:tgtEl>
                                          <p:spTgt spid="3"/>
                                        </p:tgtEl>
                                        <p:attrNameLst>
                                          <p:attrName>ppt_x</p:attrName>
                                        </p:attrNameLst>
                                      </p:cBhvr>
                                      <p:tavLst>
                                        <p:tav tm="0">
                                          <p:val>
                                            <p:strVal val="#ppt_x"/>
                                          </p:val>
                                        </p:tav>
                                        <p:tav tm="100000">
                                          <p:val>
                                            <p:strVal val="#ppt_x"/>
                                          </p:val>
                                        </p:tav>
                                      </p:tavLst>
                                    </p:anim>
                                    <p:anim calcmode="lin" valueType="num">
                                      <p:cBhvr>
                                        <p:cTn id="7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8" grpId="0"/>
      <p:bldP spid="9"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81</TotalTime>
  <Words>420</Words>
  <Application>Microsoft Office PowerPoint</Application>
  <PresentationFormat>On-screen Show (4:3)</PresentationFormat>
  <Paragraphs>52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Twinkl</vt:lpstr>
      <vt:lpstr>Arial</vt:lpstr>
      <vt:lpstr>Roboto</vt:lpstr>
      <vt:lpstr>Calibri</vt:lpstr>
      <vt:lpstr>Office Theme</vt:lpstr>
      <vt:lpstr>Disclaimer/s</vt:lpstr>
      <vt:lpstr>PowerPoint Presentation</vt:lpstr>
      <vt:lpstr>Mums Are Special</vt:lpstr>
      <vt:lpstr>Mums Are Special</vt:lpstr>
      <vt:lpstr>How My Mum is Special</vt:lpstr>
      <vt:lpstr>How My Mum is Special</vt:lpstr>
      <vt:lpstr>My Mum Helps Me</vt:lpstr>
      <vt:lpstr>How My Mum is Special</vt:lpstr>
      <vt:lpstr>Have You Any Other  Special People in Your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Jessica Salt</dc:creator>
  <cp:lastModifiedBy>Jessica Salt</cp:lastModifiedBy>
  <cp:revision>11</cp:revision>
  <dcterms:created xsi:type="dcterms:W3CDTF">2021-11-10T11:31:16Z</dcterms:created>
  <dcterms:modified xsi:type="dcterms:W3CDTF">2021-11-10T14:52:05Z</dcterms:modified>
</cp:coreProperties>
</file>