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3" r:id="rId5"/>
    <p:sldId id="274" r:id="rId6"/>
    <p:sldId id="275" r:id="rId7"/>
    <p:sldId id="276" r:id="rId8"/>
    <p:sldId id="277" r:id="rId9"/>
    <p:sldId id="278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winkl" pitchFamily="2" charset="0"/>
      <p:regular r:id="rId20"/>
      <p:bold r:id="rId21"/>
    </p:embeddedFont>
    <p:embeddedFont>
      <p:font typeface="Twinkl SemiBold" pitchFamily="2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D99"/>
    <a:srgbClr val="CEB4D7"/>
    <a:srgbClr val="A673AD"/>
    <a:srgbClr val="8D358B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710" y="13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22698" y="1372372"/>
            <a:ext cx="7632700" cy="1019136"/>
          </a:xfrm>
          <a:prstGeom prst="roundRect">
            <a:avLst>
              <a:gd name="adj" fmla="val 10180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70286" y="481785"/>
            <a:ext cx="8174037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The Eatwell Guide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2699" y="2632847"/>
            <a:ext cx="1797764" cy="3394075"/>
          </a:xfrm>
          <a:prstGeom prst="roundRect">
            <a:avLst>
              <a:gd name="adj" fmla="val 6420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04818" y="1470797"/>
            <a:ext cx="74906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To be healthy, nutritious food is needed to provide energy for the body. A variety of food is needed in the diet because different foods contain different substances that are needed to keep you healthy.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65043" y="2814079"/>
            <a:ext cx="175541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An average meal should be made up of one-third carbohydrates and one-third fruit and vegetables, with the remaining one-third split between dairy, protein and a little bit of fat.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9F4271-9BEA-4B27-BFDE-E5C746178D24}"/>
              </a:ext>
            </a:extLst>
          </p:cNvPr>
          <p:cNvGrpSpPr/>
          <p:nvPr/>
        </p:nvGrpSpPr>
        <p:grpSpPr>
          <a:xfrm>
            <a:off x="2725701" y="2301794"/>
            <a:ext cx="5569803" cy="3937057"/>
            <a:chOff x="2708031" y="2250830"/>
            <a:chExt cx="5711817" cy="403744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A6D2222-10BA-4270-94CF-9CFECFBDB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031" y="2250830"/>
              <a:ext cx="5711817" cy="403744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03EFAFD-CD02-4E2C-88D0-16557F50F918}"/>
                </a:ext>
              </a:extLst>
            </p:cNvPr>
            <p:cNvSpPr/>
            <p:nvPr/>
          </p:nvSpPr>
          <p:spPr>
            <a:xfrm>
              <a:off x="2866292" y="2391508"/>
              <a:ext cx="1014046" cy="1019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A34BB0-6F03-4359-BEA7-D830BE65AE34}"/>
                </a:ext>
              </a:extLst>
            </p:cNvPr>
            <p:cNvSpPr/>
            <p:nvPr/>
          </p:nvSpPr>
          <p:spPr>
            <a:xfrm>
              <a:off x="3024553" y="2938952"/>
              <a:ext cx="1014046" cy="292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39174" y="2632161"/>
            <a:ext cx="7632700" cy="3419475"/>
          </a:xfrm>
          <a:prstGeom prst="roundRect">
            <a:avLst>
              <a:gd name="adj" fmla="val 3417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74062" y="6086561"/>
            <a:ext cx="8175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 courtesy of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kimmaki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pointnshoot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Susumpow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(@flickr.com) - granted under creative commons licence - attribution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36112" y="1612986"/>
            <a:ext cx="6735762" cy="615950"/>
          </a:xfrm>
          <a:prstGeom prst="roundRect">
            <a:avLst>
              <a:gd name="adj" fmla="val 11317"/>
            </a:avLst>
          </a:prstGeom>
          <a:solidFill>
            <a:srgbClr val="CEB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487012" y="1678074"/>
            <a:ext cx="56800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400" dirty="0">
                <a:solidFill>
                  <a:schemeClr val="tx1"/>
                </a:solidFill>
                <a:latin typeface="+mn-lt"/>
              </a:rPr>
              <a:t>People around the world eat a wide variety of food. Some food you might be familiar with and some you may never have seen before.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87" y="2716299"/>
            <a:ext cx="4338637" cy="3251200"/>
          </a:xfrm>
          <a:prstGeom prst="rect">
            <a:avLst/>
          </a:prstGeom>
          <a:noFill/>
          <a:ln w="19050">
            <a:solidFill>
              <a:srgbClr val="886D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24" y="2716299"/>
            <a:ext cx="2195513" cy="1644650"/>
          </a:xfrm>
          <a:prstGeom prst="rect">
            <a:avLst/>
          </a:prstGeom>
          <a:noFill/>
          <a:ln w="19050">
            <a:solidFill>
              <a:srgbClr val="886D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24" y="4503824"/>
            <a:ext cx="2195513" cy="1463675"/>
          </a:xfrm>
          <a:prstGeom prst="rect">
            <a:avLst/>
          </a:prstGeom>
          <a:noFill/>
          <a:ln w="19050">
            <a:solidFill>
              <a:srgbClr val="886D7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24" y="1114511"/>
            <a:ext cx="1485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6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8" y="6126163"/>
            <a:ext cx="8175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 courtesy of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VRoig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4572000" y="2424068"/>
            <a:ext cx="3708400" cy="2512155"/>
          </a:xfrm>
          <a:prstGeom prst="roundRect">
            <a:avLst>
              <a:gd name="adj" fmla="val 5518"/>
            </a:avLst>
          </a:prstGeom>
          <a:solidFill>
            <a:srgbClr val="D9ED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822645" y="2732777"/>
            <a:ext cx="282762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n-lt"/>
              </a:rPr>
              <a:t>Paella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The dish is widely regarded as Spain’s national dish, as well as a regional Valencian dish.</a:t>
            </a: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15" y="2486346"/>
            <a:ext cx="3181350" cy="2387600"/>
          </a:xfrm>
          <a:prstGeom prst="rect">
            <a:avLst/>
          </a:prstGeom>
          <a:noFill/>
          <a:ln w="60325">
            <a:solidFill>
              <a:srgbClr val="8D35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664" y="1675571"/>
            <a:ext cx="756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Can you name the foods in this photo and name their food groups?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72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572000" y="2424068"/>
            <a:ext cx="3708400" cy="2512155"/>
          </a:xfrm>
          <a:prstGeom prst="roundRect">
            <a:avLst>
              <a:gd name="adj" fmla="val 5518"/>
            </a:avLst>
          </a:prstGeom>
          <a:solidFill>
            <a:srgbClr val="D9ED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8" y="6126163"/>
            <a:ext cx="8175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 courtesy of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pointnshoot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804316" y="2696162"/>
            <a:ext cx="282762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n-lt"/>
              </a:rPr>
              <a:t>Bento (</a:t>
            </a:r>
            <a:r>
              <a:rPr lang="ja-JP" altLang="en-US" sz="2400" dirty="0">
                <a:ea typeface="ＭＳ Ｐゴシック" panose="020B0600070205080204" pitchFamily="34" charset="-128"/>
              </a:rPr>
              <a:t>弁当 </a:t>
            </a:r>
            <a:r>
              <a:rPr lang="en-GB" altLang="en-US" sz="2400" dirty="0" err="1"/>
              <a:t>bentō</a:t>
            </a:r>
            <a:r>
              <a:rPr lang="en-GB" altLang="en-US" sz="2400" b="1" dirty="0">
                <a:latin typeface="+mn-lt"/>
              </a:rPr>
              <a:t>)</a:t>
            </a:r>
            <a:endParaRPr lang="en-GB" altLang="en-US" sz="2400" b="1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Japanese bento contains rice, fish or meat, with pickled or cooked vegetables, served in a box.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664" y="1675571"/>
            <a:ext cx="756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Can you name the foods in this photo and name their food groups?</a:t>
            </a:r>
            <a:endParaRPr lang="en-GB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9" r="1756"/>
          <a:stretch/>
        </p:blipFill>
        <p:spPr bwMode="auto">
          <a:xfrm>
            <a:off x="1233767" y="2484201"/>
            <a:ext cx="3169920" cy="2387600"/>
          </a:xfrm>
          <a:prstGeom prst="rect">
            <a:avLst/>
          </a:prstGeom>
          <a:noFill/>
          <a:ln w="60325">
            <a:solidFill>
              <a:srgbClr val="8D35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572000" y="2424068"/>
            <a:ext cx="3708400" cy="2512155"/>
          </a:xfrm>
          <a:prstGeom prst="roundRect">
            <a:avLst>
              <a:gd name="adj" fmla="val 5518"/>
            </a:avLst>
          </a:prstGeom>
          <a:solidFill>
            <a:srgbClr val="D9ED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8" y="6126163"/>
            <a:ext cx="8175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 courtesy of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avlxy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853743" y="2696162"/>
            <a:ext cx="28276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+mn-lt"/>
              </a:rPr>
              <a:t>Biryani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chemeClr val="tx1"/>
                </a:solidFill>
                <a:latin typeface="+mn-lt"/>
              </a:rPr>
              <a:t>Biryani is a mixed rice dish from the Indian subcontinent.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19664" y="1675571"/>
            <a:ext cx="7568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Can you name the foods in this photo and name their food groups?</a:t>
            </a:r>
            <a:endParaRPr lang="en-GB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52" y="2484994"/>
            <a:ext cx="3181350" cy="2386013"/>
          </a:xfrm>
          <a:prstGeom prst="rect">
            <a:avLst/>
          </a:prstGeom>
          <a:noFill/>
          <a:ln w="60325">
            <a:solidFill>
              <a:srgbClr val="8D35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E7265AEE-C5C2-41D5-A916-F8B3B3C3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</p:spTree>
    <p:extLst>
      <p:ext uri="{BB962C8B-B14F-4D97-AF65-F5344CB8AC3E}">
        <p14:creationId xmlns:p14="http://schemas.microsoft.com/office/powerpoint/2010/main" val="21242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8" y="6126163"/>
            <a:ext cx="8175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Photos courtesy of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Vroig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avlxyz</a:t>
            </a:r>
            <a:r>
              <a:rPr lang="en-GB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(@flickr.com) - granted under creative commons licence - attribution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4639543" y="1441608"/>
            <a:ext cx="3198813" cy="1801813"/>
          </a:xfrm>
          <a:prstGeom prst="wedgeEllipseCallout">
            <a:avLst>
              <a:gd name="adj1" fmla="val -1904"/>
              <a:gd name="adj2" fmla="val 60450"/>
            </a:avLst>
          </a:prstGeom>
          <a:solidFill>
            <a:schemeClr val="bg1"/>
          </a:solidFill>
          <a:ln w="19050"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865333" y="1747201"/>
            <a:ext cx="2643297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Can you identify any similarities between the types of food eaten around the world?</a:t>
            </a:r>
          </a:p>
        </p:txBody>
      </p:sp>
      <p:pic>
        <p:nvPicPr>
          <p:cNvPr id="1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90370"/>
            <a:ext cx="2720975" cy="2038350"/>
          </a:xfrm>
          <a:prstGeom prst="rect">
            <a:avLst/>
          </a:prstGeom>
          <a:noFill/>
          <a:ln w="28575">
            <a:solidFill>
              <a:srgbClr val="8D35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857308"/>
            <a:ext cx="2719388" cy="2038350"/>
          </a:xfrm>
          <a:prstGeom prst="rect">
            <a:avLst/>
          </a:prstGeom>
          <a:noFill/>
          <a:ln w="28575">
            <a:solidFill>
              <a:srgbClr val="8D35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5">
            <a:extLst>
              <a:ext uri="{FF2B5EF4-FFF2-40B4-BE49-F238E27FC236}">
                <a16:creationId xmlns:a16="http://schemas.microsoft.com/office/drawing/2014/main" id="{25D05BC3-8900-4EA6-87CB-E2D0ED60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EFE7C4-8E28-45D7-9140-E8E699862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19" y="3168039"/>
            <a:ext cx="2441643" cy="29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6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755650" y="4229100"/>
            <a:ext cx="2493963" cy="928688"/>
          </a:xfrm>
          <a:prstGeom prst="roundRect">
            <a:avLst/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3333750" y="4229100"/>
            <a:ext cx="2506663" cy="928688"/>
          </a:xfrm>
          <a:prstGeom prst="roundRect">
            <a:avLst/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ounded Rectangle 13"/>
          <p:cNvSpPr/>
          <p:nvPr/>
        </p:nvSpPr>
        <p:spPr bwMode="auto">
          <a:xfrm>
            <a:off x="5924550" y="4229100"/>
            <a:ext cx="2457450" cy="928688"/>
          </a:xfrm>
          <a:prstGeom prst="roundRect">
            <a:avLst/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Rounded Rectangle 18"/>
          <p:cNvSpPr/>
          <p:nvPr/>
        </p:nvSpPr>
        <p:spPr bwMode="auto">
          <a:xfrm>
            <a:off x="5924550" y="2124075"/>
            <a:ext cx="2463800" cy="2047875"/>
          </a:xfrm>
          <a:prstGeom prst="roundRect">
            <a:avLst>
              <a:gd name="adj" fmla="val 7013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ounded Rectangle 19"/>
          <p:cNvSpPr/>
          <p:nvPr/>
        </p:nvSpPr>
        <p:spPr bwMode="auto">
          <a:xfrm>
            <a:off x="3333750" y="2144713"/>
            <a:ext cx="2506663" cy="2027237"/>
          </a:xfrm>
          <a:prstGeom prst="roundRect">
            <a:avLst>
              <a:gd name="adj" fmla="val 6508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Rounded Rectangle 20"/>
          <p:cNvSpPr/>
          <p:nvPr/>
        </p:nvSpPr>
        <p:spPr bwMode="auto">
          <a:xfrm>
            <a:off x="755650" y="2135188"/>
            <a:ext cx="2493963" cy="2036762"/>
          </a:xfrm>
          <a:prstGeom prst="roundRect">
            <a:avLst>
              <a:gd name="adj" fmla="val 6960"/>
            </a:avLst>
          </a:prstGeom>
          <a:solidFill>
            <a:srgbClr val="D9E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ounded Rectangle 21"/>
          <p:cNvSpPr/>
          <p:nvPr/>
        </p:nvSpPr>
        <p:spPr bwMode="auto">
          <a:xfrm>
            <a:off x="757238" y="1560513"/>
            <a:ext cx="7648575" cy="498475"/>
          </a:xfrm>
          <a:prstGeom prst="roundRect">
            <a:avLst/>
          </a:prstGeom>
          <a:solidFill>
            <a:srgbClr val="CE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749300" y="1625600"/>
            <a:ext cx="763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20201F"/>
                </a:solidFill>
                <a:latin typeface="+mn-lt"/>
              </a:rPr>
              <a:t>The food we eat may differ, however, we all need food to: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792163" y="2573338"/>
            <a:ext cx="7626350" cy="222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2393950"/>
            <a:ext cx="224155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2400300"/>
            <a:ext cx="22526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386013"/>
            <a:ext cx="21383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1274763" y="4508500"/>
            <a:ext cx="145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stay healthy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3756025" y="4370278"/>
            <a:ext cx="162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give us energy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340475" y="4505325"/>
            <a:ext cx="1625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help us grow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760413" y="5219700"/>
            <a:ext cx="7627937" cy="498475"/>
          </a:xfrm>
          <a:prstGeom prst="roundRect">
            <a:avLst/>
          </a:prstGeom>
          <a:solidFill>
            <a:srgbClr val="CE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779463" y="5283200"/>
            <a:ext cx="762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20201F"/>
                </a:solidFill>
                <a:latin typeface="+mn-lt"/>
              </a:rPr>
              <a:t>For this reason the foods groups are the same.</a:t>
            </a: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484188" y="6121400"/>
            <a:ext cx="8175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Photos courtesy of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digypho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Tobyotter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altLang="en-US" sz="8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maessive</a:t>
            </a:r>
            <a:r>
              <a:rPr lang="en-GB" altLang="en-US" sz="800" baseline="30000" dirty="0"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493E4F4E-00E5-4CA4-8B5F-3E0A8088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12" y="471574"/>
            <a:ext cx="8220075" cy="113188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World Diets</a:t>
            </a:r>
          </a:p>
        </p:txBody>
      </p:sp>
    </p:spTree>
    <p:extLst>
      <p:ext uri="{BB962C8B-B14F-4D97-AF65-F5344CB8AC3E}">
        <p14:creationId xmlns:p14="http://schemas.microsoft.com/office/powerpoint/2010/main" val="11476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9" grpId="0" animBg="1"/>
      <p:bldP spid="20" grpId="0" animBg="1"/>
      <p:bldP spid="21" grpId="0" animBg="1"/>
      <p:bldP spid="28" grpId="0"/>
      <p:bldP spid="29" grpId="0"/>
      <p:bldP spid="30" grpId="0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58" y="2301875"/>
            <a:ext cx="401955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39738" y="482283"/>
            <a:ext cx="8220075" cy="1111567"/>
          </a:xfrm>
        </p:spPr>
        <p:txBody>
          <a:bodyPr/>
          <a:lstStyle/>
          <a:p>
            <a:pPr algn="ctr" eaLnBrk="1" hangingPunct="1"/>
            <a:r>
              <a:rPr lang="en-GB" altLang="en-US" dirty="0">
                <a:latin typeface="+mn-lt"/>
              </a:rPr>
              <a:t>What Have We Learnt?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725170" y="1393825"/>
            <a:ext cx="7627938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600" dirty="0">
                <a:latin typeface="+mn-lt"/>
              </a:rPr>
              <a:t>Although there are lots of different foods, diets around the world are based on similar food groups to help people to stay healthy.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1600" dirty="0">
                <a:latin typeface="+mn-lt"/>
              </a:rPr>
              <a:t>Most diets in the world are made up of:</a:t>
            </a:r>
          </a:p>
        </p:txBody>
      </p:sp>
      <p:sp>
        <p:nvSpPr>
          <p:cNvPr id="35" name="Carbs"/>
          <p:cNvSpPr>
            <a:spLocks noChangeArrowheads="1"/>
          </p:cNvSpPr>
          <p:nvPr/>
        </p:nvSpPr>
        <p:spPr bwMode="auto">
          <a:xfrm>
            <a:off x="6354445" y="2301875"/>
            <a:ext cx="1998663" cy="1643527"/>
          </a:xfrm>
          <a:prstGeom prst="rect">
            <a:avLst/>
          </a:prstGeom>
          <a:solidFill>
            <a:srgbClr val="ED84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400" dirty="0">
                <a:solidFill>
                  <a:srgbClr val="20201F"/>
                </a:solidFill>
                <a:latin typeface="+mn-lt"/>
              </a:rPr>
              <a:t>Bread, rice, potatoes, pasta and other starchy foods, e.g. yam, plantain, couscous (sometimes these are known as staple foods, forming the bulk of the diet.)</a:t>
            </a:r>
          </a:p>
        </p:txBody>
      </p:sp>
      <p:sp>
        <p:nvSpPr>
          <p:cNvPr id="36" name="Milk and Dairy"/>
          <p:cNvSpPr>
            <a:spLocks noChangeArrowheads="1"/>
          </p:cNvSpPr>
          <p:nvPr/>
        </p:nvSpPr>
        <p:spPr bwMode="auto">
          <a:xfrm>
            <a:off x="6359208" y="4352925"/>
            <a:ext cx="1998662" cy="28733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400">
                <a:solidFill>
                  <a:srgbClr val="20201F"/>
                </a:solidFill>
                <a:latin typeface="+mn-lt"/>
              </a:rPr>
              <a:t>Milk and dairy foods.</a:t>
            </a:r>
          </a:p>
        </p:txBody>
      </p:sp>
      <p:sp>
        <p:nvSpPr>
          <p:cNvPr id="37" name="Protein"/>
          <p:cNvSpPr>
            <a:spLocks noChangeArrowheads="1"/>
          </p:cNvSpPr>
          <p:nvPr/>
        </p:nvSpPr>
        <p:spPr bwMode="auto">
          <a:xfrm>
            <a:off x="729933" y="4957762"/>
            <a:ext cx="2003425" cy="674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GB" altLang="en-US" sz="1400" dirty="0">
                <a:solidFill>
                  <a:srgbClr val="20201F"/>
                </a:solidFill>
                <a:latin typeface="+mn-lt"/>
              </a:rPr>
              <a:t>Meat, fish, eggs, beans and other non-dairy sources of protein.</a:t>
            </a:r>
          </a:p>
        </p:txBody>
      </p:sp>
      <p:sp>
        <p:nvSpPr>
          <p:cNvPr id="38" name="Fruit and Veg"/>
          <p:cNvSpPr>
            <a:spLocks noChangeArrowheads="1"/>
          </p:cNvSpPr>
          <p:nvPr/>
        </p:nvSpPr>
        <p:spPr bwMode="auto">
          <a:xfrm>
            <a:off x="748983" y="2636837"/>
            <a:ext cx="1998662" cy="285750"/>
          </a:xfrm>
          <a:prstGeom prst="rect">
            <a:avLst/>
          </a:prstGeom>
          <a:solidFill>
            <a:srgbClr val="7CC9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1400" dirty="0">
                <a:solidFill>
                  <a:srgbClr val="20201F"/>
                </a:solidFill>
                <a:latin typeface="+mn-lt"/>
              </a:rPr>
              <a:t>Fruit and Vegetables.</a:t>
            </a:r>
          </a:p>
        </p:txBody>
      </p:sp>
      <p:sp>
        <p:nvSpPr>
          <p:cNvPr id="39" name="Fats and Sugars"/>
          <p:cNvSpPr>
            <a:spLocks noChangeArrowheads="1"/>
          </p:cNvSpPr>
          <p:nvPr/>
        </p:nvSpPr>
        <p:spPr bwMode="auto">
          <a:xfrm>
            <a:off x="3549333" y="5905500"/>
            <a:ext cx="2000250" cy="2921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400">
                <a:solidFill>
                  <a:schemeClr val="bg1"/>
                </a:solidFill>
                <a:latin typeface="+mn-lt"/>
              </a:rPr>
              <a:t>Oils and sugars.</a:t>
            </a:r>
          </a:p>
        </p:txBody>
      </p:sp>
      <p:cxnSp>
        <p:nvCxnSpPr>
          <p:cNvPr id="40" name="Arrow Carbs"/>
          <p:cNvCxnSpPr/>
          <p:nvPr/>
        </p:nvCxnSpPr>
        <p:spPr>
          <a:xfrm flipV="1">
            <a:off x="5786120" y="3011487"/>
            <a:ext cx="509588" cy="66675"/>
          </a:xfrm>
          <a:prstGeom prst="straightConnector1">
            <a:avLst/>
          </a:prstGeom>
          <a:ln w="38100">
            <a:solidFill>
              <a:srgbClr val="ED8479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Arrow Milk and Dairy"/>
          <p:cNvCxnSpPr/>
          <p:nvPr/>
        </p:nvCxnSpPr>
        <p:spPr>
          <a:xfrm>
            <a:off x="5695633" y="4495800"/>
            <a:ext cx="60007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Arrow Fruit and Veg"/>
          <p:cNvCxnSpPr/>
          <p:nvPr/>
        </p:nvCxnSpPr>
        <p:spPr>
          <a:xfrm flipH="1" flipV="1">
            <a:off x="2806383" y="2835275"/>
            <a:ext cx="411162" cy="163512"/>
          </a:xfrm>
          <a:prstGeom prst="straightConnector1">
            <a:avLst/>
          </a:prstGeom>
          <a:ln w="38100">
            <a:solidFill>
              <a:srgbClr val="7CC95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Arrow Proteins"/>
          <p:cNvCxnSpPr/>
          <p:nvPr/>
        </p:nvCxnSpPr>
        <p:spPr>
          <a:xfrm flipH="1">
            <a:off x="2887345" y="5119687"/>
            <a:ext cx="654050" cy="23653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Arrow Fats and Sugars"/>
          <p:cNvCxnSpPr/>
          <p:nvPr/>
        </p:nvCxnSpPr>
        <p:spPr>
          <a:xfrm flipH="1">
            <a:off x="4370070" y="5395912"/>
            <a:ext cx="1588" cy="406400"/>
          </a:xfrm>
          <a:prstGeom prst="straightConnector1">
            <a:avLst/>
          </a:prstGeom>
          <a:ln w="38100">
            <a:solidFill>
              <a:srgbClr val="8D358B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1"/>
          <p:cNvSpPr txBox="1">
            <a:spLocks noChangeArrowheads="1"/>
          </p:cNvSpPr>
          <p:nvPr/>
        </p:nvSpPr>
        <p:spPr bwMode="auto">
          <a:xfrm>
            <a:off x="2903220" y="2732087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7CC956"/>
                </a:solidFill>
                <a:latin typeface="+mn-lt"/>
              </a:rPr>
              <a:t>1</a:t>
            </a:r>
          </a:p>
        </p:txBody>
      </p:sp>
      <p:sp>
        <p:nvSpPr>
          <p:cNvPr id="46" name="2"/>
          <p:cNvSpPr txBox="1">
            <a:spLocks noChangeArrowheads="1"/>
          </p:cNvSpPr>
          <p:nvPr/>
        </p:nvSpPr>
        <p:spPr bwMode="auto">
          <a:xfrm>
            <a:off x="5844699" y="2854325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ED8479"/>
                </a:solidFill>
                <a:latin typeface="+mn-lt"/>
              </a:rPr>
              <a:t>2</a:t>
            </a:r>
          </a:p>
        </p:txBody>
      </p:sp>
      <p:sp>
        <p:nvSpPr>
          <p:cNvPr id="47" name="3"/>
          <p:cNvSpPr txBox="1">
            <a:spLocks noChangeArrowheads="1"/>
          </p:cNvSpPr>
          <p:nvPr/>
        </p:nvSpPr>
        <p:spPr bwMode="auto">
          <a:xfrm>
            <a:off x="5802789" y="4305300"/>
            <a:ext cx="696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B0F0"/>
                </a:solidFill>
                <a:latin typeface="+mn-lt"/>
              </a:rPr>
              <a:t>3</a:t>
            </a:r>
          </a:p>
        </p:txBody>
      </p:sp>
      <p:sp>
        <p:nvSpPr>
          <p:cNvPr id="48" name="4"/>
          <p:cNvSpPr txBox="1">
            <a:spLocks noChangeArrowheads="1"/>
          </p:cNvSpPr>
          <p:nvPr/>
        </p:nvSpPr>
        <p:spPr bwMode="auto">
          <a:xfrm>
            <a:off x="4227594" y="5395911"/>
            <a:ext cx="48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rgbClr val="A673AD"/>
                </a:solidFill>
                <a:latin typeface="+mn-lt"/>
              </a:rPr>
              <a:t>5</a:t>
            </a:r>
          </a:p>
        </p:txBody>
      </p:sp>
      <p:sp>
        <p:nvSpPr>
          <p:cNvPr id="49" name="5"/>
          <p:cNvSpPr txBox="1">
            <a:spLocks noChangeArrowheads="1"/>
          </p:cNvSpPr>
          <p:nvPr/>
        </p:nvSpPr>
        <p:spPr bwMode="auto">
          <a:xfrm>
            <a:off x="3124994" y="5034913"/>
            <a:ext cx="49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48406" y="4932828"/>
            <a:ext cx="8905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100" b="1" dirty="0">
                <a:solidFill>
                  <a:schemeClr val="bg1"/>
                </a:solidFill>
                <a:latin typeface="+mn-lt"/>
              </a:rPr>
              <a:t>Foods high in sugar</a:t>
            </a:r>
          </a:p>
        </p:txBody>
      </p:sp>
      <p:sp>
        <p:nvSpPr>
          <p:cNvPr id="52" name="4"/>
          <p:cNvSpPr txBox="1">
            <a:spLocks noChangeArrowheads="1"/>
          </p:cNvSpPr>
          <p:nvPr/>
        </p:nvSpPr>
        <p:spPr bwMode="auto">
          <a:xfrm>
            <a:off x="5559108" y="4845050"/>
            <a:ext cx="48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827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5" grpId="0"/>
      <p:bldP spid="46" grpId="0"/>
      <p:bldP spid="47" grpId="0"/>
      <p:bldP spid="48" grpId="0" build="allAtOnce"/>
      <p:bldP spid="49" grpId="0"/>
      <p:bldP spid="51" grpId="0"/>
      <p:bldP spid="52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486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Twinkl SemiBold</vt:lpstr>
      <vt:lpstr>Twinkl</vt:lpstr>
      <vt:lpstr>Calibri</vt:lpstr>
      <vt:lpstr>Arial</vt:lpstr>
      <vt:lpstr>Office Theme</vt:lpstr>
      <vt:lpstr>PowerPoint Presentation</vt:lpstr>
      <vt:lpstr>The Eatwell Guide</vt:lpstr>
      <vt:lpstr>World Diets</vt:lpstr>
      <vt:lpstr>World Diets</vt:lpstr>
      <vt:lpstr>World Diets</vt:lpstr>
      <vt:lpstr>World Diets</vt:lpstr>
      <vt:lpstr>World Diets</vt:lpstr>
      <vt:lpstr>World Diets</vt:lpstr>
      <vt:lpstr>What Have We Learnt?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Laura</cp:lastModifiedBy>
  <cp:revision>9</cp:revision>
  <dcterms:created xsi:type="dcterms:W3CDTF">2017-04-18T15:23:00Z</dcterms:created>
  <dcterms:modified xsi:type="dcterms:W3CDTF">2020-08-08T14:08:42Z</dcterms:modified>
</cp:coreProperties>
</file>