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9"/>
  </p:notesMasterIdLst>
  <p:handoutMasterIdLst>
    <p:handoutMasterId r:id="rId20"/>
  </p:handoutMasterIdLst>
  <p:sldIdLst>
    <p:sldId id="268" r:id="rId3"/>
    <p:sldId id="264"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70"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
      <p:font typeface="Twinkl" panose="02000000000000000000" pitchFamily="2"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77"/>
    <a:srgbClr val="A3858F"/>
    <a:srgbClr val="8493CA"/>
    <a:srgbClr val="777778"/>
    <a:srgbClr val="C1E8FB"/>
    <a:srgbClr val="FED1A1"/>
    <a:srgbClr val="6E6458"/>
    <a:srgbClr val="B49A7D"/>
    <a:srgbClr val="6E6357"/>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786"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29/04/2023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29/04/2023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story-resources/traditional-tales/traditional-tales-aladdin"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resources/story-resources/traditional-tales/traditional-tales-aladdin"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8044642" y="6053630"/>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8052955" y="6061943"/>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873A8-A4C3-F61F-88FE-76F04A3C6A5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5650" y="698500"/>
            <a:ext cx="7628409" cy="5394325"/>
          </a:xfrm>
          <a:prstGeom prst="roundRect">
            <a:avLst>
              <a:gd name="adj" fmla="val 8348"/>
            </a:avLst>
          </a:prstGeom>
          <a:solidFill>
            <a:srgbClr val="6E6357"/>
          </a:solidFill>
        </p:spPr>
      </p:pic>
      <p:sp>
        <p:nvSpPr>
          <p:cNvPr id="3" name="Text Box">
            <a:extLst>
              <a:ext uri="{FF2B5EF4-FFF2-40B4-BE49-F238E27FC236}">
                <a16:creationId xmlns:a16="http://schemas.microsoft.com/office/drawing/2014/main" id="{1B27581A-78BB-50BA-DEA9-4C9990F3F462}"/>
              </a:ext>
            </a:extLst>
          </p:cNvPr>
          <p:cNvSpPr/>
          <p:nvPr/>
        </p:nvSpPr>
        <p:spPr>
          <a:xfrm>
            <a:off x="755650" y="698500"/>
            <a:ext cx="3155950" cy="1467180"/>
          </a:xfrm>
          <a:prstGeom prst="roundRect">
            <a:avLst/>
          </a:prstGeom>
          <a:solidFill>
            <a:srgbClr val="C1E8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baseline="0" dirty="0">
                <a:solidFill>
                  <a:srgbClr val="282526"/>
                </a:solidFill>
                <a:latin typeface="Twinkl" pitchFamily="2" charset="0"/>
              </a:rPr>
              <a:t>Aladdin became rich and powerful and married the Sultan’s daughter. They lived in a beautiful palace. </a:t>
            </a:r>
            <a:endParaRPr lang="en-GB" sz="1800" b="0" i="0" u="none" strike="noStrike" baseline="0" dirty="0">
              <a:solidFill>
                <a:schemeClr val="bg1"/>
              </a:solidFill>
              <a:latin typeface="Twinkl" pitchFamily="2" charset="0"/>
            </a:endParaRPr>
          </a:p>
        </p:txBody>
      </p:sp>
    </p:spTree>
    <p:extLst>
      <p:ext uri="{BB962C8B-B14F-4D97-AF65-F5344CB8AC3E}">
        <p14:creationId xmlns:p14="http://schemas.microsoft.com/office/powerpoint/2010/main" val="111066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873A8-A4C3-F61F-88FE-76F04A3C6A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2840"/>
          <a:stretch/>
        </p:blipFill>
        <p:spPr>
          <a:xfrm>
            <a:off x="755650" y="698500"/>
            <a:ext cx="7628409" cy="5394325"/>
          </a:xfrm>
          <a:prstGeom prst="roundRect">
            <a:avLst>
              <a:gd name="adj" fmla="val 8348"/>
            </a:avLst>
          </a:prstGeom>
          <a:solidFill>
            <a:srgbClr val="8493CA"/>
          </a:solidFill>
        </p:spPr>
      </p:pic>
      <p:sp>
        <p:nvSpPr>
          <p:cNvPr id="3" name="Text Box">
            <a:extLst>
              <a:ext uri="{FF2B5EF4-FFF2-40B4-BE49-F238E27FC236}">
                <a16:creationId xmlns:a16="http://schemas.microsoft.com/office/drawing/2014/main" id="{1B27581A-78BB-50BA-DEA9-4C9990F3F462}"/>
              </a:ext>
            </a:extLst>
          </p:cNvPr>
          <p:cNvSpPr/>
          <p:nvPr/>
        </p:nvSpPr>
        <p:spPr>
          <a:xfrm>
            <a:off x="1246713" y="5170843"/>
            <a:ext cx="6661150" cy="854246"/>
          </a:xfrm>
          <a:prstGeom prst="roundRect">
            <a:avLst/>
          </a:prstGeom>
          <a:solidFill>
            <a:srgbClr val="8493C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baseline="0" dirty="0">
                <a:solidFill>
                  <a:srgbClr val="282526"/>
                </a:solidFill>
                <a:latin typeface="Twinkl" pitchFamily="2" charset="0"/>
              </a:rPr>
              <a:t>The magician heard about the lamp and wanted it for himself. He tricked Aladdin’s wife into swapping it for a new one. </a:t>
            </a:r>
            <a:endParaRPr lang="en-GB" sz="1800" b="0" i="0" u="none" strike="noStrike" baseline="0" dirty="0">
              <a:solidFill>
                <a:schemeClr val="bg1"/>
              </a:solidFill>
              <a:latin typeface="Twinkl" pitchFamily="2" charset="0"/>
            </a:endParaRPr>
          </a:p>
        </p:txBody>
      </p:sp>
    </p:spTree>
    <p:extLst>
      <p:ext uri="{BB962C8B-B14F-4D97-AF65-F5344CB8AC3E}">
        <p14:creationId xmlns:p14="http://schemas.microsoft.com/office/powerpoint/2010/main" val="359084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873A8-A4C3-F61F-88FE-76F04A3C6A5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5650" y="698500"/>
            <a:ext cx="7628409" cy="5394325"/>
          </a:xfrm>
          <a:prstGeom prst="roundRect">
            <a:avLst>
              <a:gd name="adj" fmla="val 8348"/>
            </a:avLst>
          </a:prstGeom>
          <a:solidFill>
            <a:srgbClr val="8493CA"/>
          </a:solidFill>
        </p:spPr>
      </p:pic>
      <p:sp>
        <p:nvSpPr>
          <p:cNvPr id="3" name="Text Box">
            <a:extLst>
              <a:ext uri="{FF2B5EF4-FFF2-40B4-BE49-F238E27FC236}">
                <a16:creationId xmlns:a16="http://schemas.microsoft.com/office/drawing/2014/main" id="{1B27581A-78BB-50BA-DEA9-4C9990F3F462}"/>
              </a:ext>
            </a:extLst>
          </p:cNvPr>
          <p:cNvSpPr/>
          <p:nvPr/>
        </p:nvSpPr>
        <p:spPr>
          <a:xfrm>
            <a:off x="1695450" y="4239510"/>
            <a:ext cx="4679954" cy="854246"/>
          </a:xfrm>
          <a:prstGeom prst="roundRect">
            <a:avLst/>
          </a:prstGeom>
          <a:solidFill>
            <a:srgbClr val="7777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baseline="0" dirty="0">
                <a:solidFill>
                  <a:srgbClr val="282526"/>
                </a:solidFill>
                <a:latin typeface="Twinkl" pitchFamily="2" charset="0"/>
              </a:rPr>
              <a:t>Then, he used the lamp’s power to transport Aladdin’s wife and palace away. </a:t>
            </a:r>
            <a:endParaRPr lang="en-GB" sz="1800" b="0" i="0" u="none" strike="noStrike" baseline="0" dirty="0">
              <a:solidFill>
                <a:schemeClr val="bg1"/>
              </a:solidFill>
              <a:latin typeface="Twinkl" pitchFamily="2" charset="0"/>
            </a:endParaRPr>
          </a:p>
        </p:txBody>
      </p:sp>
    </p:spTree>
    <p:extLst>
      <p:ext uri="{BB962C8B-B14F-4D97-AF65-F5344CB8AC3E}">
        <p14:creationId xmlns:p14="http://schemas.microsoft.com/office/powerpoint/2010/main" val="252932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873A8-A4C3-F61F-88FE-76F04A3C6A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0525"/>
          <a:stretch/>
        </p:blipFill>
        <p:spPr>
          <a:xfrm>
            <a:off x="755650" y="698500"/>
            <a:ext cx="7628409" cy="5394325"/>
          </a:xfrm>
          <a:prstGeom prst="roundRect">
            <a:avLst>
              <a:gd name="adj" fmla="val 8348"/>
            </a:avLst>
          </a:prstGeom>
          <a:solidFill>
            <a:srgbClr val="8493CA"/>
          </a:solidFill>
        </p:spPr>
      </p:pic>
      <p:sp>
        <p:nvSpPr>
          <p:cNvPr id="3" name="Text Box">
            <a:extLst>
              <a:ext uri="{FF2B5EF4-FFF2-40B4-BE49-F238E27FC236}">
                <a16:creationId xmlns:a16="http://schemas.microsoft.com/office/drawing/2014/main" id="{1B27581A-78BB-50BA-DEA9-4C9990F3F462}"/>
              </a:ext>
            </a:extLst>
          </p:cNvPr>
          <p:cNvSpPr/>
          <p:nvPr/>
        </p:nvSpPr>
        <p:spPr>
          <a:xfrm>
            <a:off x="1074179" y="5238579"/>
            <a:ext cx="7008284" cy="854246"/>
          </a:xfrm>
          <a:prstGeom prst="roundRect">
            <a:avLst/>
          </a:prstGeom>
          <a:solidFill>
            <a:srgbClr val="8493C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baseline="0" dirty="0">
                <a:solidFill>
                  <a:srgbClr val="282526"/>
                </a:solidFill>
                <a:latin typeface="Twinkl" pitchFamily="2" charset="0"/>
              </a:rPr>
              <a:t>Aladdin returned to find everything gone but he still had the ring. He used the genie in the ring to take him to his wife. </a:t>
            </a:r>
            <a:endParaRPr lang="en-GB" sz="1800" b="0" i="0" u="none" strike="noStrike" baseline="0" dirty="0">
              <a:solidFill>
                <a:schemeClr val="bg1"/>
              </a:solidFill>
              <a:latin typeface="Twinkl" pitchFamily="2" charset="0"/>
            </a:endParaRPr>
          </a:p>
        </p:txBody>
      </p:sp>
    </p:spTree>
    <p:extLst>
      <p:ext uri="{BB962C8B-B14F-4D97-AF65-F5344CB8AC3E}">
        <p14:creationId xmlns:p14="http://schemas.microsoft.com/office/powerpoint/2010/main" val="415784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873A8-A4C3-F61F-88FE-76F04A3C6A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 b="-11643"/>
          <a:stretch/>
        </p:blipFill>
        <p:spPr>
          <a:xfrm>
            <a:off x="755650" y="698500"/>
            <a:ext cx="7628409" cy="5394325"/>
          </a:xfrm>
          <a:prstGeom prst="roundRect">
            <a:avLst>
              <a:gd name="adj" fmla="val 8348"/>
            </a:avLst>
          </a:prstGeom>
          <a:solidFill>
            <a:srgbClr val="8493CA"/>
          </a:solidFill>
        </p:spPr>
      </p:pic>
      <p:sp>
        <p:nvSpPr>
          <p:cNvPr id="3" name="Text Box">
            <a:extLst>
              <a:ext uri="{FF2B5EF4-FFF2-40B4-BE49-F238E27FC236}">
                <a16:creationId xmlns:a16="http://schemas.microsoft.com/office/drawing/2014/main" id="{1B27581A-78BB-50BA-DEA9-4C9990F3F462}"/>
              </a:ext>
            </a:extLst>
          </p:cNvPr>
          <p:cNvSpPr/>
          <p:nvPr/>
        </p:nvSpPr>
        <p:spPr>
          <a:xfrm>
            <a:off x="2442089" y="5238579"/>
            <a:ext cx="4259822" cy="854246"/>
          </a:xfrm>
          <a:prstGeom prst="roundRect">
            <a:avLst/>
          </a:prstGeom>
          <a:solidFill>
            <a:srgbClr val="8493C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baseline="0" dirty="0">
                <a:solidFill>
                  <a:srgbClr val="282526"/>
                </a:solidFill>
                <a:latin typeface="Twinkl" pitchFamily="2" charset="0"/>
              </a:rPr>
              <a:t>They took back the lamp and banished the magician from the kingdom. </a:t>
            </a:r>
            <a:endParaRPr lang="en-GB" sz="1800" b="0" i="0" u="none" strike="noStrike" baseline="0" dirty="0">
              <a:solidFill>
                <a:schemeClr val="bg1"/>
              </a:solidFill>
              <a:latin typeface="Twinkl" pitchFamily="2" charset="0"/>
            </a:endParaRPr>
          </a:p>
        </p:txBody>
      </p:sp>
    </p:spTree>
    <p:extLst>
      <p:ext uri="{BB962C8B-B14F-4D97-AF65-F5344CB8AC3E}">
        <p14:creationId xmlns:p14="http://schemas.microsoft.com/office/powerpoint/2010/main" val="429268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873A8-A4C3-F61F-88FE-76F04A3C6A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169"/>
          <a:stretch/>
        </p:blipFill>
        <p:spPr>
          <a:xfrm>
            <a:off x="755650" y="698500"/>
            <a:ext cx="7628409" cy="5394325"/>
          </a:xfrm>
          <a:prstGeom prst="roundRect">
            <a:avLst>
              <a:gd name="adj" fmla="val 8348"/>
            </a:avLst>
          </a:prstGeom>
          <a:solidFill>
            <a:srgbClr val="003D77"/>
          </a:solidFill>
        </p:spPr>
      </p:pic>
      <p:sp>
        <p:nvSpPr>
          <p:cNvPr id="3" name="Text Box">
            <a:extLst>
              <a:ext uri="{FF2B5EF4-FFF2-40B4-BE49-F238E27FC236}">
                <a16:creationId xmlns:a16="http://schemas.microsoft.com/office/drawing/2014/main" id="{1B27581A-78BB-50BA-DEA9-4C9990F3F462}"/>
              </a:ext>
            </a:extLst>
          </p:cNvPr>
          <p:cNvSpPr/>
          <p:nvPr/>
        </p:nvSpPr>
        <p:spPr>
          <a:xfrm>
            <a:off x="755650" y="700694"/>
            <a:ext cx="4121150" cy="1160713"/>
          </a:xfrm>
          <a:prstGeom prst="roundRect">
            <a:avLst/>
          </a:prstGeom>
          <a:solidFill>
            <a:srgbClr val="003D7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baseline="0" dirty="0">
                <a:solidFill>
                  <a:schemeClr val="bg1"/>
                </a:solidFill>
                <a:latin typeface="Twinkl" pitchFamily="2" charset="0"/>
              </a:rPr>
              <a:t>Then, Aladdin asked the genie to move the palace back to their home. They lived happily ever after. </a:t>
            </a:r>
          </a:p>
        </p:txBody>
      </p:sp>
    </p:spTree>
    <p:extLst>
      <p:ext uri="{BB962C8B-B14F-4D97-AF65-F5344CB8AC3E}">
        <p14:creationId xmlns:p14="http://schemas.microsoft.com/office/powerpoint/2010/main" val="404995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A5F88A-B12F-E12E-C9BB-B5DCACA0A3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938"/>
          <a:stretch/>
        </p:blipFill>
        <p:spPr>
          <a:xfrm>
            <a:off x="755650" y="698500"/>
            <a:ext cx="7628409" cy="5394325"/>
          </a:xfrm>
          <a:prstGeom prst="roundRect">
            <a:avLst>
              <a:gd name="adj" fmla="val 8348"/>
            </a:avLst>
          </a:prstGeom>
          <a:solidFill>
            <a:srgbClr val="FED1A1"/>
          </a:solidFill>
        </p:spPr>
      </p:pic>
      <p:sp>
        <p:nvSpPr>
          <p:cNvPr id="3" name="Text Box"/>
          <p:cNvSpPr/>
          <p:nvPr/>
        </p:nvSpPr>
        <p:spPr>
          <a:xfrm>
            <a:off x="2261658" y="5320718"/>
            <a:ext cx="4620684"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solidFill>
                  <a:schemeClr val="tx1"/>
                </a:solidFill>
              </a:rPr>
              <a:t>There was a poor widow woman who lived with her son Aladdin a long time ago. </a:t>
            </a:r>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873A8-A4C3-F61F-88FE-76F04A3C6A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7709"/>
          <a:stretch/>
        </p:blipFill>
        <p:spPr>
          <a:xfrm>
            <a:off x="755650" y="698500"/>
            <a:ext cx="7628409" cy="5394325"/>
          </a:xfrm>
          <a:prstGeom prst="roundRect">
            <a:avLst>
              <a:gd name="adj" fmla="val 8348"/>
            </a:avLst>
          </a:prstGeom>
          <a:solidFill>
            <a:srgbClr val="FED1A1"/>
          </a:solidFill>
        </p:spPr>
      </p:pic>
      <p:sp>
        <p:nvSpPr>
          <p:cNvPr id="3" name="Text Box"/>
          <p:cNvSpPr/>
          <p:nvPr/>
        </p:nvSpPr>
        <p:spPr>
          <a:xfrm>
            <a:off x="1647825" y="5320718"/>
            <a:ext cx="5848350" cy="772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dirty="0">
                <a:solidFill>
                  <a:schemeClr val="tx1"/>
                </a:solidFill>
              </a:rPr>
              <a:t>They met a mysterious stranger one day who claimed to be Aladdin's uncle. He said he could make them rich.</a:t>
            </a:r>
          </a:p>
        </p:txBody>
      </p:sp>
    </p:spTree>
    <p:extLst>
      <p:ext uri="{BB962C8B-B14F-4D97-AF65-F5344CB8AC3E}">
        <p14:creationId xmlns:p14="http://schemas.microsoft.com/office/powerpoint/2010/main" val="354954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873A8-A4C3-F61F-88FE-76F04A3C6A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2003"/>
          <a:stretch/>
        </p:blipFill>
        <p:spPr>
          <a:xfrm>
            <a:off x="755650" y="698500"/>
            <a:ext cx="7628409" cy="5394325"/>
          </a:xfrm>
          <a:prstGeom prst="roundRect">
            <a:avLst>
              <a:gd name="adj" fmla="val 8348"/>
            </a:avLst>
          </a:prstGeom>
          <a:solidFill>
            <a:srgbClr val="FED1A1"/>
          </a:solidFill>
        </p:spPr>
      </p:pic>
      <p:sp>
        <p:nvSpPr>
          <p:cNvPr id="3" name="Text Box"/>
          <p:cNvSpPr/>
          <p:nvPr/>
        </p:nvSpPr>
        <p:spPr>
          <a:xfrm>
            <a:off x="1207558" y="5043719"/>
            <a:ext cx="6724591" cy="1049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baseline="0" dirty="0">
                <a:solidFill>
                  <a:srgbClr val="282526"/>
                </a:solidFill>
                <a:latin typeface="Twinkl" pitchFamily="2" charset="0"/>
              </a:rPr>
              <a:t>The uncle had a job for Aladdin so they travelled a long way until they reached a mountain. The man was really a magician. He said some magic words and a door to a cave appeared. </a:t>
            </a:r>
            <a:endParaRPr lang="en-GB" dirty="0">
              <a:solidFill>
                <a:schemeClr val="tx1"/>
              </a:solidFill>
            </a:endParaRPr>
          </a:p>
        </p:txBody>
      </p:sp>
    </p:spTree>
    <p:extLst>
      <p:ext uri="{BB962C8B-B14F-4D97-AF65-F5344CB8AC3E}">
        <p14:creationId xmlns:p14="http://schemas.microsoft.com/office/powerpoint/2010/main" val="399915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873A8-A4C3-F61F-88FE-76F04A3C6A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210"/>
          <a:stretch/>
        </p:blipFill>
        <p:spPr>
          <a:xfrm>
            <a:off x="755650" y="698500"/>
            <a:ext cx="7628409" cy="5394325"/>
          </a:xfrm>
          <a:prstGeom prst="roundRect">
            <a:avLst>
              <a:gd name="adj" fmla="val 8348"/>
            </a:avLst>
          </a:prstGeom>
          <a:solidFill>
            <a:srgbClr val="6E6357"/>
          </a:solidFill>
        </p:spPr>
      </p:pic>
      <p:sp>
        <p:nvSpPr>
          <p:cNvPr id="3" name="Text Box"/>
          <p:cNvSpPr/>
          <p:nvPr/>
        </p:nvSpPr>
        <p:spPr>
          <a:xfrm>
            <a:off x="995892" y="1093958"/>
            <a:ext cx="1798108" cy="2988098"/>
          </a:xfrm>
          <a:prstGeom prst="rect">
            <a:avLst/>
          </a:prstGeom>
          <a:solidFill>
            <a:srgbClr val="6E635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baseline="0" dirty="0">
                <a:solidFill>
                  <a:srgbClr val="282526"/>
                </a:solidFill>
                <a:latin typeface="Twinkl" pitchFamily="2" charset="0"/>
              </a:rPr>
              <a:t>It was too small for the magician so he sent Aladdin inside. He told Aladdin not to touch anything but only to find and bring him a lamp. </a:t>
            </a:r>
          </a:p>
        </p:txBody>
      </p:sp>
    </p:spTree>
    <p:extLst>
      <p:ext uri="{BB962C8B-B14F-4D97-AF65-F5344CB8AC3E}">
        <p14:creationId xmlns:p14="http://schemas.microsoft.com/office/powerpoint/2010/main" val="105581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873A8-A4C3-F61F-88FE-76F04A3C6A5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5650" y="698500"/>
            <a:ext cx="7628409" cy="5394325"/>
          </a:xfrm>
          <a:prstGeom prst="roundRect">
            <a:avLst>
              <a:gd name="adj" fmla="val 8348"/>
            </a:avLst>
          </a:prstGeom>
          <a:solidFill>
            <a:srgbClr val="6E6357"/>
          </a:solidFill>
        </p:spPr>
      </p:pic>
      <p:sp>
        <p:nvSpPr>
          <p:cNvPr id="3" name="Oval 2">
            <a:extLst>
              <a:ext uri="{FF2B5EF4-FFF2-40B4-BE49-F238E27FC236}">
                <a16:creationId xmlns:a16="http://schemas.microsoft.com/office/drawing/2014/main" id="{0533104D-E8EF-44F5-9A65-AEB774D71E5A}"/>
              </a:ext>
            </a:extLst>
          </p:cNvPr>
          <p:cNvSpPr/>
          <p:nvPr/>
        </p:nvSpPr>
        <p:spPr>
          <a:xfrm>
            <a:off x="497357" y="778819"/>
            <a:ext cx="2584509" cy="36210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Box">
            <a:extLst>
              <a:ext uri="{FF2B5EF4-FFF2-40B4-BE49-F238E27FC236}">
                <a16:creationId xmlns:a16="http://schemas.microsoft.com/office/drawing/2014/main" id="{09DB3229-51C2-C6E0-24BE-13A40D90FBA6}"/>
              </a:ext>
            </a:extLst>
          </p:cNvPr>
          <p:cNvSpPr/>
          <p:nvPr/>
        </p:nvSpPr>
        <p:spPr>
          <a:xfrm>
            <a:off x="5803842" y="947688"/>
            <a:ext cx="2580217" cy="1773647"/>
          </a:xfrm>
          <a:prstGeom prst="roundRect">
            <a:avLst/>
          </a:prstGeom>
          <a:solidFill>
            <a:srgbClr val="B49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baseline="0" dirty="0">
                <a:solidFill>
                  <a:srgbClr val="282526"/>
                </a:solidFill>
                <a:latin typeface="Twinkl" pitchFamily="2" charset="0"/>
              </a:rPr>
              <a:t>The magician wanted to take the lamp and leave Aladdin behind but Aladdin realised it was a trick. </a:t>
            </a:r>
          </a:p>
        </p:txBody>
      </p:sp>
      <p:sp>
        <p:nvSpPr>
          <p:cNvPr id="8" name="Text Box">
            <a:extLst>
              <a:ext uri="{FF2B5EF4-FFF2-40B4-BE49-F238E27FC236}">
                <a16:creationId xmlns:a16="http://schemas.microsoft.com/office/drawing/2014/main" id="{A9D1C994-E3BC-A667-22B8-FE33A9512129}"/>
              </a:ext>
            </a:extLst>
          </p:cNvPr>
          <p:cNvSpPr/>
          <p:nvPr/>
        </p:nvSpPr>
        <p:spPr>
          <a:xfrm>
            <a:off x="755650" y="2299003"/>
            <a:ext cx="2326217" cy="17736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baseline="0" dirty="0">
                <a:solidFill>
                  <a:srgbClr val="282526"/>
                </a:solidFill>
                <a:latin typeface="Twinkl" pitchFamily="2" charset="0"/>
              </a:rPr>
              <a:t>Aladdin found a ring and put it on. Then, he found the lamp deep inside the cave. </a:t>
            </a:r>
          </a:p>
        </p:txBody>
      </p:sp>
      <p:pic>
        <p:nvPicPr>
          <p:cNvPr id="9" name="Picture 8">
            <a:extLst>
              <a:ext uri="{FF2B5EF4-FFF2-40B4-BE49-F238E27FC236}">
                <a16:creationId xmlns:a16="http://schemas.microsoft.com/office/drawing/2014/main" id="{A5C8C91B-3131-AEFB-D084-5F611E1B33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757265">
            <a:off x="1202867" y="637404"/>
            <a:ext cx="1351878" cy="1666072"/>
          </a:xfrm>
          <a:prstGeom prst="rect">
            <a:avLst/>
          </a:prstGeom>
        </p:spPr>
      </p:pic>
    </p:spTree>
    <p:extLst>
      <p:ext uri="{BB962C8B-B14F-4D97-AF65-F5344CB8AC3E}">
        <p14:creationId xmlns:p14="http://schemas.microsoft.com/office/powerpoint/2010/main" val="152824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873A8-A4C3-F61F-88FE-76F04A3C6A5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5650" y="698500"/>
            <a:ext cx="7628409" cy="5394325"/>
          </a:xfrm>
          <a:prstGeom prst="roundRect">
            <a:avLst>
              <a:gd name="adj" fmla="val 8348"/>
            </a:avLst>
          </a:prstGeom>
          <a:solidFill>
            <a:srgbClr val="6E6357"/>
          </a:solidFill>
        </p:spPr>
      </p:pic>
      <p:sp>
        <p:nvSpPr>
          <p:cNvPr id="5" name="Text Box">
            <a:extLst>
              <a:ext uri="{FF2B5EF4-FFF2-40B4-BE49-F238E27FC236}">
                <a16:creationId xmlns:a16="http://schemas.microsoft.com/office/drawing/2014/main" id="{F1CF71E0-1EA1-5442-1171-A242CCEC31F2}"/>
              </a:ext>
            </a:extLst>
          </p:cNvPr>
          <p:cNvSpPr/>
          <p:nvPr/>
        </p:nvSpPr>
        <p:spPr>
          <a:xfrm>
            <a:off x="936625" y="4932112"/>
            <a:ext cx="3372908" cy="1160713"/>
          </a:xfrm>
          <a:prstGeom prst="roundRect">
            <a:avLst/>
          </a:prstGeom>
          <a:solidFill>
            <a:srgbClr val="FED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baseline="0" dirty="0">
                <a:solidFill>
                  <a:srgbClr val="282526"/>
                </a:solidFill>
                <a:latin typeface="Twinkl" pitchFamily="2" charset="0"/>
              </a:rPr>
              <a:t>He refused to give away the lamp so the magician blocked the entrance with his magic. </a:t>
            </a:r>
          </a:p>
        </p:txBody>
      </p:sp>
    </p:spTree>
    <p:extLst>
      <p:ext uri="{BB962C8B-B14F-4D97-AF65-F5344CB8AC3E}">
        <p14:creationId xmlns:p14="http://schemas.microsoft.com/office/powerpoint/2010/main" val="371883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873A8-A4C3-F61F-88FE-76F04A3C6A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483"/>
          <a:stretch/>
        </p:blipFill>
        <p:spPr>
          <a:xfrm>
            <a:off x="755650" y="698500"/>
            <a:ext cx="7628409" cy="5394325"/>
          </a:xfrm>
          <a:prstGeom prst="roundRect">
            <a:avLst>
              <a:gd name="adj" fmla="val 8348"/>
            </a:avLst>
          </a:prstGeom>
          <a:solidFill>
            <a:srgbClr val="6E6357"/>
          </a:solidFill>
        </p:spPr>
      </p:pic>
      <p:sp>
        <p:nvSpPr>
          <p:cNvPr id="5" name="Text Box">
            <a:extLst>
              <a:ext uri="{FF2B5EF4-FFF2-40B4-BE49-F238E27FC236}">
                <a16:creationId xmlns:a16="http://schemas.microsoft.com/office/drawing/2014/main" id="{F1CF71E0-1EA1-5442-1171-A242CCEC31F2}"/>
              </a:ext>
            </a:extLst>
          </p:cNvPr>
          <p:cNvSpPr/>
          <p:nvPr/>
        </p:nvSpPr>
        <p:spPr>
          <a:xfrm>
            <a:off x="755650" y="2661099"/>
            <a:ext cx="2173817" cy="3454561"/>
          </a:xfrm>
          <a:prstGeom prst="roundRect">
            <a:avLst/>
          </a:prstGeom>
          <a:solidFill>
            <a:srgbClr val="6E645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baseline="0" dirty="0">
                <a:solidFill>
                  <a:schemeClr val="bg1"/>
                </a:solidFill>
                <a:latin typeface="Twinkl" pitchFamily="2" charset="0"/>
              </a:rPr>
              <a:t>Aladdin rubbed the ring on his finger. He was surprised when a genie appeared and granted him a wish. Aladdin wished to be home and was soon back with his mother. </a:t>
            </a:r>
          </a:p>
        </p:txBody>
      </p:sp>
    </p:spTree>
    <p:extLst>
      <p:ext uri="{BB962C8B-B14F-4D97-AF65-F5344CB8AC3E}">
        <p14:creationId xmlns:p14="http://schemas.microsoft.com/office/powerpoint/2010/main" val="203550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8873A8-A4C3-F61F-88FE-76F04A3C6A5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55650" y="698500"/>
            <a:ext cx="7628409" cy="5394325"/>
          </a:xfrm>
          <a:prstGeom prst="roundRect">
            <a:avLst>
              <a:gd name="adj" fmla="val 8348"/>
            </a:avLst>
          </a:prstGeom>
          <a:solidFill>
            <a:srgbClr val="6E6357"/>
          </a:solidFill>
        </p:spPr>
      </p:pic>
      <p:sp>
        <p:nvSpPr>
          <p:cNvPr id="5" name="Text Box">
            <a:extLst>
              <a:ext uri="{FF2B5EF4-FFF2-40B4-BE49-F238E27FC236}">
                <a16:creationId xmlns:a16="http://schemas.microsoft.com/office/drawing/2014/main" id="{F1CF71E0-1EA1-5442-1171-A242CCEC31F2}"/>
              </a:ext>
            </a:extLst>
          </p:cNvPr>
          <p:cNvSpPr/>
          <p:nvPr/>
        </p:nvSpPr>
        <p:spPr>
          <a:xfrm>
            <a:off x="755649" y="5454479"/>
            <a:ext cx="7628409" cy="854246"/>
          </a:xfrm>
          <a:prstGeom prst="roundRect">
            <a:avLst/>
          </a:prstGeom>
          <a:solidFill>
            <a:srgbClr val="FED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baseline="0" dirty="0">
                <a:solidFill>
                  <a:srgbClr val="282526"/>
                </a:solidFill>
                <a:latin typeface="Twinkl" pitchFamily="2" charset="0"/>
              </a:rPr>
              <a:t>Aladdin polished it and was shocked when a powerful genie appeared and granted him a wish. He wished for a table full of food. </a:t>
            </a:r>
            <a:endParaRPr lang="en-GB" sz="1800" b="0" i="0" u="none" strike="noStrike" baseline="0" dirty="0">
              <a:solidFill>
                <a:schemeClr val="bg1"/>
              </a:solidFill>
              <a:latin typeface="Twinkl" pitchFamily="2" charset="0"/>
            </a:endParaRPr>
          </a:p>
        </p:txBody>
      </p:sp>
      <p:sp>
        <p:nvSpPr>
          <p:cNvPr id="3" name="Text Box">
            <a:extLst>
              <a:ext uri="{FF2B5EF4-FFF2-40B4-BE49-F238E27FC236}">
                <a16:creationId xmlns:a16="http://schemas.microsoft.com/office/drawing/2014/main" id="{1B27581A-78BB-50BA-DEA9-4C9990F3F462}"/>
              </a:ext>
            </a:extLst>
          </p:cNvPr>
          <p:cNvSpPr/>
          <p:nvPr/>
        </p:nvSpPr>
        <p:spPr>
          <a:xfrm>
            <a:off x="755650" y="698500"/>
            <a:ext cx="2978150" cy="854246"/>
          </a:xfrm>
          <a:prstGeom prst="roundRect">
            <a:avLst/>
          </a:prstGeom>
          <a:solidFill>
            <a:srgbClr val="FED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1800" b="0" i="0" u="none" strike="noStrike" baseline="0" dirty="0">
                <a:solidFill>
                  <a:srgbClr val="282526"/>
                </a:solidFill>
                <a:latin typeface="Twinkl" pitchFamily="2" charset="0"/>
              </a:rPr>
              <a:t>They needed to sell the lamp to buy some food. </a:t>
            </a:r>
            <a:endParaRPr lang="en-GB" sz="1800" b="0" i="0" u="none" strike="noStrike" baseline="0" dirty="0">
              <a:solidFill>
                <a:schemeClr val="bg1"/>
              </a:solidFill>
              <a:latin typeface="Twinkl" pitchFamily="2" charset="0"/>
            </a:endParaRPr>
          </a:p>
        </p:txBody>
      </p:sp>
    </p:spTree>
    <p:extLst>
      <p:ext uri="{BB962C8B-B14F-4D97-AF65-F5344CB8AC3E}">
        <p14:creationId xmlns:p14="http://schemas.microsoft.com/office/powerpoint/2010/main" val="13868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139</TotalTime>
  <Words>353</Words>
  <Application>Microsoft Office PowerPoint</Application>
  <PresentationFormat>On-screen Show (4:3)</PresentationFormat>
  <Paragraphs>16</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Twinkl</vt:lpstr>
      <vt:lpstr>Calibri</vt:lpstr>
      <vt:lpstr>Roboto</vt:lpstr>
      <vt:lpstr>Arial</vt: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Buckland</dc:creator>
  <cp:lastModifiedBy>Twinkl Ltd</cp:lastModifiedBy>
  <cp:revision>9</cp:revision>
  <dcterms:created xsi:type="dcterms:W3CDTF">2023-04-28T19:39:27Z</dcterms:created>
  <dcterms:modified xsi:type="dcterms:W3CDTF">2023-04-29T15:52:51Z</dcterms:modified>
</cp:coreProperties>
</file>