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68" r:id="rId2"/>
    <p:sldId id="264" r:id="rId3"/>
    <p:sldId id="269" r:id="rId4"/>
    <p:sldId id="270" r:id="rId5"/>
    <p:sldId id="271" r:id="rId6"/>
    <p:sldId id="272" r:id="rId7"/>
    <p:sldId id="273" r:id="rId8"/>
    <p:sldId id="274" r:id="rId9"/>
    <p:sldId id="275" r:id="rId10"/>
    <p:sldId id="276" r:id="rId11"/>
    <p:sldId id="277" r:id="rId12"/>
    <p:sldId id="278" r:id="rId13"/>
    <p:sldId id="279" r:id="rId14"/>
    <p:sldId id="280" r:id="rId15"/>
    <p:sldId id="281"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Twinkl" pitchFamily="2" charset="77"/>
      <p:regular r:id="rId24"/>
      <p:bold r:id="rId25"/>
    </p:embeddedFont>
    <p:embeddedFont>
      <p:font typeface="Twinkl SemiBold" pitchFamily="2" charset="77"/>
      <p:regular r:id="rId26"/>
      <p:bold r:id="rId27"/>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141"/>
    <a:srgbClr val="6DBA83"/>
    <a:srgbClr val="2DB6BC"/>
    <a:srgbClr val="41AD91"/>
    <a:srgbClr val="6CBB84"/>
    <a:srgbClr val="009541"/>
    <a:srgbClr val="6A9E6F"/>
    <a:srgbClr val="F19A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4" autoAdjust="0"/>
    <p:restoredTop sz="94660"/>
  </p:normalViewPr>
  <p:slideViewPr>
    <p:cSldViewPr snapToGrid="0" showGuides="1">
      <p:cViewPr varScale="1">
        <p:scale>
          <a:sx n="110" d="100"/>
          <a:sy n="110" d="100"/>
        </p:scale>
        <p:origin x="224" y="18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BF4A1CA-9543-4DC4-989D-7FA1D285DF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C5DB81D4-644E-4D2A-8F40-7F011C128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DFD4681-D10A-4196-BEE5-A1AFBB942AA9}" type="datetimeFigureOut">
              <a:rPr lang="en-GB"/>
              <a:pPr>
                <a:defRPr/>
              </a:pPr>
              <a:t>17/01/2022</a:t>
            </a:fld>
            <a:endParaRPr lang="en-GB"/>
          </a:p>
        </p:txBody>
      </p:sp>
      <p:sp>
        <p:nvSpPr>
          <p:cNvPr id="4" name="Footer Placeholder 3">
            <a:extLst>
              <a:ext uri="{FF2B5EF4-FFF2-40B4-BE49-F238E27FC236}">
                <a16:creationId xmlns:a16="http://schemas.microsoft.com/office/drawing/2014/main" id="{3842BD8F-1C8E-407D-8E61-75D565CA56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a:extLst>
              <a:ext uri="{FF2B5EF4-FFF2-40B4-BE49-F238E27FC236}">
                <a16:creationId xmlns:a16="http://schemas.microsoft.com/office/drawing/2014/main" id="{46E5A4D4-D781-45F8-8DD8-1BF4E97510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9CAD855-2E65-45D6-8858-75A92B368C1B}"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53FA97B-6BCA-41B2-90E9-A84846B65A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EC90D3D1-A42B-4223-A1D3-52E30CE7C52F}"/>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651D28D-7AFF-407E-ACB9-2952CA3C2E5C}" type="datetimeFigureOut">
              <a:rPr lang="en-GB"/>
              <a:pPr>
                <a:defRPr/>
              </a:pPr>
              <a:t>17/01/2022</a:t>
            </a:fld>
            <a:endParaRPr lang="en-GB"/>
          </a:p>
        </p:txBody>
      </p:sp>
      <p:sp>
        <p:nvSpPr>
          <p:cNvPr id="4" name="Slide Image Placeholder 3">
            <a:extLst>
              <a:ext uri="{FF2B5EF4-FFF2-40B4-BE49-F238E27FC236}">
                <a16:creationId xmlns:a16="http://schemas.microsoft.com/office/drawing/2014/main" id="{0FECAFA3-76FB-4943-867E-F692080941A7}"/>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ACACE9D9-7E36-4428-A135-E66E33C2FC6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6B4CE7BD-B170-4444-BB6C-D34F21440B3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324B9084-8C25-45D9-9CBD-FF84003DD1B0}"/>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7260128-1ED4-43D9-8D22-760A1A541FD6}"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0CF66AB-F878-44A5-86D5-B52C9A40668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075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D069638-C345-442F-ACCC-5D5FF9E49A77}"/>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31CED4BF-06BB-412C-B392-A816D0BCC94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359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657B4A6B-3B68-426C-9DEF-9BA0B1934AC8}"/>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781570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9F13AB50-617D-44B0-9805-2184F59A3F45}"/>
              </a:ext>
            </a:extLst>
          </p:cNvPr>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4">
            <a:extLst>
              <a:ext uri="{FF2B5EF4-FFF2-40B4-BE49-F238E27FC236}">
                <a16:creationId xmlns:a16="http://schemas.microsoft.com/office/drawing/2014/main" id="{2551F188-C910-431C-A58D-8F5BB3E038CD}"/>
              </a:ext>
            </a:extLst>
          </p:cNvPr>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a:extLst>
              <a:ext uri="{FF2B5EF4-FFF2-40B4-BE49-F238E27FC236}">
                <a16:creationId xmlns:a16="http://schemas.microsoft.com/office/drawing/2014/main" id="{9140CCF8-33A9-4763-B2FC-2220B6465640}"/>
              </a:ext>
            </a:extLst>
          </p:cNvPr>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F09086AE-F429-4E88-949F-96FB36322984}"/>
              </a:ext>
            </a:extLst>
          </p:cNvPr>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D7DA0C15-1C03-4380-A350-EF2758A5371A}"/>
              </a:ext>
            </a:extLst>
          </p:cNvPr>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054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E03FE1E-2317-4F3E-B1EB-D6CF7C0FCAB0}"/>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2530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6FA511B-6239-4ECD-9978-8290A53EDFC9}"/>
              </a:ext>
            </a:extLst>
          </p:cNvPr>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59DA211-62B1-4B78-8B18-D268FA844A8D}"/>
              </a:ext>
            </a:extLst>
          </p:cNvPr>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a:extLst>
              <a:ext uri="{FF2B5EF4-FFF2-40B4-BE49-F238E27FC236}">
                <a16:creationId xmlns:a16="http://schemas.microsoft.com/office/drawing/2014/main" id="{172DD4B7-63BF-4A0D-9AA7-03F9D2B00EEF}"/>
              </a:ext>
            </a:extLst>
          </p:cNvPr>
          <p:cNvSpPr>
            <a:spLocks noGrp="1"/>
          </p:cNvSpPr>
          <p:nvPr>
            <p:ph type="title"/>
          </p:nvPr>
        </p:nvSpPr>
        <p:spPr>
          <a:xfrm>
            <a:off x="457200" y="479425"/>
            <a:ext cx="8220075" cy="993775"/>
          </a:xfrm>
        </p:spPr>
        <p:txBody>
          <a:bodyPr/>
          <a:lstStyle/>
          <a:p>
            <a:pPr eaLnBrk="1" hangingPunct="1"/>
            <a:r>
              <a:rPr lang="en-GB" altLang="en-US" sz="3600"/>
              <a:t>Light</a:t>
            </a:r>
          </a:p>
        </p:txBody>
      </p:sp>
      <p:sp>
        <p:nvSpPr>
          <p:cNvPr id="13" name="Rounded Rectangle 12">
            <a:extLst>
              <a:ext uri="{FF2B5EF4-FFF2-40B4-BE49-F238E27FC236}">
                <a16:creationId xmlns:a16="http://schemas.microsoft.com/office/drawing/2014/main" id="{C94E2AC3-EC8D-4D13-81F8-6A7EE4109AEC}"/>
              </a:ext>
            </a:extLst>
          </p:cNvPr>
          <p:cNvSpPr/>
          <p:nvPr/>
        </p:nvSpPr>
        <p:spPr>
          <a:xfrm>
            <a:off x="811213" y="1473200"/>
            <a:ext cx="7521575" cy="779463"/>
          </a:xfrm>
          <a:prstGeom prst="roundRect">
            <a:avLst>
              <a:gd name="adj" fmla="val 11500"/>
            </a:avLst>
          </a:prstGeom>
          <a:solidFill>
            <a:srgbClr val="FA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defRPr/>
            </a:pPr>
            <a:r>
              <a:rPr lang="en-GB" dirty="0">
                <a:solidFill>
                  <a:srgbClr val="000000"/>
                </a:solidFill>
              </a:rPr>
              <a:t>If you put a plant in a very dark place, such as a cupboard, you will notice some interesting things…</a:t>
            </a:r>
          </a:p>
        </p:txBody>
      </p:sp>
      <p:sp>
        <p:nvSpPr>
          <p:cNvPr id="9" name="Rounded Rectangle 8">
            <a:extLst>
              <a:ext uri="{FF2B5EF4-FFF2-40B4-BE49-F238E27FC236}">
                <a16:creationId xmlns:a16="http://schemas.microsoft.com/office/drawing/2014/main" id="{5A1C9F5A-50A7-40EA-AEC8-E50F75DEDBF6}"/>
              </a:ext>
            </a:extLst>
          </p:cNvPr>
          <p:cNvSpPr/>
          <p:nvPr/>
        </p:nvSpPr>
        <p:spPr>
          <a:xfrm>
            <a:off x="4162425" y="2646363"/>
            <a:ext cx="4170363" cy="1958975"/>
          </a:xfrm>
          <a:prstGeom prst="roundRect">
            <a:avLst>
              <a:gd name="adj" fmla="val 11500"/>
            </a:avLst>
          </a:pr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defRPr/>
            </a:pPr>
            <a:r>
              <a:rPr lang="en-GB" dirty="0">
                <a:solidFill>
                  <a:srgbClr val="000000"/>
                </a:solidFill>
              </a:rPr>
              <a:t>The leaves of the plant will start to turn yellow. Leaves are green because of a chemical in them, which helps turn sunlight in to food. Without light, this can’t be made, so the leaves lose their green colour. </a:t>
            </a:r>
          </a:p>
        </p:txBody>
      </p:sp>
      <p:sp>
        <p:nvSpPr>
          <p:cNvPr id="10" name="Rounded Rectangle 9">
            <a:extLst>
              <a:ext uri="{FF2B5EF4-FFF2-40B4-BE49-F238E27FC236}">
                <a16:creationId xmlns:a16="http://schemas.microsoft.com/office/drawing/2014/main" id="{2ABD64A8-ECC0-4528-886D-F3CAF9BDEA8A}"/>
              </a:ext>
            </a:extLst>
          </p:cNvPr>
          <p:cNvSpPr/>
          <p:nvPr/>
        </p:nvSpPr>
        <p:spPr>
          <a:xfrm>
            <a:off x="4162425" y="4895850"/>
            <a:ext cx="4170363" cy="1114425"/>
          </a:xfrm>
          <a:prstGeom prst="roundRect">
            <a:avLst>
              <a:gd name="adj" fmla="val 11500"/>
            </a:avLst>
          </a:prstGeom>
          <a:solidFill>
            <a:srgbClr val="FFECA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defRPr/>
            </a:pPr>
            <a:r>
              <a:rPr lang="en-GB" dirty="0">
                <a:solidFill>
                  <a:srgbClr val="000000"/>
                </a:solidFill>
              </a:rPr>
              <a:t>Although the plant will continue to grow at first, it won’t be healthy and will eventually die.</a:t>
            </a:r>
          </a:p>
        </p:txBody>
      </p:sp>
      <p:pic>
        <p:nvPicPr>
          <p:cNvPr id="14" name="Picture 13">
            <a:extLst>
              <a:ext uri="{FF2B5EF4-FFF2-40B4-BE49-F238E27FC236}">
                <a16:creationId xmlns:a16="http://schemas.microsoft.com/office/drawing/2014/main" id="{8318C0D4-5AF5-4BD5-B63A-2113F088C3FF}"/>
              </a:ext>
            </a:extLst>
          </p:cNvPr>
          <p:cNvPicPr>
            <a:picLocks noChangeAspect="1"/>
          </p:cNvPicPr>
          <p:nvPr/>
        </p:nvPicPr>
        <p:blipFill rotWithShape="1">
          <a:blip r:embed="rId2">
            <a:extLst>
              <a:ext uri="{28A0092B-C50C-407E-A947-70E740481C1C}">
                <a14:useLocalDpi xmlns:a14="http://schemas.microsoft.com/office/drawing/2010/main" val="0"/>
              </a:ext>
            </a:extLst>
          </a:blip>
          <a:srcRect l="29030" b="50274"/>
          <a:stretch/>
        </p:blipFill>
        <p:spPr>
          <a:xfrm>
            <a:off x="490712" y="2285999"/>
            <a:ext cx="3513362" cy="4082275"/>
          </a:xfrm>
          <a:prstGeom prst="round2DiagRect">
            <a:avLst>
              <a:gd name="adj1" fmla="val 0"/>
              <a:gd name="adj2" fmla="val 4527"/>
            </a:avLst>
          </a:prstGeom>
        </p:spPr>
      </p:pic>
      <p:pic>
        <p:nvPicPr>
          <p:cNvPr id="15" name="Picture 14">
            <a:extLst>
              <a:ext uri="{FF2B5EF4-FFF2-40B4-BE49-F238E27FC236}">
                <a16:creationId xmlns:a16="http://schemas.microsoft.com/office/drawing/2014/main" id="{505BF472-8606-4DAB-972E-D93EDA71D78F}"/>
              </a:ext>
            </a:extLst>
          </p:cNvPr>
          <p:cNvPicPr>
            <a:picLocks noChangeAspect="1"/>
          </p:cNvPicPr>
          <p:nvPr/>
        </p:nvPicPr>
        <p:blipFill>
          <a:blip r:embed="rId3">
            <a:extLst>
              <a:ext uri="{28A0092B-C50C-407E-A947-70E740481C1C}">
                <a14:useLocalDpi xmlns:a14="http://schemas.microsoft.com/office/drawing/2010/main" val="0"/>
              </a:ext>
            </a:extLst>
          </a:blip>
          <a:srcRect l="23071"/>
          <a:stretch>
            <a:fillRect/>
          </a:stretch>
        </p:blipFill>
        <p:spPr bwMode="auto">
          <a:xfrm>
            <a:off x="1398588" y="4179888"/>
            <a:ext cx="573087"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C1A579A-5D70-4CDE-8599-B3CC29243D49}"/>
              </a:ext>
            </a:extLst>
          </p:cNvPr>
          <p:cNvPicPr>
            <a:picLocks noChangeAspect="1"/>
          </p:cNvPicPr>
          <p:nvPr/>
        </p:nvPicPr>
        <p:blipFill>
          <a:blip r:embed="rId4">
            <a:extLst>
              <a:ext uri="{28A0092B-C50C-407E-A947-70E740481C1C}">
                <a14:useLocalDpi xmlns:a14="http://schemas.microsoft.com/office/drawing/2010/main" val="0"/>
              </a:ext>
            </a:extLst>
          </a:blip>
          <a:srcRect l="24931"/>
          <a:stretch>
            <a:fillRect/>
          </a:stretch>
        </p:blipFill>
        <p:spPr bwMode="auto">
          <a:xfrm>
            <a:off x="1389063" y="4184650"/>
            <a:ext cx="698500"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1500"/>
                                  </p:stCondLst>
                                  <p:childTnLst>
                                    <p:animEffect transition="out" filter="fade">
                                      <p:cBhvr>
                                        <p:cTn id="6" dur="1500"/>
                                        <p:tgtEl>
                                          <p:spTgt spid="15"/>
                                        </p:tgtEl>
                                      </p:cBhvr>
                                    </p:animEffect>
                                    <p:set>
                                      <p:cBhvr>
                                        <p:cTn id="7" dur="1" fill="hold">
                                          <p:stCondLst>
                                            <p:cond delay="1499"/>
                                          </p:stCondLst>
                                        </p:cTn>
                                        <p:tgtEl>
                                          <p:spTgt spid="15"/>
                                        </p:tgtEl>
                                        <p:attrNameLst>
                                          <p:attrName>style.visibility</p:attrName>
                                        </p:attrNameLst>
                                      </p:cBhvr>
                                      <p:to>
                                        <p:strVal val="hidden"/>
                                      </p:to>
                                    </p:set>
                                  </p:childTnLst>
                                </p:cTn>
                              </p:par>
                              <p:par>
                                <p:cTn id="8" presetID="10" presetClass="entr" presetSubtype="0" fill="hold" nodeType="withEffect">
                                  <p:stCondLst>
                                    <p:cond delay="1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0">
            <a:extLst>
              <a:ext uri="{FF2B5EF4-FFF2-40B4-BE49-F238E27FC236}">
                <a16:creationId xmlns:a16="http://schemas.microsoft.com/office/drawing/2014/main" id="{37EEB61E-9AA1-4C82-9E80-C7E36931DBA4}"/>
              </a:ext>
            </a:extLst>
          </p:cNvPr>
          <p:cNvSpPr>
            <a:spLocks noGrp="1"/>
          </p:cNvSpPr>
          <p:nvPr>
            <p:ph type="title"/>
          </p:nvPr>
        </p:nvSpPr>
        <p:spPr>
          <a:xfrm>
            <a:off x="457200" y="479425"/>
            <a:ext cx="8220075" cy="993775"/>
          </a:xfrm>
        </p:spPr>
        <p:txBody>
          <a:bodyPr/>
          <a:lstStyle/>
          <a:p>
            <a:pPr eaLnBrk="1" hangingPunct="1"/>
            <a:r>
              <a:rPr lang="en-GB" altLang="en-US" sz="3600"/>
              <a:t>Light</a:t>
            </a:r>
          </a:p>
        </p:txBody>
      </p:sp>
      <p:sp>
        <p:nvSpPr>
          <p:cNvPr id="13" name="Rounded Rectangle 12">
            <a:extLst>
              <a:ext uri="{FF2B5EF4-FFF2-40B4-BE49-F238E27FC236}">
                <a16:creationId xmlns:a16="http://schemas.microsoft.com/office/drawing/2014/main" id="{27844847-16A4-4FB3-9275-24E98554C3AD}"/>
              </a:ext>
            </a:extLst>
          </p:cNvPr>
          <p:cNvSpPr/>
          <p:nvPr/>
        </p:nvSpPr>
        <p:spPr>
          <a:xfrm>
            <a:off x="811213" y="1473200"/>
            <a:ext cx="7521575" cy="779463"/>
          </a:xfrm>
          <a:prstGeom prst="roundRect">
            <a:avLst>
              <a:gd name="adj" fmla="val 11500"/>
            </a:avLst>
          </a:prstGeom>
          <a:solidFill>
            <a:srgbClr val="F0821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defRPr/>
            </a:pPr>
            <a:r>
              <a:rPr lang="en-GB" dirty="0">
                <a:solidFill>
                  <a:srgbClr val="000000"/>
                </a:solidFill>
              </a:rPr>
              <a:t>Can you work out which plant was grown in the light and which plant was grown in the dark?</a:t>
            </a:r>
          </a:p>
        </p:txBody>
      </p:sp>
      <p:pic>
        <p:nvPicPr>
          <p:cNvPr id="18436" name="Picture 1">
            <a:extLst>
              <a:ext uri="{FF2B5EF4-FFF2-40B4-BE49-F238E27FC236}">
                <a16:creationId xmlns:a16="http://schemas.microsoft.com/office/drawing/2014/main" id="{1B0AE6FC-CC30-4165-BA93-AC84647FC417}"/>
              </a:ext>
            </a:extLst>
          </p:cNvPr>
          <p:cNvPicPr>
            <a:picLocks noChangeAspect="1"/>
          </p:cNvPicPr>
          <p:nvPr/>
        </p:nvPicPr>
        <p:blipFill>
          <a:blip r:embed="rId2">
            <a:extLst>
              <a:ext uri="{28A0092B-C50C-407E-A947-70E740481C1C}">
                <a14:useLocalDpi xmlns:a14="http://schemas.microsoft.com/office/drawing/2010/main" val="0"/>
              </a:ext>
            </a:extLst>
          </a:blip>
          <a:srcRect l="620" t="287" r="-620"/>
          <a:stretch>
            <a:fillRect/>
          </a:stretch>
        </p:blipFill>
        <p:spPr bwMode="auto">
          <a:xfrm>
            <a:off x="5526088" y="2357438"/>
            <a:ext cx="2481262"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a:extLst>
              <a:ext uri="{FF2B5EF4-FFF2-40B4-BE49-F238E27FC236}">
                <a16:creationId xmlns:a16="http://schemas.microsoft.com/office/drawing/2014/main" id="{E4793801-1AEE-438E-B974-E3B32D005FD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8113" y="2416175"/>
            <a:ext cx="2105025"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le 5">
            <a:extLst>
              <a:ext uri="{FF2B5EF4-FFF2-40B4-BE49-F238E27FC236}">
                <a16:creationId xmlns:a16="http://schemas.microsoft.com/office/drawing/2014/main" id="{3B17757B-4738-4502-9DBA-67F65237FDD3}"/>
              </a:ext>
            </a:extLst>
          </p:cNvPr>
          <p:cNvSpPr/>
          <p:nvPr/>
        </p:nvSpPr>
        <p:spPr>
          <a:xfrm>
            <a:off x="1411288" y="5408613"/>
            <a:ext cx="2519362" cy="695325"/>
          </a:xfrm>
          <a:prstGeom prst="roundRect">
            <a:avLst/>
          </a:prstGeom>
          <a:solidFill>
            <a:srgbClr val="FDCF8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52000" anchor="ctr"/>
          <a:lstStyle/>
          <a:p>
            <a:pPr algn="ctr">
              <a:defRPr/>
            </a:pPr>
            <a:r>
              <a:rPr lang="en-GB" dirty="0">
                <a:solidFill>
                  <a:srgbClr val="232323"/>
                </a:solidFill>
              </a:rPr>
              <a:t>This plant was grown in the light. </a:t>
            </a:r>
          </a:p>
        </p:txBody>
      </p:sp>
      <p:sp>
        <p:nvSpPr>
          <p:cNvPr id="4" name="Oval 3">
            <a:extLst>
              <a:ext uri="{FF2B5EF4-FFF2-40B4-BE49-F238E27FC236}">
                <a16:creationId xmlns:a16="http://schemas.microsoft.com/office/drawing/2014/main" id="{CF3BCBAB-AA35-4A04-8DE4-5058CDD085AA}"/>
              </a:ext>
            </a:extLst>
          </p:cNvPr>
          <p:cNvSpPr/>
          <p:nvPr/>
        </p:nvSpPr>
        <p:spPr>
          <a:xfrm>
            <a:off x="2008188" y="5324475"/>
            <a:ext cx="904875" cy="906463"/>
          </a:xfrm>
          <a:prstGeom prst="ellipse">
            <a:avLst/>
          </a:prstGeom>
          <a:solidFill>
            <a:srgbClr val="E0792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t>?</a:t>
            </a:r>
          </a:p>
        </p:txBody>
      </p:sp>
      <p:sp>
        <p:nvSpPr>
          <p:cNvPr id="16" name="Rounded Rectangle 15">
            <a:extLst>
              <a:ext uri="{FF2B5EF4-FFF2-40B4-BE49-F238E27FC236}">
                <a16:creationId xmlns:a16="http://schemas.microsoft.com/office/drawing/2014/main" id="{45FA7F53-FAD2-470A-86BF-0D47FA5D8726}"/>
              </a:ext>
            </a:extLst>
          </p:cNvPr>
          <p:cNvSpPr/>
          <p:nvPr/>
        </p:nvSpPr>
        <p:spPr>
          <a:xfrm>
            <a:off x="5713413" y="5408613"/>
            <a:ext cx="2520950" cy="695325"/>
          </a:xfrm>
          <a:prstGeom prst="roundRect">
            <a:avLst/>
          </a:prstGeom>
          <a:solidFill>
            <a:srgbClr val="FDCF8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252000" anchor="ctr"/>
          <a:lstStyle/>
          <a:p>
            <a:pPr algn="ctr">
              <a:defRPr/>
            </a:pPr>
            <a:r>
              <a:rPr lang="en-GB" dirty="0">
                <a:solidFill>
                  <a:srgbClr val="242424"/>
                </a:solidFill>
              </a:rPr>
              <a:t>This plant was grown in the dark. </a:t>
            </a:r>
          </a:p>
        </p:txBody>
      </p:sp>
      <p:sp>
        <p:nvSpPr>
          <p:cNvPr id="19" name="Oval 18">
            <a:extLst>
              <a:ext uri="{FF2B5EF4-FFF2-40B4-BE49-F238E27FC236}">
                <a16:creationId xmlns:a16="http://schemas.microsoft.com/office/drawing/2014/main" id="{B5A77B53-B74D-4C60-A8EC-DDAF127554B3}"/>
              </a:ext>
            </a:extLst>
          </p:cNvPr>
          <p:cNvSpPr/>
          <p:nvPr/>
        </p:nvSpPr>
        <p:spPr>
          <a:xfrm>
            <a:off x="6313488" y="5303838"/>
            <a:ext cx="904875" cy="904875"/>
          </a:xfrm>
          <a:prstGeom prst="ellipse">
            <a:avLst/>
          </a:prstGeom>
          <a:solidFill>
            <a:srgbClr val="E0792A"/>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dirty="0"/>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1"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1" nodeType="withEffect">
                                  <p:stCondLst>
                                    <p:cond delay="15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35" presetClass="path" presetSubtype="0" accel="50000" decel="50000" fill="hold" grpId="0" nodeType="clickEffect">
                                  <p:stCondLst>
                                    <p:cond delay="0"/>
                                  </p:stCondLst>
                                  <p:childTnLst>
                                    <p:animMotion origin="layout" path="M 2.77778E-6 -1.11111E-6 L -0.13091 -1.11111E-6 " pathEditMode="relative" rAng="0" ptsTypes="AA">
                                      <p:cBhvr>
                                        <p:cTn id="15" dur="750" fill="hold"/>
                                        <p:tgtEl>
                                          <p:spTgt spid="4"/>
                                        </p:tgtEl>
                                        <p:attrNameLst>
                                          <p:attrName>ppt_x</p:attrName>
                                          <p:attrName>ppt_y</p:attrName>
                                        </p:attrNameLst>
                                      </p:cBhvr>
                                      <p:rCtr x="-6545" y="0"/>
                                    </p:animMotion>
                                  </p:childTnLst>
                                </p:cTn>
                              </p:par>
                              <p:par>
                                <p:cTn id="16" presetID="22" presetClass="entr" presetSubtype="8" fill="hold" grpId="0"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childTnLst>
                    </p:cTn>
                  </p:par>
                </p:childTnLst>
              </p:cTn>
              <p:nextCondLst>
                <p:cond evt="onClick" delay="0">
                  <p:tgtEl>
                    <p:spTgt spid="4"/>
                  </p:tgtEl>
                </p:cond>
              </p:nextCondLst>
            </p:seq>
            <p:seq concurrent="1" nextAc="seek">
              <p:cTn id="19" restart="whenNotActive" fill="hold" evtFilter="cancelBubble" nodeType="interactiveSeq">
                <p:stCondLst>
                  <p:cond evt="onClick" delay="0">
                    <p:tgtEl>
                      <p:spTgt spid="19"/>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35" presetClass="path" presetSubtype="0" accel="50000" decel="50000" fill="hold" grpId="0" nodeType="clickEffect">
                                  <p:stCondLst>
                                    <p:cond delay="0"/>
                                  </p:stCondLst>
                                  <p:childTnLst>
                                    <p:animMotion origin="layout" path="M -1.38889E-6 -1.85185E-6 L -0.1309 -1.85185E-6 " pathEditMode="relative" rAng="0" ptsTypes="AA">
                                      <p:cBhvr>
                                        <p:cTn id="23" dur="750" fill="hold"/>
                                        <p:tgtEl>
                                          <p:spTgt spid="19"/>
                                        </p:tgtEl>
                                        <p:attrNameLst>
                                          <p:attrName>ppt_x</p:attrName>
                                          <p:attrName>ppt_y</p:attrName>
                                        </p:attrNameLst>
                                      </p:cBhvr>
                                      <p:rCtr x="-6545" y="0"/>
                                    </p:animMotion>
                                  </p:childTnLst>
                                </p:cTn>
                              </p:par>
                              <p:par>
                                <p:cTn id="24" presetID="22" presetClass="entr" presetSubtype="8" fill="hold" grpId="0" nodeType="withEffect">
                                  <p:stCondLst>
                                    <p:cond delay="50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nextCondLst>
                <p:cond evt="onClick" delay="0">
                  <p:tgtEl>
                    <p:spTgt spid="19"/>
                  </p:tgtEl>
                </p:cond>
              </p:nextCondLst>
            </p:seq>
          </p:childTnLst>
        </p:cTn>
      </p:par>
    </p:tnLst>
    <p:bldLst>
      <p:bldP spid="6" grpId="0" animBg="1"/>
      <p:bldP spid="4" grpId="0" animBg="1"/>
      <p:bldP spid="4" grpId="1" animBg="1"/>
      <p:bldP spid="16" grpId="0" animBg="1"/>
      <p:bldP spid="19" grpId="0" animBg="1"/>
      <p:bldP spid="1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0">
            <a:extLst>
              <a:ext uri="{FF2B5EF4-FFF2-40B4-BE49-F238E27FC236}">
                <a16:creationId xmlns:a16="http://schemas.microsoft.com/office/drawing/2014/main" id="{EA392980-85BA-4526-95F0-5E2ED94E7D3A}"/>
              </a:ext>
            </a:extLst>
          </p:cNvPr>
          <p:cNvSpPr>
            <a:spLocks noGrp="1"/>
          </p:cNvSpPr>
          <p:nvPr>
            <p:ph type="title"/>
          </p:nvPr>
        </p:nvSpPr>
        <p:spPr>
          <a:xfrm>
            <a:off x="457200" y="479425"/>
            <a:ext cx="8220075" cy="993775"/>
          </a:xfrm>
        </p:spPr>
        <p:txBody>
          <a:bodyPr/>
          <a:lstStyle/>
          <a:p>
            <a:pPr eaLnBrk="1" hangingPunct="1"/>
            <a:r>
              <a:rPr lang="en-GB" altLang="en-US" sz="3600"/>
              <a:t>Temperature</a:t>
            </a:r>
          </a:p>
        </p:txBody>
      </p:sp>
      <p:sp>
        <p:nvSpPr>
          <p:cNvPr id="13" name="Rounded Rectangle 12">
            <a:extLst>
              <a:ext uri="{FF2B5EF4-FFF2-40B4-BE49-F238E27FC236}">
                <a16:creationId xmlns:a16="http://schemas.microsoft.com/office/drawing/2014/main" id="{1D9CAB93-3DFD-4922-B2ED-928BE37D60D8}"/>
              </a:ext>
            </a:extLst>
          </p:cNvPr>
          <p:cNvSpPr/>
          <p:nvPr/>
        </p:nvSpPr>
        <p:spPr>
          <a:xfrm>
            <a:off x="879475" y="1433513"/>
            <a:ext cx="7385050" cy="539750"/>
          </a:xfrm>
          <a:prstGeom prst="roundRect">
            <a:avLst>
              <a:gd name="adj" fmla="val 11500"/>
            </a:avLst>
          </a:prstGeom>
          <a:solidFill>
            <a:srgbClr val="D8434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defRPr/>
            </a:pPr>
            <a:r>
              <a:rPr lang="en-GB" dirty="0">
                <a:solidFill>
                  <a:schemeClr val="bg1"/>
                </a:solidFill>
              </a:rPr>
              <a:t>Explain to your partner what you think the word </a:t>
            </a:r>
            <a:r>
              <a:rPr lang="en-GB" b="1" dirty="0">
                <a:solidFill>
                  <a:schemeClr val="bg1"/>
                </a:solidFill>
              </a:rPr>
              <a:t>temperature</a:t>
            </a:r>
            <a:r>
              <a:rPr lang="en-GB" dirty="0">
                <a:solidFill>
                  <a:schemeClr val="bg1"/>
                </a:solidFill>
              </a:rPr>
              <a:t> means. </a:t>
            </a:r>
          </a:p>
        </p:txBody>
      </p:sp>
      <p:sp>
        <p:nvSpPr>
          <p:cNvPr id="14" name="Rounded Rectangle 13">
            <a:extLst>
              <a:ext uri="{FF2B5EF4-FFF2-40B4-BE49-F238E27FC236}">
                <a16:creationId xmlns:a16="http://schemas.microsoft.com/office/drawing/2014/main" id="{AD782809-110A-4A0F-9AC9-8D92A6AFEC47}"/>
              </a:ext>
            </a:extLst>
          </p:cNvPr>
          <p:cNvSpPr/>
          <p:nvPr/>
        </p:nvSpPr>
        <p:spPr>
          <a:xfrm>
            <a:off x="879475" y="2033588"/>
            <a:ext cx="7385050" cy="539750"/>
          </a:xfrm>
          <a:prstGeom prst="roundRect">
            <a:avLst>
              <a:gd name="adj" fmla="val 11500"/>
            </a:avLst>
          </a:prstGeom>
          <a:solidFill>
            <a:srgbClr val="BE072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b="1" dirty="0">
                <a:solidFill>
                  <a:schemeClr val="bg1"/>
                </a:solidFill>
              </a:rPr>
              <a:t>temperature</a:t>
            </a:r>
            <a:r>
              <a:rPr lang="en-GB" dirty="0">
                <a:solidFill>
                  <a:schemeClr val="bg1"/>
                </a:solidFill>
              </a:rPr>
              <a:t> – how hot or cold something is</a:t>
            </a:r>
          </a:p>
        </p:txBody>
      </p:sp>
      <p:grpSp>
        <p:nvGrpSpPr>
          <p:cNvPr id="24" name="Group 23">
            <a:extLst>
              <a:ext uri="{FF2B5EF4-FFF2-40B4-BE49-F238E27FC236}">
                <a16:creationId xmlns:a16="http://schemas.microsoft.com/office/drawing/2014/main" id="{50077370-63C2-418A-9C56-E55E88378D82}"/>
              </a:ext>
            </a:extLst>
          </p:cNvPr>
          <p:cNvGrpSpPr>
            <a:grpSpLocks/>
          </p:cNvGrpSpPr>
          <p:nvPr/>
        </p:nvGrpSpPr>
        <p:grpSpPr bwMode="auto">
          <a:xfrm>
            <a:off x="806450" y="2822575"/>
            <a:ext cx="7458075" cy="1463675"/>
            <a:chOff x="806038" y="2823199"/>
            <a:chExt cx="7457864" cy="1463791"/>
          </a:xfrm>
        </p:grpSpPr>
        <p:sp>
          <p:nvSpPr>
            <p:cNvPr id="15" name="Rounded Rectangle 14">
              <a:extLst>
                <a:ext uri="{FF2B5EF4-FFF2-40B4-BE49-F238E27FC236}">
                  <a16:creationId xmlns:a16="http://schemas.microsoft.com/office/drawing/2014/main" id="{69085A29-0CD7-45D4-A640-76E2B2FDFD6B}"/>
                </a:ext>
              </a:extLst>
            </p:cNvPr>
            <p:cNvSpPr/>
            <p:nvPr/>
          </p:nvSpPr>
          <p:spPr>
            <a:xfrm>
              <a:off x="1120354" y="3174065"/>
              <a:ext cx="7143548" cy="735070"/>
            </a:xfrm>
            <a:prstGeom prst="roundRect">
              <a:avLst>
                <a:gd name="adj" fmla="val 11500"/>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lIns="504000" tIns="108000" rIns="108000" bIns="108000" anchor="ctr"/>
            <a:lstStyle/>
            <a:p>
              <a:pPr>
                <a:defRPr/>
              </a:pPr>
              <a:r>
                <a:rPr lang="en-GB" dirty="0">
                  <a:solidFill>
                    <a:srgbClr val="000000"/>
                  </a:solidFill>
                </a:rPr>
                <a:t>When you’ve been poorly, the people you live with might have used a thermometer to check your temperature.</a:t>
              </a:r>
            </a:p>
          </p:txBody>
        </p:sp>
        <p:pic>
          <p:nvPicPr>
            <p:cNvPr id="19468" name="Picture 6">
              <a:extLst>
                <a:ext uri="{FF2B5EF4-FFF2-40B4-BE49-F238E27FC236}">
                  <a16:creationId xmlns:a16="http://schemas.microsoft.com/office/drawing/2014/main" id="{F12CB7DB-EBE6-42AD-B0F7-2C81A578A40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6038" y="2823199"/>
              <a:ext cx="526481" cy="1463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24">
            <a:extLst>
              <a:ext uri="{FF2B5EF4-FFF2-40B4-BE49-F238E27FC236}">
                <a16:creationId xmlns:a16="http://schemas.microsoft.com/office/drawing/2014/main" id="{6309AC9E-4352-46AF-BA30-D3540CA308F9}"/>
              </a:ext>
            </a:extLst>
          </p:cNvPr>
          <p:cNvGrpSpPr>
            <a:grpSpLocks/>
          </p:cNvGrpSpPr>
          <p:nvPr/>
        </p:nvGrpSpPr>
        <p:grpSpPr bwMode="auto">
          <a:xfrm>
            <a:off x="879475" y="3981450"/>
            <a:ext cx="7448550" cy="2308225"/>
            <a:chOff x="880097" y="3901444"/>
            <a:chExt cx="7448337" cy="2308198"/>
          </a:xfrm>
        </p:grpSpPr>
        <p:sp>
          <p:nvSpPr>
            <p:cNvPr id="17" name="Rounded Rectangle 16">
              <a:extLst>
                <a:ext uri="{FF2B5EF4-FFF2-40B4-BE49-F238E27FC236}">
                  <a16:creationId xmlns:a16="http://schemas.microsoft.com/office/drawing/2014/main" id="{FCDA63B2-D07D-4F38-ADB3-4E194A72E87A}"/>
                </a:ext>
              </a:extLst>
            </p:cNvPr>
            <p:cNvSpPr/>
            <p:nvPr/>
          </p:nvSpPr>
          <p:spPr>
            <a:xfrm>
              <a:off x="880097" y="4568186"/>
              <a:ext cx="6721283" cy="1066788"/>
            </a:xfrm>
            <a:prstGeom prst="roundRect">
              <a:avLst>
                <a:gd name="adj" fmla="val 11500"/>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44000" rIns="792000" bIns="144000" anchor="ctr"/>
            <a:lstStyle/>
            <a:p>
              <a:pPr>
                <a:defRPr/>
              </a:pPr>
              <a:r>
                <a:rPr lang="en-GB" dirty="0">
                  <a:solidFill>
                    <a:srgbClr val="000000"/>
                  </a:solidFill>
                </a:rPr>
                <a:t>If the temperature outside is high (hot), you wouldn’t go out wearing a coat, hat and gloves. You’d get very hot and sweaty and might begin to feel unwell.</a:t>
              </a:r>
            </a:p>
          </p:txBody>
        </p:sp>
        <p:pic>
          <p:nvPicPr>
            <p:cNvPr id="19464" name="Picture 9">
              <a:extLst>
                <a:ext uri="{FF2B5EF4-FFF2-40B4-BE49-F238E27FC236}">
                  <a16:creationId xmlns:a16="http://schemas.microsoft.com/office/drawing/2014/main" id="{ECE09C8B-479E-4411-9076-4FB31E69D4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4873" y="3901444"/>
              <a:ext cx="1633561" cy="2150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0">
              <a:extLst>
                <a:ext uri="{FF2B5EF4-FFF2-40B4-BE49-F238E27FC236}">
                  <a16:creationId xmlns:a16="http://schemas.microsoft.com/office/drawing/2014/main" id="{5C0CE8E4-8406-44BD-9430-FC074C121B6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6254733">
              <a:off x="7000465" y="4895587"/>
              <a:ext cx="1460562" cy="1167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7">
              <a:extLst>
                <a:ext uri="{FF2B5EF4-FFF2-40B4-BE49-F238E27FC236}">
                  <a16:creationId xmlns:a16="http://schemas.microsoft.com/office/drawing/2014/main" id="{9319FB02-CB5F-4E9B-83F1-9B3EBD62D34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09041" y="5437781"/>
              <a:ext cx="816363" cy="55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nodeType="afterGroup">
                            <p:stCondLst>
                              <p:cond delay="500"/>
                            </p:stCondLst>
                            <p:childTnLst>
                              <p:par>
                                <p:cTn id="9" presetID="22" presetClass="entr" presetSubtype="8" fill="hold" nodeType="afterEffect">
                                  <p:stCondLst>
                                    <p:cond delay="25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750"/>
                                        <p:tgtEl>
                                          <p:spTgt spid="24"/>
                                        </p:tgtEl>
                                      </p:cBhvr>
                                    </p:animEffect>
                                  </p:childTnLst>
                                </p:cTn>
                              </p:par>
                            </p:childTnLst>
                          </p:cTn>
                        </p:par>
                        <p:par>
                          <p:cTn id="12" fill="hold" nodeType="afterGroup">
                            <p:stCondLst>
                              <p:cond delay="1500"/>
                            </p:stCondLst>
                            <p:childTnLst>
                              <p:par>
                                <p:cTn id="13" presetID="22" presetClass="entr" presetSubtype="2" fill="hold" nodeType="afterEffect">
                                  <p:stCondLst>
                                    <p:cond delay="250"/>
                                  </p:stCondLst>
                                  <p:childTnLst>
                                    <p:set>
                                      <p:cBhvr>
                                        <p:cTn id="14" dur="1" fill="hold">
                                          <p:stCondLst>
                                            <p:cond delay="0"/>
                                          </p:stCondLst>
                                        </p:cTn>
                                        <p:tgtEl>
                                          <p:spTgt spid="25"/>
                                        </p:tgtEl>
                                        <p:attrNameLst>
                                          <p:attrName>style.visibility</p:attrName>
                                        </p:attrNameLst>
                                      </p:cBhvr>
                                      <p:to>
                                        <p:strVal val="visible"/>
                                      </p:to>
                                    </p:set>
                                    <p:animEffect transition="in" filter="wipe(right)">
                                      <p:cBhvr>
                                        <p:cTn id="15"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20">
            <a:extLst>
              <a:ext uri="{FF2B5EF4-FFF2-40B4-BE49-F238E27FC236}">
                <a16:creationId xmlns:a16="http://schemas.microsoft.com/office/drawing/2014/main" id="{6D54A473-756B-4F9F-B0CA-C2D1E8ACA609}"/>
              </a:ext>
            </a:extLst>
          </p:cNvPr>
          <p:cNvSpPr>
            <a:spLocks noGrp="1"/>
          </p:cNvSpPr>
          <p:nvPr>
            <p:ph type="title"/>
          </p:nvPr>
        </p:nvSpPr>
        <p:spPr>
          <a:xfrm>
            <a:off x="457200" y="479425"/>
            <a:ext cx="8220075" cy="993775"/>
          </a:xfrm>
        </p:spPr>
        <p:txBody>
          <a:bodyPr/>
          <a:lstStyle/>
          <a:p>
            <a:pPr eaLnBrk="1" hangingPunct="1"/>
            <a:r>
              <a:rPr lang="en-GB" altLang="en-US" sz="3600"/>
              <a:t>Temperature</a:t>
            </a:r>
          </a:p>
        </p:txBody>
      </p:sp>
      <p:grpSp>
        <p:nvGrpSpPr>
          <p:cNvPr id="2" name="Group 1">
            <a:extLst>
              <a:ext uri="{FF2B5EF4-FFF2-40B4-BE49-F238E27FC236}">
                <a16:creationId xmlns:a16="http://schemas.microsoft.com/office/drawing/2014/main" id="{26FC995C-C1A4-47DA-81AA-584F48D4CE93}"/>
              </a:ext>
            </a:extLst>
          </p:cNvPr>
          <p:cNvGrpSpPr>
            <a:grpSpLocks/>
          </p:cNvGrpSpPr>
          <p:nvPr/>
        </p:nvGrpSpPr>
        <p:grpSpPr bwMode="auto">
          <a:xfrm>
            <a:off x="701675" y="3116263"/>
            <a:ext cx="7626350" cy="1050925"/>
            <a:chOff x="700984" y="3116467"/>
            <a:chExt cx="7627452" cy="1050025"/>
          </a:xfrm>
        </p:grpSpPr>
        <p:sp>
          <p:nvSpPr>
            <p:cNvPr id="20" name="Rounded Rectangle 19">
              <a:extLst>
                <a:ext uri="{FF2B5EF4-FFF2-40B4-BE49-F238E27FC236}">
                  <a16:creationId xmlns:a16="http://schemas.microsoft.com/office/drawing/2014/main" id="{56D0E951-C566-445A-9AA0-AD9B7EC266F1}"/>
                </a:ext>
              </a:extLst>
            </p:cNvPr>
            <p:cNvSpPr/>
            <p:nvPr/>
          </p:nvSpPr>
          <p:spPr>
            <a:xfrm>
              <a:off x="1863202" y="3116467"/>
              <a:ext cx="6465234" cy="980235"/>
            </a:xfrm>
            <a:prstGeom prst="roundRect">
              <a:avLst>
                <a:gd name="adj" fmla="val 11500"/>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lIns="1008000" tIns="108000" rIns="108000" bIns="108000" anchor="ctr"/>
            <a:lstStyle/>
            <a:p>
              <a:pPr>
                <a:defRPr/>
              </a:pPr>
              <a:r>
                <a:rPr lang="en-GB" dirty="0">
                  <a:solidFill>
                    <a:srgbClr val="000000"/>
                  </a:solidFill>
                </a:rPr>
                <a:t>If the temperature outside is low (very cold), you wouldn’t go outside in flip flops and a T-shirt.</a:t>
              </a:r>
            </a:p>
            <a:p>
              <a:pPr>
                <a:defRPr/>
              </a:pPr>
              <a:r>
                <a:rPr lang="en-GB" dirty="0">
                  <a:solidFill>
                    <a:srgbClr val="000000"/>
                  </a:solidFill>
                </a:rPr>
                <a:t>This may also make you feel unwell.</a:t>
              </a:r>
            </a:p>
          </p:txBody>
        </p:sp>
        <p:pic>
          <p:nvPicPr>
            <p:cNvPr id="20490" name="Picture 17">
              <a:extLst>
                <a:ext uri="{FF2B5EF4-FFF2-40B4-BE49-F238E27FC236}">
                  <a16:creationId xmlns:a16="http://schemas.microsoft.com/office/drawing/2014/main" id="{58D3D558-3625-4178-9184-CF28AB4DF8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984" y="3116467"/>
              <a:ext cx="2102820" cy="105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2">
            <a:extLst>
              <a:ext uri="{FF2B5EF4-FFF2-40B4-BE49-F238E27FC236}">
                <a16:creationId xmlns:a16="http://schemas.microsoft.com/office/drawing/2014/main" id="{A3FE1EBF-935A-4E0C-9073-AE4AAA86838A}"/>
              </a:ext>
            </a:extLst>
          </p:cNvPr>
          <p:cNvGrpSpPr>
            <a:grpSpLocks/>
          </p:cNvGrpSpPr>
          <p:nvPr/>
        </p:nvGrpSpPr>
        <p:grpSpPr bwMode="auto">
          <a:xfrm>
            <a:off x="874713" y="3706813"/>
            <a:ext cx="7453312" cy="2500312"/>
            <a:chOff x="875057" y="3706195"/>
            <a:chExt cx="7453379" cy="2501409"/>
          </a:xfrm>
        </p:grpSpPr>
        <p:sp>
          <p:nvSpPr>
            <p:cNvPr id="22" name="Rounded Rectangle 21">
              <a:extLst>
                <a:ext uri="{FF2B5EF4-FFF2-40B4-BE49-F238E27FC236}">
                  <a16:creationId xmlns:a16="http://schemas.microsoft.com/office/drawing/2014/main" id="{B1FEC3AD-D020-4F81-8C24-91D213BBAB54}"/>
                </a:ext>
              </a:extLst>
            </p:cNvPr>
            <p:cNvSpPr/>
            <p:nvPr/>
          </p:nvSpPr>
          <p:spPr>
            <a:xfrm>
              <a:off x="875057" y="4989458"/>
              <a:ext cx="7056500" cy="640043"/>
            </a:xfrm>
            <a:prstGeom prst="roundRect">
              <a:avLst>
                <a:gd name="adj" fmla="val 11500"/>
              </a:avLst>
            </a:prstGeom>
            <a:solidFill>
              <a:srgbClr val="F19A93"/>
            </a:solidFill>
            <a:ln>
              <a:noFill/>
            </a:ln>
          </p:spPr>
          <p:style>
            <a:lnRef idx="2">
              <a:schemeClr val="accent1">
                <a:shade val="50000"/>
              </a:schemeClr>
            </a:lnRef>
            <a:fillRef idx="1">
              <a:schemeClr val="accent1"/>
            </a:fillRef>
            <a:effectRef idx="0">
              <a:schemeClr val="accent1"/>
            </a:effectRef>
            <a:fontRef idx="minor">
              <a:schemeClr val="lt1"/>
            </a:fontRef>
          </p:style>
          <p:txBody>
            <a:bodyPr lIns="216000" tIns="108000" rIns="108000" bIns="108000" anchor="ctr"/>
            <a:lstStyle/>
            <a:p>
              <a:pPr>
                <a:defRPr/>
              </a:pPr>
              <a:r>
                <a:rPr lang="en-GB" dirty="0">
                  <a:solidFill>
                    <a:schemeClr val="tx1"/>
                  </a:solidFill>
                </a:rPr>
                <a:t>The right temperature is important to help us stay healthy.</a:t>
              </a:r>
            </a:p>
          </p:txBody>
        </p:sp>
        <p:pic>
          <p:nvPicPr>
            <p:cNvPr id="20488" name="Picture 22">
              <a:extLst>
                <a:ext uri="{FF2B5EF4-FFF2-40B4-BE49-F238E27FC236}">
                  <a16:creationId xmlns:a16="http://schemas.microsoft.com/office/drawing/2014/main" id="{26F56A0C-F0DF-49AE-9632-095CA8895E5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flipH="1">
              <a:off x="7533306" y="3706195"/>
              <a:ext cx="795130" cy="250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ounded Rectangle 18">
            <a:extLst>
              <a:ext uri="{FF2B5EF4-FFF2-40B4-BE49-F238E27FC236}">
                <a16:creationId xmlns:a16="http://schemas.microsoft.com/office/drawing/2014/main" id="{9A56958A-1D0B-49FF-A700-3BBCF67AA9E7}"/>
              </a:ext>
            </a:extLst>
          </p:cNvPr>
          <p:cNvSpPr/>
          <p:nvPr/>
        </p:nvSpPr>
        <p:spPr>
          <a:xfrm>
            <a:off x="879475" y="1433513"/>
            <a:ext cx="7385050" cy="539750"/>
          </a:xfrm>
          <a:prstGeom prst="roundRect">
            <a:avLst>
              <a:gd name="adj" fmla="val 11500"/>
            </a:avLst>
          </a:prstGeom>
          <a:solidFill>
            <a:srgbClr val="D84344"/>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defRPr/>
            </a:pPr>
            <a:r>
              <a:rPr lang="en-GB" dirty="0">
                <a:solidFill>
                  <a:schemeClr val="bg1"/>
                </a:solidFill>
              </a:rPr>
              <a:t>Explain to your partner what you think the word </a:t>
            </a:r>
            <a:r>
              <a:rPr lang="en-GB" b="1" dirty="0">
                <a:solidFill>
                  <a:schemeClr val="bg1"/>
                </a:solidFill>
              </a:rPr>
              <a:t>temperature</a:t>
            </a:r>
            <a:r>
              <a:rPr lang="en-GB" dirty="0">
                <a:solidFill>
                  <a:schemeClr val="bg1"/>
                </a:solidFill>
              </a:rPr>
              <a:t> means. </a:t>
            </a:r>
          </a:p>
        </p:txBody>
      </p:sp>
      <p:sp>
        <p:nvSpPr>
          <p:cNvPr id="21" name="Rounded Rectangle 20">
            <a:extLst>
              <a:ext uri="{FF2B5EF4-FFF2-40B4-BE49-F238E27FC236}">
                <a16:creationId xmlns:a16="http://schemas.microsoft.com/office/drawing/2014/main" id="{D4E58E23-1B26-425B-ADF9-D3DACB63705C}"/>
              </a:ext>
            </a:extLst>
          </p:cNvPr>
          <p:cNvSpPr/>
          <p:nvPr/>
        </p:nvSpPr>
        <p:spPr>
          <a:xfrm>
            <a:off x="879475" y="2033588"/>
            <a:ext cx="7385050" cy="539750"/>
          </a:xfrm>
          <a:prstGeom prst="roundRect">
            <a:avLst>
              <a:gd name="adj" fmla="val 11500"/>
            </a:avLst>
          </a:prstGeom>
          <a:solidFill>
            <a:srgbClr val="BE0726"/>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b="1" dirty="0">
                <a:solidFill>
                  <a:schemeClr val="bg1"/>
                </a:solidFill>
              </a:rPr>
              <a:t>temperature</a:t>
            </a:r>
            <a:r>
              <a:rPr lang="en-GB" dirty="0">
                <a:solidFill>
                  <a:schemeClr val="bg1"/>
                </a:solidFill>
              </a:rPr>
              <a:t> – how hot or cold something 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1000"/>
                            </p:stCondLst>
                            <p:childTnLst>
                              <p:par>
                                <p:cTn id="9" presetID="22" presetClass="entr" presetSubtype="2" fill="hold" nodeType="afterEffect">
                                  <p:stCondLst>
                                    <p:cond delay="25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20">
            <a:extLst>
              <a:ext uri="{FF2B5EF4-FFF2-40B4-BE49-F238E27FC236}">
                <a16:creationId xmlns:a16="http://schemas.microsoft.com/office/drawing/2014/main" id="{B1449EF7-F952-41F1-B6F0-9FB908FFC30B}"/>
              </a:ext>
            </a:extLst>
          </p:cNvPr>
          <p:cNvSpPr>
            <a:spLocks noGrp="1"/>
          </p:cNvSpPr>
          <p:nvPr>
            <p:ph type="title"/>
          </p:nvPr>
        </p:nvSpPr>
        <p:spPr>
          <a:xfrm>
            <a:off x="457200" y="479425"/>
            <a:ext cx="8220075" cy="993775"/>
          </a:xfrm>
        </p:spPr>
        <p:txBody>
          <a:bodyPr/>
          <a:lstStyle/>
          <a:p>
            <a:pPr eaLnBrk="1" hangingPunct="1"/>
            <a:r>
              <a:rPr lang="en-GB" altLang="en-US" sz="3600"/>
              <a:t>The Right Temperature</a:t>
            </a:r>
          </a:p>
        </p:txBody>
      </p:sp>
      <p:sp>
        <p:nvSpPr>
          <p:cNvPr id="19" name="Rounded Rectangle 18">
            <a:extLst>
              <a:ext uri="{FF2B5EF4-FFF2-40B4-BE49-F238E27FC236}">
                <a16:creationId xmlns:a16="http://schemas.microsoft.com/office/drawing/2014/main" id="{97EF2466-0590-4E4F-861C-4A8EB842D43B}"/>
              </a:ext>
            </a:extLst>
          </p:cNvPr>
          <p:cNvSpPr/>
          <p:nvPr/>
        </p:nvSpPr>
        <p:spPr>
          <a:xfrm>
            <a:off x="879475" y="1473200"/>
            <a:ext cx="7437438" cy="712788"/>
          </a:xfrm>
          <a:prstGeom prst="roundRect">
            <a:avLst>
              <a:gd name="adj" fmla="val 11500"/>
            </a:avLst>
          </a:prstGeom>
          <a:solidFill>
            <a:srgbClr val="41AD9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dirty="0">
                <a:solidFill>
                  <a:schemeClr val="tx1"/>
                </a:solidFill>
              </a:rPr>
              <a:t>Plants need the right temperature to stay healthy too!</a:t>
            </a:r>
          </a:p>
          <a:p>
            <a:pPr algn="ctr">
              <a:defRPr/>
            </a:pPr>
            <a:r>
              <a:rPr lang="en-GB" dirty="0">
                <a:solidFill>
                  <a:schemeClr val="tx1"/>
                </a:solidFill>
              </a:rPr>
              <a:t>The right temperature is different for different types of plants. </a:t>
            </a:r>
          </a:p>
        </p:txBody>
      </p:sp>
      <p:sp>
        <p:nvSpPr>
          <p:cNvPr id="26" name="Rounded Rectangle 25">
            <a:extLst>
              <a:ext uri="{FF2B5EF4-FFF2-40B4-BE49-F238E27FC236}">
                <a16:creationId xmlns:a16="http://schemas.microsoft.com/office/drawing/2014/main" id="{D68554A4-C511-4EFE-99D4-FC950E0B41CE}"/>
              </a:ext>
            </a:extLst>
          </p:cNvPr>
          <p:cNvSpPr/>
          <p:nvPr/>
        </p:nvSpPr>
        <p:spPr>
          <a:xfrm>
            <a:off x="4718050" y="4370388"/>
            <a:ext cx="3598863" cy="665162"/>
          </a:xfrm>
          <a:prstGeom prst="roundRect">
            <a:avLst>
              <a:gd name="adj" fmla="val 11500"/>
            </a:avLst>
          </a:prstGeom>
          <a:solidFill>
            <a:srgbClr val="6DBA8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08000" rIns="72000" bIns="108000" anchor="ctr"/>
          <a:lstStyle/>
          <a:p>
            <a:pPr algn="ctr">
              <a:defRPr/>
            </a:pPr>
            <a:r>
              <a:rPr lang="en-GB" b="1" dirty="0">
                <a:solidFill>
                  <a:schemeClr val="bg1"/>
                </a:solidFill>
              </a:rPr>
              <a:t>Daisies</a:t>
            </a:r>
            <a:r>
              <a:rPr lang="en-GB" dirty="0">
                <a:solidFill>
                  <a:schemeClr val="bg1"/>
                </a:solidFill>
              </a:rPr>
              <a:t> can grow and be healthy in much cooler temperatures.</a:t>
            </a:r>
          </a:p>
        </p:txBody>
      </p:sp>
      <p:pic>
        <p:nvPicPr>
          <p:cNvPr id="21509" name="Picture 2" descr="Cactus, Plant, Thorns, Thorny, Nature, Desert, Garden">
            <a:extLst>
              <a:ext uri="{FF2B5EF4-FFF2-40B4-BE49-F238E27FC236}">
                <a16:creationId xmlns:a16="http://schemas.microsoft.com/office/drawing/2014/main" id="{59B2EB13-D70F-4312-AF3B-8268F690678C}"/>
              </a:ext>
            </a:extLst>
          </p:cNvPr>
          <p:cNvPicPr>
            <a:picLocks noChangeArrowheads="1"/>
          </p:cNvPicPr>
          <p:nvPr/>
        </p:nvPicPr>
        <p:blipFill>
          <a:blip r:embed="rId2">
            <a:extLst>
              <a:ext uri="{28A0092B-C50C-407E-A947-70E740481C1C}">
                <a14:useLocalDpi xmlns:a14="http://schemas.microsoft.com/office/drawing/2010/main" val="0"/>
              </a:ext>
            </a:extLst>
          </a:blip>
          <a:srcRect l="76" r="-76" b="17648"/>
          <a:stretch>
            <a:fillRect/>
          </a:stretch>
        </p:blipFill>
        <p:spPr bwMode="auto">
          <a:xfrm>
            <a:off x="879475" y="2466975"/>
            <a:ext cx="360045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4" descr="White Daisy Flower">
            <a:extLst>
              <a:ext uri="{FF2B5EF4-FFF2-40B4-BE49-F238E27FC236}">
                <a16:creationId xmlns:a16="http://schemas.microsoft.com/office/drawing/2014/main" id="{F7359D24-0D9C-437A-8A3E-70D135B38F79}"/>
              </a:ext>
            </a:extLst>
          </p:cNvPr>
          <p:cNvPicPr>
            <a:picLocks noChangeArrowheads="1"/>
          </p:cNvPicPr>
          <p:nvPr/>
        </p:nvPicPr>
        <p:blipFill>
          <a:blip r:embed="rId3">
            <a:extLst>
              <a:ext uri="{28A0092B-C50C-407E-A947-70E740481C1C}">
                <a14:useLocalDpi xmlns:a14="http://schemas.microsoft.com/office/drawing/2010/main" val="0"/>
              </a:ext>
            </a:extLst>
          </a:blip>
          <a:srcRect t="21490" b="2606"/>
          <a:stretch>
            <a:fillRect/>
          </a:stretch>
        </p:blipFill>
        <p:spPr bwMode="auto">
          <a:xfrm>
            <a:off x="4718050" y="2466975"/>
            <a:ext cx="35988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ounded Rectangle 26">
            <a:extLst>
              <a:ext uri="{FF2B5EF4-FFF2-40B4-BE49-F238E27FC236}">
                <a16:creationId xmlns:a16="http://schemas.microsoft.com/office/drawing/2014/main" id="{5CD2000D-6902-4136-9828-3DCDD8CEF785}"/>
              </a:ext>
            </a:extLst>
          </p:cNvPr>
          <p:cNvSpPr/>
          <p:nvPr/>
        </p:nvSpPr>
        <p:spPr>
          <a:xfrm>
            <a:off x="879475" y="4370388"/>
            <a:ext cx="3600450" cy="665162"/>
          </a:xfrm>
          <a:prstGeom prst="roundRect">
            <a:avLst>
              <a:gd name="adj" fmla="val 11500"/>
            </a:avLst>
          </a:prstGeom>
          <a:solidFill>
            <a:srgbClr val="6DBA8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dirty="0">
                <a:solidFill>
                  <a:schemeClr val="bg1"/>
                </a:solidFill>
              </a:rPr>
              <a:t>A </a:t>
            </a:r>
            <a:r>
              <a:rPr lang="en-GB" b="1" dirty="0">
                <a:solidFill>
                  <a:schemeClr val="bg1"/>
                </a:solidFill>
              </a:rPr>
              <a:t>cactus</a:t>
            </a:r>
            <a:r>
              <a:rPr lang="en-GB" dirty="0">
                <a:solidFill>
                  <a:schemeClr val="bg1"/>
                </a:solidFill>
              </a:rPr>
              <a:t> is from the desert, so it is used to a hot temperature. </a:t>
            </a:r>
          </a:p>
        </p:txBody>
      </p:sp>
      <p:sp>
        <p:nvSpPr>
          <p:cNvPr id="28" name="Rounded Rectangle 27">
            <a:extLst>
              <a:ext uri="{FF2B5EF4-FFF2-40B4-BE49-F238E27FC236}">
                <a16:creationId xmlns:a16="http://schemas.microsoft.com/office/drawing/2014/main" id="{691FFB2B-EFBB-4AB9-B2E0-6CAC7075A1FE}"/>
              </a:ext>
            </a:extLst>
          </p:cNvPr>
          <p:cNvSpPr/>
          <p:nvPr/>
        </p:nvSpPr>
        <p:spPr>
          <a:xfrm>
            <a:off x="879475" y="5330825"/>
            <a:ext cx="7437438" cy="712788"/>
          </a:xfrm>
          <a:prstGeom prst="roundRect">
            <a:avLst>
              <a:gd name="adj" fmla="val 11500"/>
            </a:avLst>
          </a:prstGeom>
          <a:solidFill>
            <a:srgbClr val="41AD9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defRPr/>
            </a:pPr>
            <a:r>
              <a:rPr lang="en-GB" dirty="0">
                <a:solidFill>
                  <a:schemeClr val="tx1"/>
                </a:solidFill>
              </a:rPr>
              <a:t>Seeds need the right temperature to start </a:t>
            </a:r>
            <a:r>
              <a:rPr lang="en-GB">
                <a:solidFill>
                  <a:schemeClr val="tx1"/>
                </a:solidFill>
              </a:rPr>
              <a:t>turning into </a:t>
            </a:r>
            <a:r>
              <a:rPr lang="en-GB" dirty="0">
                <a:solidFill>
                  <a:schemeClr val="tx1"/>
                </a:solidFill>
              </a:rPr>
              <a:t>a plant. Plants also need the right temperature to be able to turn sunlight into food.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20">
            <a:extLst>
              <a:ext uri="{FF2B5EF4-FFF2-40B4-BE49-F238E27FC236}">
                <a16:creationId xmlns:a16="http://schemas.microsoft.com/office/drawing/2014/main" id="{4F167B35-AF32-4A78-A544-CDA915A2C4B0}"/>
              </a:ext>
            </a:extLst>
          </p:cNvPr>
          <p:cNvSpPr>
            <a:spLocks noGrp="1"/>
          </p:cNvSpPr>
          <p:nvPr>
            <p:ph type="title"/>
          </p:nvPr>
        </p:nvSpPr>
        <p:spPr>
          <a:xfrm>
            <a:off x="457200" y="479425"/>
            <a:ext cx="8220075" cy="993775"/>
          </a:xfrm>
        </p:spPr>
        <p:txBody>
          <a:bodyPr/>
          <a:lstStyle/>
          <a:p>
            <a:pPr eaLnBrk="1" hangingPunct="1"/>
            <a:r>
              <a:rPr lang="en-GB" altLang="en-US" sz="3600"/>
              <a:t>Can You Remember?</a:t>
            </a:r>
          </a:p>
        </p:txBody>
      </p:sp>
      <p:sp>
        <p:nvSpPr>
          <p:cNvPr id="10" name="Oval 9">
            <a:extLst>
              <a:ext uri="{FF2B5EF4-FFF2-40B4-BE49-F238E27FC236}">
                <a16:creationId xmlns:a16="http://schemas.microsoft.com/office/drawing/2014/main" id="{DE9B3948-40F4-497D-BCD8-ED1C4BE81CD1}"/>
              </a:ext>
            </a:extLst>
          </p:cNvPr>
          <p:cNvSpPr/>
          <p:nvPr/>
        </p:nvSpPr>
        <p:spPr>
          <a:xfrm>
            <a:off x="2449513" y="2822575"/>
            <a:ext cx="2085975" cy="208756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Plants need light.</a:t>
            </a:r>
          </a:p>
        </p:txBody>
      </p:sp>
      <p:sp>
        <p:nvSpPr>
          <p:cNvPr id="9" name="Oval 8">
            <a:extLst>
              <a:ext uri="{FF2B5EF4-FFF2-40B4-BE49-F238E27FC236}">
                <a16:creationId xmlns:a16="http://schemas.microsoft.com/office/drawing/2014/main" id="{EFD677D1-21FB-4C0E-B90A-AE9077756C9D}"/>
              </a:ext>
            </a:extLst>
          </p:cNvPr>
          <p:cNvSpPr/>
          <p:nvPr/>
        </p:nvSpPr>
        <p:spPr>
          <a:xfrm>
            <a:off x="704850" y="3622675"/>
            <a:ext cx="2178050" cy="2173288"/>
          </a:xfrm>
          <a:prstGeom prst="ellipse">
            <a:avLst/>
          </a:prstGeom>
          <a:solidFill>
            <a:srgbClr val="6DBA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Plants need the right temperature.</a:t>
            </a:r>
          </a:p>
        </p:txBody>
      </p:sp>
      <p:sp>
        <p:nvSpPr>
          <p:cNvPr id="13" name="Rounded Rectangular Callout 12">
            <a:extLst>
              <a:ext uri="{FF2B5EF4-FFF2-40B4-BE49-F238E27FC236}">
                <a16:creationId xmlns:a16="http://schemas.microsoft.com/office/drawing/2014/main" id="{CC3ED5DC-8A68-4B3D-BFC8-31A830E3A275}"/>
              </a:ext>
            </a:extLst>
          </p:cNvPr>
          <p:cNvSpPr/>
          <p:nvPr/>
        </p:nvSpPr>
        <p:spPr>
          <a:xfrm>
            <a:off x="4329113" y="1622425"/>
            <a:ext cx="2879725" cy="1520825"/>
          </a:xfrm>
          <a:prstGeom prst="wedgeRoundRectCallout">
            <a:avLst>
              <a:gd name="adj1" fmla="val 56612"/>
              <a:gd name="adj2" fmla="val 3235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dirty="0">
                <a:solidFill>
                  <a:schemeClr val="tx1"/>
                </a:solidFill>
              </a:rPr>
              <a:t>Can you remember everything a plant needs to grow and be healthy? Tell your partner what you remember.</a:t>
            </a:r>
            <a:endParaRPr lang="en-GB" dirty="0">
              <a:solidFill>
                <a:schemeClr val="tx1"/>
              </a:solidFill>
            </a:endParaRPr>
          </a:p>
        </p:txBody>
      </p:sp>
      <p:sp>
        <p:nvSpPr>
          <p:cNvPr id="2" name="Oval 1">
            <a:extLst>
              <a:ext uri="{FF2B5EF4-FFF2-40B4-BE49-F238E27FC236}">
                <a16:creationId xmlns:a16="http://schemas.microsoft.com/office/drawing/2014/main" id="{F053420A-A5FA-4FDE-8FF7-68D697AD3BC3}"/>
              </a:ext>
            </a:extLst>
          </p:cNvPr>
          <p:cNvSpPr/>
          <p:nvPr/>
        </p:nvSpPr>
        <p:spPr>
          <a:xfrm>
            <a:off x="704850" y="1593850"/>
            <a:ext cx="2273300" cy="2271713"/>
          </a:xfrm>
          <a:prstGeom prst="ellipse">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Plants need water, but not too much.</a:t>
            </a:r>
          </a:p>
        </p:txBody>
      </p:sp>
      <p:pic>
        <p:nvPicPr>
          <p:cNvPr id="22535" name="Picture 14">
            <a:extLst>
              <a:ext uri="{FF2B5EF4-FFF2-40B4-BE49-F238E27FC236}">
                <a16:creationId xmlns:a16="http://schemas.microsoft.com/office/drawing/2014/main" id="{5FC6F65B-0490-432A-83D2-87A14512109E}"/>
              </a:ext>
            </a:extLst>
          </p:cNvPr>
          <p:cNvPicPr>
            <a:picLocks noChangeAspect="1"/>
          </p:cNvPicPr>
          <p:nvPr/>
        </p:nvPicPr>
        <p:blipFill>
          <a:blip r:embed="rId2">
            <a:extLst>
              <a:ext uri="{28A0092B-C50C-407E-A947-70E740481C1C}">
                <a14:useLocalDpi xmlns:a14="http://schemas.microsoft.com/office/drawing/2010/main" val="0"/>
              </a:ext>
            </a:extLst>
          </a:blip>
          <a:srcRect r="25385" b="20627"/>
          <a:stretch>
            <a:fillRect/>
          </a:stretch>
        </p:blipFill>
        <p:spPr bwMode="auto">
          <a:xfrm>
            <a:off x="3819525" y="3622675"/>
            <a:ext cx="3648075"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2">
            <a:extLst>
              <a:ext uri="{FF2B5EF4-FFF2-40B4-BE49-F238E27FC236}">
                <a16:creationId xmlns:a16="http://schemas.microsoft.com/office/drawing/2014/main" id="{3C467621-5CAA-432B-81AB-90573BE0FA5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16750" y="2493963"/>
            <a:ext cx="1660525"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25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out)">
                                      <p:cBhvr>
                                        <p:cTn id="12" dur="1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32"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out)">
                                      <p:cBhvr>
                                        <p:cTn id="17"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B2D5BC87-BECE-474D-BAED-53FFAD324E83}"/>
              </a:ext>
            </a:extLst>
          </p:cNvPr>
          <p:cNvSpPr>
            <a:spLocks noGrp="1"/>
          </p:cNvSpPr>
          <p:nvPr>
            <p:ph type="title"/>
          </p:nvPr>
        </p:nvSpPr>
        <p:spPr>
          <a:xfrm>
            <a:off x="457200" y="479425"/>
            <a:ext cx="8220075" cy="993775"/>
          </a:xfrm>
        </p:spPr>
        <p:txBody>
          <a:bodyPr/>
          <a:lstStyle/>
          <a:p>
            <a:pPr eaLnBrk="1" hangingPunct="1"/>
            <a:r>
              <a:rPr lang="en-GB" altLang="en-US" sz="3600"/>
              <a:t>Parts of a Plant</a:t>
            </a:r>
          </a:p>
        </p:txBody>
      </p:sp>
      <p:pic>
        <p:nvPicPr>
          <p:cNvPr id="9219" name="Picture 9">
            <a:extLst>
              <a:ext uri="{FF2B5EF4-FFF2-40B4-BE49-F238E27FC236}">
                <a16:creationId xmlns:a16="http://schemas.microsoft.com/office/drawing/2014/main" id="{22CBFAEF-EA8C-45C0-8600-FC270B6A0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2313" y="2468563"/>
            <a:ext cx="211613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7">
            <a:extLst>
              <a:ext uri="{FF2B5EF4-FFF2-40B4-BE49-F238E27FC236}">
                <a16:creationId xmlns:a16="http://schemas.microsoft.com/office/drawing/2014/main" id="{72018290-13FF-4BCB-94DA-C1BAED60F458}"/>
              </a:ext>
            </a:extLst>
          </p:cNvPr>
          <p:cNvSpPr>
            <a:spLocks noChangeArrowheads="1"/>
          </p:cNvSpPr>
          <p:nvPr/>
        </p:nvSpPr>
        <p:spPr bwMode="auto">
          <a:xfrm>
            <a:off x="5510213" y="2508250"/>
            <a:ext cx="255905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anther</a:t>
            </a:r>
            <a:r>
              <a:rPr lang="en-GB" altLang="en-US">
                <a:solidFill>
                  <a:schemeClr val="tx1"/>
                </a:solidFill>
              </a:rPr>
              <a:t> – contains pollen</a:t>
            </a:r>
          </a:p>
        </p:txBody>
      </p:sp>
      <p:sp>
        <p:nvSpPr>
          <p:cNvPr id="9223" name="Rectangle 8">
            <a:extLst>
              <a:ext uri="{FF2B5EF4-FFF2-40B4-BE49-F238E27FC236}">
                <a16:creationId xmlns:a16="http://schemas.microsoft.com/office/drawing/2014/main" id="{3F3AC733-BFAC-4EB4-AF77-88561AACC7B3}"/>
              </a:ext>
            </a:extLst>
          </p:cNvPr>
          <p:cNvSpPr>
            <a:spLocks noChangeArrowheads="1"/>
          </p:cNvSpPr>
          <p:nvPr/>
        </p:nvSpPr>
        <p:spPr bwMode="auto">
          <a:xfrm>
            <a:off x="5529263" y="3170238"/>
            <a:ext cx="285908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ovule</a:t>
            </a:r>
            <a:r>
              <a:rPr lang="en-GB" altLang="en-US">
                <a:solidFill>
                  <a:schemeClr val="tx1"/>
                </a:solidFill>
              </a:rPr>
              <a:t> – contains the cell that will turn into a seed</a:t>
            </a:r>
          </a:p>
        </p:txBody>
      </p:sp>
      <p:sp>
        <p:nvSpPr>
          <p:cNvPr id="9224" name="Rectangle 9">
            <a:extLst>
              <a:ext uri="{FF2B5EF4-FFF2-40B4-BE49-F238E27FC236}">
                <a16:creationId xmlns:a16="http://schemas.microsoft.com/office/drawing/2014/main" id="{956E279D-D1BE-4C3A-A641-BDD919F0C0D9}"/>
              </a:ext>
            </a:extLst>
          </p:cNvPr>
          <p:cNvSpPr>
            <a:spLocks noChangeArrowheads="1"/>
          </p:cNvSpPr>
          <p:nvPr/>
        </p:nvSpPr>
        <p:spPr bwMode="auto">
          <a:xfrm>
            <a:off x="5016500" y="4202113"/>
            <a:ext cx="33718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stem</a:t>
            </a:r>
            <a:r>
              <a:rPr lang="en-GB" altLang="en-US">
                <a:solidFill>
                  <a:schemeClr val="tx1"/>
                </a:solidFill>
              </a:rPr>
              <a:t> – carries water around the plant and holds the plant up</a:t>
            </a:r>
          </a:p>
        </p:txBody>
      </p:sp>
      <p:sp>
        <p:nvSpPr>
          <p:cNvPr id="9225" name="Rectangle 10">
            <a:extLst>
              <a:ext uri="{FF2B5EF4-FFF2-40B4-BE49-F238E27FC236}">
                <a16:creationId xmlns:a16="http://schemas.microsoft.com/office/drawing/2014/main" id="{7199773F-D4AB-452A-AB1A-F460F3928665}"/>
              </a:ext>
            </a:extLst>
          </p:cNvPr>
          <p:cNvSpPr>
            <a:spLocks noChangeArrowheads="1"/>
          </p:cNvSpPr>
          <p:nvPr/>
        </p:nvSpPr>
        <p:spPr bwMode="auto">
          <a:xfrm>
            <a:off x="5529263" y="5248275"/>
            <a:ext cx="33718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roots</a:t>
            </a:r>
            <a:r>
              <a:rPr lang="en-GB" altLang="en-US">
                <a:solidFill>
                  <a:schemeClr val="tx1"/>
                </a:solidFill>
              </a:rPr>
              <a:t> – suck up water and nutrients from the soil</a:t>
            </a:r>
          </a:p>
        </p:txBody>
      </p:sp>
      <p:sp>
        <p:nvSpPr>
          <p:cNvPr id="9226" name="Rectangle 11">
            <a:extLst>
              <a:ext uri="{FF2B5EF4-FFF2-40B4-BE49-F238E27FC236}">
                <a16:creationId xmlns:a16="http://schemas.microsoft.com/office/drawing/2014/main" id="{B88A30CD-0FFA-4813-BAAC-7B3EFBE2B35C}"/>
              </a:ext>
            </a:extLst>
          </p:cNvPr>
          <p:cNvSpPr>
            <a:spLocks noChangeArrowheads="1"/>
          </p:cNvSpPr>
          <p:nvPr/>
        </p:nvSpPr>
        <p:spPr bwMode="auto">
          <a:xfrm>
            <a:off x="811213" y="2771775"/>
            <a:ext cx="2859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petal</a:t>
            </a:r>
            <a:r>
              <a:rPr lang="en-GB" altLang="en-US">
                <a:solidFill>
                  <a:schemeClr val="tx1"/>
                </a:solidFill>
              </a:rPr>
              <a:t> – attracts insects</a:t>
            </a:r>
          </a:p>
        </p:txBody>
      </p:sp>
      <p:sp>
        <p:nvSpPr>
          <p:cNvPr id="9227" name="Rectangle 12">
            <a:extLst>
              <a:ext uri="{FF2B5EF4-FFF2-40B4-BE49-F238E27FC236}">
                <a16:creationId xmlns:a16="http://schemas.microsoft.com/office/drawing/2014/main" id="{033ED812-3D77-41D1-90B6-A283161BB4B9}"/>
              </a:ext>
            </a:extLst>
          </p:cNvPr>
          <p:cNvSpPr>
            <a:spLocks noChangeArrowheads="1"/>
          </p:cNvSpPr>
          <p:nvPr/>
        </p:nvSpPr>
        <p:spPr bwMode="auto">
          <a:xfrm>
            <a:off x="930275" y="3630613"/>
            <a:ext cx="269398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sepals</a:t>
            </a:r>
            <a:r>
              <a:rPr lang="en-GB" altLang="en-US">
                <a:solidFill>
                  <a:schemeClr val="tx1"/>
                </a:solidFill>
              </a:rPr>
              <a:t> – protects the flower when it is growing</a:t>
            </a:r>
          </a:p>
        </p:txBody>
      </p:sp>
      <p:sp>
        <p:nvSpPr>
          <p:cNvPr id="9228" name="Rectangle 13">
            <a:extLst>
              <a:ext uri="{FF2B5EF4-FFF2-40B4-BE49-F238E27FC236}">
                <a16:creationId xmlns:a16="http://schemas.microsoft.com/office/drawing/2014/main" id="{5D5451E2-05F3-4248-A831-8A10CED2FD28}"/>
              </a:ext>
            </a:extLst>
          </p:cNvPr>
          <p:cNvSpPr>
            <a:spLocks noChangeArrowheads="1"/>
          </p:cNvSpPr>
          <p:nvPr/>
        </p:nvSpPr>
        <p:spPr bwMode="auto">
          <a:xfrm>
            <a:off x="944563" y="4633913"/>
            <a:ext cx="25257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b="1">
                <a:solidFill>
                  <a:schemeClr val="tx1"/>
                </a:solidFill>
              </a:rPr>
              <a:t>leaves</a:t>
            </a:r>
            <a:r>
              <a:rPr lang="en-GB" altLang="en-US">
                <a:solidFill>
                  <a:schemeClr val="tx1"/>
                </a:solidFill>
              </a:rPr>
              <a:t> – turns sunlight into food for the plant</a:t>
            </a:r>
          </a:p>
        </p:txBody>
      </p:sp>
      <p:cxnSp>
        <p:nvCxnSpPr>
          <p:cNvPr id="4" name="Anther">
            <a:extLst>
              <a:ext uri="{FF2B5EF4-FFF2-40B4-BE49-F238E27FC236}">
                <a16:creationId xmlns:a16="http://schemas.microsoft.com/office/drawing/2014/main" id="{26F9187E-8713-4862-9F68-C482E0943C10}"/>
              </a:ext>
            </a:extLst>
          </p:cNvPr>
          <p:cNvCxnSpPr/>
          <p:nvPr/>
        </p:nvCxnSpPr>
        <p:spPr>
          <a:xfrm flipH="1">
            <a:off x="4403725" y="2693988"/>
            <a:ext cx="974725" cy="104775"/>
          </a:xfrm>
          <a:prstGeom prst="line">
            <a:avLst/>
          </a:prstGeom>
          <a:ln w="19050" cap="flat" cmpd="sng" algn="ctr">
            <a:solidFill>
              <a:srgbClr val="0076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epals">
            <a:extLst>
              <a:ext uri="{FF2B5EF4-FFF2-40B4-BE49-F238E27FC236}">
                <a16:creationId xmlns:a16="http://schemas.microsoft.com/office/drawing/2014/main" id="{9EAB5366-7EEA-4231-AF49-413623ED1772}"/>
              </a:ext>
            </a:extLst>
          </p:cNvPr>
          <p:cNvCxnSpPr/>
          <p:nvPr/>
        </p:nvCxnSpPr>
        <p:spPr>
          <a:xfrm flipV="1">
            <a:off x="3262313" y="3487738"/>
            <a:ext cx="625475" cy="236537"/>
          </a:xfrm>
          <a:prstGeom prst="line">
            <a:avLst/>
          </a:prstGeom>
          <a:ln w="19050" cap="flat" cmpd="sng" algn="ctr">
            <a:solidFill>
              <a:srgbClr val="0076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Ovule">
            <a:extLst>
              <a:ext uri="{FF2B5EF4-FFF2-40B4-BE49-F238E27FC236}">
                <a16:creationId xmlns:a16="http://schemas.microsoft.com/office/drawing/2014/main" id="{C51E6481-3662-484F-8205-C13BA24CC893}"/>
              </a:ext>
            </a:extLst>
          </p:cNvPr>
          <p:cNvCxnSpPr/>
          <p:nvPr/>
        </p:nvCxnSpPr>
        <p:spPr>
          <a:xfrm flipH="1" flipV="1">
            <a:off x="4321175" y="3273425"/>
            <a:ext cx="1131888" cy="19050"/>
          </a:xfrm>
          <a:prstGeom prst="line">
            <a:avLst/>
          </a:prstGeom>
          <a:ln w="19050" cap="flat" cmpd="sng" algn="ctr">
            <a:solidFill>
              <a:srgbClr val="0076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em">
            <a:extLst>
              <a:ext uri="{FF2B5EF4-FFF2-40B4-BE49-F238E27FC236}">
                <a16:creationId xmlns:a16="http://schemas.microsoft.com/office/drawing/2014/main" id="{9AC2E4CE-9CD7-4ABC-8053-002A5D77A2A0}"/>
              </a:ext>
            </a:extLst>
          </p:cNvPr>
          <p:cNvCxnSpPr/>
          <p:nvPr/>
        </p:nvCxnSpPr>
        <p:spPr>
          <a:xfrm flipH="1" flipV="1">
            <a:off x="4321175" y="3652838"/>
            <a:ext cx="604838" cy="608012"/>
          </a:xfrm>
          <a:prstGeom prst="line">
            <a:avLst/>
          </a:prstGeom>
          <a:ln w="19050" cap="flat" cmpd="sng" algn="ctr">
            <a:solidFill>
              <a:srgbClr val="0076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Leaves">
            <a:extLst>
              <a:ext uri="{FF2B5EF4-FFF2-40B4-BE49-F238E27FC236}">
                <a16:creationId xmlns:a16="http://schemas.microsoft.com/office/drawing/2014/main" id="{A01CF8A5-4D80-4FFF-80A2-D0B9AC351DFA}"/>
              </a:ext>
            </a:extLst>
          </p:cNvPr>
          <p:cNvCxnSpPr/>
          <p:nvPr/>
        </p:nvCxnSpPr>
        <p:spPr>
          <a:xfrm flipV="1">
            <a:off x="3373438" y="4799013"/>
            <a:ext cx="703262" cy="112712"/>
          </a:xfrm>
          <a:prstGeom prst="line">
            <a:avLst/>
          </a:prstGeom>
          <a:ln w="19050" cap="flat" cmpd="sng" algn="ctr">
            <a:solidFill>
              <a:srgbClr val="0076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9" name="Roots">
            <a:extLst>
              <a:ext uri="{FF2B5EF4-FFF2-40B4-BE49-F238E27FC236}">
                <a16:creationId xmlns:a16="http://schemas.microsoft.com/office/drawing/2014/main" id="{0C888E16-9D7E-4D62-A7AE-B5C636084EFA}"/>
              </a:ext>
            </a:extLst>
          </p:cNvPr>
          <p:cNvCxnSpPr/>
          <p:nvPr/>
        </p:nvCxnSpPr>
        <p:spPr>
          <a:xfrm flipH="1">
            <a:off x="4672013" y="5399088"/>
            <a:ext cx="798512" cy="6350"/>
          </a:xfrm>
          <a:prstGeom prst="line">
            <a:avLst/>
          </a:prstGeom>
          <a:ln w="19050" cap="flat" cmpd="sng" algn="ctr">
            <a:solidFill>
              <a:srgbClr val="0076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31" name="Petal">
            <a:extLst>
              <a:ext uri="{FF2B5EF4-FFF2-40B4-BE49-F238E27FC236}">
                <a16:creationId xmlns:a16="http://schemas.microsoft.com/office/drawing/2014/main" id="{DEA48BBC-C0B3-4E2B-9FB0-DF23C79B754D}"/>
              </a:ext>
            </a:extLst>
          </p:cNvPr>
          <p:cNvCxnSpPr/>
          <p:nvPr/>
        </p:nvCxnSpPr>
        <p:spPr>
          <a:xfrm>
            <a:off x="3211513" y="2946400"/>
            <a:ext cx="323850" cy="0"/>
          </a:xfrm>
          <a:prstGeom prst="line">
            <a:avLst/>
          </a:prstGeom>
          <a:ln w="19050" cap="flat" cmpd="sng" algn="ctr">
            <a:solidFill>
              <a:srgbClr val="0076B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0" name="Rounded Rectangle 19">
            <a:extLst>
              <a:ext uri="{FF2B5EF4-FFF2-40B4-BE49-F238E27FC236}">
                <a16:creationId xmlns:a16="http://schemas.microsoft.com/office/drawing/2014/main" id="{B91DBA41-C736-451E-BCBD-A4EED8AADD0D}"/>
              </a:ext>
            </a:extLst>
          </p:cNvPr>
          <p:cNvSpPr/>
          <p:nvPr/>
        </p:nvSpPr>
        <p:spPr>
          <a:xfrm>
            <a:off x="722313" y="1414463"/>
            <a:ext cx="7699375" cy="709612"/>
          </a:xfrm>
          <a:prstGeom prst="roundRect">
            <a:avLst>
              <a:gd name="adj" fmla="val 11500"/>
            </a:avLst>
          </a:prstGeom>
          <a:solidFill>
            <a:srgbClr val="DFC141"/>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eaLnBrk="1" hangingPunct="1">
              <a:defRPr/>
            </a:pPr>
            <a:r>
              <a:rPr lang="en-GB" altLang="en-US" dirty="0"/>
              <a:t>Can you remember the parts of a plant and what each part does?</a:t>
            </a:r>
          </a:p>
          <a:p>
            <a:pPr algn="ctr" eaLnBrk="1" hangingPunct="1">
              <a:defRPr/>
            </a:pPr>
            <a:r>
              <a:rPr lang="en-GB" altLang="en-US" dirty="0"/>
              <a:t>Click on each arrow to reveal the answer.</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226"/>
                                        </p:tgtEl>
                                        <p:attrNameLst>
                                          <p:attrName>style.visibility</p:attrName>
                                        </p:attrNameLst>
                                      </p:cBhvr>
                                      <p:to>
                                        <p:strVal val="visible"/>
                                      </p:to>
                                    </p:set>
                                    <p:animEffect transition="in" filter="wipe(right)">
                                      <p:cBhvr>
                                        <p:cTn id="7" dur="500"/>
                                        <p:tgtEl>
                                          <p:spTgt spid="9226"/>
                                        </p:tgtEl>
                                      </p:cBhvr>
                                    </p:animEffec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222"/>
                                        </p:tgtEl>
                                        <p:attrNameLst>
                                          <p:attrName>style.visibility</p:attrName>
                                        </p:attrNameLst>
                                      </p:cBhvr>
                                      <p:to>
                                        <p:strVal val="visible"/>
                                      </p:to>
                                    </p:set>
                                    <p:animEffect transition="in" filter="wipe(left)">
                                      <p:cBhvr>
                                        <p:cTn id="13" dur="500"/>
                                        <p:tgtEl>
                                          <p:spTgt spid="9222"/>
                                        </p:tgtEl>
                                      </p:cBhvr>
                                    </p:animEffect>
                                  </p:childTnLst>
                                </p:cTn>
                              </p:par>
                            </p:childTnLst>
                          </p:cTn>
                        </p:par>
                      </p:childTnLst>
                    </p:cTn>
                  </p:par>
                </p:childTnLst>
              </p:cTn>
              <p:nextCondLst>
                <p:cond evt="onClick" delay="0">
                  <p:tgtEl>
                    <p:spTgt spid="4"/>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223"/>
                                        </p:tgtEl>
                                        <p:attrNameLst>
                                          <p:attrName>style.visibility</p:attrName>
                                        </p:attrNameLst>
                                      </p:cBhvr>
                                      <p:to>
                                        <p:strVal val="visible"/>
                                      </p:to>
                                    </p:set>
                                    <p:animEffect transition="in" filter="wipe(left)">
                                      <p:cBhvr>
                                        <p:cTn id="19" dur="500"/>
                                        <p:tgtEl>
                                          <p:spTgt spid="9223"/>
                                        </p:tgtEl>
                                      </p:cBhvr>
                                    </p:animEffec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9227"/>
                                        </p:tgtEl>
                                        <p:attrNameLst>
                                          <p:attrName>style.visibility</p:attrName>
                                        </p:attrNameLst>
                                      </p:cBhvr>
                                      <p:to>
                                        <p:strVal val="visible"/>
                                      </p:to>
                                    </p:set>
                                    <p:animEffect transition="in" filter="wipe(right)">
                                      <p:cBhvr>
                                        <p:cTn id="25" dur="500"/>
                                        <p:tgtEl>
                                          <p:spTgt spid="9227"/>
                                        </p:tgtEl>
                                      </p:cBhvr>
                                    </p:animEffec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9228"/>
                                        </p:tgtEl>
                                        <p:attrNameLst>
                                          <p:attrName>style.visibility</p:attrName>
                                        </p:attrNameLst>
                                      </p:cBhvr>
                                      <p:to>
                                        <p:strVal val="visible"/>
                                      </p:to>
                                    </p:set>
                                    <p:animEffect transition="in" filter="wipe(right)">
                                      <p:cBhvr>
                                        <p:cTn id="31" dur="500"/>
                                        <p:tgtEl>
                                          <p:spTgt spid="9228"/>
                                        </p:tgtEl>
                                      </p:cBhvr>
                                    </p:animEffec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224"/>
                                        </p:tgtEl>
                                        <p:attrNameLst>
                                          <p:attrName>style.visibility</p:attrName>
                                        </p:attrNameLst>
                                      </p:cBhvr>
                                      <p:to>
                                        <p:strVal val="visible"/>
                                      </p:to>
                                    </p:set>
                                    <p:animEffect transition="in" filter="wipe(left)">
                                      <p:cBhvr>
                                        <p:cTn id="37" dur="500"/>
                                        <p:tgtEl>
                                          <p:spTgt spid="9224"/>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9225"/>
                                        </p:tgtEl>
                                        <p:attrNameLst>
                                          <p:attrName>style.visibility</p:attrName>
                                        </p:attrNameLst>
                                      </p:cBhvr>
                                      <p:to>
                                        <p:strVal val="visible"/>
                                      </p:to>
                                    </p:set>
                                    <p:animEffect transition="in" filter="wipe(left)">
                                      <p:cBhvr>
                                        <p:cTn id="43" dur="500"/>
                                        <p:tgtEl>
                                          <p:spTgt spid="9225"/>
                                        </p:tgtEl>
                                      </p:cBhvr>
                                    </p:animEffect>
                                  </p:childTnLst>
                                </p:cTn>
                              </p:par>
                            </p:childTnLst>
                          </p:cTn>
                        </p:par>
                      </p:childTnLst>
                    </p:cTn>
                  </p:par>
                </p:childTnLst>
              </p:cTn>
              <p:nextCondLst>
                <p:cond evt="onClick" delay="0">
                  <p:tgtEl>
                    <p:spTgt spid="29"/>
                  </p:tgtEl>
                </p:cond>
              </p:nextCondLst>
            </p:seq>
          </p:childTnLst>
        </p:cTn>
      </p:par>
    </p:tnLst>
    <p:bldLst>
      <p:bldP spid="9222" grpId="0"/>
      <p:bldP spid="9223" grpId="0"/>
      <p:bldP spid="9224" grpId="0"/>
      <p:bldP spid="9225" grpId="0"/>
      <p:bldP spid="9226" grpId="0"/>
      <p:bldP spid="9227" grpId="0"/>
      <p:bldP spid="92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a:extLst>
              <a:ext uri="{FF2B5EF4-FFF2-40B4-BE49-F238E27FC236}">
                <a16:creationId xmlns:a16="http://schemas.microsoft.com/office/drawing/2014/main" id="{A7303865-9720-4231-A09F-0FF599DDC8E8}"/>
              </a:ext>
            </a:extLst>
          </p:cNvPr>
          <p:cNvSpPr>
            <a:spLocks noGrp="1"/>
          </p:cNvSpPr>
          <p:nvPr>
            <p:ph type="title"/>
          </p:nvPr>
        </p:nvSpPr>
        <p:spPr>
          <a:xfrm>
            <a:off x="457200" y="479425"/>
            <a:ext cx="8220075" cy="993775"/>
          </a:xfrm>
        </p:spPr>
        <p:txBody>
          <a:bodyPr/>
          <a:lstStyle/>
          <a:p>
            <a:pPr eaLnBrk="1" hangingPunct="1"/>
            <a:r>
              <a:rPr lang="en-GB" altLang="en-US" sz="3600"/>
              <a:t>Is It Healthy?</a:t>
            </a:r>
          </a:p>
        </p:txBody>
      </p:sp>
      <p:sp>
        <p:nvSpPr>
          <p:cNvPr id="10243" name="Rectangle 4">
            <a:extLst>
              <a:ext uri="{FF2B5EF4-FFF2-40B4-BE49-F238E27FC236}">
                <a16:creationId xmlns:a16="http://schemas.microsoft.com/office/drawing/2014/main" id="{41595EBB-100A-48B4-AD4F-5E67D9E8C732}"/>
              </a:ext>
            </a:extLst>
          </p:cNvPr>
          <p:cNvSpPr>
            <a:spLocks noChangeArrowheads="1"/>
          </p:cNvSpPr>
          <p:nvPr/>
        </p:nvSpPr>
        <p:spPr bwMode="auto">
          <a:xfrm>
            <a:off x="4287838" y="2798763"/>
            <a:ext cx="38242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Look at the picture of this plant. </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Does it look healthy?</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Why do you think that?</a:t>
            </a:r>
          </a:p>
          <a:p>
            <a:pPr eaLnBrk="1" hangingPunct="1">
              <a:lnSpc>
                <a:spcPct val="100000"/>
              </a:lnSpc>
              <a:spcBef>
                <a:spcPct val="0"/>
              </a:spcBef>
              <a:buFontTx/>
              <a:buNone/>
            </a:pPr>
            <a:endParaRPr lang="en-GB" altLang="en-US">
              <a:solidFill>
                <a:schemeClr val="tx1"/>
              </a:solidFill>
            </a:endParaRPr>
          </a:p>
          <a:p>
            <a:pPr eaLnBrk="1" hangingPunct="1">
              <a:lnSpc>
                <a:spcPct val="100000"/>
              </a:lnSpc>
              <a:spcBef>
                <a:spcPct val="0"/>
              </a:spcBef>
              <a:buFontTx/>
              <a:buNone/>
            </a:pPr>
            <a:r>
              <a:rPr lang="en-GB" altLang="en-US">
                <a:solidFill>
                  <a:schemeClr val="tx1"/>
                </a:solidFill>
              </a:rPr>
              <a:t>Explain your answer to your partner.</a:t>
            </a:r>
          </a:p>
        </p:txBody>
      </p:sp>
      <p:pic>
        <p:nvPicPr>
          <p:cNvPr id="10244" name="Picture 2" descr="Roses, Dry, Dead, Old, Flower, Nature, Dried, Plant">
            <a:extLst>
              <a:ext uri="{FF2B5EF4-FFF2-40B4-BE49-F238E27FC236}">
                <a16:creationId xmlns:a16="http://schemas.microsoft.com/office/drawing/2014/main" id="{6EFDADAC-6C70-4EA1-9B63-9E84D184D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075" y="1751013"/>
            <a:ext cx="2690813" cy="4035425"/>
          </a:xfrm>
          <a:prstGeom prst="roundRect">
            <a:avLst>
              <a:gd name="adj" fmla="val 700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5C989471-DFE8-4206-A05C-933CD268FE9B}"/>
              </a:ext>
            </a:extLst>
          </p:cNvPr>
          <p:cNvSpPr>
            <a:spLocks noGrp="1"/>
          </p:cNvSpPr>
          <p:nvPr>
            <p:ph type="title"/>
          </p:nvPr>
        </p:nvSpPr>
        <p:spPr>
          <a:xfrm>
            <a:off x="457200" y="479425"/>
            <a:ext cx="8220075" cy="993775"/>
          </a:xfrm>
        </p:spPr>
        <p:txBody>
          <a:bodyPr/>
          <a:lstStyle/>
          <a:p>
            <a:pPr eaLnBrk="1" hangingPunct="1"/>
            <a:r>
              <a:rPr lang="en-GB" altLang="en-US" sz="3600"/>
              <a:t>Is It Healthy?</a:t>
            </a:r>
          </a:p>
        </p:txBody>
      </p:sp>
      <p:sp>
        <p:nvSpPr>
          <p:cNvPr id="11267" name="Rectangle 4">
            <a:extLst>
              <a:ext uri="{FF2B5EF4-FFF2-40B4-BE49-F238E27FC236}">
                <a16:creationId xmlns:a16="http://schemas.microsoft.com/office/drawing/2014/main" id="{E69CCCCF-82EF-4DCF-A3D8-190011813583}"/>
              </a:ext>
            </a:extLst>
          </p:cNvPr>
          <p:cNvSpPr>
            <a:spLocks noChangeArrowheads="1"/>
          </p:cNvSpPr>
          <p:nvPr/>
        </p:nvSpPr>
        <p:spPr bwMode="auto">
          <a:xfrm>
            <a:off x="1736725" y="1751013"/>
            <a:ext cx="5989638"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Just like us, plants need certain things in order to grow and be healthy. Can you work out what these things are?</a:t>
            </a:r>
          </a:p>
        </p:txBody>
      </p:sp>
      <p:pic>
        <p:nvPicPr>
          <p:cNvPr id="11268" name="Picture 2">
            <a:extLst>
              <a:ext uri="{FF2B5EF4-FFF2-40B4-BE49-F238E27FC236}">
                <a16:creationId xmlns:a16="http://schemas.microsoft.com/office/drawing/2014/main" id="{04B26E3C-B5DC-4778-A8B7-A68F31981142}"/>
              </a:ext>
            </a:extLst>
          </p:cNvPr>
          <p:cNvPicPr>
            <a:picLocks noChangeAspect="1"/>
          </p:cNvPicPr>
          <p:nvPr/>
        </p:nvPicPr>
        <p:blipFill>
          <a:blip r:embed="rId2">
            <a:extLst>
              <a:ext uri="{28A0092B-C50C-407E-A947-70E740481C1C}">
                <a14:useLocalDpi xmlns:a14="http://schemas.microsoft.com/office/drawing/2010/main" val="0"/>
              </a:ext>
            </a:extLst>
          </a:blip>
          <a:srcRect l="27779"/>
          <a:stretch>
            <a:fillRect/>
          </a:stretch>
        </p:blipFill>
        <p:spPr bwMode="auto">
          <a:xfrm>
            <a:off x="823913" y="2968625"/>
            <a:ext cx="1943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3">
            <a:extLst>
              <a:ext uri="{FF2B5EF4-FFF2-40B4-BE49-F238E27FC236}">
                <a16:creationId xmlns:a16="http://schemas.microsoft.com/office/drawing/2014/main" id="{506036FF-5C8F-458C-B158-B5246FFE40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03725" y="2582863"/>
            <a:ext cx="33655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a:extLst>
              <a:ext uri="{FF2B5EF4-FFF2-40B4-BE49-F238E27FC236}">
                <a16:creationId xmlns:a16="http://schemas.microsoft.com/office/drawing/2014/main" id="{0D394C7A-FCEA-4DDB-AA38-16C205BD9E4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76988" y="2700338"/>
            <a:ext cx="1576387"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8">
            <a:extLst>
              <a:ext uri="{FF2B5EF4-FFF2-40B4-BE49-F238E27FC236}">
                <a16:creationId xmlns:a16="http://schemas.microsoft.com/office/drawing/2014/main" id="{C87ECFB0-184C-4E3B-A66D-DC2C782E7010}"/>
              </a:ext>
            </a:extLst>
          </p:cNvPr>
          <p:cNvSpPr>
            <a:spLocks noChangeArrowheads="1"/>
          </p:cNvSpPr>
          <p:nvPr/>
        </p:nvSpPr>
        <p:spPr bwMode="auto">
          <a:xfrm>
            <a:off x="1284288" y="4816475"/>
            <a:ext cx="200025"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w</a:t>
            </a:r>
          </a:p>
        </p:txBody>
      </p:sp>
      <p:sp>
        <p:nvSpPr>
          <p:cNvPr id="11272" name="Rectangle 9">
            <a:extLst>
              <a:ext uri="{FF2B5EF4-FFF2-40B4-BE49-F238E27FC236}">
                <a16:creationId xmlns:a16="http://schemas.microsoft.com/office/drawing/2014/main" id="{88ED92FE-4278-4AFC-AD1D-126B502B6B12}"/>
              </a:ext>
            </a:extLst>
          </p:cNvPr>
          <p:cNvSpPr>
            <a:spLocks noChangeArrowheads="1"/>
          </p:cNvSpPr>
          <p:nvPr/>
        </p:nvSpPr>
        <p:spPr bwMode="auto">
          <a:xfrm>
            <a:off x="3706813" y="4814888"/>
            <a:ext cx="1349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a:t>
            </a:r>
          </a:p>
        </p:txBody>
      </p:sp>
      <p:sp>
        <p:nvSpPr>
          <p:cNvPr id="11273" name="Rectangle 10">
            <a:extLst>
              <a:ext uri="{FF2B5EF4-FFF2-40B4-BE49-F238E27FC236}">
                <a16:creationId xmlns:a16="http://schemas.microsoft.com/office/drawing/2014/main" id="{1CC58C6E-F4AA-49FD-8C2C-CA8826960C2F}"/>
              </a:ext>
            </a:extLst>
          </p:cNvPr>
          <p:cNvSpPr>
            <a:spLocks noChangeArrowheads="1"/>
          </p:cNvSpPr>
          <p:nvPr/>
        </p:nvSpPr>
        <p:spPr bwMode="auto">
          <a:xfrm>
            <a:off x="6683375" y="4806950"/>
            <a:ext cx="873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l</a:t>
            </a:r>
          </a:p>
        </p:txBody>
      </p:sp>
      <p:sp>
        <p:nvSpPr>
          <p:cNvPr id="12" name="Rectangle 11">
            <a:extLst>
              <a:ext uri="{FF2B5EF4-FFF2-40B4-BE49-F238E27FC236}">
                <a16:creationId xmlns:a16="http://schemas.microsoft.com/office/drawing/2014/main" id="{8396D837-9F9F-4BDE-9A15-BE96F4CFB2B9}"/>
              </a:ext>
            </a:extLst>
          </p:cNvPr>
          <p:cNvSpPr>
            <a:spLocks noChangeArrowheads="1"/>
          </p:cNvSpPr>
          <p:nvPr/>
        </p:nvSpPr>
        <p:spPr bwMode="auto">
          <a:xfrm>
            <a:off x="1489075" y="4814888"/>
            <a:ext cx="153988"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a</a:t>
            </a:r>
          </a:p>
        </p:txBody>
      </p:sp>
      <p:sp>
        <p:nvSpPr>
          <p:cNvPr id="13" name="Rectangle 12">
            <a:extLst>
              <a:ext uri="{FF2B5EF4-FFF2-40B4-BE49-F238E27FC236}">
                <a16:creationId xmlns:a16="http://schemas.microsoft.com/office/drawing/2014/main" id="{0FE4F71F-F6CA-46B6-9D97-5454D181BC6B}"/>
              </a:ext>
            </a:extLst>
          </p:cNvPr>
          <p:cNvSpPr>
            <a:spLocks noChangeArrowheads="1"/>
          </p:cNvSpPr>
          <p:nvPr/>
        </p:nvSpPr>
        <p:spPr bwMode="auto">
          <a:xfrm>
            <a:off x="1711325" y="4806950"/>
            <a:ext cx="107950"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t</a:t>
            </a:r>
          </a:p>
        </p:txBody>
      </p:sp>
      <p:sp>
        <p:nvSpPr>
          <p:cNvPr id="14" name="Rectangle 13">
            <a:extLst>
              <a:ext uri="{FF2B5EF4-FFF2-40B4-BE49-F238E27FC236}">
                <a16:creationId xmlns:a16="http://schemas.microsoft.com/office/drawing/2014/main" id="{1670AB42-7542-48EC-B351-4C1220F3D3EB}"/>
              </a:ext>
            </a:extLst>
          </p:cNvPr>
          <p:cNvSpPr>
            <a:spLocks noChangeArrowheads="1"/>
          </p:cNvSpPr>
          <p:nvPr/>
        </p:nvSpPr>
        <p:spPr bwMode="auto">
          <a:xfrm>
            <a:off x="1870075" y="4814888"/>
            <a:ext cx="1619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e</a:t>
            </a:r>
          </a:p>
        </p:txBody>
      </p:sp>
      <p:sp>
        <p:nvSpPr>
          <p:cNvPr id="15" name="Rectangle 14">
            <a:extLst>
              <a:ext uri="{FF2B5EF4-FFF2-40B4-BE49-F238E27FC236}">
                <a16:creationId xmlns:a16="http://schemas.microsoft.com/office/drawing/2014/main" id="{28806712-622B-470B-95D1-A4FC1316370D}"/>
              </a:ext>
            </a:extLst>
          </p:cNvPr>
          <p:cNvSpPr>
            <a:spLocks noChangeArrowheads="1"/>
          </p:cNvSpPr>
          <p:nvPr/>
        </p:nvSpPr>
        <p:spPr bwMode="auto">
          <a:xfrm>
            <a:off x="2051050" y="4814888"/>
            <a:ext cx="1619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r</a:t>
            </a:r>
          </a:p>
        </p:txBody>
      </p:sp>
      <p:cxnSp>
        <p:nvCxnSpPr>
          <p:cNvPr id="17" name="Straight Connector 16">
            <a:extLst>
              <a:ext uri="{FF2B5EF4-FFF2-40B4-BE49-F238E27FC236}">
                <a16:creationId xmlns:a16="http://schemas.microsoft.com/office/drawing/2014/main" id="{234F865D-43DD-41C0-9664-A03AC9B520CD}"/>
              </a:ext>
            </a:extLst>
          </p:cNvPr>
          <p:cNvCxnSpPr/>
          <p:nvPr/>
        </p:nvCxnSpPr>
        <p:spPr>
          <a:xfrm>
            <a:off x="1479550" y="5091113"/>
            <a:ext cx="14446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B8F54282-3D71-4F48-8F09-DDCD3E93397D}"/>
              </a:ext>
            </a:extLst>
          </p:cNvPr>
          <p:cNvCxnSpPr/>
          <p:nvPr/>
        </p:nvCxnSpPr>
        <p:spPr>
          <a:xfrm>
            <a:off x="1665288" y="5091113"/>
            <a:ext cx="14446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0BFBFA2-2ED4-4B34-839E-4F91C24BEAC6}"/>
              </a:ext>
            </a:extLst>
          </p:cNvPr>
          <p:cNvCxnSpPr/>
          <p:nvPr/>
        </p:nvCxnSpPr>
        <p:spPr>
          <a:xfrm>
            <a:off x="1849438" y="5091113"/>
            <a:ext cx="14446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A61EA547-9103-4B70-946F-4CEBEB46D057}"/>
              </a:ext>
            </a:extLst>
          </p:cNvPr>
          <p:cNvCxnSpPr/>
          <p:nvPr/>
        </p:nvCxnSpPr>
        <p:spPr>
          <a:xfrm>
            <a:off x="2043113" y="5091113"/>
            <a:ext cx="144462" cy="0"/>
          </a:xfrm>
          <a:prstGeom prst="line">
            <a:avLst/>
          </a:prstGeom>
          <a:ln w="19050"/>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3D2D42E4-2704-474C-A10F-BED7F631ECDE}"/>
              </a:ext>
            </a:extLst>
          </p:cNvPr>
          <p:cNvSpPr>
            <a:spLocks noChangeArrowheads="1"/>
          </p:cNvSpPr>
          <p:nvPr/>
        </p:nvSpPr>
        <p:spPr bwMode="auto">
          <a:xfrm>
            <a:off x="3873500" y="4814888"/>
            <a:ext cx="1889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h</a:t>
            </a:r>
          </a:p>
        </p:txBody>
      </p:sp>
      <p:sp>
        <p:nvSpPr>
          <p:cNvPr id="25" name="Rectangle 24">
            <a:extLst>
              <a:ext uri="{FF2B5EF4-FFF2-40B4-BE49-F238E27FC236}">
                <a16:creationId xmlns:a16="http://schemas.microsoft.com/office/drawing/2014/main" id="{2D3C3AD5-38B4-4F68-9ED3-BC28D0ED49F0}"/>
              </a:ext>
            </a:extLst>
          </p:cNvPr>
          <p:cNvSpPr>
            <a:spLocks noChangeArrowheads="1"/>
          </p:cNvSpPr>
          <p:nvPr/>
        </p:nvSpPr>
        <p:spPr bwMode="auto">
          <a:xfrm>
            <a:off x="4110038" y="4814888"/>
            <a:ext cx="188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e</a:t>
            </a:r>
          </a:p>
        </p:txBody>
      </p:sp>
      <p:sp>
        <p:nvSpPr>
          <p:cNvPr id="11284" name="Rectangle 25">
            <a:extLst>
              <a:ext uri="{FF2B5EF4-FFF2-40B4-BE49-F238E27FC236}">
                <a16:creationId xmlns:a16="http://schemas.microsoft.com/office/drawing/2014/main" id="{6A282EF3-594A-4625-AE37-87C92FD178CC}"/>
              </a:ext>
            </a:extLst>
          </p:cNvPr>
          <p:cNvSpPr>
            <a:spLocks noChangeArrowheads="1"/>
          </p:cNvSpPr>
          <p:nvPr/>
        </p:nvSpPr>
        <p:spPr bwMode="auto">
          <a:xfrm>
            <a:off x="4481513" y="4806950"/>
            <a:ext cx="1889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r</a:t>
            </a:r>
          </a:p>
        </p:txBody>
      </p:sp>
      <p:sp>
        <p:nvSpPr>
          <p:cNvPr id="27" name="Rectangle 26">
            <a:extLst>
              <a:ext uri="{FF2B5EF4-FFF2-40B4-BE49-F238E27FC236}">
                <a16:creationId xmlns:a16="http://schemas.microsoft.com/office/drawing/2014/main" id="{07610E31-973D-43E1-A238-D0E0AC81D98E}"/>
              </a:ext>
            </a:extLst>
          </p:cNvPr>
          <p:cNvSpPr>
            <a:spLocks noChangeArrowheads="1"/>
          </p:cNvSpPr>
          <p:nvPr/>
        </p:nvSpPr>
        <p:spPr bwMode="auto">
          <a:xfrm>
            <a:off x="4708525" y="4806950"/>
            <a:ext cx="1889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i</a:t>
            </a:r>
          </a:p>
        </p:txBody>
      </p:sp>
      <p:sp>
        <p:nvSpPr>
          <p:cNvPr id="29" name="Rectangle 28">
            <a:extLst>
              <a:ext uri="{FF2B5EF4-FFF2-40B4-BE49-F238E27FC236}">
                <a16:creationId xmlns:a16="http://schemas.microsoft.com/office/drawing/2014/main" id="{F144F87C-F327-4618-8BF7-4D3C2AB564EA}"/>
              </a:ext>
            </a:extLst>
          </p:cNvPr>
          <p:cNvSpPr>
            <a:spLocks noChangeArrowheads="1"/>
          </p:cNvSpPr>
          <p:nvPr/>
        </p:nvSpPr>
        <p:spPr bwMode="auto">
          <a:xfrm>
            <a:off x="4932363" y="4797425"/>
            <a:ext cx="187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g</a:t>
            </a:r>
          </a:p>
        </p:txBody>
      </p:sp>
      <p:sp>
        <p:nvSpPr>
          <p:cNvPr id="30" name="Rectangle 29">
            <a:extLst>
              <a:ext uri="{FF2B5EF4-FFF2-40B4-BE49-F238E27FC236}">
                <a16:creationId xmlns:a16="http://schemas.microsoft.com/office/drawing/2014/main" id="{2E76095E-B3B0-467A-AF58-CFCA1F522E5D}"/>
              </a:ext>
            </a:extLst>
          </p:cNvPr>
          <p:cNvSpPr>
            <a:spLocks noChangeArrowheads="1"/>
          </p:cNvSpPr>
          <p:nvPr/>
        </p:nvSpPr>
        <p:spPr bwMode="auto">
          <a:xfrm>
            <a:off x="5148263" y="4806950"/>
            <a:ext cx="187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h</a:t>
            </a:r>
          </a:p>
        </p:txBody>
      </p:sp>
      <p:sp>
        <p:nvSpPr>
          <p:cNvPr id="31" name="Rectangle 30">
            <a:extLst>
              <a:ext uri="{FF2B5EF4-FFF2-40B4-BE49-F238E27FC236}">
                <a16:creationId xmlns:a16="http://schemas.microsoft.com/office/drawing/2014/main" id="{8BEAAE6E-28DF-43AA-AAD5-771FAF308DA7}"/>
              </a:ext>
            </a:extLst>
          </p:cNvPr>
          <p:cNvSpPr>
            <a:spLocks noChangeArrowheads="1"/>
          </p:cNvSpPr>
          <p:nvPr/>
        </p:nvSpPr>
        <p:spPr bwMode="auto">
          <a:xfrm>
            <a:off x="5357813" y="4806950"/>
            <a:ext cx="1889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t</a:t>
            </a:r>
          </a:p>
        </p:txBody>
      </p:sp>
      <p:cxnSp>
        <p:nvCxnSpPr>
          <p:cNvPr id="28" name="Straight Connector 27">
            <a:extLst>
              <a:ext uri="{FF2B5EF4-FFF2-40B4-BE49-F238E27FC236}">
                <a16:creationId xmlns:a16="http://schemas.microsoft.com/office/drawing/2014/main" id="{82A3A0CF-9F20-4497-92EF-C71AA6479DA8}"/>
              </a:ext>
            </a:extLst>
          </p:cNvPr>
          <p:cNvCxnSpPr/>
          <p:nvPr/>
        </p:nvCxnSpPr>
        <p:spPr>
          <a:xfrm>
            <a:off x="4664075" y="5087938"/>
            <a:ext cx="17938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FCD8EFC-DDDF-417F-84A5-E544F65BF235}"/>
              </a:ext>
            </a:extLst>
          </p:cNvPr>
          <p:cNvCxnSpPr/>
          <p:nvPr/>
        </p:nvCxnSpPr>
        <p:spPr>
          <a:xfrm>
            <a:off x="3852863" y="5087938"/>
            <a:ext cx="17938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7F2650E-4181-41AD-BC28-A134D3E98A3B}"/>
              </a:ext>
            </a:extLst>
          </p:cNvPr>
          <p:cNvCxnSpPr/>
          <p:nvPr/>
        </p:nvCxnSpPr>
        <p:spPr>
          <a:xfrm>
            <a:off x="4073525" y="5087938"/>
            <a:ext cx="17938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95FF160B-546B-4E67-A749-B44DE7FB4230}"/>
              </a:ext>
            </a:extLst>
          </p:cNvPr>
          <p:cNvCxnSpPr/>
          <p:nvPr/>
        </p:nvCxnSpPr>
        <p:spPr>
          <a:xfrm>
            <a:off x="4443413" y="5087938"/>
            <a:ext cx="1809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AD517D1A-6298-4E4E-B669-14CCC22BFD51}"/>
              </a:ext>
            </a:extLst>
          </p:cNvPr>
          <p:cNvCxnSpPr/>
          <p:nvPr/>
        </p:nvCxnSpPr>
        <p:spPr>
          <a:xfrm>
            <a:off x="3498850" y="5495925"/>
            <a:ext cx="1809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4369018B-33BC-4BBE-AF2B-B7DA1D5B0841}"/>
              </a:ext>
            </a:extLst>
          </p:cNvPr>
          <p:cNvCxnSpPr/>
          <p:nvPr/>
        </p:nvCxnSpPr>
        <p:spPr>
          <a:xfrm>
            <a:off x="4883150" y="5087938"/>
            <a:ext cx="1809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81AB4AD3-1813-4C60-AAF0-A850965BC3C7}"/>
              </a:ext>
            </a:extLst>
          </p:cNvPr>
          <p:cNvCxnSpPr/>
          <p:nvPr/>
        </p:nvCxnSpPr>
        <p:spPr>
          <a:xfrm>
            <a:off x="5103813" y="5087938"/>
            <a:ext cx="1809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46732236-6C1A-4C07-95A1-7F2A0CBFB472}"/>
              </a:ext>
            </a:extLst>
          </p:cNvPr>
          <p:cNvCxnSpPr/>
          <p:nvPr/>
        </p:nvCxnSpPr>
        <p:spPr>
          <a:xfrm>
            <a:off x="5324475" y="5087938"/>
            <a:ext cx="17938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33DE0213-5D94-49D2-AFF6-43C090C13245}"/>
              </a:ext>
            </a:extLst>
          </p:cNvPr>
          <p:cNvCxnSpPr/>
          <p:nvPr/>
        </p:nvCxnSpPr>
        <p:spPr>
          <a:xfrm>
            <a:off x="3717925" y="5495925"/>
            <a:ext cx="179388" cy="0"/>
          </a:xfrm>
          <a:prstGeom prst="line">
            <a:avLst/>
          </a:prstGeom>
          <a:ln w="19050"/>
        </p:spPr>
        <p:style>
          <a:lnRef idx="1">
            <a:schemeClr val="dk1"/>
          </a:lnRef>
          <a:fillRef idx="0">
            <a:schemeClr val="dk1"/>
          </a:fillRef>
          <a:effectRef idx="0">
            <a:schemeClr val="dk1"/>
          </a:effectRef>
          <a:fontRef idx="minor">
            <a:schemeClr val="tx1"/>
          </a:fontRef>
        </p:style>
      </p:cxnSp>
      <p:sp>
        <p:nvSpPr>
          <p:cNvPr id="53" name="Rectangle 52">
            <a:extLst>
              <a:ext uri="{FF2B5EF4-FFF2-40B4-BE49-F238E27FC236}">
                <a16:creationId xmlns:a16="http://schemas.microsoft.com/office/drawing/2014/main" id="{C9E53458-BDC2-4F91-917B-88DD70116228}"/>
              </a:ext>
            </a:extLst>
          </p:cNvPr>
          <p:cNvSpPr>
            <a:spLocks noChangeArrowheads="1"/>
          </p:cNvSpPr>
          <p:nvPr/>
        </p:nvSpPr>
        <p:spPr bwMode="auto">
          <a:xfrm>
            <a:off x="6864350" y="4806950"/>
            <a:ext cx="1889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i</a:t>
            </a:r>
          </a:p>
        </p:txBody>
      </p:sp>
      <p:sp>
        <p:nvSpPr>
          <p:cNvPr id="54" name="Rectangle 53">
            <a:extLst>
              <a:ext uri="{FF2B5EF4-FFF2-40B4-BE49-F238E27FC236}">
                <a16:creationId xmlns:a16="http://schemas.microsoft.com/office/drawing/2014/main" id="{C3B69A52-BC4B-4EBA-9174-618894003F9D}"/>
              </a:ext>
            </a:extLst>
          </p:cNvPr>
          <p:cNvSpPr>
            <a:spLocks noChangeArrowheads="1"/>
          </p:cNvSpPr>
          <p:nvPr/>
        </p:nvSpPr>
        <p:spPr bwMode="auto">
          <a:xfrm>
            <a:off x="7065963" y="4799013"/>
            <a:ext cx="1889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g</a:t>
            </a:r>
          </a:p>
        </p:txBody>
      </p:sp>
      <p:sp>
        <p:nvSpPr>
          <p:cNvPr id="55" name="Rectangle 54">
            <a:extLst>
              <a:ext uri="{FF2B5EF4-FFF2-40B4-BE49-F238E27FC236}">
                <a16:creationId xmlns:a16="http://schemas.microsoft.com/office/drawing/2014/main" id="{756613D9-1407-4CE8-B599-967A6B64467D}"/>
              </a:ext>
            </a:extLst>
          </p:cNvPr>
          <p:cNvSpPr>
            <a:spLocks noChangeArrowheads="1"/>
          </p:cNvSpPr>
          <p:nvPr/>
        </p:nvSpPr>
        <p:spPr bwMode="auto">
          <a:xfrm>
            <a:off x="7277100" y="4806950"/>
            <a:ext cx="1889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h</a:t>
            </a:r>
          </a:p>
        </p:txBody>
      </p:sp>
      <p:sp>
        <p:nvSpPr>
          <p:cNvPr id="56" name="Rectangle 55">
            <a:extLst>
              <a:ext uri="{FF2B5EF4-FFF2-40B4-BE49-F238E27FC236}">
                <a16:creationId xmlns:a16="http://schemas.microsoft.com/office/drawing/2014/main" id="{1CF3495C-DCBA-46F0-B88D-9D7698EA26A1}"/>
              </a:ext>
            </a:extLst>
          </p:cNvPr>
          <p:cNvSpPr>
            <a:spLocks noChangeArrowheads="1"/>
          </p:cNvSpPr>
          <p:nvPr/>
        </p:nvSpPr>
        <p:spPr bwMode="auto">
          <a:xfrm>
            <a:off x="7505700" y="4806950"/>
            <a:ext cx="1889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t</a:t>
            </a:r>
          </a:p>
        </p:txBody>
      </p:sp>
      <p:cxnSp>
        <p:nvCxnSpPr>
          <p:cNvPr id="57" name="Straight Connector 56">
            <a:extLst>
              <a:ext uri="{FF2B5EF4-FFF2-40B4-BE49-F238E27FC236}">
                <a16:creationId xmlns:a16="http://schemas.microsoft.com/office/drawing/2014/main" id="{31941DF9-7A6A-4FE3-AB53-6A81049CE7CB}"/>
              </a:ext>
            </a:extLst>
          </p:cNvPr>
          <p:cNvCxnSpPr/>
          <p:nvPr/>
        </p:nvCxnSpPr>
        <p:spPr>
          <a:xfrm>
            <a:off x="7469188" y="5087938"/>
            <a:ext cx="17938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8" name="Straight Connector 57">
            <a:extLst>
              <a:ext uri="{FF2B5EF4-FFF2-40B4-BE49-F238E27FC236}">
                <a16:creationId xmlns:a16="http://schemas.microsoft.com/office/drawing/2014/main" id="{DC9F1953-3516-4274-84A5-D87B9C83298F}"/>
              </a:ext>
            </a:extLst>
          </p:cNvPr>
          <p:cNvCxnSpPr/>
          <p:nvPr/>
        </p:nvCxnSpPr>
        <p:spPr>
          <a:xfrm>
            <a:off x="6808788" y="5087938"/>
            <a:ext cx="17938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59" name="Straight Connector 58">
            <a:extLst>
              <a:ext uri="{FF2B5EF4-FFF2-40B4-BE49-F238E27FC236}">
                <a16:creationId xmlns:a16="http://schemas.microsoft.com/office/drawing/2014/main" id="{7EB5F3A8-21D9-4015-961F-010CBB736C9C}"/>
              </a:ext>
            </a:extLst>
          </p:cNvPr>
          <p:cNvCxnSpPr/>
          <p:nvPr/>
        </p:nvCxnSpPr>
        <p:spPr>
          <a:xfrm>
            <a:off x="7027863" y="5087938"/>
            <a:ext cx="1809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0" name="Straight Connector 59">
            <a:extLst>
              <a:ext uri="{FF2B5EF4-FFF2-40B4-BE49-F238E27FC236}">
                <a16:creationId xmlns:a16="http://schemas.microsoft.com/office/drawing/2014/main" id="{F3ADD2D7-9365-430F-B8A6-7BD39B9EE45D}"/>
              </a:ext>
            </a:extLst>
          </p:cNvPr>
          <p:cNvCxnSpPr/>
          <p:nvPr/>
        </p:nvCxnSpPr>
        <p:spPr>
          <a:xfrm>
            <a:off x="7248525" y="5087938"/>
            <a:ext cx="179388" cy="0"/>
          </a:xfrm>
          <a:prstGeom prst="line">
            <a:avLst/>
          </a:prstGeom>
          <a:ln w="19050"/>
        </p:spPr>
        <p:style>
          <a:lnRef idx="1">
            <a:schemeClr val="dk1"/>
          </a:lnRef>
          <a:fillRef idx="0">
            <a:schemeClr val="dk1"/>
          </a:fillRef>
          <a:effectRef idx="0">
            <a:schemeClr val="dk1"/>
          </a:effectRef>
          <a:fontRef idx="minor">
            <a:schemeClr val="tx1"/>
          </a:fontRef>
        </p:style>
      </p:cxnSp>
      <p:sp>
        <p:nvSpPr>
          <p:cNvPr id="11306" name="Rectangle 31">
            <a:extLst>
              <a:ext uri="{FF2B5EF4-FFF2-40B4-BE49-F238E27FC236}">
                <a16:creationId xmlns:a16="http://schemas.microsoft.com/office/drawing/2014/main" id="{439191E5-06CF-4031-8114-1153209B5A62}"/>
              </a:ext>
            </a:extLst>
          </p:cNvPr>
          <p:cNvSpPr>
            <a:spLocks noChangeArrowheads="1"/>
          </p:cNvSpPr>
          <p:nvPr/>
        </p:nvSpPr>
        <p:spPr bwMode="auto">
          <a:xfrm>
            <a:off x="3541713" y="5222875"/>
            <a:ext cx="1889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t</a:t>
            </a:r>
          </a:p>
        </p:txBody>
      </p:sp>
      <p:sp>
        <p:nvSpPr>
          <p:cNvPr id="33" name="Rectangle 32">
            <a:extLst>
              <a:ext uri="{FF2B5EF4-FFF2-40B4-BE49-F238E27FC236}">
                <a16:creationId xmlns:a16="http://schemas.microsoft.com/office/drawing/2014/main" id="{14E11043-EAD6-4BB4-B21C-74723168C2F0}"/>
              </a:ext>
            </a:extLst>
          </p:cNvPr>
          <p:cNvSpPr>
            <a:spLocks noChangeArrowheads="1"/>
          </p:cNvSpPr>
          <p:nvPr/>
        </p:nvSpPr>
        <p:spPr bwMode="auto">
          <a:xfrm>
            <a:off x="3760788" y="5222875"/>
            <a:ext cx="1889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e</a:t>
            </a:r>
          </a:p>
        </p:txBody>
      </p:sp>
      <p:sp>
        <p:nvSpPr>
          <p:cNvPr id="63" name="Rectangle 62">
            <a:extLst>
              <a:ext uri="{FF2B5EF4-FFF2-40B4-BE49-F238E27FC236}">
                <a16:creationId xmlns:a16="http://schemas.microsoft.com/office/drawing/2014/main" id="{0C53BF25-5C33-4C67-95F7-8C02CA5808E5}"/>
              </a:ext>
            </a:extLst>
          </p:cNvPr>
          <p:cNvSpPr>
            <a:spLocks noChangeArrowheads="1"/>
          </p:cNvSpPr>
          <p:nvPr/>
        </p:nvSpPr>
        <p:spPr bwMode="auto">
          <a:xfrm>
            <a:off x="3927475" y="5222875"/>
            <a:ext cx="1889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m</a:t>
            </a:r>
          </a:p>
        </p:txBody>
      </p:sp>
      <p:sp>
        <p:nvSpPr>
          <p:cNvPr id="64" name="Rectangle 63">
            <a:extLst>
              <a:ext uri="{FF2B5EF4-FFF2-40B4-BE49-F238E27FC236}">
                <a16:creationId xmlns:a16="http://schemas.microsoft.com/office/drawing/2014/main" id="{DA33D693-D1C7-4314-ABB4-3A0BF213E8AC}"/>
              </a:ext>
            </a:extLst>
          </p:cNvPr>
          <p:cNvSpPr>
            <a:spLocks noChangeArrowheads="1"/>
          </p:cNvSpPr>
          <p:nvPr/>
        </p:nvSpPr>
        <p:spPr bwMode="auto">
          <a:xfrm>
            <a:off x="4189413" y="5222875"/>
            <a:ext cx="1889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p</a:t>
            </a:r>
          </a:p>
        </p:txBody>
      </p:sp>
      <p:sp>
        <p:nvSpPr>
          <p:cNvPr id="65" name="Rectangle 64">
            <a:extLst>
              <a:ext uri="{FF2B5EF4-FFF2-40B4-BE49-F238E27FC236}">
                <a16:creationId xmlns:a16="http://schemas.microsoft.com/office/drawing/2014/main" id="{836E7C65-48C7-4640-8B43-26816D9463BE}"/>
              </a:ext>
            </a:extLst>
          </p:cNvPr>
          <p:cNvSpPr>
            <a:spLocks noChangeArrowheads="1"/>
          </p:cNvSpPr>
          <p:nvPr/>
        </p:nvSpPr>
        <p:spPr bwMode="auto">
          <a:xfrm>
            <a:off x="4419600" y="5222875"/>
            <a:ext cx="187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e</a:t>
            </a:r>
          </a:p>
        </p:txBody>
      </p:sp>
      <p:sp>
        <p:nvSpPr>
          <p:cNvPr id="66" name="Rectangle 65">
            <a:extLst>
              <a:ext uri="{FF2B5EF4-FFF2-40B4-BE49-F238E27FC236}">
                <a16:creationId xmlns:a16="http://schemas.microsoft.com/office/drawing/2014/main" id="{D38A0E54-4C21-4524-9CE1-1F5E26CC40C3}"/>
              </a:ext>
            </a:extLst>
          </p:cNvPr>
          <p:cNvSpPr>
            <a:spLocks noChangeArrowheads="1"/>
          </p:cNvSpPr>
          <p:nvPr/>
        </p:nvSpPr>
        <p:spPr bwMode="auto">
          <a:xfrm>
            <a:off x="4635500" y="5222875"/>
            <a:ext cx="187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r</a:t>
            </a:r>
          </a:p>
        </p:txBody>
      </p:sp>
      <p:sp>
        <p:nvSpPr>
          <p:cNvPr id="67" name="Rectangle 66">
            <a:extLst>
              <a:ext uri="{FF2B5EF4-FFF2-40B4-BE49-F238E27FC236}">
                <a16:creationId xmlns:a16="http://schemas.microsoft.com/office/drawing/2014/main" id="{847E8DAB-EAD3-42DB-AAF8-D7CA84AE9E1B}"/>
              </a:ext>
            </a:extLst>
          </p:cNvPr>
          <p:cNvSpPr>
            <a:spLocks noChangeArrowheads="1"/>
          </p:cNvSpPr>
          <p:nvPr/>
        </p:nvSpPr>
        <p:spPr bwMode="auto">
          <a:xfrm>
            <a:off x="4845050" y="5222875"/>
            <a:ext cx="18891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a</a:t>
            </a:r>
          </a:p>
        </p:txBody>
      </p:sp>
      <p:sp>
        <p:nvSpPr>
          <p:cNvPr id="73" name="Rectangle 72">
            <a:extLst>
              <a:ext uri="{FF2B5EF4-FFF2-40B4-BE49-F238E27FC236}">
                <a16:creationId xmlns:a16="http://schemas.microsoft.com/office/drawing/2014/main" id="{F1F2086D-E32F-46DB-A58E-A8E80F0197A3}"/>
              </a:ext>
            </a:extLst>
          </p:cNvPr>
          <p:cNvSpPr>
            <a:spLocks noChangeArrowheads="1"/>
          </p:cNvSpPr>
          <p:nvPr/>
        </p:nvSpPr>
        <p:spPr bwMode="auto">
          <a:xfrm>
            <a:off x="5084763" y="5222875"/>
            <a:ext cx="1889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t</a:t>
            </a:r>
          </a:p>
        </p:txBody>
      </p:sp>
      <p:sp>
        <p:nvSpPr>
          <p:cNvPr id="74" name="Rectangle 73">
            <a:extLst>
              <a:ext uri="{FF2B5EF4-FFF2-40B4-BE49-F238E27FC236}">
                <a16:creationId xmlns:a16="http://schemas.microsoft.com/office/drawing/2014/main" id="{7AEBCCA6-E996-4CC9-80BA-B95996FBB042}"/>
              </a:ext>
            </a:extLst>
          </p:cNvPr>
          <p:cNvSpPr>
            <a:spLocks noChangeArrowheads="1"/>
          </p:cNvSpPr>
          <p:nvPr/>
        </p:nvSpPr>
        <p:spPr bwMode="auto">
          <a:xfrm>
            <a:off x="5316538" y="5222875"/>
            <a:ext cx="187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u</a:t>
            </a:r>
          </a:p>
        </p:txBody>
      </p:sp>
      <p:sp>
        <p:nvSpPr>
          <p:cNvPr id="75" name="Rectangle 74">
            <a:extLst>
              <a:ext uri="{FF2B5EF4-FFF2-40B4-BE49-F238E27FC236}">
                <a16:creationId xmlns:a16="http://schemas.microsoft.com/office/drawing/2014/main" id="{247C848A-5ED6-4131-BE00-1955DCECDCC8}"/>
              </a:ext>
            </a:extLst>
          </p:cNvPr>
          <p:cNvSpPr>
            <a:spLocks noChangeArrowheads="1"/>
          </p:cNvSpPr>
          <p:nvPr/>
        </p:nvSpPr>
        <p:spPr bwMode="auto">
          <a:xfrm>
            <a:off x="5532438" y="5222875"/>
            <a:ext cx="187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r</a:t>
            </a:r>
          </a:p>
        </p:txBody>
      </p:sp>
      <p:sp>
        <p:nvSpPr>
          <p:cNvPr id="76" name="Rectangle 75">
            <a:extLst>
              <a:ext uri="{FF2B5EF4-FFF2-40B4-BE49-F238E27FC236}">
                <a16:creationId xmlns:a16="http://schemas.microsoft.com/office/drawing/2014/main" id="{EFD9DAC6-D944-4264-839D-78188696089F}"/>
              </a:ext>
            </a:extLst>
          </p:cNvPr>
          <p:cNvSpPr>
            <a:spLocks noChangeArrowheads="1"/>
          </p:cNvSpPr>
          <p:nvPr/>
        </p:nvSpPr>
        <p:spPr bwMode="auto">
          <a:xfrm>
            <a:off x="5741988" y="5222875"/>
            <a:ext cx="1889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just" eaLnBrk="1" hangingPunct="1">
              <a:lnSpc>
                <a:spcPct val="100000"/>
              </a:lnSpc>
              <a:spcBef>
                <a:spcPct val="0"/>
              </a:spcBef>
              <a:buFontTx/>
              <a:buNone/>
            </a:pPr>
            <a:r>
              <a:rPr lang="en-GB" altLang="en-US">
                <a:solidFill>
                  <a:schemeClr val="tx1"/>
                </a:solidFill>
              </a:rPr>
              <a:t>e</a:t>
            </a:r>
          </a:p>
        </p:txBody>
      </p:sp>
      <p:cxnSp>
        <p:nvCxnSpPr>
          <p:cNvPr id="68" name="Straight Connector 67">
            <a:extLst>
              <a:ext uri="{FF2B5EF4-FFF2-40B4-BE49-F238E27FC236}">
                <a16:creationId xmlns:a16="http://schemas.microsoft.com/office/drawing/2014/main" id="{0AA2A76D-0148-4429-A1EA-CCA2ABBD5174}"/>
              </a:ext>
            </a:extLst>
          </p:cNvPr>
          <p:cNvCxnSpPr/>
          <p:nvPr/>
        </p:nvCxnSpPr>
        <p:spPr>
          <a:xfrm>
            <a:off x="4156075" y="5495925"/>
            <a:ext cx="17938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Straight Connector 68">
            <a:extLst>
              <a:ext uri="{FF2B5EF4-FFF2-40B4-BE49-F238E27FC236}">
                <a16:creationId xmlns:a16="http://schemas.microsoft.com/office/drawing/2014/main" id="{E4B53D46-2D06-4A66-83B2-DEFACEDF4051}"/>
              </a:ext>
            </a:extLst>
          </p:cNvPr>
          <p:cNvCxnSpPr/>
          <p:nvPr/>
        </p:nvCxnSpPr>
        <p:spPr>
          <a:xfrm>
            <a:off x="3937000" y="5495925"/>
            <a:ext cx="1809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0" name="Straight Connector 69">
            <a:extLst>
              <a:ext uri="{FF2B5EF4-FFF2-40B4-BE49-F238E27FC236}">
                <a16:creationId xmlns:a16="http://schemas.microsoft.com/office/drawing/2014/main" id="{DFAE4A15-34D1-4DB9-A847-7C6B258A225E}"/>
              </a:ext>
            </a:extLst>
          </p:cNvPr>
          <p:cNvCxnSpPr/>
          <p:nvPr/>
        </p:nvCxnSpPr>
        <p:spPr>
          <a:xfrm>
            <a:off x="4373563" y="5495925"/>
            <a:ext cx="1809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Straight Connector 70">
            <a:extLst>
              <a:ext uri="{FF2B5EF4-FFF2-40B4-BE49-F238E27FC236}">
                <a16:creationId xmlns:a16="http://schemas.microsoft.com/office/drawing/2014/main" id="{5DE8153E-C8B4-4655-B5D6-B5FCE090D43C}"/>
              </a:ext>
            </a:extLst>
          </p:cNvPr>
          <p:cNvCxnSpPr/>
          <p:nvPr/>
        </p:nvCxnSpPr>
        <p:spPr>
          <a:xfrm>
            <a:off x="4592638" y="5495925"/>
            <a:ext cx="1809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2" name="Straight Connector 71">
            <a:extLst>
              <a:ext uri="{FF2B5EF4-FFF2-40B4-BE49-F238E27FC236}">
                <a16:creationId xmlns:a16="http://schemas.microsoft.com/office/drawing/2014/main" id="{67A27DCB-0AFE-4302-A545-9EB4E38F3E3F}"/>
              </a:ext>
            </a:extLst>
          </p:cNvPr>
          <p:cNvCxnSpPr/>
          <p:nvPr/>
        </p:nvCxnSpPr>
        <p:spPr>
          <a:xfrm>
            <a:off x="4811713" y="5495925"/>
            <a:ext cx="17938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7" name="Straight Connector 76">
            <a:extLst>
              <a:ext uri="{FF2B5EF4-FFF2-40B4-BE49-F238E27FC236}">
                <a16:creationId xmlns:a16="http://schemas.microsoft.com/office/drawing/2014/main" id="{BF8F600E-07CF-4541-913A-990D5CBE91AA}"/>
              </a:ext>
            </a:extLst>
          </p:cNvPr>
          <p:cNvCxnSpPr/>
          <p:nvPr/>
        </p:nvCxnSpPr>
        <p:spPr>
          <a:xfrm>
            <a:off x="5051425" y="5495925"/>
            <a:ext cx="179388"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8" name="Straight Connector 77">
            <a:extLst>
              <a:ext uri="{FF2B5EF4-FFF2-40B4-BE49-F238E27FC236}">
                <a16:creationId xmlns:a16="http://schemas.microsoft.com/office/drawing/2014/main" id="{16E5D2F7-5B8F-4581-A72C-44919583E940}"/>
              </a:ext>
            </a:extLst>
          </p:cNvPr>
          <p:cNvCxnSpPr/>
          <p:nvPr/>
        </p:nvCxnSpPr>
        <p:spPr>
          <a:xfrm>
            <a:off x="5268913" y="5495925"/>
            <a:ext cx="1809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79" name="Straight Connector 78">
            <a:extLst>
              <a:ext uri="{FF2B5EF4-FFF2-40B4-BE49-F238E27FC236}">
                <a16:creationId xmlns:a16="http://schemas.microsoft.com/office/drawing/2014/main" id="{3379A78D-4230-47C6-A9AC-11DE3E206D9B}"/>
              </a:ext>
            </a:extLst>
          </p:cNvPr>
          <p:cNvCxnSpPr/>
          <p:nvPr/>
        </p:nvCxnSpPr>
        <p:spPr>
          <a:xfrm>
            <a:off x="5487988" y="5495925"/>
            <a:ext cx="1809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0" name="Straight Connector 79">
            <a:extLst>
              <a:ext uri="{FF2B5EF4-FFF2-40B4-BE49-F238E27FC236}">
                <a16:creationId xmlns:a16="http://schemas.microsoft.com/office/drawing/2014/main" id="{C4DC7E6E-03D0-4EA6-8796-DD06924767F7}"/>
              </a:ext>
            </a:extLst>
          </p:cNvPr>
          <p:cNvCxnSpPr/>
          <p:nvPr/>
        </p:nvCxnSpPr>
        <p:spPr>
          <a:xfrm>
            <a:off x="5708650" y="5495925"/>
            <a:ext cx="179388" cy="0"/>
          </a:xfrm>
          <a:prstGeom prst="line">
            <a:avLst/>
          </a:prstGeom>
          <a:ln w="19050"/>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iterate type="lt">
                                    <p:tmPct val="10000"/>
                                  </p:iterate>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left)">
                                      <p:cBhvr>
                                        <p:cTn id="12" dur="500"/>
                                        <p:tgtEl>
                                          <p:spTgt spid="1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iterate type="lt">
                                    <p:tmPct val="10000"/>
                                  </p:iterate>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left)">
                                      <p:cBhvr>
                                        <p:cTn id="17" dur="500"/>
                                        <p:tgtEl>
                                          <p:spTgt spid="1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iterate type="lt">
                                    <p:tmPct val="10000"/>
                                  </p:iterate>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left)">
                                      <p:cBhvr>
                                        <p:cTn id="22" dur="500"/>
                                        <p:tgtEl>
                                          <p:spTgt spid="1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iterate type="lt">
                                    <p:tmPct val="10000"/>
                                  </p:iterate>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wipe(left)">
                                      <p:cBhvr>
                                        <p:cTn id="27" dur="500"/>
                                        <p:tgtEl>
                                          <p:spTgt spid="24">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iterate type="lt">
                                    <p:tmPct val="10000"/>
                                  </p:iterate>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wipe(left)">
                                      <p:cBhvr>
                                        <p:cTn id="32" dur="500"/>
                                        <p:tgtEl>
                                          <p:spTgt spid="25">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iterate type="lt">
                                    <p:tmPct val="10000"/>
                                  </p:iterate>
                                  <p:childTnLst>
                                    <p:set>
                                      <p:cBhvr>
                                        <p:cTn id="36" dur="1" fill="hold">
                                          <p:stCondLst>
                                            <p:cond delay="0"/>
                                          </p:stCondLst>
                                        </p:cTn>
                                        <p:tgtEl>
                                          <p:spTgt spid="27">
                                            <p:txEl>
                                              <p:pRg st="0" end="0"/>
                                            </p:txEl>
                                          </p:spTgt>
                                        </p:tgtEl>
                                        <p:attrNameLst>
                                          <p:attrName>style.visibility</p:attrName>
                                        </p:attrNameLst>
                                      </p:cBhvr>
                                      <p:to>
                                        <p:strVal val="visible"/>
                                      </p:to>
                                    </p:set>
                                    <p:animEffect transition="in" filter="wipe(left)">
                                      <p:cBhvr>
                                        <p:cTn id="37" dur="500"/>
                                        <p:tgtEl>
                                          <p:spTgt spid="27">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iterate type="lt">
                                    <p:tmPct val="10000"/>
                                  </p:iterate>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wipe(left)">
                                      <p:cBhvr>
                                        <p:cTn id="42" dur="500"/>
                                        <p:tgtEl>
                                          <p:spTgt spid="29">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iterate type="lt">
                                    <p:tmPct val="10000"/>
                                  </p:iterate>
                                  <p:childTnLst>
                                    <p:set>
                                      <p:cBhvr>
                                        <p:cTn id="46" dur="1" fill="hold">
                                          <p:stCondLst>
                                            <p:cond delay="0"/>
                                          </p:stCondLst>
                                        </p:cTn>
                                        <p:tgtEl>
                                          <p:spTgt spid="30">
                                            <p:txEl>
                                              <p:pRg st="0" end="0"/>
                                            </p:txEl>
                                          </p:spTgt>
                                        </p:tgtEl>
                                        <p:attrNameLst>
                                          <p:attrName>style.visibility</p:attrName>
                                        </p:attrNameLst>
                                      </p:cBhvr>
                                      <p:to>
                                        <p:strVal val="visible"/>
                                      </p:to>
                                    </p:set>
                                    <p:animEffect transition="in" filter="wipe(left)">
                                      <p:cBhvr>
                                        <p:cTn id="47" dur="500"/>
                                        <p:tgtEl>
                                          <p:spTgt spid="30">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iterate type="lt">
                                    <p:tmPct val="10000"/>
                                  </p:iterate>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wipe(left)">
                                      <p:cBhvr>
                                        <p:cTn id="52" dur="500"/>
                                        <p:tgtEl>
                                          <p:spTgt spid="31">
                                            <p:txEl>
                                              <p:pRg st="0" end="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iterate type="lt">
                                    <p:tmPct val="10000"/>
                                  </p:iterate>
                                  <p:childTnLst>
                                    <p:set>
                                      <p:cBhvr>
                                        <p:cTn id="56" dur="1" fill="hold">
                                          <p:stCondLst>
                                            <p:cond delay="0"/>
                                          </p:stCondLst>
                                        </p:cTn>
                                        <p:tgtEl>
                                          <p:spTgt spid="33">
                                            <p:txEl>
                                              <p:pRg st="0" end="0"/>
                                            </p:txEl>
                                          </p:spTgt>
                                        </p:tgtEl>
                                        <p:attrNameLst>
                                          <p:attrName>style.visibility</p:attrName>
                                        </p:attrNameLst>
                                      </p:cBhvr>
                                      <p:to>
                                        <p:strVal val="visible"/>
                                      </p:to>
                                    </p:set>
                                    <p:animEffect transition="in" filter="wipe(left)">
                                      <p:cBhvr>
                                        <p:cTn id="57" dur="500"/>
                                        <p:tgtEl>
                                          <p:spTgt spid="33">
                                            <p:txEl>
                                              <p:pRg st="0" end="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iterate type="lt">
                                    <p:tmPct val="10000"/>
                                  </p:iterate>
                                  <p:childTnLst>
                                    <p:set>
                                      <p:cBhvr>
                                        <p:cTn id="61" dur="1" fill="hold">
                                          <p:stCondLst>
                                            <p:cond delay="0"/>
                                          </p:stCondLst>
                                        </p:cTn>
                                        <p:tgtEl>
                                          <p:spTgt spid="63">
                                            <p:txEl>
                                              <p:pRg st="0" end="0"/>
                                            </p:txEl>
                                          </p:spTgt>
                                        </p:tgtEl>
                                        <p:attrNameLst>
                                          <p:attrName>style.visibility</p:attrName>
                                        </p:attrNameLst>
                                      </p:cBhvr>
                                      <p:to>
                                        <p:strVal val="visible"/>
                                      </p:to>
                                    </p:set>
                                    <p:animEffect transition="in" filter="wipe(left)">
                                      <p:cBhvr>
                                        <p:cTn id="62" dur="500"/>
                                        <p:tgtEl>
                                          <p:spTgt spid="63">
                                            <p:txEl>
                                              <p:pRg st="0" end="0"/>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iterate type="lt">
                                    <p:tmPct val="10000"/>
                                  </p:iterate>
                                  <p:childTnLst>
                                    <p:set>
                                      <p:cBhvr>
                                        <p:cTn id="66" dur="1" fill="hold">
                                          <p:stCondLst>
                                            <p:cond delay="0"/>
                                          </p:stCondLst>
                                        </p:cTn>
                                        <p:tgtEl>
                                          <p:spTgt spid="64">
                                            <p:txEl>
                                              <p:pRg st="0" end="0"/>
                                            </p:txEl>
                                          </p:spTgt>
                                        </p:tgtEl>
                                        <p:attrNameLst>
                                          <p:attrName>style.visibility</p:attrName>
                                        </p:attrNameLst>
                                      </p:cBhvr>
                                      <p:to>
                                        <p:strVal val="visible"/>
                                      </p:to>
                                    </p:set>
                                    <p:animEffect transition="in" filter="wipe(left)">
                                      <p:cBhvr>
                                        <p:cTn id="67" dur="500"/>
                                        <p:tgtEl>
                                          <p:spTgt spid="64">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iterate type="lt">
                                    <p:tmPct val="10000"/>
                                  </p:iterate>
                                  <p:childTnLst>
                                    <p:set>
                                      <p:cBhvr>
                                        <p:cTn id="71" dur="1" fill="hold">
                                          <p:stCondLst>
                                            <p:cond delay="0"/>
                                          </p:stCondLst>
                                        </p:cTn>
                                        <p:tgtEl>
                                          <p:spTgt spid="65">
                                            <p:txEl>
                                              <p:pRg st="0" end="0"/>
                                            </p:txEl>
                                          </p:spTgt>
                                        </p:tgtEl>
                                        <p:attrNameLst>
                                          <p:attrName>style.visibility</p:attrName>
                                        </p:attrNameLst>
                                      </p:cBhvr>
                                      <p:to>
                                        <p:strVal val="visible"/>
                                      </p:to>
                                    </p:set>
                                    <p:animEffect transition="in" filter="wipe(left)">
                                      <p:cBhvr>
                                        <p:cTn id="72" dur="500"/>
                                        <p:tgtEl>
                                          <p:spTgt spid="65">
                                            <p:txEl>
                                              <p:pRg st="0" end="0"/>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iterate type="lt">
                                    <p:tmPct val="10000"/>
                                  </p:iterate>
                                  <p:childTnLst>
                                    <p:set>
                                      <p:cBhvr>
                                        <p:cTn id="76" dur="1" fill="hold">
                                          <p:stCondLst>
                                            <p:cond delay="0"/>
                                          </p:stCondLst>
                                        </p:cTn>
                                        <p:tgtEl>
                                          <p:spTgt spid="66">
                                            <p:txEl>
                                              <p:pRg st="0" end="0"/>
                                            </p:txEl>
                                          </p:spTgt>
                                        </p:tgtEl>
                                        <p:attrNameLst>
                                          <p:attrName>style.visibility</p:attrName>
                                        </p:attrNameLst>
                                      </p:cBhvr>
                                      <p:to>
                                        <p:strVal val="visible"/>
                                      </p:to>
                                    </p:set>
                                    <p:animEffect transition="in" filter="wipe(left)">
                                      <p:cBhvr>
                                        <p:cTn id="77" dur="500"/>
                                        <p:tgtEl>
                                          <p:spTgt spid="66">
                                            <p:txEl>
                                              <p:pRg st="0" end="0"/>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iterate type="lt">
                                    <p:tmPct val="10000"/>
                                  </p:iterate>
                                  <p:childTnLst>
                                    <p:set>
                                      <p:cBhvr>
                                        <p:cTn id="81" dur="1" fill="hold">
                                          <p:stCondLst>
                                            <p:cond delay="0"/>
                                          </p:stCondLst>
                                        </p:cTn>
                                        <p:tgtEl>
                                          <p:spTgt spid="67">
                                            <p:txEl>
                                              <p:pRg st="0" end="0"/>
                                            </p:txEl>
                                          </p:spTgt>
                                        </p:tgtEl>
                                        <p:attrNameLst>
                                          <p:attrName>style.visibility</p:attrName>
                                        </p:attrNameLst>
                                      </p:cBhvr>
                                      <p:to>
                                        <p:strVal val="visible"/>
                                      </p:to>
                                    </p:set>
                                    <p:animEffect transition="in" filter="wipe(left)">
                                      <p:cBhvr>
                                        <p:cTn id="82" dur="500"/>
                                        <p:tgtEl>
                                          <p:spTgt spid="67">
                                            <p:txEl>
                                              <p:pRg st="0" end="0"/>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iterate type="lt">
                                    <p:tmPct val="10000"/>
                                  </p:iterate>
                                  <p:childTnLst>
                                    <p:set>
                                      <p:cBhvr>
                                        <p:cTn id="86" dur="1" fill="hold">
                                          <p:stCondLst>
                                            <p:cond delay="0"/>
                                          </p:stCondLst>
                                        </p:cTn>
                                        <p:tgtEl>
                                          <p:spTgt spid="73">
                                            <p:txEl>
                                              <p:pRg st="0" end="0"/>
                                            </p:txEl>
                                          </p:spTgt>
                                        </p:tgtEl>
                                        <p:attrNameLst>
                                          <p:attrName>style.visibility</p:attrName>
                                        </p:attrNameLst>
                                      </p:cBhvr>
                                      <p:to>
                                        <p:strVal val="visible"/>
                                      </p:to>
                                    </p:set>
                                    <p:animEffect transition="in" filter="wipe(left)">
                                      <p:cBhvr>
                                        <p:cTn id="87" dur="500"/>
                                        <p:tgtEl>
                                          <p:spTgt spid="73">
                                            <p:txEl>
                                              <p:pRg st="0" end="0"/>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iterate type="lt">
                                    <p:tmPct val="10000"/>
                                  </p:iterate>
                                  <p:childTnLst>
                                    <p:set>
                                      <p:cBhvr>
                                        <p:cTn id="91" dur="1" fill="hold">
                                          <p:stCondLst>
                                            <p:cond delay="0"/>
                                          </p:stCondLst>
                                        </p:cTn>
                                        <p:tgtEl>
                                          <p:spTgt spid="74">
                                            <p:txEl>
                                              <p:pRg st="0" end="0"/>
                                            </p:txEl>
                                          </p:spTgt>
                                        </p:tgtEl>
                                        <p:attrNameLst>
                                          <p:attrName>style.visibility</p:attrName>
                                        </p:attrNameLst>
                                      </p:cBhvr>
                                      <p:to>
                                        <p:strVal val="visible"/>
                                      </p:to>
                                    </p:set>
                                    <p:animEffect transition="in" filter="wipe(left)">
                                      <p:cBhvr>
                                        <p:cTn id="92" dur="500"/>
                                        <p:tgtEl>
                                          <p:spTgt spid="74">
                                            <p:txEl>
                                              <p:pRg st="0" end="0"/>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iterate type="lt">
                                    <p:tmPct val="10000"/>
                                  </p:iterate>
                                  <p:childTnLst>
                                    <p:set>
                                      <p:cBhvr>
                                        <p:cTn id="96" dur="1" fill="hold">
                                          <p:stCondLst>
                                            <p:cond delay="0"/>
                                          </p:stCondLst>
                                        </p:cTn>
                                        <p:tgtEl>
                                          <p:spTgt spid="75">
                                            <p:txEl>
                                              <p:pRg st="0" end="0"/>
                                            </p:txEl>
                                          </p:spTgt>
                                        </p:tgtEl>
                                        <p:attrNameLst>
                                          <p:attrName>style.visibility</p:attrName>
                                        </p:attrNameLst>
                                      </p:cBhvr>
                                      <p:to>
                                        <p:strVal val="visible"/>
                                      </p:to>
                                    </p:set>
                                    <p:animEffect transition="in" filter="wipe(left)">
                                      <p:cBhvr>
                                        <p:cTn id="97" dur="500"/>
                                        <p:tgtEl>
                                          <p:spTgt spid="75">
                                            <p:txEl>
                                              <p:pRg st="0" end="0"/>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iterate type="lt">
                                    <p:tmPct val="10000"/>
                                  </p:iterate>
                                  <p:childTnLst>
                                    <p:set>
                                      <p:cBhvr>
                                        <p:cTn id="101" dur="1" fill="hold">
                                          <p:stCondLst>
                                            <p:cond delay="0"/>
                                          </p:stCondLst>
                                        </p:cTn>
                                        <p:tgtEl>
                                          <p:spTgt spid="76">
                                            <p:txEl>
                                              <p:pRg st="0" end="0"/>
                                            </p:txEl>
                                          </p:spTgt>
                                        </p:tgtEl>
                                        <p:attrNameLst>
                                          <p:attrName>style.visibility</p:attrName>
                                        </p:attrNameLst>
                                      </p:cBhvr>
                                      <p:to>
                                        <p:strVal val="visible"/>
                                      </p:to>
                                    </p:set>
                                    <p:animEffect transition="in" filter="wipe(left)">
                                      <p:cBhvr>
                                        <p:cTn id="102" dur="500"/>
                                        <p:tgtEl>
                                          <p:spTgt spid="76">
                                            <p:txEl>
                                              <p:pRg st="0" end="0"/>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iterate type="lt">
                                    <p:tmPct val="10000"/>
                                  </p:iterate>
                                  <p:childTnLst>
                                    <p:set>
                                      <p:cBhvr>
                                        <p:cTn id="106" dur="1" fill="hold">
                                          <p:stCondLst>
                                            <p:cond delay="0"/>
                                          </p:stCondLst>
                                        </p:cTn>
                                        <p:tgtEl>
                                          <p:spTgt spid="53">
                                            <p:txEl>
                                              <p:pRg st="0" end="0"/>
                                            </p:txEl>
                                          </p:spTgt>
                                        </p:tgtEl>
                                        <p:attrNameLst>
                                          <p:attrName>style.visibility</p:attrName>
                                        </p:attrNameLst>
                                      </p:cBhvr>
                                      <p:to>
                                        <p:strVal val="visible"/>
                                      </p:to>
                                    </p:set>
                                    <p:animEffect transition="in" filter="wipe(left)">
                                      <p:cBhvr>
                                        <p:cTn id="107" dur="500"/>
                                        <p:tgtEl>
                                          <p:spTgt spid="53">
                                            <p:txEl>
                                              <p:pRg st="0" end="0"/>
                                            </p:txEl>
                                          </p:spTgt>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iterate type="lt">
                                    <p:tmPct val="10000"/>
                                  </p:iterate>
                                  <p:childTnLst>
                                    <p:set>
                                      <p:cBhvr>
                                        <p:cTn id="111" dur="1" fill="hold">
                                          <p:stCondLst>
                                            <p:cond delay="0"/>
                                          </p:stCondLst>
                                        </p:cTn>
                                        <p:tgtEl>
                                          <p:spTgt spid="54">
                                            <p:txEl>
                                              <p:pRg st="0" end="0"/>
                                            </p:txEl>
                                          </p:spTgt>
                                        </p:tgtEl>
                                        <p:attrNameLst>
                                          <p:attrName>style.visibility</p:attrName>
                                        </p:attrNameLst>
                                      </p:cBhvr>
                                      <p:to>
                                        <p:strVal val="visible"/>
                                      </p:to>
                                    </p:set>
                                    <p:animEffect transition="in" filter="wipe(left)">
                                      <p:cBhvr>
                                        <p:cTn id="112" dur="500"/>
                                        <p:tgtEl>
                                          <p:spTgt spid="54">
                                            <p:txEl>
                                              <p:pRg st="0" end="0"/>
                                            </p:txEl>
                                          </p:spTgt>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8" fill="hold" nodeType="clickEffect">
                                  <p:stCondLst>
                                    <p:cond delay="0"/>
                                  </p:stCondLst>
                                  <p:iterate type="lt">
                                    <p:tmPct val="10000"/>
                                  </p:iterate>
                                  <p:childTnLst>
                                    <p:set>
                                      <p:cBhvr>
                                        <p:cTn id="116" dur="1" fill="hold">
                                          <p:stCondLst>
                                            <p:cond delay="0"/>
                                          </p:stCondLst>
                                        </p:cTn>
                                        <p:tgtEl>
                                          <p:spTgt spid="55">
                                            <p:txEl>
                                              <p:pRg st="0" end="0"/>
                                            </p:txEl>
                                          </p:spTgt>
                                        </p:tgtEl>
                                        <p:attrNameLst>
                                          <p:attrName>style.visibility</p:attrName>
                                        </p:attrNameLst>
                                      </p:cBhvr>
                                      <p:to>
                                        <p:strVal val="visible"/>
                                      </p:to>
                                    </p:set>
                                    <p:animEffect transition="in" filter="wipe(left)">
                                      <p:cBhvr>
                                        <p:cTn id="117" dur="500"/>
                                        <p:tgtEl>
                                          <p:spTgt spid="55">
                                            <p:txEl>
                                              <p:pRg st="0" end="0"/>
                                            </p:txEl>
                                          </p:spTgt>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8" fill="hold" nodeType="clickEffect">
                                  <p:stCondLst>
                                    <p:cond delay="0"/>
                                  </p:stCondLst>
                                  <p:iterate type="lt">
                                    <p:tmPct val="10000"/>
                                  </p:iterate>
                                  <p:childTnLst>
                                    <p:set>
                                      <p:cBhvr>
                                        <p:cTn id="121" dur="1" fill="hold">
                                          <p:stCondLst>
                                            <p:cond delay="0"/>
                                          </p:stCondLst>
                                        </p:cTn>
                                        <p:tgtEl>
                                          <p:spTgt spid="56">
                                            <p:txEl>
                                              <p:pRg st="0" end="0"/>
                                            </p:txEl>
                                          </p:spTgt>
                                        </p:tgtEl>
                                        <p:attrNameLst>
                                          <p:attrName>style.visibility</p:attrName>
                                        </p:attrNameLst>
                                      </p:cBhvr>
                                      <p:to>
                                        <p:strVal val="visible"/>
                                      </p:to>
                                    </p:set>
                                    <p:animEffect transition="in" filter="wipe(left)">
                                      <p:cBhvr>
                                        <p:cTn id="122" dur="500"/>
                                        <p:tgtEl>
                                          <p:spTgt spid="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A3830D59-691C-4223-B83A-EDA1FBA15ED1}"/>
              </a:ext>
            </a:extLst>
          </p:cNvPr>
          <p:cNvSpPr/>
          <p:nvPr/>
        </p:nvSpPr>
        <p:spPr>
          <a:xfrm>
            <a:off x="833438" y="1473200"/>
            <a:ext cx="3336925" cy="4656138"/>
          </a:xfrm>
          <a:prstGeom prst="roundRect">
            <a:avLst>
              <a:gd name="adj" fmla="val 8735"/>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ctr">
              <a:defRPr/>
            </a:pPr>
            <a:r>
              <a:rPr lang="en-GB" b="1" dirty="0"/>
              <a:t>Plants need water for</a:t>
            </a:r>
            <a:br>
              <a:rPr lang="en-GB" b="1" dirty="0"/>
            </a:br>
            <a:r>
              <a:rPr lang="en-GB" b="1" dirty="0"/>
              <a:t>many reasons…</a:t>
            </a:r>
          </a:p>
          <a:p>
            <a:pPr>
              <a:defRPr/>
            </a:pPr>
            <a:endParaRPr lang="en-GB" dirty="0">
              <a:latin typeface="Twinkl SemiBold" pitchFamily="2" charset="0"/>
            </a:endParaRPr>
          </a:p>
          <a:p>
            <a:pPr marL="285750" indent="-285750">
              <a:buFont typeface="Arial" panose="020B0604020202020204" pitchFamily="34" charset="0"/>
              <a:buChar char="•"/>
              <a:defRPr/>
            </a:pPr>
            <a:r>
              <a:rPr lang="en-GB" dirty="0"/>
              <a:t>When you first plant a seed, water is needed to help turn the seed into the start of a plant.</a:t>
            </a:r>
          </a:p>
          <a:p>
            <a:pPr marL="285750" indent="-285750">
              <a:buFont typeface="Arial" panose="020B0604020202020204" pitchFamily="34" charset="0"/>
              <a:buChar char="•"/>
              <a:defRPr/>
            </a:pPr>
            <a:r>
              <a:rPr lang="en-GB" dirty="0"/>
              <a:t>Plants need water to suck up nutrients from the soil. Nutrients are the good things in soil which will help a plant grow and be healthy.</a:t>
            </a:r>
          </a:p>
          <a:p>
            <a:pPr marL="285750" indent="-285750">
              <a:buFont typeface="Arial" panose="020B0604020202020204" pitchFamily="34" charset="0"/>
              <a:buChar char="•"/>
              <a:defRPr/>
            </a:pPr>
            <a:r>
              <a:rPr lang="en-GB" dirty="0"/>
              <a:t>The leaves of a plant need water to help it turn sunlight into food.</a:t>
            </a:r>
          </a:p>
        </p:txBody>
      </p:sp>
      <p:pic>
        <p:nvPicPr>
          <p:cNvPr id="12291" name="Picture 7">
            <a:extLst>
              <a:ext uri="{FF2B5EF4-FFF2-40B4-BE49-F238E27FC236}">
                <a16:creationId xmlns:a16="http://schemas.microsoft.com/office/drawing/2014/main" id="{9FE32427-FD58-45DA-AD92-56C3CCFCFB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1325" y="4167188"/>
            <a:ext cx="22796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Title 20">
            <a:extLst>
              <a:ext uri="{FF2B5EF4-FFF2-40B4-BE49-F238E27FC236}">
                <a16:creationId xmlns:a16="http://schemas.microsoft.com/office/drawing/2014/main" id="{6B47BDC5-7AF3-4AE0-9B45-4540BF747EC2}"/>
              </a:ext>
            </a:extLst>
          </p:cNvPr>
          <p:cNvSpPr>
            <a:spLocks noGrp="1"/>
          </p:cNvSpPr>
          <p:nvPr>
            <p:ph type="title"/>
          </p:nvPr>
        </p:nvSpPr>
        <p:spPr>
          <a:xfrm>
            <a:off x="457200" y="479425"/>
            <a:ext cx="8220075" cy="993775"/>
          </a:xfrm>
        </p:spPr>
        <p:txBody>
          <a:bodyPr/>
          <a:lstStyle/>
          <a:p>
            <a:pPr eaLnBrk="1" hangingPunct="1"/>
            <a:r>
              <a:rPr lang="en-GB" altLang="en-US" sz="3600"/>
              <a:t>Water</a:t>
            </a:r>
          </a:p>
        </p:txBody>
      </p:sp>
      <p:grpSp>
        <p:nvGrpSpPr>
          <p:cNvPr id="12293" name="Group 10">
            <a:extLst>
              <a:ext uri="{FF2B5EF4-FFF2-40B4-BE49-F238E27FC236}">
                <a16:creationId xmlns:a16="http://schemas.microsoft.com/office/drawing/2014/main" id="{28391819-C2A9-4DBD-AF5A-F4D7FEB4BF11}"/>
              </a:ext>
            </a:extLst>
          </p:cNvPr>
          <p:cNvGrpSpPr>
            <a:grpSpLocks/>
          </p:cNvGrpSpPr>
          <p:nvPr/>
        </p:nvGrpSpPr>
        <p:grpSpPr bwMode="auto">
          <a:xfrm>
            <a:off x="4314825" y="1473200"/>
            <a:ext cx="2708275" cy="1625600"/>
            <a:chOff x="1939645" y="1484711"/>
            <a:chExt cx="3272499" cy="1294775"/>
          </a:xfrm>
        </p:grpSpPr>
        <p:sp>
          <p:nvSpPr>
            <p:cNvPr id="9" name="Rounded Rectangular Callout 8">
              <a:extLst>
                <a:ext uri="{FF2B5EF4-FFF2-40B4-BE49-F238E27FC236}">
                  <a16:creationId xmlns:a16="http://schemas.microsoft.com/office/drawing/2014/main" id="{7136853A-CF17-4EA9-B678-D7E5B00B435B}"/>
                </a:ext>
              </a:extLst>
            </p:cNvPr>
            <p:cNvSpPr/>
            <p:nvPr/>
          </p:nvSpPr>
          <p:spPr>
            <a:xfrm>
              <a:off x="1939645" y="1484711"/>
              <a:ext cx="3272499" cy="1294775"/>
            </a:xfrm>
            <a:prstGeom prst="wedgeRoundRectCallout">
              <a:avLst>
                <a:gd name="adj1" fmla="val 58509"/>
                <a:gd name="adj2" fmla="val 2562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2296" name="Rectangle 4">
              <a:extLst>
                <a:ext uri="{FF2B5EF4-FFF2-40B4-BE49-F238E27FC236}">
                  <a16:creationId xmlns:a16="http://schemas.microsoft.com/office/drawing/2014/main" id="{878AB628-CEF5-42B7-86CA-4D8521AD3416}"/>
                </a:ext>
              </a:extLst>
            </p:cNvPr>
            <p:cNvSpPr>
              <a:spLocks noChangeArrowheads="1"/>
            </p:cNvSpPr>
            <p:nvPr/>
          </p:nvSpPr>
          <p:spPr bwMode="auto">
            <a:xfrm>
              <a:off x="2093665" y="1634242"/>
              <a:ext cx="2964459"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700" dirty="0">
                  <a:solidFill>
                    <a:schemeClr val="tx1"/>
                  </a:solidFill>
                </a:rPr>
                <a:t>Children should try to drink around five glasses of water a day. Plants need water to grow and be healthy too!</a:t>
              </a:r>
            </a:p>
          </p:txBody>
        </p:sp>
      </p:grpSp>
      <p:pic>
        <p:nvPicPr>
          <p:cNvPr id="12294" name="Picture 9">
            <a:extLst>
              <a:ext uri="{FF2B5EF4-FFF2-40B4-BE49-F238E27FC236}">
                <a16:creationId xmlns:a16="http://schemas.microsoft.com/office/drawing/2014/main" id="{FF9C1FDC-DDF5-4BE5-A2AB-4B02333BB069}"/>
              </a:ext>
            </a:extLst>
          </p:cNvPr>
          <p:cNvPicPr>
            <a:picLocks noChangeAspect="1"/>
          </p:cNvPicPr>
          <p:nvPr/>
        </p:nvPicPr>
        <p:blipFill>
          <a:blip r:embed="rId3">
            <a:extLst>
              <a:ext uri="{28A0092B-C50C-407E-A947-70E740481C1C}">
                <a14:useLocalDpi xmlns:a14="http://schemas.microsoft.com/office/drawing/2010/main" val="0"/>
              </a:ext>
            </a:extLst>
          </a:blip>
          <a:srcRect l="23273" t="2" b="-4607"/>
          <a:stretch>
            <a:fillRect/>
          </a:stretch>
        </p:blipFill>
        <p:spPr bwMode="auto">
          <a:xfrm>
            <a:off x="5486400" y="1908175"/>
            <a:ext cx="3074988"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2">
            <a:extLst>
              <a:ext uri="{FF2B5EF4-FFF2-40B4-BE49-F238E27FC236}">
                <a16:creationId xmlns:a16="http://schemas.microsoft.com/office/drawing/2014/main" id="{6500EFFB-95DF-49D5-A3D3-9846758B45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663" y="5540375"/>
            <a:ext cx="82200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21">
            <a:extLst>
              <a:ext uri="{FF2B5EF4-FFF2-40B4-BE49-F238E27FC236}">
                <a16:creationId xmlns:a16="http://schemas.microsoft.com/office/drawing/2014/main" id="{DB906DBC-43C7-419C-BB10-9E18263364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663" y="3690938"/>
            <a:ext cx="8220075"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itle 20">
            <a:extLst>
              <a:ext uri="{FF2B5EF4-FFF2-40B4-BE49-F238E27FC236}">
                <a16:creationId xmlns:a16="http://schemas.microsoft.com/office/drawing/2014/main" id="{FEDBC6C0-7D45-4A4E-A07D-FAAAED6FA47E}"/>
              </a:ext>
            </a:extLst>
          </p:cNvPr>
          <p:cNvSpPr>
            <a:spLocks noGrp="1"/>
          </p:cNvSpPr>
          <p:nvPr>
            <p:ph type="title"/>
          </p:nvPr>
        </p:nvSpPr>
        <p:spPr>
          <a:xfrm>
            <a:off x="474663" y="479425"/>
            <a:ext cx="8220075" cy="993775"/>
          </a:xfrm>
        </p:spPr>
        <p:txBody>
          <a:bodyPr/>
          <a:lstStyle/>
          <a:p>
            <a:pPr eaLnBrk="1" hangingPunct="1"/>
            <a:r>
              <a:rPr lang="en-GB" altLang="en-US" sz="3600"/>
              <a:t>How Much Water?</a:t>
            </a:r>
          </a:p>
        </p:txBody>
      </p:sp>
      <p:sp>
        <p:nvSpPr>
          <p:cNvPr id="19" name="Rounded Rectangle 18">
            <a:extLst>
              <a:ext uri="{FF2B5EF4-FFF2-40B4-BE49-F238E27FC236}">
                <a16:creationId xmlns:a16="http://schemas.microsoft.com/office/drawing/2014/main" id="{D2D2CFF8-E08B-4CFA-ABD1-85E099FE27D1}"/>
              </a:ext>
            </a:extLst>
          </p:cNvPr>
          <p:cNvSpPr/>
          <p:nvPr/>
        </p:nvSpPr>
        <p:spPr>
          <a:xfrm>
            <a:off x="4584700" y="1563688"/>
            <a:ext cx="3851275" cy="1924050"/>
          </a:xfrm>
          <a:prstGeom prst="roundRect">
            <a:avLst>
              <a:gd name="adj" fmla="val 11500"/>
            </a:avLst>
          </a:prstGeom>
          <a:solidFill>
            <a:srgbClr val="2DB6BC"/>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anchor="ctr"/>
          <a:lstStyle/>
          <a:p>
            <a:pPr algn="ctr">
              <a:defRPr/>
            </a:pPr>
            <a:r>
              <a:rPr lang="en-GB" dirty="0"/>
              <a:t>Although plants need water, it is important that they get the right amount of water. If plants don’t have enough water, they will die. However, they can also die if they have too much water.</a:t>
            </a:r>
          </a:p>
        </p:txBody>
      </p:sp>
      <p:sp>
        <p:nvSpPr>
          <p:cNvPr id="14" name="Rounded Rectangular Callout 13">
            <a:extLst>
              <a:ext uri="{FF2B5EF4-FFF2-40B4-BE49-F238E27FC236}">
                <a16:creationId xmlns:a16="http://schemas.microsoft.com/office/drawing/2014/main" id="{0C12E013-0A8E-4393-8112-E7A236932840}"/>
              </a:ext>
            </a:extLst>
          </p:cNvPr>
          <p:cNvSpPr/>
          <p:nvPr/>
        </p:nvSpPr>
        <p:spPr>
          <a:xfrm>
            <a:off x="2135188" y="1563688"/>
            <a:ext cx="2027237" cy="1168400"/>
          </a:xfrm>
          <a:prstGeom prst="wedgeRoundRectCallout">
            <a:avLst>
              <a:gd name="adj1" fmla="val -56296"/>
              <a:gd name="adj2" fmla="val 3799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dirty="0">
                <a:solidFill>
                  <a:schemeClr val="tx1"/>
                </a:solidFill>
              </a:rPr>
              <a:t>How do we know what the right amount of water is?</a:t>
            </a:r>
          </a:p>
        </p:txBody>
      </p:sp>
      <p:pic>
        <p:nvPicPr>
          <p:cNvPr id="13319" name="Picture 11">
            <a:extLst>
              <a:ext uri="{FF2B5EF4-FFF2-40B4-BE49-F238E27FC236}">
                <a16:creationId xmlns:a16="http://schemas.microsoft.com/office/drawing/2014/main" id="{9AD98877-22CD-4DFA-9CC4-88535D2FCDA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925" y="1965325"/>
            <a:ext cx="1574800"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4">
            <a:extLst>
              <a:ext uri="{FF2B5EF4-FFF2-40B4-BE49-F238E27FC236}">
                <a16:creationId xmlns:a16="http://schemas.microsoft.com/office/drawing/2014/main" id="{1A9FE40D-F5A2-40B7-A893-B3965E356DA9}"/>
              </a:ext>
            </a:extLst>
          </p:cNvPr>
          <p:cNvPicPr>
            <a:picLocks noChangeAspect="1"/>
          </p:cNvPicPr>
          <p:nvPr/>
        </p:nvPicPr>
        <p:blipFill>
          <a:blip r:embed="rId5">
            <a:extLst>
              <a:ext uri="{28A0092B-C50C-407E-A947-70E740481C1C}">
                <a14:useLocalDpi xmlns:a14="http://schemas.microsoft.com/office/drawing/2010/main" val="0"/>
              </a:ext>
            </a:extLst>
          </a:blip>
          <a:srcRect b="-1019"/>
          <a:stretch>
            <a:fillRect/>
          </a:stretch>
        </p:blipFill>
        <p:spPr bwMode="auto">
          <a:xfrm>
            <a:off x="3878263" y="3690938"/>
            <a:ext cx="3122612"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6">
            <a:extLst>
              <a:ext uri="{FF2B5EF4-FFF2-40B4-BE49-F238E27FC236}">
                <a16:creationId xmlns:a16="http://schemas.microsoft.com/office/drawing/2014/main" id="{406BE56E-525B-4F7D-B243-E0C6AD71272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09788" y="4660900"/>
            <a:ext cx="1768475"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a:extLst>
              <a:ext uri="{FF2B5EF4-FFF2-40B4-BE49-F238E27FC236}">
                <a16:creationId xmlns:a16="http://schemas.microsoft.com/office/drawing/2014/main" id="{CF0831AB-6B61-4500-8D5C-B17A483DE528}"/>
              </a:ext>
            </a:extLst>
          </p:cNvPr>
          <p:cNvSpPr>
            <a:spLocks noGrp="1"/>
          </p:cNvSpPr>
          <p:nvPr>
            <p:ph type="title"/>
          </p:nvPr>
        </p:nvSpPr>
        <p:spPr>
          <a:xfrm>
            <a:off x="457200" y="479425"/>
            <a:ext cx="8220075" cy="993775"/>
          </a:xfrm>
        </p:spPr>
        <p:txBody>
          <a:bodyPr/>
          <a:lstStyle/>
          <a:p>
            <a:pPr eaLnBrk="1" hangingPunct="1"/>
            <a:r>
              <a:rPr lang="en-GB" altLang="en-US" sz="3600"/>
              <a:t>How Much Water?</a:t>
            </a:r>
          </a:p>
        </p:txBody>
      </p:sp>
      <p:sp>
        <p:nvSpPr>
          <p:cNvPr id="14339" name="Rectangle 1">
            <a:extLst>
              <a:ext uri="{FF2B5EF4-FFF2-40B4-BE49-F238E27FC236}">
                <a16:creationId xmlns:a16="http://schemas.microsoft.com/office/drawing/2014/main" id="{1B64CDAC-1249-484A-AEAE-1FFD6628BEA3}"/>
              </a:ext>
            </a:extLst>
          </p:cNvPr>
          <p:cNvSpPr>
            <a:spLocks noChangeArrowheads="1"/>
          </p:cNvSpPr>
          <p:nvPr/>
        </p:nvSpPr>
        <p:spPr bwMode="auto">
          <a:xfrm>
            <a:off x="881063" y="1473200"/>
            <a:ext cx="74326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FontTx/>
              <a:buNone/>
            </a:pPr>
            <a:r>
              <a:rPr lang="en-GB" altLang="en-US">
                <a:solidFill>
                  <a:schemeClr val="tx1"/>
                </a:solidFill>
              </a:rPr>
              <a:t>To know how much is the right amount of water, we need to know what type of plant it is. For example, lavender and sage need very little water. Whereas, irises and hydrangeas need lots of water.</a:t>
            </a:r>
          </a:p>
          <a:p>
            <a:pPr>
              <a:lnSpc>
                <a:spcPct val="100000"/>
              </a:lnSpc>
              <a:spcBef>
                <a:spcPct val="0"/>
              </a:spcBef>
              <a:buFontTx/>
              <a:buNone/>
            </a:pPr>
            <a:endParaRPr lang="en-GB" altLang="en-US">
              <a:solidFill>
                <a:schemeClr val="tx1"/>
              </a:solidFill>
            </a:endParaRPr>
          </a:p>
          <a:p>
            <a:pPr>
              <a:lnSpc>
                <a:spcPct val="100000"/>
              </a:lnSpc>
              <a:spcBef>
                <a:spcPct val="0"/>
              </a:spcBef>
              <a:buFontTx/>
              <a:buNone/>
            </a:pPr>
            <a:r>
              <a:rPr lang="en-GB" altLang="en-US">
                <a:solidFill>
                  <a:schemeClr val="tx1"/>
                </a:solidFill>
              </a:rPr>
              <a:t>When you buy a packet of seeds, the packet will often give you information about how much water a plant needs. If you aren’t sure, you could find out using a book or the Internet.</a:t>
            </a:r>
          </a:p>
        </p:txBody>
      </p:sp>
      <p:pic>
        <p:nvPicPr>
          <p:cNvPr id="14340" name="Picture 2" descr="Lavender, Lavender Field, French Lavender, Purple">
            <a:extLst>
              <a:ext uri="{FF2B5EF4-FFF2-40B4-BE49-F238E27FC236}">
                <a16:creationId xmlns:a16="http://schemas.microsoft.com/office/drawing/2014/main" id="{D6E0035E-948B-4F69-B779-4B8AE72BDB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4095750"/>
            <a:ext cx="1889125"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4" descr="Real Sage, Sage, Leaves, Culinary Herbs, Sage Leaves">
            <a:extLst>
              <a:ext uri="{FF2B5EF4-FFF2-40B4-BE49-F238E27FC236}">
                <a16:creationId xmlns:a16="http://schemas.microsoft.com/office/drawing/2014/main" id="{E0988FD7-A085-4539-99B2-AA970083F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8669"/>
          <a:stretch>
            <a:fillRect/>
          </a:stretch>
        </p:blipFill>
        <p:spPr bwMode="auto">
          <a:xfrm>
            <a:off x="2925763" y="4103688"/>
            <a:ext cx="173355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 descr="Iris, Blossom, Bloom, Blue, Flower, Nature, Garden">
            <a:extLst>
              <a:ext uri="{FF2B5EF4-FFF2-40B4-BE49-F238E27FC236}">
                <a16:creationId xmlns:a16="http://schemas.microsoft.com/office/drawing/2014/main" id="{CB2E49B9-FE95-4CE1-ACB6-DE2E6D4B8F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4888" y="4095750"/>
            <a:ext cx="17192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8" descr="Hydrangea, Flower, Hydrangea Flower, Blue, Bright">
            <a:extLst>
              <a:ext uri="{FF2B5EF4-FFF2-40B4-BE49-F238E27FC236}">
                <a16:creationId xmlns:a16="http://schemas.microsoft.com/office/drawing/2014/main" id="{9790660A-69E2-4172-AEAE-7B251F49C5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9725" y="4108450"/>
            <a:ext cx="162401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Box 3">
            <a:extLst>
              <a:ext uri="{FF2B5EF4-FFF2-40B4-BE49-F238E27FC236}">
                <a16:creationId xmlns:a16="http://schemas.microsoft.com/office/drawing/2014/main" id="{237578A7-80F5-4681-BE74-2D22986E0A6E}"/>
              </a:ext>
            </a:extLst>
          </p:cNvPr>
          <p:cNvSpPr>
            <a:spLocks noChangeArrowheads="1"/>
          </p:cNvSpPr>
          <p:nvPr/>
        </p:nvSpPr>
        <p:spPr bwMode="auto">
          <a:xfrm>
            <a:off x="881063" y="5278438"/>
            <a:ext cx="1889125" cy="407987"/>
          </a:xfrm>
          <a:prstGeom prst="roundRect">
            <a:avLst>
              <a:gd name="adj" fmla="val 16667"/>
            </a:avLst>
          </a:prstGeom>
          <a:solidFill>
            <a:srgbClr val="2DB6B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bg1"/>
                </a:solidFill>
                <a:latin typeface="Twinkl SemiBold" pitchFamily="2" charset="0"/>
              </a:rPr>
              <a:t>lavender</a:t>
            </a:r>
          </a:p>
        </p:txBody>
      </p:sp>
      <p:sp>
        <p:nvSpPr>
          <p:cNvPr id="14345" name="TextBox 15">
            <a:extLst>
              <a:ext uri="{FF2B5EF4-FFF2-40B4-BE49-F238E27FC236}">
                <a16:creationId xmlns:a16="http://schemas.microsoft.com/office/drawing/2014/main" id="{48F38C74-5F51-4FAE-AC59-B3537EE9E6E6}"/>
              </a:ext>
            </a:extLst>
          </p:cNvPr>
          <p:cNvSpPr>
            <a:spLocks noChangeArrowheads="1"/>
          </p:cNvSpPr>
          <p:nvPr/>
        </p:nvSpPr>
        <p:spPr bwMode="auto">
          <a:xfrm>
            <a:off x="2916238" y="5278438"/>
            <a:ext cx="1762125" cy="407987"/>
          </a:xfrm>
          <a:prstGeom prst="roundRect">
            <a:avLst>
              <a:gd name="adj" fmla="val 16667"/>
            </a:avLst>
          </a:prstGeom>
          <a:solidFill>
            <a:srgbClr val="2DB6B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bg1"/>
                </a:solidFill>
                <a:latin typeface="Twinkl SemiBold" pitchFamily="2" charset="0"/>
              </a:rPr>
              <a:t>sage</a:t>
            </a:r>
          </a:p>
        </p:txBody>
      </p:sp>
      <p:sp>
        <p:nvSpPr>
          <p:cNvPr id="14346" name="TextBox 17">
            <a:extLst>
              <a:ext uri="{FF2B5EF4-FFF2-40B4-BE49-F238E27FC236}">
                <a16:creationId xmlns:a16="http://schemas.microsoft.com/office/drawing/2014/main" id="{E1DA9625-9ADA-44A9-99E8-42BC54D30C3D}"/>
              </a:ext>
            </a:extLst>
          </p:cNvPr>
          <p:cNvSpPr>
            <a:spLocks noChangeArrowheads="1"/>
          </p:cNvSpPr>
          <p:nvPr/>
        </p:nvSpPr>
        <p:spPr bwMode="auto">
          <a:xfrm>
            <a:off x="4824413" y="5278438"/>
            <a:ext cx="1719262" cy="407987"/>
          </a:xfrm>
          <a:prstGeom prst="roundRect">
            <a:avLst>
              <a:gd name="adj" fmla="val 16667"/>
            </a:avLst>
          </a:prstGeom>
          <a:solidFill>
            <a:srgbClr val="2DB6B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bg1"/>
                </a:solidFill>
                <a:latin typeface="Twinkl SemiBold" pitchFamily="2" charset="0"/>
              </a:rPr>
              <a:t>iris</a:t>
            </a:r>
          </a:p>
        </p:txBody>
      </p:sp>
      <p:sp>
        <p:nvSpPr>
          <p:cNvPr id="14347" name="TextBox 18">
            <a:extLst>
              <a:ext uri="{FF2B5EF4-FFF2-40B4-BE49-F238E27FC236}">
                <a16:creationId xmlns:a16="http://schemas.microsoft.com/office/drawing/2014/main" id="{6FC502E4-B19E-4928-949B-B693B72CF5F4}"/>
              </a:ext>
            </a:extLst>
          </p:cNvPr>
          <p:cNvSpPr>
            <a:spLocks noChangeArrowheads="1"/>
          </p:cNvSpPr>
          <p:nvPr/>
        </p:nvSpPr>
        <p:spPr bwMode="auto">
          <a:xfrm>
            <a:off x="6689725" y="5278438"/>
            <a:ext cx="1624013" cy="407987"/>
          </a:xfrm>
          <a:prstGeom prst="roundRect">
            <a:avLst>
              <a:gd name="adj" fmla="val 16667"/>
            </a:avLst>
          </a:prstGeom>
          <a:solidFill>
            <a:srgbClr val="2DB6BC"/>
          </a:solidFill>
          <a:ln>
            <a:noFill/>
          </a:ln>
          <a:extLst>
            <a:ext uri="{91240B29-F687-4F45-9708-019B960494DF}">
              <a14:hiddenLine xmlns:a14="http://schemas.microsoft.com/office/drawing/2010/main" w="9525">
                <a:solidFill>
                  <a:srgbClr val="000000"/>
                </a:solidFill>
                <a:round/>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a:lnSpc>
                <a:spcPct val="100000"/>
              </a:lnSpc>
              <a:spcBef>
                <a:spcPct val="0"/>
              </a:spcBef>
              <a:buFontTx/>
              <a:buNone/>
            </a:pPr>
            <a:r>
              <a:rPr lang="en-GB" altLang="en-US">
                <a:solidFill>
                  <a:schemeClr val="bg1"/>
                </a:solidFill>
                <a:latin typeface="Twinkl SemiBold" pitchFamily="2" charset="0"/>
              </a:rPr>
              <a:t>hydrangea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a:extLst>
              <a:ext uri="{FF2B5EF4-FFF2-40B4-BE49-F238E27FC236}">
                <a16:creationId xmlns:a16="http://schemas.microsoft.com/office/drawing/2014/main" id="{AA294B96-B19E-4EC4-9496-AF08FCCE0092}"/>
              </a:ext>
            </a:extLst>
          </p:cNvPr>
          <p:cNvSpPr>
            <a:spLocks noGrp="1"/>
          </p:cNvSpPr>
          <p:nvPr>
            <p:ph type="title"/>
          </p:nvPr>
        </p:nvSpPr>
        <p:spPr>
          <a:xfrm>
            <a:off x="457200" y="479425"/>
            <a:ext cx="8220075" cy="993775"/>
          </a:xfrm>
        </p:spPr>
        <p:txBody>
          <a:bodyPr/>
          <a:lstStyle/>
          <a:p>
            <a:pPr eaLnBrk="1" hangingPunct="1"/>
            <a:r>
              <a:rPr lang="en-GB" altLang="en-US" sz="3600"/>
              <a:t>Light</a:t>
            </a:r>
          </a:p>
        </p:txBody>
      </p:sp>
      <p:pic>
        <p:nvPicPr>
          <p:cNvPr id="15363" name="Picture 6">
            <a:extLst>
              <a:ext uri="{FF2B5EF4-FFF2-40B4-BE49-F238E27FC236}">
                <a16:creationId xmlns:a16="http://schemas.microsoft.com/office/drawing/2014/main" id="{CB3442C5-F73F-4DB0-90AE-B0B83B1E73C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2489200"/>
            <a:ext cx="3605213" cy="369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a:extLst>
              <a:ext uri="{FF2B5EF4-FFF2-40B4-BE49-F238E27FC236}">
                <a16:creationId xmlns:a16="http://schemas.microsoft.com/office/drawing/2014/main" id="{8D3BBD82-31D7-4D47-810E-36517CF2F7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2638" y="3446463"/>
            <a:ext cx="153352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ounded Rectangular Callout 14">
            <a:extLst>
              <a:ext uri="{FF2B5EF4-FFF2-40B4-BE49-F238E27FC236}">
                <a16:creationId xmlns:a16="http://schemas.microsoft.com/office/drawing/2014/main" id="{1250B170-46C6-4154-A956-8AC2620B0935}"/>
              </a:ext>
            </a:extLst>
          </p:cNvPr>
          <p:cNvSpPr/>
          <p:nvPr/>
        </p:nvSpPr>
        <p:spPr>
          <a:xfrm>
            <a:off x="2401888" y="1693863"/>
            <a:ext cx="2241550" cy="3927475"/>
          </a:xfrm>
          <a:prstGeom prst="wedgeRoundRectCallout">
            <a:avLst>
              <a:gd name="adj1" fmla="val -69940"/>
              <a:gd name="adj2" fmla="val 1269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dirty="0">
                <a:solidFill>
                  <a:schemeClr val="tx1"/>
                </a:solidFill>
              </a:rPr>
              <a:t>We need sunlight to keep healthy. Our bodies make vitamin D from sunlight. Vitamin D helps our bodies use something called calcium which makes our bones strong. Plants need light to keep them strong too!</a:t>
            </a:r>
            <a:endParaRPr lang="en-GB" dirty="0">
              <a:solidFill>
                <a:schemeClr val="tx1"/>
              </a:solidFill>
            </a:endParaRPr>
          </a:p>
        </p:txBody>
      </p:sp>
      <p:sp>
        <p:nvSpPr>
          <p:cNvPr id="21" name="Rounded Rectangular Callout 20">
            <a:extLst>
              <a:ext uri="{FF2B5EF4-FFF2-40B4-BE49-F238E27FC236}">
                <a16:creationId xmlns:a16="http://schemas.microsoft.com/office/drawing/2014/main" id="{1DC9F756-8370-49C4-8130-8E1C63B1AEDB}"/>
              </a:ext>
            </a:extLst>
          </p:cNvPr>
          <p:cNvSpPr/>
          <p:nvPr/>
        </p:nvSpPr>
        <p:spPr>
          <a:xfrm>
            <a:off x="2401888" y="3584575"/>
            <a:ext cx="2241550" cy="2036763"/>
          </a:xfrm>
          <a:prstGeom prst="wedgeRoundRectCallout">
            <a:avLst>
              <a:gd name="adj1" fmla="val -71552"/>
              <a:gd name="adj2" fmla="val -2664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dirty="0">
                <a:solidFill>
                  <a:schemeClr val="tx1"/>
                </a:solidFill>
              </a:rPr>
              <a:t>Leaves turn sunlight into food for the whole plant. Without light, a plant won’t be healthy.</a:t>
            </a:r>
          </a:p>
        </p:txBody>
      </p:sp>
      <p:pic>
        <p:nvPicPr>
          <p:cNvPr id="15367" name="Picture 8">
            <a:extLst>
              <a:ext uri="{FF2B5EF4-FFF2-40B4-BE49-F238E27FC236}">
                <a16:creationId xmlns:a16="http://schemas.microsoft.com/office/drawing/2014/main" id="{8BBAB46C-22F8-493F-A3E4-09CE453FF63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4463" y="1479550"/>
            <a:ext cx="1843087"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2" fill="hold" grpId="0" nodeType="clickEffect">
                                  <p:stCondLst>
                                    <p:cond delay="0"/>
                                  </p:stCondLst>
                                  <p:childTnLst>
                                    <p:animEffect transition="out" filter="wipe(right)">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a:extLst>
              <a:ext uri="{FF2B5EF4-FFF2-40B4-BE49-F238E27FC236}">
                <a16:creationId xmlns:a16="http://schemas.microsoft.com/office/drawing/2014/main" id="{5796E9AC-CC4A-40B8-BFD5-198F519C68C2}"/>
              </a:ext>
            </a:extLst>
          </p:cNvPr>
          <p:cNvSpPr>
            <a:spLocks noGrp="1"/>
          </p:cNvSpPr>
          <p:nvPr>
            <p:ph type="title"/>
          </p:nvPr>
        </p:nvSpPr>
        <p:spPr>
          <a:xfrm>
            <a:off x="457200" y="479425"/>
            <a:ext cx="8220075" cy="993775"/>
          </a:xfrm>
        </p:spPr>
        <p:txBody>
          <a:bodyPr/>
          <a:lstStyle/>
          <a:p>
            <a:pPr eaLnBrk="1" hangingPunct="1"/>
            <a:r>
              <a:rPr lang="en-GB" altLang="en-US" sz="3600"/>
              <a:t>Light</a:t>
            </a:r>
          </a:p>
        </p:txBody>
      </p:sp>
      <p:sp>
        <p:nvSpPr>
          <p:cNvPr id="13" name="Rounded Rectangle 12">
            <a:extLst>
              <a:ext uri="{FF2B5EF4-FFF2-40B4-BE49-F238E27FC236}">
                <a16:creationId xmlns:a16="http://schemas.microsoft.com/office/drawing/2014/main" id="{6095E489-3296-4B37-A4EA-933332E1E99E}"/>
              </a:ext>
            </a:extLst>
          </p:cNvPr>
          <p:cNvSpPr/>
          <p:nvPr/>
        </p:nvSpPr>
        <p:spPr>
          <a:xfrm>
            <a:off x="811213" y="1473200"/>
            <a:ext cx="7521575" cy="779463"/>
          </a:xfrm>
          <a:prstGeom prst="roundRect">
            <a:avLst>
              <a:gd name="adj" fmla="val 11500"/>
            </a:avLst>
          </a:prstGeom>
          <a:solidFill>
            <a:srgbClr val="FAB000"/>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defRPr/>
            </a:pPr>
            <a:r>
              <a:rPr lang="en-GB" dirty="0">
                <a:solidFill>
                  <a:srgbClr val="000000"/>
                </a:solidFill>
              </a:rPr>
              <a:t>If you put a plant in a very dark place, such as a cupboard, you will notice some interesting things…</a:t>
            </a:r>
          </a:p>
        </p:txBody>
      </p:sp>
      <p:sp>
        <p:nvSpPr>
          <p:cNvPr id="6" name="Rounded Rectangle 5">
            <a:extLst>
              <a:ext uri="{FF2B5EF4-FFF2-40B4-BE49-F238E27FC236}">
                <a16:creationId xmlns:a16="http://schemas.microsoft.com/office/drawing/2014/main" id="{29D1A2AA-A150-4422-B23D-F938545829C5}"/>
              </a:ext>
            </a:extLst>
          </p:cNvPr>
          <p:cNvSpPr/>
          <p:nvPr/>
        </p:nvSpPr>
        <p:spPr>
          <a:xfrm>
            <a:off x="4157663" y="2678113"/>
            <a:ext cx="4175125" cy="1106487"/>
          </a:xfrm>
          <a:prstGeom prst="roundRect">
            <a:avLst>
              <a:gd name="adj" fmla="val 11500"/>
            </a:avLst>
          </a:prstGeom>
          <a:solidFill>
            <a:srgbClr val="FDCF8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defRPr/>
            </a:pPr>
            <a:r>
              <a:rPr lang="en-GB" dirty="0">
                <a:solidFill>
                  <a:srgbClr val="000000"/>
                </a:solidFill>
              </a:rPr>
              <a:t>As the plant grows, it will grow in the direction of the cupboard door, trying to find some sunlight.</a:t>
            </a:r>
          </a:p>
        </p:txBody>
      </p:sp>
      <p:pic>
        <p:nvPicPr>
          <p:cNvPr id="14" name="Picture 13">
            <a:extLst>
              <a:ext uri="{FF2B5EF4-FFF2-40B4-BE49-F238E27FC236}">
                <a16:creationId xmlns:a16="http://schemas.microsoft.com/office/drawing/2014/main" id="{AD2292E7-7787-47D6-97ED-DD5219756303}"/>
              </a:ext>
            </a:extLst>
          </p:cNvPr>
          <p:cNvPicPr>
            <a:picLocks noChangeAspect="1"/>
          </p:cNvPicPr>
          <p:nvPr/>
        </p:nvPicPr>
        <p:blipFill rotWithShape="1">
          <a:blip r:embed="rId2">
            <a:extLst>
              <a:ext uri="{28A0092B-C50C-407E-A947-70E740481C1C}">
                <a14:useLocalDpi xmlns:a14="http://schemas.microsoft.com/office/drawing/2010/main" val="0"/>
              </a:ext>
            </a:extLst>
          </a:blip>
          <a:srcRect l="29030" b="50274"/>
          <a:stretch/>
        </p:blipFill>
        <p:spPr>
          <a:xfrm>
            <a:off x="490712" y="2285999"/>
            <a:ext cx="3513362" cy="4082275"/>
          </a:xfrm>
          <a:prstGeom prst="round2DiagRect">
            <a:avLst>
              <a:gd name="adj1" fmla="val 0"/>
              <a:gd name="adj2" fmla="val 3395"/>
            </a:avLst>
          </a:prstGeom>
        </p:spPr>
      </p:pic>
      <p:pic>
        <p:nvPicPr>
          <p:cNvPr id="16390" name="Picture 16">
            <a:extLst>
              <a:ext uri="{FF2B5EF4-FFF2-40B4-BE49-F238E27FC236}">
                <a16:creationId xmlns:a16="http://schemas.microsoft.com/office/drawing/2014/main" id="{4A263A70-9CD1-40FE-93E2-F82B106BBC52}"/>
              </a:ext>
            </a:extLst>
          </p:cNvPr>
          <p:cNvPicPr>
            <a:picLocks noChangeAspect="1"/>
          </p:cNvPicPr>
          <p:nvPr/>
        </p:nvPicPr>
        <p:blipFill>
          <a:blip r:embed="rId3">
            <a:extLst>
              <a:ext uri="{28A0092B-C50C-407E-A947-70E740481C1C}">
                <a14:useLocalDpi xmlns:a14="http://schemas.microsoft.com/office/drawing/2010/main" val="0"/>
              </a:ext>
            </a:extLst>
          </a:blip>
          <a:srcRect l="23071"/>
          <a:stretch>
            <a:fillRect/>
          </a:stretch>
        </p:blipFill>
        <p:spPr bwMode="auto">
          <a:xfrm>
            <a:off x="1398588" y="4179888"/>
            <a:ext cx="573087"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79CF548F-7D57-4C64-8452-B8132857AFE0}"/>
              </a:ext>
            </a:extLst>
          </p:cNvPr>
          <p:cNvSpPr/>
          <p:nvPr/>
        </p:nvSpPr>
        <p:spPr>
          <a:xfrm>
            <a:off x="4157663" y="4462463"/>
            <a:ext cx="4170362" cy="1398587"/>
          </a:xfrm>
          <a:prstGeom prst="roundRect">
            <a:avLst>
              <a:gd name="adj" fmla="val 11500"/>
            </a:avLst>
          </a:prstGeom>
          <a:solidFill>
            <a:srgbClr val="FFECA9"/>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defRPr/>
            </a:pPr>
            <a:r>
              <a:rPr lang="en-GB" dirty="0">
                <a:solidFill>
                  <a:srgbClr val="000000"/>
                </a:solidFill>
              </a:rPr>
              <a:t>At first, the plant might grow taller, but it will be thinner than usual. This is because the plant is putting all its energy into finding light.</a:t>
            </a:r>
          </a:p>
        </p:txBody>
      </p:sp>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 [Read-Only]" id="{B29F6C71-AAE0-4B64-A45A-1046B855C9CC}" vid="{8E495050-AD79-41D8-9298-D2CAD14368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Guidance</Template>
  <TotalTime>541</TotalTime>
  <Words>938</Words>
  <Application>Microsoft Macintosh PowerPoint</Application>
  <PresentationFormat>On-screen Show (4:3)</PresentationFormat>
  <Paragraphs>106</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vt:lpstr>
      <vt:lpstr>Twinkl SemiBold</vt:lpstr>
      <vt:lpstr>Arial</vt:lpstr>
      <vt:lpstr>Twinkl</vt:lpstr>
      <vt:lpstr>Office Theme</vt:lpstr>
      <vt:lpstr>PowerPoint Presentation</vt:lpstr>
      <vt:lpstr>Parts of a Plant</vt:lpstr>
      <vt:lpstr>Is It Healthy?</vt:lpstr>
      <vt:lpstr>Is It Healthy?</vt:lpstr>
      <vt:lpstr>Water</vt:lpstr>
      <vt:lpstr>How Much Water?</vt:lpstr>
      <vt:lpstr>How Much Water?</vt:lpstr>
      <vt:lpstr>Light</vt:lpstr>
      <vt:lpstr>Light</vt:lpstr>
      <vt:lpstr>Light</vt:lpstr>
      <vt:lpstr>Light</vt:lpstr>
      <vt:lpstr>Temperature</vt:lpstr>
      <vt:lpstr>Temperature</vt:lpstr>
      <vt:lpstr>The Right Temperature</vt:lpstr>
      <vt:lpstr>Can You Remember?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Candice Webb</dc:creator>
  <cp:lastModifiedBy>Twinkl Twinkl</cp:lastModifiedBy>
  <cp:revision>57</cp:revision>
  <dcterms:created xsi:type="dcterms:W3CDTF">2018-08-08T13:08:48Z</dcterms:created>
  <dcterms:modified xsi:type="dcterms:W3CDTF">2022-01-17T10:04:35Z</dcterms:modified>
</cp:coreProperties>
</file>