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75" r:id="rId4"/>
    <p:sldId id="276" r:id="rId5"/>
    <p:sldId id="277" r:id="rId6"/>
    <p:sldId id="284" r:id="rId7"/>
    <p:sldId id="285" r:id="rId8"/>
    <p:sldId id="286" r:id="rId9"/>
    <p:sldId id="287" r:id="rId10"/>
    <p:sldId id="278" r:id="rId11"/>
    <p:sldId id="279" r:id="rId12"/>
    <p:sldId id="280" r:id="rId13"/>
    <p:sldId id="281" r:id="rId14"/>
    <p:sldId id="282" r:id="rId15"/>
    <p:sldId id="283"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itchFamily="2"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6655"/>
    <a:srgbClr val="FFA3B5"/>
    <a:srgbClr val="292627"/>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1" d="100"/>
          <a:sy n="81" d="100"/>
        </p:scale>
        <p:origin x="72" y="1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21/12/2020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21/12/2020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resources/home-education"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resources/home-educat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ACEDA3D5-8131-40D4-BA7F-AB4B76AF6701}"/>
              </a:ext>
            </a:extLst>
          </p:cNvPr>
          <p:cNvSpPr/>
          <p:nvPr userDrawn="1"/>
        </p:nvSpPr>
        <p:spPr>
          <a:xfrm>
            <a:off x="135467" y="5884333"/>
            <a:ext cx="1159933"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A652BB7F-F00E-4993-BF17-C1FA6075B744}"/>
              </a:ext>
            </a:extLst>
          </p:cNvPr>
          <p:cNvSpPr/>
          <p:nvPr userDrawn="1"/>
        </p:nvSpPr>
        <p:spPr>
          <a:xfrm>
            <a:off x="135467" y="5884333"/>
            <a:ext cx="1159933"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7.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slide" Target="slide9.xml"/><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slide" Target="slide10.xml"/><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7.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7.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7.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8.xml"/><Relationship Id="rId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055EB-4E44-4DBD-A846-F0DC006415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451772" y="7036733"/>
            <a:ext cx="1911682" cy="1602659"/>
          </a:xfrm>
          <a:prstGeom prst="rect">
            <a:avLst/>
          </a:prstGeom>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467 0.00602 L -0.0467 0.00672 C -0.04947 -0.00347 -0.05173 -0.0125 -0.05364 -0.02176 C -0.05434 -0.025 -0.05468 -0.0287 -0.05572 -0.03194 C -0.05659 -0.03495 -0.05798 -0.03773 -0.05885 -0.04027 C -0.05972 -0.04305 -0.06041 -0.04537 -0.06093 -0.04768 C -0.0618 -0.05046 -0.06232 -0.05347 -0.06302 -0.05648 C -0.06406 -0.05926 -0.06753 -0.06736 -0.06875 -0.06921 C -0.06979 -0.07152 -0.071 -0.07268 -0.07204 -0.07407 C -0.07239 -0.07708 -0.07309 -0.08263 -0.07413 -0.08564 C -0.075 -0.08819 -0.07638 -0.09027 -0.07725 -0.09305 C -0.07795 -0.09421 -0.07795 -0.09583 -0.07847 -0.09745 C -0.07899 -0.09884 -0.08003 -0.1 -0.08055 -0.10162 C -0.08125 -0.1037 -0.08194 -0.10555 -0.08263 -0.10763 C -0.0842 -0.11018 -0.08628 -0.11273 -0.08697 -0.11597 C -0.08732 -0.11759 -0.0875 -0.11898 -0.08819 -0.12037 C -0.0901 -0.1243 -0.09131 -0.12615 -0.09357 -0.12916 C -0.09513 -0.13935 -0.09427 -0.13379 -0.09687 -0.1449 L -0.09774 -0.14953 C -0.09826 -0.15092 -0.09843 -0.15254 -0.09895 -0.15393 C -0.09965 -0.15578 -0.10034 -0.1581 -0.10104 -0.15972 C -0.1026 -0.16273 -0.10416 -0.16527 -0.10538 -0.16875 C -0.10729 -0.17361 -0.1085 -0.17685 -0.11093 -0.18148 C -0.1151 -0.18981 -0.11718 -0.1912 -0.11944 -0.19884 C -0.12048 -0.20185 -0.12118 -0.20439 -0.1217 -0.2074 L -0.12291 -0.2118 C -0.12326 -0.21574 -0.12343 -0.21944 -0.12395 -0.22384 C -0.1243 -0.22847 -0.12517 -0.2324 -0.12604 -0.2368 C -0.12638 -0.2412 -0.12638 -0.24537 -0.12708 -0.24976 C -0.1276 -0.25277 -0.12916 -0.25856 -0.12916 -0.25833 C -0.13125 -0.27731 -0.12934 -0.26365 -0.13159 -0.27569 C -0.13194 -0.27847 -0.13211 -0.28078 -0.13246 -0.2831 C -0.13316 -0.28611 -0.1342 -0.28865 -0.13454 -0.29189 C -0.1368 -0.30694 -0.13454 -0.29305 -0.1368 -0.30393 C -0.13784 -0.30856 -0.13854 -0.31365 -0.1401 -0.31805 C -0.14288 -0.32546 -0.14149 -0.32222 -0.14444 -0.32847 C -0.14687 -0.33865 -0.14375 -0.32569 -0.14774 -0.33865 C -0.14809 -0.33958 -0.14826 -0.34143 -0.14861 -0.34305 C -0.14913 -0.34467 -0.15017 -0.34652 -0.15069 -0.34861 C -0.15191 -0.35138 -0.15173 -0.35463 -0.15312 -0.35717 C -0.15347 -0.3581 -0.15816 -0.36574 -0.1585 -0.36759 C -0.15937 -0.3699 -0.15937 -0.37361 -0.16076 -0.37638 C -0.16354 -0.38263 -0.16232 -0.37893 -0.16493 -0.38634 C -0.16527 -0.38912 -0.16527 -0.39236 -0.16614 -0.39513 C -0.16649 -0.39676 -0.16753 -0.39814 -0.16822 -0.39953 C -0.16857 -0.40092 -0.16875 -0.40254 -0.16909 -0.40393 C -0.16961 -0.40532 -0.17083 -0.40671 -0.17135 -0.40833 C -0.1743 -0.41551 -0.17048 -0.40949 -0.17482 -0.41527 C -0.17708 -0.42754 -0.1743 -0.41551 -0.17795 -0.42546 C -0.1809 -0.4331 -0.17708 -0.42708 -0.18125 -0.43287 C -0.18159 -0.43426 -0.18177 -0.43588 -0.18246 -0.43726 C -0.18298 -0.43865 -0.18385 -0.43981 -0.18454 -0.44166 C -0.18472 -0.44213 -0.18593 -0.45046 -0.18663 -0.45185 C -0.18732 -0.45324 -0.18871 -0.45393 -0.18975 -0.45463 C -0.19027 -0.45625 -0.19097 -0.45787 -0.19184 -0.45902 C -0.19305 -0.46041 -0.19479 -0.46041 -0.19548 -0.46203 C -0.19652 -0.46458 -0.19583 -0.46851 -0.19756 -0.47083 C -0.20364 -0.47893 -0.19479 -0.46759 -0.20277 -0.47662 C -0.20399 -0.47777 -0.20503 -0.47963 -0.20607 -0.48078 C -0.20746 -0.4824 -0.20885 -0.48356 -0.21024 -0.48495 C -0.21197 -0.4868 -0.21284 -0.48935 -0.21475 -0.49097 C -0.21597 -0.49213 -0.21701 -0.49282 -0.21805 -0.49375 C -0.21909 -0.49513 -0.22031 -0.49676 -0.22118 -0.49838 C -0.22239 -0.5 -0.22309 -0.50254 -0.22447 -0.50393 C -0.22569 -0.50555 -0.22725 -0.50601 -0.22864 -0.50671 C -0.22986 -0.50879 -0.23125 -0.51273 -0.23298 -0.51388 C -0.23402 -0.51481 -0.23541 -0.51504 -0.23645 -0.51551 C -0.23732 -0.51666 -0.24236 -0.52176 -0.24375 -0.52291 C -0.24496 -0.52338 -0.24583 -0.52384 -0.24704 -0.52407 C -0.24756 -0.52569 -0.24756 -0.52754 -0.24843 -0.52893 C -0.24965 -0.53101 -0.25434 -0.53333 -0.25572 -0.53472 C -0.25711 -0.53588 -0.25781 -0.53773 -0.2592 -0.53888 C -0.26006 -0.54004 -0.26128 -0.54074 -0.26215 -0.54213 C -0.26336 -0.54351 -0.26423 -0.54513 -0.26562 -0.54606 C -0.26701 -0.54745 -0.26875 -0.54814 -0.26979 -0.54907 C -0.27083 -0.54976 -0.27118 -0.55138 -0.27204 -0.55208 C -0.27343 -0.55324 -0.275 -0.5537 -0.27621 -0.55486 C -0.2776 -0.55601 -0.27829 -0.5581 -0.27968 -0.55926 C -0.28194 -0.56134 -0.28454 -0.5625 -0.28732 -0.56365 C -0.28854 -0.56504 -0.2901 -0.56643 -0.29149 -0.56805 C -0.29253 -0.56898 -0.29357 -0.57106 -0.29461 -0.57245 C -0.296 -0.57384 -0.29791 -0.57384 -0.29895 -0.575 C -0.30104 -0.57731 -0.30243 -0.58055 -0.30451 -0.5824 C -0.30729 -0.58495 -0.30937 -0.5868 -0.31215 -0.58958 C -0.31284 -0.59027 -0.31319 -0.59166 -0.31423 -0.59259 C -0.31892 -0.59676 -0.3177 -0.59375 -0.32187 -0.59861 L -0.32934 -0.60902 C -0.33072 -0.61064 -0.33246 -0.6125 -0.3335 -0.61435 C -0.33472 -0.61666 -0.33559 -0.61875 -0.3368 -0.62037 C -0.33802 -0.62199 -0.3401 -0.62314 -0.34149 -0.62453 C -0.34322 -0.62708 -0.34479 -0.62963 -0.34687 -0.63194 C -0.34809 -0.63356 -0.34965 -0.63472 -0.35104 -0.63634 C -0.35208 -0.63773 -0.35312 -0.63935 -0.35416 -0.64074 C -0.3552 -0.64166 -0.35625 -0.64259 -0.35746 -0.64375 C -0.35868 -0.64467 -0.35954 -0.64676 -0.36076 -0.64791 C -0.3618 -0.64884 -0.36319 -0.64976 -0.36406 -0.65069 C -0.36475 -0.65162 -0.36545 -0.65301 -0.36614 -0.6537 C -0.36701 -0.65463 -0.3684 -0.65532 -0.36944 -0.65648 C -0.37048 -0.65787 -0.37118 -0.65949 -0.37256 -0.66088 C -0.37395 -0.66226 -0.37569 -0.66296 -0.37691 -0.66365 C -0.37864 -0.6662 -0.38003 -0.66921 -0.38246 -0.67106 C -0.38402 -0.67199 -0.38524 -0.67291 -0.38663 -0.67361 C -0.38784 -0.67476 -0.38871 -0.67615 -0.38993 -0.67685 C -0.39079 -0.67754 -0.39218 -0.67777 -0.39322 -0.67824 C -0.39479 -0.67893 -0.39618 -0.68032 -0.39739 -0.68125 C -0.39861 -0.68217 -0.39965 -0.6824 -0.40069 -0.68287 C -0.40225 -0.68379 -0.40364 -0.68472 -0.40503 -0.68564 C -0.40607 -0.68657 -0.40711 -0.68819 -0.40833 -0.68865 C -0.4217 -0.6956 -0.40763 -0.68634 -0.41701 -0.69166 C -0.43038 -0.69907 -0.41371 -0.69004 -0.42447 -0.69745 C -0.42621 -0.69861 -0.42812 -0.6993 -0.43003 -0.70023 C -0.43142 -0.70069 -0.43298 -0.70115 -0.4342 -0.70185 C -0.43541 -0.70208 -0.43645 -0.70301 -0.4375 -0.70324 C -0.43888 -0.7037 -0.44027 -0.70393 -0.44184 -0.70463 C -0.4427 -0.70486 -0.44392 -0.70555 -0.44496 -0.70601 C -0.44652 -0.70671 -0.44809 -0.70694 -0.44965 -0.70763 C -0.45173 -0.70833 -0.4559 -0.71018 -0.4559 -0.70995 C -0.46562 -0.70972 -0.47534 -0.70972 -0.48506 -0.70902 C -0.48906 -0.70856 -0.49409 -0.70694 -0.49791 -0.70601 L -0.54461 -0.70763 C -0.54826 -0.70787 -0.55173 -0.70856 -0.55538 -0.70902 C -0.56267 -0.70949 -0.56979 -0.70972 -0.57725 -0.71018 C -0.57968 -0.71088 -0.58211 -0.71111 -0.58454 -0.7118 C -0.58593 -0.71226 -0.5875 -0.71296 -0.58871 -0.71319 C -0.59114 -0.71388 -0.5934 -0.71412 -0.59566 -0.71458 C -0.60208 -0.7206 -0.59479 -0.71481 -0.60399 -0.71898 C -0.61684 -0.72476 -0.596 -0.72013 -0.61822 -0.72361 C -0.62812 -0.72801 -0.61145 -0.72013 -0.62673 -0.72916 C -0.62812 -0.72986 -0.62951 -0.73032 -0.63107 -0.73055 C -0.63246 -0.73148 -0.63333 -0.73287 -0.63454 -0.73379 C -0.63576 -0.73426 -0.63732 -0.73426 -0.63871 -0.73495 C -0.64965 -0.73888 -0.63298 -0.73356 -0.64618 -0.73796 C -0.64756 -0.73865 -0.6493 -0.73958 -0.65069 -0.74097 C -0.65173 -0.74189 -0.65243 -0.74421 -0.65399 -0.7449 C -0.6559 -0.74652 -0.65833 -0.74629 -0.66024 -0.74814 C -0.66232 -0.74976 -0.66458 -0.75185 -0.66684 -0.7537 C -0.66822 -0.75509 -0.66961 -0.75694 -0.671 -0.75856 C -0.67204 -0.75926 -0.67326 -0.75926 -0.67447 -0.75972 C -0.68385 -0.76851 -0.66857 -0.75509 -0.68402 -0.76574 C -0.69027 -0.7699 -0.68663 -0.76944 -0.69149 -0.77407 C -0.69288 -0.77546 -0.69461 -0.77615 -0.69618 -0.77708 C -0.69722 -0.77824 -0.69826 -0.77916 -0.6993 -0.78009 C -0.70069 -0.78125 -0.70225 -0.78217 -0.70364 -0.7831 C -0.70642 -0.78518 -0.70868 -0.78773 -0.71111 -0.79027 C -0.71319 -0.79213 -0.7151 -0.79513 -0.7177 -0.79606 L -0.72204 -0.79768 C -0.72708 -0.80393 -0.72066 -0.79629 -0.72847 -0.80347 C -0.72934 -0.80393 -0.72986 -0.80532 -0.73055 -0.80625 C -0.73159 -0.80717 -0.73263 -0.8081 -0.73368 -0.80879 C -0.73454 -0.80995 -0.73524 -0.81111 -0.73593 -0.81203 C -0.73715 -0.81319 -0.73819 -0.81388 -0.73941 -0.81481 C -0.74583 -0.82222 -0.73871 -0.81689 -0.74687 -0.82222 C -0.75138 -0.82824 -0.75086 -0.82847 -0.7552 -0.8324 C -0.75607 -0.83287 -0.75677 -0.83333 -0.75729 -0.83333 " pathEditMode="relative" rAng="0" ptsTypes="AAAAAAAAAAAAAAAAAAAAAAAAAAAAAAAAAAAAAAAAAAAAAAAAAAAAAAAAAAAAAAAAAAAAAAAAAAAAAAAAAAAAAAAAAAAAAAAAAAAAAAAAAAAAAAAAAAAAAAAAAAAAAAAAAAAAAAAAAAAAAAAAAAAAAAAAAA">
                                      <p:cBhvr>
                                        <p:cTn id="6" dur="5000" fill="hold"/>
                                        <p:tgtEl>
                                          <p:spTgt spid="4"/>
                                        </p:tgtEl>
                                        <p:attrNameLst>
                                          <p:attrName>ppt_x</p:attrName>
                                          <p:attrName>ppt_y</p:attrName>
                                        </p:attrNameLst>
                                      </p:cBhvr>
                                      <p:rCtr x="-35538" y="-41944"/>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4"/>
                                        </p:tgtEl>
                                        <p:attrNameLst>
                                          <p:attrName>r</p:attrName>
                                        </p:attrNameLst>
                                      </p:cBhvr>
                                    </p:animRot>
                                    <p:animRot by="-240000">
                                      <p:cBhvr>
                                        <p:cTn id="9" dur="400" fill="hold">
                                          <p:stCondLst>
                                            <p:cond delay="400"/>
                                          </p:stCondLst>
                                        </p:cTn>
                                        <p:tgtEl>
                                          <p:spTgt spid="4"/>
                                        </p:tgtEl>
                                        <p:attrNameLst>
                                          <p:attrName>r</p:attrName>
                                        </p:attrNameLst>
                                      </p:cBhvr>
                                    </p:animRot>
                                    <p:animRot by="240000">
                                      <p:cBhvr>
                                        <p:cTn id="10" dur="400" fill="hold">
                                          <p:stCondLst>
                                            <p:cond delay="800"/>
                                          </p:stCondLst>
                                        </p:cTn>
                                        <p:tgtEl>
                                          <p:spTgt spid="4"/>
                                        </p:tgtEl>
                                        <p:attrNameLst>
                                          <p:attrName>r</p:attrName>
                                        </p:attrNameLst>
                                      </p:cBhvr>
                                    </p:animRot>
                                    <p:animRot by="-240000">
                                      <p:cBhvr>
                                        <p:cTn id="11" dur="400" fill="hold">
                                          <p:stCondLst>
                                            <p:cond delay="1200"/>
                                          </p:stCondLst>
                                        </p:cTn>
                                        <p:tgtEl>
                                          <p:spTgt spid="4"/>
                                        </p:tgtEl>
                                        <p:attrNameLst>
                                          <p:attrName>r</p:attrName>
                                        </p:attrNameLst>
                                      </p:cBhvr>
                                    </p:animRot>
                                    <p:animRot by="120000">
                                      <p:cBhvr>
                                        <p:cTn id="12" dur="400" fill="hold">
                                          <p:stCondLst>
                                            <p:cond delay="1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Arc 55">
            <a:extLst>
              <a:ext uri="{FF2B5EF4-FFF2-40B4-BE49-F238E27FC236}">
                <a16:creationId xmlns:a16="http://schemas.microsoft.com/office/drawing/2014/main" id="{E5F121CC-10FA-4472-8A01-98F753AF2C4D}"/>
              </a:ext>
            </a:extLst>
          </p:cNvPr>
          <p:cNvSpPr/>
          <p:nvPr/>
        </p:nvSpPr>
        <p:spPr>
          <a:xfrm rot="8651000" flipH="1">
            <a:off x="5250071" y="4111669"/>
            <a:ext cx="1831314" cy="1562939"/>
          </a:xfrm>
          <a:prstGeom prst="arc">
            <a:avLst/>
          </a:prstGeom>
          <a:ln w="57150">
            <a:solidFill>
              <a:srgbClr val="7566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Rectangle 72">
            <a:extLst>
              <a:ext uri="{FF2B5EF4-FFF2-40B4-BE49-F238E27FC236}">
                <a16:creationId xmlns:a16="http://schemas.microsoft.com/office/drawing/2014/main" id="{5AEDD4D0-6E61-4336-B816-AD186F28121E}"/>
              </a:ext>
            </a:extLst>
          </p:cNvPr>
          <p:cNvSpPr/>
          <p:nvPr/>
        </p:nvSpPr>
        <p:spPr>
          <a:xfrm>
            <a:off x="6247492" y="1329800"/>
            <a:ext cx="2898910" cy="744072"/>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endParaRPr lang="en-GB" dirty="0">
              <a:solidFill>
                <a:schemeClr val="bg1"/>
              </a:solidFill>
            </a:endParaRPr>
          </a:p>
        </p:txBody>
      </p:sp>
      <p:sp>
        <p:nvSpPr>
          <p:cNvPr id="21" name="Title 20"/>
          <p:cNvSpPr>
            <a:spLocks noGrp="1"/>
          </p:cNvSpPr>
          <p:nvPr>
            <p:ph type="title"/>
          </p:nvPr>
        </p:nvSpPr>
        <p:spPr>
          <a:xfrm>
            <a:off x="257175" y="478895"/>
            <a:ext cx="8582023" cy="994306"/>
          </a:xfrm>
        </p:spPr>
        <p:txBody>
          <a:bodyPr/>
          <a:lstStyle/>
          <a:p>
            <a:r>
              <a:rPr lang="en-GB" sz="3200" dirty="0"/>
              <a:t>Diagram of an Earthworm </a:t>
            </a:r>
            <a:endParaRPr lang="en-GB" sz="3200" dirty="0">
              <a:latin typeface="+mn-lt"/>
            </a:endParaRPr>
          </a:p>
        </p:txBody>
      </p:sp>
      <p:sp>
        <p:nvSpPr>
          <p:cNvPr id="5" name="Rectangle 4"/>
          <p:cNvSpPr/>
          <p:nvPr/>
        </p:nvSpPr>
        <p:spPr>
          <a:xfrm>
            <a:off x="6405721" y="1421705"/>
            <a:ext cx="1994763" cy="553998"/>
          </a:xfrm>
          <a:prstGeom prst="rect">
            <a:avLst/>
          </a:prstGeom>
        </p:spPr>
        <p:txBody>
          <a:bodyPr wrap="square" lIns="0" tIns="0" rIns="0" bIns="0">
            <a:spAutoFit/>
          </a:bodyPr>
          <a:lstStyle/>
          <a:p>
            <a:r>
              <a:rPr lang="en-GB" sz="1800" dirty="0">
                <a:solidFill>
                  <a:schemeClr val="bg1"/>
                </a:solidFill>
              </a:rPr>
              <a:t>Click on each label to find out more.</a:t>
            </a:r>
            <a:endParaRPr lang="en-GB" dirty="0">
              <a:solidFill>
                <a:schemeClr val="bg1"/>
              </a:solidFill>
            </a:endParaRPr>
          </a:p>
        </p:txBody>
      </p:sp>
      <p:pic>
        <p:nvPicPr>
          <p:cNvPr id="3" name="Picture 2">
            <a:extLst>
              <a:ext uri="{FF2B5EF4-FFF2-40B4-BE49-F238E27FC236}">
                <a16:creationId xmlns:a16="http://schemas.microsoft.com/office/drawing/2014/main" id="{CB4AF82E-8D97-4F02-BEC5-D5116777FF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5467" y="2388911"/>
            <a:ext cx="6134100" cy="1488077"/>
          </a:xfrm>
          <a:prstGeom prst="rect">
            <a:avLst/>
          </a:prstGeom>
        </p:spPr>
      </p:pic>
      <p:cxnSp>
        <p:nvCxnSpPr>
          <p:cNvPr id="6" name="Straight Arrow Connector 5">
            <a:extLst>
              <a:ext uri="{FF2B5EF4-FFF2-40B4-BE49-F238E27FC236}">
                <a16:creationId xmlns:a16="http://schemas.microsoft.com/office/drawing/2014/main" id="{294B48DC-DCD1-4424-8C6D-3A8D0CFC98E1}"/>
              </a:ext>
            </a:extLst>
          </p:cNvPr>
          <p:cNvCxnSpPr>
            <a:cxnSpLocks/>
          </p:cNvCxnSpPr>
          <p:nvPr/>
        </p:nvCxnSpPr>
        <p:spPr>
          <a:xfrm flipH="1">
            <a:off x="2371812" y="3132949"/>
            <a:ext cx="1195830" cy="991414"/>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A47E6B-700D-4C3E-9E72-465A024C3456}"/>
              </a:ext>
            </a:extLst>
          </p:cNvPr>
          <p:cNvCxnSpPr>
            <a:cxnSpLocks/>
          </p:cNvCxnSpPr>
          <p:nvPr/>
        </p:nvCxnSpPr>
        <p:spPr>
          <a:xfrm flipH="1" flipV="1">
            <a:off x="1421113" y="2018336"/>
            <a:ext cx="70079" cy="7183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C67733-0140-4D95-812E-D6C90DE5577A}"/>
              </a:ext>
            </a:extLst>
          </p:cNvPr>
          <p:cNvCxnSpPr>
            <a:cxnSpLocks/>
          </p:cNvCxnSpPr>
          <p:nvPr/>
        </p:nvCxnSpPr>
        <p:spPr>
          <a:xfrm flipV="1">
            <a:off x="4605867" y="2018336"/>
            <a:ext cx="382132" cy="6421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C5AF9456-9C2F-44D3-8423-E4F2EC923D96}"/>
              </a:ext>
            </a:extLst>
          </p:cNvPr>
          <p:cNvGrpSpPr/>
          <p:nvPr/>
        </p:nvGrpSpPr>
        <p:grpSpPr>
          <a:xfrm>
            <a:off x="3707569" y="3503524"/>
            <a:ext cx="1488847" cy="1488077"/>
            <a:chOff x="3673702" y="4272025"/>
            <a:chExt cx="1488847" cy="1488077"/>
          </a:xfrm>
        </p:grpSpPr>
        <p:pic>
          <p:nvPicPr>
            <p:cNvPr id="16" name="Picture 15">
              <a:extLst>
                <a:ext uri="{FF2B5EF4-FFF2-40B4-BE49-F238E27FC236}">
                  <a16:creationId xmlns:a16="http://schemas.microsoft.com/office/drawing/2014/main" id="{2CDB2DC4-A916-4E35-9032-48E26CD1BB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876" t="28110" r="70787" b="16833"/>
            <a:stretch/>
          </p:blipFill>
          <p:spPr>
            <a:xfrm>
              <a:off x="3673702" y="4272025"/>
              <a:ext cx="1488847" cy="1488077"/>
            </a:xfrm>
            <a:prstGeom prst="ellipse">
              <a:avLst/>
            </a:prstGeom>
            <a:ln w="57150">
              <a:solidFill>
                <a:srgbClr val="FFA3B5"/>
              </a:solidFill>
            </a:ln>
          </p:spPr>
        </p:pic>
        <p:cxnSp>
          <p:nvCxnSpPr>
            <p:cNvPr id="26" name="Straight Connector 25">
              <a:extLst>
                <a:ext uri="{FF2B5EF4-FFF2-40B4-BE49-F238E27FC236}">
                  <a16:creationId xmlns:a16="http://schemas.microsoft.com/office/drawing/2014/main" id="{15559C0C-E9BC-484C-B838-A7662B5C3750}"/>
                </a:ext>
              </a:extLst>
            </p:cNvPr>
            <p:cNvCxnSpPr>
              <a:cxnSpLocks/>
            </p:cNvCxnSpPr>
            <p:nvPr/>
          </p:nvCxnSpPr>
          <p:spPr>
            <a:xfrm flipH="1" flipV="1">
              <a:off x="4362047" y="4403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77EEC6-D3B2-44B5-AE88-CC07B15414F9}"/>
                </a:ext>
              </a:extLst>
            </p:cNvPr>
            <p:cNvCxnSpPr>
              <a:cxnSpLocks/>
            </p:cNvCxnSpPr>
            <p:nvPr/>
          </p:nvCxnSpPr>
          <p:spPr>
            <a:xfrm flipV="1">
              <a:off x="4381097" y="4427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E27388-6471-418F-8C7F-86498F1F300B}"/>
                </a:ext>
              </a:extLst>
            </p:cNvPr>
            <p:cNvCxnSpPr>
              <a:cxnSpLocks/>
            </p:cNvCxnSpPr>
            <p:nvPr/>
          </p:nvCxnSpPr>
          <p:spPr>
            <a:xfrm flipH="1" flipV="1">
              <a:off x="4498160" y="442797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24A057-4670-43CE-87A1-8FEDE2DEC842}"/>
                </a:ext>
              </a:extLst>
            </p:cNvPr>
            <p:cNvCxnSpPr>
              <a:cxnSpLocks/>
            </p:cNvCxnSpPr>
            <p:nvPr/>
          </p:nvCxnSpPr>
          <p:spPr>
            <a:xfrm flipV="1">
              <a:off x="4517210" y="445159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0A897C-AA00-40C5-9BEE-54877C5063E2}"/>
                </a:ext>
              </a:extLst>
            </p:cNvPr>
            <p:cNvCxnSpPr>
              <a:cxnSpLocks/>
            </p:cNvCxnSpPr>
            <p:nvPr/>
          </p:nvCxnSpPr>
          <p:spPr>
            <a:xfrm flipH="1" flipV="1">
              <a:off x="4583584" y="4482837"/>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24FA18E-2937-4571-B52B-21BE26214E45}"/>
                </a:ext>
              </a:extLst>
            </p:cNvPr>
            <p:cNvCxnSpPr>
              <a:cxnSpLocks/>
            </p:cNvCxnSpPr>
            <p:nvPr/>
          </p:nvCxnSpPr>
          <p:spPr>
            <a:xfrm flipV="1">
              <a:off x="4602634" y="450645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690EE8-4C7B-40B4-B8EB-F52D5CBD80A4}"/>
                </a:ext>
              </a:extLst>
            </p:cNvPr>
            <p:cNvCxnSpPr>
              <a:cxnSpLocks/>
            </p:cNvCxnSpPr>
            <p:nvPr/>
          </p:nvCxnSpPr>
          <p:spPr>
            <a:xfrm flipH="1" flipV="1">
              <a:off x="4246164" y="433082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C700FB-F42A-4BDF-877B-428F20E181A6}"/>
                </a:ext>
              </a:extLst>
            </p:cNvPr>
            <p:cNvCxnSpPr>
              <a:cxnSpLocks/>
            </p:cNvCxnSpPr>
            <p:nvPr/>
          </p:nvCxnSpPr>
          <p:spPr>
            <a:xfrm flipV="1">
              <a:off x="4265214" y="435444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569850-3A90-4F7B-9BA7-E9F5D77F1AB7}"/>
                </a:ext>
              </a:extLst>
            </p:cNvPr>
            <p:cNvCxnSpPr>
              <a:cxnSpLocks/>
            </p:cNvCxnSpPr>
            <p:nvPr/>
          </p:nvCxnSpPr>
          <p:spPr>
            <a:xfrm flipH="1" flipV="1">
              <a:off x="4707660" y="451999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3CD2CE-3F3B-4BC8-9AEA-35A01598EF02}"/>
                </a:ext>
              </a:extLst>
            </p:cNvPr>
            <p:cNvCxnSpPr>
              <a:cxnSpLocks/>
            </p:cNvCxnSpPr>
            <p:nvPr/>
          </p:nvCxnSpPr>
          <p:spPr>
            <a:xfrm flipV="1">
              <a:off x="4726710" y="4543613"/>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7F3E38-ED41-4A7F-81D7-95FCFF9D8A25}"/>
                </a:ext>
              </a:extLst>
            </p:cNvPr>
            <p:cNvCxnSpPr>
              <a:cxnSpLocks/>
            </p:cNvCxnSpPr>
            <p:nvPr/>
          </p:nvCxnSpPr>
          <p:spPr>
            <a:xfrm flipH="1" flipV="1">
              <a:off x="4872450" y="4544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D4261D-227C-43DE-8886-29A34EC11C9D}"/>
                </a:ext>
              </a:extLst>
            </p:cNvPr>
            <p:cNvCxnSpPr>
              <a:cxnSpLocks/>
            </p:cNvCxnSpPr>
            <p:nvPr/>
          </p:nvCxnSpPr>
          <p:spPr>
            <a:xfrm flipV="1">
              <a:off x="4891500" y="4568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65E8E5-E25A-4A3B-9F05-7D3A3FF9770C}"/>
                </a:ext>
              </a:extLst>
            </p:cNvPr>
            <p:cNvCxnSpPr>
              <a:cxnSpLocks/>
            </p:cNvCxnSpPr>
            <p:nvPr/>
          </p:nvCxnSpPr>
          <p:spPr>
            <a:xfrm flipH="1" flipV="1">
              <a:off x="4235114" y="5378276"/>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AD3312-09DC-4855-B3C5-791B2B59CAE3}"/>
                </a:ext>
              </a:extLst>
            </p:cNvPr>
            <p:cNvCxnSpPr>
              <a:cxnSpLocks/>
            </p:cNvCxnSpPr>
            <p:nvPr/>
          </p:nvCxnSpPr>
          <p:spPr>
            <a:xfrm flipV="1">
              <a:off x="4177561" y="5363842"/>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30E510-4922-4BD7-A99D-17E21A3AEF06}"/>
                </a:ext>
              </a:extLst>
            </p:cNvPr>
            <p:cNvCxnSpPr>
              <a:cxnSpLocks/>
            </p:cNvCxnSpPr>
            <p:nvPr/>
          </p:nvCxnSpPr>
          <p:spPr>
            <a:xfrm>
              <a:off x="3932775" y="5247894"/>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3F3D16-25D2-46D0-A2F1-60DD325B1003}"/>
                </a:ext>
              </a:extLst>
            </p:cNvPr>
            <p:cNvCxnSpPr>
              <a:cxnSpLocks/>
            </p:cNvCxnSpPr>
            <p:nvPr/>
          </p:nvCxnSpPr>
          <p:spPr>
            <a:xfrm flipH="1">
              <a:off x="3875222" y="5233460"/>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F75A28-29DE-4466-A75F-D9C72F8823B6}"/>
                </a:ext>
              </a:extLst>
            </p:cNvPr>
            <p:cNvCxnSpPr>
              <a:cxnSpLocks/>
            </p:cNvCxnSpPr>
            <p:nvPr/>
          </p:nvCxnSpPr>
          <p:spPr>
            <a:xfrm>
              <a:off x="4088542" y="532993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E2C284-CA04-4378-A95A-2B220EFC3176}"/>
                </a:ext>
              </a:extLst>
            </p:cNvPr>
            <p:cNvCxnSpPr>
              <a:cxnSpLocks/>
            </p:cNvCxnSpPr>
            <p:nvPr/>
          </p:nvCxnSpPr>
          <p:spPr>
            <a:xfrm flipH="1">
              <a:off x="4030989" y="5315497"/>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2931F-E3EE-4A99-81DB-6593F59DC2A3}"/>
                </a:ext>
              </a:extLst>
            </p:cNvPr>
            <p:cNvCxnSpPr>
              <a:cxnSpLocks/>
            </p:cNvCxnSpPr>
            <p:nvPr/>
          </p:nvCxnSpPr>
          <p:spPr>
            <a:xfrm>
              <a:off x="3806619" y="515423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3F804F-067E-4A68-86D5-926D6F97B0FA}"/>
                </a:ext>
              </a:extLst>
            </p:cNvPr>
            <p:cNvCxnSpPr>
              <a:cxnSpLocks/>
            </p:cNvCxnSpPr>
            <p:nvPr/>
          </p:nvCxnSpPr>
          <p:spPr>
            <a:xfrm flipH="1">
              <a:off x="3749066" y="513979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0039C95-B5A6-4F18-AF65-7C42DF42676A}"/>
                </a:ext>
              </a:extLst>
            </p:cNvPr>
            <p:cNvCxnSpPr>
              <a:cxnSpLocks/>
            </p:cNvCxnSpPr>
            <p:nvPr/>
          </p:nvCxnSpPr>
          <p:spPr>
            <a:xfrm>
              <a:off x="4364796" y="5454373"/>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1F714B-FE8A-4EC8-BCD7-674E6F2972DF}"/>
                </a:ext>
              </a:extLst>
            </p:cNvPr>
            <p:cNvCxnSpPr>
              <a:cxnSpLocks/>
            </p:cNvCxnSpPr>
            <p:nvPr/>
          </p:nvCxnSpPr>
          <p:spPr>
            <a:xfrm flipH="1">
              <a:off x="4307243" y="543993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D88C50-C2C8-4B60-9DF2-D57D74CAFEF3}"/>
                </a:ext>
              </a:extLst>
            </p:cNvPr>
            <p:cNvCxnSpPr>
              <a:cxnSpLocks/>
            </p:cNvCxnSpPr>
            <p:nvPr/>
          </p:nvCxnSpPr>
          <p:spPr>
            <a:xfrm>
              <a:off x="4476126" y="550808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7466E83-928E-4078-9BB5-AC111CCFADAD}"/>
                </a:ext>
              </a:extLst>
            </p:cNvPr>
            <p:cNvCxnSpPr>
              <a:cxnSpLocks/>
            </p:cNvCxnSpPr>
            <p:nvPr/>
          </p:nvCxnSpPr>
          <p:spPr>
            <a:xfrm flipH="1">
              <a:off x="4418573" y="5493654"/>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E9E2C10-5FE4-4830-9E6E-F1781FDC8921}"/>
                </a:ext>
              </a:extLst>
            </p:cNvPr>
            <p:cNvCxnSpPr>
              <a:cxnSpLocks/>
            </p:cNvCxnSpPr>
            <p:nvPr/>
          </p:nvCxnSpPr>
          <p:spPr>
            <a:xfrm>
              <a:off x="4615197" y="5542459"/>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ADDC0E-3B86-4B89-A663-4B6398313F69}"/>
                </a:ext>
              </a:extLst>
            </p:cNvPr>
            <p:cNvCxnSpPr>
              <a:cxnSpLocks/>
            </p:cNvCxnSpPr>
            <p:nvPr/>
          </p:nvCxnSpPr>
          <p:spPr>
            <a:xfrm flipH="1">
              <a:off x="4557644" y="5528025"/>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93993F-8531-4516-9A88-9157C9FF5123}"/>
                </a:ext>
              </a:extLst>
            </p:cNvPr>
            <p:cNvCxnSpPr>
              <a:cxnSpLocks/>
            </p:cNvCxnSpPr>
            <p:nvPr/>
          </p:nvCxnSpPr>
          <p:spPr>
            <a:xfrm>
              <a:off x="4744074" y="556495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F80D966-4F4E-48DC-B5E5-2C2CA32A5C90}"/>
                </a:ext>
              </a:extLst>
            </p:cNvPr>
            <p:cNvCxnSpPr>
              <a:cxnSpLocks/>
            </p:cNvCxnSpPr>
            <p:nvPr/>
          </p:nvCxnSpPr>
          <p:spPr>
            <a:xfrm flipH="1">
              <a:off x="4686997" y="5565337"/>
              <a:ext cx="56603" cy="87442"/>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B901D135-9965-47CA-A492-2AC6ACB905EB}"/>
              </a:ext>
            </a:extLst>
          </p:cNvPr>
          <p:cNvSpPr/>
          <p:nvPr/>
        </p:nvSpPr>
        <p:spPr>
          <a:xfrm>
            <a:off x="5494150" y="3151417"/>
            <a:ext cx="753342" cy="753342"/>
          </a:xfrm>
          <a:prstGeom prst="ellipse">
            <a:avLst/>
          </a:prstGeom>
          <a:noFill/>
          <a:ln w="57150">
            <a:solidFill>
              <a:srgbClr val="FFA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5F1F62EE-B594-437F-8AC7-F323D1E22871}"/>
              </a:ext>
            </a:extLst>
          </p:cNvPr>
          <p:cNvCxnSpPr>
            <a:stCxn id="61" idx="4"/>
            <a:endCxn id="16" idx="5"/>
          </p:cNvCxnSpPr>
          <p:nvPr/>
        </p:nvCxnSpPr>
        <p:spPr>
          <a:xfrm flipH="1">
            <a:off x="4978379" y="3904759"/>
            <a:ext cx="892442" cy="868918"/>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CD9F6D-3C9B-4912-9D3C-AC8A567944F7}"/>
              </a:ext>
            </a:extLst>
          </p:cNvPr>
          <p:cNvCxnSpPr>
            <a:endCxn id="16" idx="0"/>
          </p:cNvCxnSpPr>
          <p:nvPr/>
        </p:nvCxnSpPr>
        <p:spPr>
          <a:xfrm flipH="1">
            <a:off x="4451993" y="3235463"/>
            <a:ext cx="1116490" cy="268061"/>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A774B39-D930-4DF1-BF74-D55AB18BC7D2}"/>
              </a:ext>
            </a:extLst>
          </p:cNvPr>
          <p:cNvCxnSpPr>
            <a:cxnSpLocks/>
          </p:cNvCxnSpPr>
          <p:nvPr/>
        </p:nvCxnSpPr>
        <p:spPr>
          <a:xfrm>
            <a:off x="4777467" y="3831896"/>
            <a:ext cx="1331125" cy="578669"/>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18655D61-6452-4E0B-9A64-66F4DD2D1852}"/>
              </a:ext>
            </a:extLst>
          </p:cNvPr>
          <p:cNvSpPr/>
          <p:nvPr/>
        </p:nvSpPr>
        <p:spPr>
          <a:xfrm>
            <a:off x="3707569" y="5287772"/>
            <a:ext cx="4692915" cy="772107"/>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r>
              <a:rPr lang="en-GB" dirty="0"/>
              <a:t>Each of the earthworm’s body segments has retractable bristles that help it move.</a:t>
            </a:r>
            <a:endParaRPr lang="en-GB" dirty="0">
              <a:solidFill>
                <a:schemeClr val="bg1"/>
              </a:solidFill>
            </a:endParaRPr>
          </a:p>
        </p:txBody>
      </p:sp>
      <p:sp>
        <p:nvSpPr>
          <p:cNvPr id="58" name="Rectangle 57">
            <a:hlinkClick r:id="rId4" action="ppaction://hlinksldjump"/>
            <a:extLst>
              <a:ext uri="{FF2B5EF4-FFF2-40B4-BE49-F238E27FC236}">
                <a16:creationId xmlns:a16="http://schemas.microsoft.com/office/drawing/2014/main" id="{8B5FD3AC-3253-42CD-8CFD-B359CD454CCB}"/>
              </a:ext>
            </a:extLst>
          </p:cNvPr>
          <p:cNvSpPr/>
          <p:nvPr/>
        </p:nvSpPr>
        <p:spPr>
          <a:xfrm>
            <a:off x="4356402"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no lungs</a:t>
            </a:r>
            <a:endParaRPr lang="en-GB" dirty="0">
              <a:solidFill>
                <a:schemeClr val="tx1"/>
              </a:solidFill>
            </a:endParaRPr>
          </a:p>
        </p:txBody>
      </p:sp>
      <p:sp>
        <p:nvSpPr>
          <p:cNvPr id="59" name="Rectangle 58">
            <a:hlinkClick r:id="rId5" action="ppaction://hlinksldjump"/>
            <a:extLst>
              <a:ext uri="{FF2B5EF4-FFF2-40B4-BE49-F238E27FC236}">
                <a16:creationId xmlns:a16="http://schemas.microsoft.com/office/drawing/2014/main" id="{087972D0-F1FC-4910-B344-BA62A4C220E1}"/>
              </a:ext>
            </a:extLst>
          </p:cNvPr>
          <p:cNvSpPr/>
          <p:nvPr/>
        </p:nvSpPr>
        <p:spPr>
          <a:xfrm>
            <a:off x="1740215" y="4124363"/>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clitellum</a:t>
            </a:r>
            <a:endParaRPr lang="en-GB" dirty="0">
              <a:solidFill>
                <a:schemeClr val="tx1"/>
              </a:solidFill>
            </a:endParaRPr>
          </a:p>
        </p:txBody>
      </p:sp>
      <p:sp>
        <p:nvSpPr>
          <p:cNvPr id="60" name="Rectangle 59">
            <a:hlinkClick r:id="rId6" action="ppaction://hlinksldjump"/>
            <a:extLst>
              <a:ext uri="{FF2B5EF4-FFF2-40B4-BE49-F238E27FC236}">
                <a16:creationId xmlns:a16="http://schemas.microsoft.com/office/drawing/2014/main" id="{DF39785F-6B88-4E54-BFF9-B0BACBF66C29}"/>
              </a:ext>
            </a:extLst>
          </p:cNvPr>
          <p:cNvSpPr/>
          <p:nvPr/>
        </p:nvSpPr>
        <p:spPr>
          <a:xfrm>
            <a:off x="6108592" y="4163011"/>
            <a:ext cx="2291892"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retractable bristles</a:t>
            </a:r>
            <a:endParaRPr lang="en-GB" dirty="0">
              <a:solidFill>
                <a:schemeClr val="tx1"/>
              </a:solidFill>
            </a:endParaRPr>
          </a:p>
        </p:txBody>
      </p:sp>
      <p:sp>
        <p:nvSpPr>
          <p:cNvPr id="62" name="Rectangle 61">
            <a:hlinkClick r:id="rId7" action="ppaction://hlinksldjump"/>
            <a:extLst>
              <a:ext uri="{FF2B5EF4-FFF2-40B4-BE49-F238E27FC236}">
                <a16:creationId xmlns:a16="http://schemas.microsoft.com/office/drawing/2014/main" id="{F1F7B1C7-F5A5-4307-98E5-CB31C295F15E}"/>
              </a:ext>
            </a:extLst>
          </p:cNvPr>
          <p:cNvSpPr/>
          <p:nvPr/>
        </p:nvSpPr>
        <p:spPr>
          <a:xfrm>
            <a:off x="789516"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head</a:t>
            </a:r>
            <a:endParaRPr lang="en-GB" dirty="0">
              <a:solidFill>
                <a:schemeClr val="tx1"/>
              </a:solidFill>
            </a:endParaRPr>
          </a:p>
        </p:txBody>
      </p:sp>
    </p:spTree>
    <p:extLst>
      <p:ext uri="{BB962C8B-B14F-4D97-AF65-F5344CB8AC3E}">
        <p14:creationId xmlns:p14="http://schemas.microsoft.com/office/powerpoint/2010/main" val="340532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EED8E-220D-4808-95E1-65256074F46F}"/>
              </a:ext>
            </a:extLst>
          </p:cNvPr>
          <p:cNvSpPr>
            <a:spLocks noGrp="1"/>
          </p:cNvSpPr>
          <p:nvPr>
            <p:ph type="title"/>
          </p:nvPr>
        </p:nvSpPr>
        <p:spPr/>
        <p:txBody>
          <a:bodyPr/>
          <a:lstStyle/>
          <a:p>
            <a:r>
              <a:rPr lang="en-GB" sz="3200" dirty="0"/>
              <a:t>The Clitellum</a:t>
            </a:r>
          </a:p>
        </p:txBody>
      </p:sp>
      <p:sp>
        <p:nvSpPr>
          <p:cNvPr id="3" name="Rectangle 2">
            <a:extLst>
              <a:ext uri="{FF2B5EF4-FFF2-40B4-BE49-F238E27FC236}">
                <a16:creationId xmlns:a16="http://schemas.microsoft.com/office/drawing/2014/main" id="{DC4682BC-00C9-4A29-8BAD-12E164784B7C}"/>
              </a:ext>
            </a:extLst>
          </p:cNvPr>
          <p:cNvSpPr/>
          <p:nvPr/>
        </p:nvSpPr>
        <p:spPr>
          <a:xfrm>
            <a:off x="748198" y="1353080"/>
            <a:ext cx="3891535" cy="1661993"/>
          </a:xfrm>
          <a:prstGeom prst="rect">
            <a:avLst/>
          </a:prstGeom>
        </p:spPr>
        <p:txBody>
          <a:bodyPr wrap="square" lIns="0" tIns="0" rIns="0" bIns="0">
            <a:spAutoFit/>
          </a:bodyPr>
          <a:lstStyle/>
          <a:p>
            <a:pPr marL="0" lvl="0" indent="0" algn="l" rtl="0">
              <a:spcBef>
                <a:spcPts val="0"/>
              </a:spcBef>
              <a:spcAft>
                <a:spcPts val="0"/>
              </a:spcAft>
              <a:buNone/>
            </a:pPr>
            <a:r>
              <a:rPr lang="en-GB" dirty="0"/>
              <a:t>The clitellum is the different coloured, smooth section of skin on an earthworm’s body. It’s only found               on mature earthworms. Remember, the end of the worm nearest the clitellum is its head.</a:t>
            </a:r>
          </a:p>
        </p:txBody>
      </p:sp>
      <p:sp>
        <p:nvSpPr>
          <p:cNvPr id="4" name="Rectangle 3">
            <a:extLst>
              <a:ext uri="{FF2B5EF4-FFF2-40B4-BE49-F238E27FC236}">
                <a16:creationId xmlns:a16="http://schemas.microsoft.com/office/drawing/2014/main" id="{6F46B52A-60AA-4689-8356-C5560630C5E7}"/>
              </a:ext>
            </a:extLst>
          </p:cNvPr>
          <p:cNvSpPr/>
          <p:nvPr/>
        </p:nvSpPr>
        <p:spPr>
          <a:xfrm>
            <a:off x="0" y="4000500"/>
            <a:ext cx="7639050" cy="1095375"/>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22FACEF-A765-43D3-A48D-CF8859CF5E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469763" y="3259015"/>
            <a:ext cx="1937525" cy="1624325"/>
          </a:xfrm>
          <a:prstGeom prst="rect">
            <a:avLst/>
          </a:prstGeom>
        </p:spPr>
      </p:pic>
      <p:pic>
        <p:nvPicPr>
          <p:cNvPr id="6" name="Picture 5">
            <a:extLst>
              <a:ext uri="{FF2B5EF4-FFF2-40B4-BE49-F238E27FC236}">
                <a16:creationId xmlns:a16="http://schemas.microsoft.com/office/drawing/2014/main" id="{E768F857-3828-4596-89B1-BFD903BAC9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3214" t="-196" r="3524" b="196"/>
          <a:stretch/>
        </p:blipFill>
        <p:spPr>
          <a:xfrm>
            <a:off x="4140777" y="1552164"/>
            <a:ext cx="4255025" cy="4310596"/>
          </a:xfrm>
          <a:prstGeom prst="ellipse">
            <a:avLst/>
          </a:prstGeom>
        </p:spPr>
      </p:pic>
    </p:spTree>
    <p:extLst>
      <p:ext uri="{BB962C8B-B14F-4D97-AF65-F5344CB8AC3E}">
        <p14:creationId xmlns:p14="http://schemas.microsoft.com/office/powerpoint/2010/main" val="15474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50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89064C2-C4CC-42A5-9E46-46B3F3AC946A}"/>
              </a:ext>
            </a:extLst>
          </p:cNvPr>
          <p:cNvSpPr/>
          <p:nvPr/>
        </p:nvSpPr>
        <p:spPr>
          <a:xfrm>
            <a:off x="4317351" y="1707462"/>
            <a:ext cx="3965205" cy="3965205"/>
          </a:xfrm>
          <a:prstGeom prst="ellipse">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200" dirty="0"/>
              <a:t>How Do Earthworms Reproduce?</a:t>
            </a:r>
            <a:endParaRPr lang="en-GB" sz="6000" dirty="0">
              <a:latin typeface="+mn-lt"/>
            </a:endParaRPr>
          </a:p>
        </p:txBody>
      </p:sp>
      <p:sp>
        <p:nvSpPr>
          <p:cNvPr id="5" name="Rectangle 4"/>
          <p:cNvSpPr/>
          <p:nvPr/>
        </p:nvSpPr>
        <p:spPr>
          <a:xfrm>
            <a:off x="755649" y="1513946"/>
            <a:ext cx="3960284" cy="4431983"/>
          </a:xfrm>
          <a:prstGeom prst="rect">
            <a:avLst/>
          </a:prstGeom>
        </p:spPr>
        <p:txBody>
          <a:bodyPr wrap="square" lIns="0" tIns="0" rIns="0" bIns="0">
            <a:spAutoFit/>
          </a:bodyPr>
          <a:lstStyle/>
          <a:p>
            <a:pPr marL="0" lvl="0" indent="0" algn="l" rtl="0">
              <a:spcBef>
                <a:spcPts val="0"/>
              </a:spcBef>
              <a:spcAft>
                <a:spcPts val="0"/>
              </a:spcAft>
              <a:buNone/>
            </a:pPr>
            <a:r>
              <a:rPr lang="en-GB" dirty="0"/>
              <a:t>Earthworms are hermaphrodites. This means that they have both male      and female reproductive cells. All earthworms can carry eggs,                     fertilise another earthworm’s          eggs or fertilise their own eggs. If   they fertilise their own eggs, all     their offspring will be clones,      which means that they will be identical to their parent. While        the earthworm’s eggs are      maturing, it carries them in the clitellum. Once the eggs are         mature, it sheds the clitellum        with the eggs inside it and the                baby worms hatch into the soil. </a:t>
            </a:r>
          </a:p>
        </p:txBody>
      </p:sp>
      <p:pic>
        <p:nvPicPr>
          <p:cNvPr id="4" name="Picture 3">
            <a:extLst>
              <a:ext uri="{FF2B5EF4-FFF2-40B4-BE49-F238E27FC236}">
                <a16:creationId xmlns:a16="http://schemas.microsoft.com/office/drawing/2014/main" id="{EBF271F4-458D-41B6-B359-B46BEE72BD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1907382"/>
            <a:ext cx="3559383" cy="3518597"/>
          </a:xfrm>
          <a:prstGeom prst="rect">
            <a:avLst/>
          </a:prstGeom>
        </p:spPr>
      </p:pic>
      <p:sp>
        <p:nvSpPr>
          <p:cNvPr id="9" name="Rectangle 8">
            <a:extLst>
              <a:ext uri="{FF2B5EF4-FFF2-40B4-BE49-F238E27FC236}">
                <a16:creationId xmlns:a16="http://schemas.microsoft.com/office/drawing/2014/main" id="{8B3E65C3-A84B-41E8-88E2-42845EE567A8}"/>
              </a:ext>
            </a:extLst>
          </p:cNvPr>
          <p:cNvSpPr/>
          <p:nvPr/>
        </p:nvSpPr>
        <p:spPr>
          <a:xfrm>
            <a:off x="7284263" y="2101491"/>
            <a:ext cx="907633" cy="648997"/>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sz="1400" b="1" dirty="0">
                <a:solidFill>
                  <a:schemeClr val="tx1"/>
                </a:solidFill>
              </a:rPr>
              <a:t>Larvae Stage</a:t>
            </a:r>
            <a:endParaRPr lang="en-GB" sz="1400" dirty="0">
              <a:solidFill>
                <a:schemeClr val="tx1"/>
              </a:solidFill>
            </a:endParaRPr>
          </a:p>
        </p:txBody>
      </p:sp>
      <p:sp>
        <p:nvSpPr>
          <p:cNvPr id="10" name="Rectangle 9">
            <a:extLst>
              <a:ext uri="{FF2B5EF4-FFF2-40B4-BE49-F238E27FC236}">
                <a16:creationId xmlns:a16="http://schemas.microsoft.com/office/drawing/2014/main" id="{CE142BD3-68D7-4057-8E51-11D942E0AB33}"/>
              </a:ext>
            </a:extLst>
          </p:cNvPr>
          <p:cNvSpPr/>
          <p:nvPr/>
        </p:nvSpPr>
        <p:spPr>
          <a:xfrm>
            <a:off x="7231925" y="4568802"/>
            <a:ext cx="959971" cy="648997"/>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sz="1400" b="1" dirty="0">
                <a:solidFill>
                  <a:schemeClr val="tx1"/>
                </a:solidFill>
              </a:rPr>
              <a:t>Juvenile Stage</a:t>
            </a:r>
            <a:endParaRPr lang="en-GB" sz="1400" dirty="0">
              <a:solidFill>
                <a:schemeClr val="tx1"/>
              </a:solidFill>
            </a:endParaRPr>
          </a:p>
        </p:txBody>
      </p:sp>
      <p:sp>
        <p:nvSpPr>
          <p:cNvPr id="11" name="Rectangle 10">
            <a:extLst>
              <a:ext uri="{FF2B5EF4-FFF2-40B4-BE49-F238E27FC236}">
                <a16:creationId xmlns:a16="http://schemas.microsoft.com/office/drawing/2014/main" id="{62F35005-7C76-462B-8945-B8E7DEDEEB58}"/>
              </a:ext>
            </a:extLst>
          </p:cNvPr>
          <p:cNvSpPr/>
          <p:nvPr/>
        </p:nvSpPr>
        <p:spPr>
          <a:xfrm>
            <a:off x="4420826" y="4568801"/>
            <a:ext cx="907634" cy="648997"/>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sz="1400" b="1" dirty="0">
                <a:solidFill>
                  <a:schemeClr val="tx1"/>
                </a:solidFill>
              </a:rPr>
              <a:t>Adult Stage</a:t>
            </a:r>
            <a:endParaRPr lang="en-GB" sz="1400" dirty="0">
              <a:solidFill>
                <a:schemeClr val="tx1"/>
              </a:solidFill>
            </a:endParaRPr>
          </a:p>
        </p:txBody>
      </p:sp>
      <p:sp>
        <p:nvSpPr>
          <p:cNvPr id="13" name="Rectangle 12">
            <a:extLst>
              <a:ext uri="{FF2B5EF4-FFF2-40B4-BE49-F238E27FC236}">
                <a16:creationId xmlns:a16="http://schemas.microsoft.com/office/drawing/2014/main" id="{5AAE36A7-5D26-42A8-895A-86E1FC316A29}"/>
              </a:ext>
            </a:extLst>
          </p:cNvPr>
          <p:cNvSpPr/>
          <p:nvPr/>
        </p:nvSpPr>
        <p:spPr>
          <a:xfrm>
            <a:off x="4420826" y="2101491"/>
            <a:ext cx="907633" cy="648997"/>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sz="1400" b="1" dirty="0">
                <a:solidFill>
                  <a:schemeClr val="tx1"/>
                </a:solidFill>
              </a:rPr>
              <a:t>Cocoon Stage</a:t>
            </a:r>
            <a:endParaRPr lang="en-GB" sz="1400" dirty="0">
              <a:solidFill>
                <a:schemeClr val="tx1"/>
              </a:solidFill>
            </a:endParaRPr>
          </a:p>
        </p:txBody>
      </p:sp>
    </p:spTree>
    <p:extLst>
      <p:ext uri="{BB962C8B-B14F-4D97-AF65-F5344CB8AC3E}">
        <p14:creationId xmlns:p14="http://schemas.microsoft.com/office/powerpoint/2010/main" val="201340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fade">
                                      <p:cBhvr>
                                        <p:cTn id="14" dur="500"/>
                                        <p:tgtEl>
                                          <p:spTgt spid="9">
                                            <p:bg/>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bg/>
                                          </p:spTgt>
                                        </p:tgtEl>
                                        <p:attrNameLst>
                                          <p:attrName>style.visibility</p:attrName>
                                        </p:attrNameLst>
                                      </p:cBhvr>
                                      <p:to>
                                        <p:strVal val="visible"/>
                                      </p:to>
                                    </p:set>
                                    <p:animEffect transition="in" filter="fade">
                                      <p:cBhvr>
                                        <p:cTn id="22" dur="500"/>
                                        <p:tgtEl>
                                          <p:spTgt spid="10">
                                            <p:bg/>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1">
                                            <p:bg/>
                                          </p:spTgt>
                                        </p:tgtEl>
                                        <p:attrNameLst>
                                          <p:attrName>style.visibility</p:attrName>
                                        </p:attrNameLst>
                                      </p:cBhvr>
                                      <p:to>
                                        <p:strVal val="visible"/>
                                      </p:to>
                                    </p:set>
                                    <p:animEffect transition="in" filter="fade">
                                      <p:cBhvr>
                                        <p:cTn id="30" dur="500"/>
                                        <p:tgtEl>
                                          <p:spTgt spid="11">
                                            <p:bg/>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build="p" animBg="1"/>
      <p:bldP spid="11" grpId="0" build="p" animBg="1"/>
      <p:bldP spid="1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9342132-8A57-46B2-806A-9DCDEF7837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8386" y="1332213"/>
            <a:ext cx="5194626" cy="3673200"/>
          </a:xfrm>
          <a:prstGeom prst="rect">
            <a:avLst/>
          </a:prstGeom>
        </p:spPr>
      </p:pic>
      <p:sp>
        <p:nvSpPr>
          <p:cNvPr id="21" name="Title 20"/>
          <p:cNvSpPr>
            <a:spLocks noGrp="1"/>
          </p:cNvSpPr>
          <p:nvPr>
            <p:ph type="title"/>
          </p:nvPr>
        </p:nvSpPr>
        <p:spPr/>
        <p:txBody>
          <a:bodyPr/>
          <a:lstStyle/>
          <a:p>
            <a:r>
              <a:rPr lang="en-GB" sz="3200" dirty="0"/>
              <a:t>What Do Earthworms Eat?</a:t>
            </a:r>
            <a:endParaRPr lang="en-GB" sz="6000" dirty="0">
              <a:latin typeface="+mn-lt"/>
            </a:endParaRPr>
          </a:p>
        </p:txBody>
      </p:sp>
      <p:grpSp>
        <p:nvGrpSpPr>
          <p:cNvPr id="24" name="Group 23">
            <a:extLst>
              <a:ext uri="{FF2B5EF4-FFF2-40B4-BE49-F238E27FC236}">
                <a16:creationId xmlns:a16="http://schemas.microsoft.com/office/drawing/2014/main" id="{F801F967-42A6-48DA-8805-4FE248E15E0E}"/>
              </a:ext>
            </a:extLst>
          </p:cNvPr>
          <p:cNvGrpSpPr/>
          <p:nvPr/>
        </p:nvGrpSpPr>
        <p:grpSpPr>
          <a:xfrm>
            <a:off x="6711858" y="2029161"/>
            <a:ext cx="1689276" cy="2508973"/>
            <a:chOff x="6711858" y="2029161"/>
            <a:chExt cx="1689276" cy="2508973"/>
          </a:xfrm>
        </p:grpSpPr>
        <p:pic>
          <p:nvPicPr>
            <p:cNvPr id="3" name="Picture 2">
              <a:extLst>
                <a:ext uri="{FF2B5EF4-FFF2-40B4-BE49-F238E27FC236}">
                  <a16:creationId xmlns:a16="http://schemas.microsoft.com/office/drawing/2014/main" id="{6A73C79C-A9CD-4750-979D-B5EFABDEBB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667" t="21481" r="18411" b="32760"/>
            <a:stretch/>
          </p:blipFill>
          <p:spPr>
            <a:xfrm>
              <a:off x="6757796" y="2971800"/>
              <a:ext cx="1597401" cy="1566334"/>
            </a:xfrm>
            <a:prstGeom prst="ellipse">
              <a:avLst/>
            </a:prstGeom>
            <a:ln w="57150">
              <a:solidFill>
                <a:srgbClr val="FFA3B5"/>
              </a:solidFill>
            </a:ln>
          </p:spPr>
        </p:pic>
        <p:sp>
          <p:nvSpPr>
            <p:cNvPr id="19" name="Rectangle 18">
              <a:extLst>
                <a:ext uri="{FF2B5EF4-FFF2-40B4-BE49-F238E27FC236}">
                  <a16:creationId xmlns:a16="http://schemas.microsoft.com/office/drawing/2014/main" id="{36311919-FFE6-459E-86C9-A2F5302C33F4}"/>
                </a:ext>
              </a:extLst>
            </p:cNvPr>
            <p:cNvSpPr/>
            <p:nvPr/>
          </p:nvSpPr>
          <p:spPr>
            <a:xfrm>
              <a:off x="6711858" y="2029161"/>
              <a:ext cx="1689276" cy="772107"/>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t>decaying plant matter</a:t>
              </a:r>
              <a:endParaRPr lang="en-GB" sz="2400" dirty="0">
                <a:solidFill>
                  <a:schemeClr val="tx1"/>
                </a:solidFill>
              </a:endParaRPr>
            </a:p>
          </p:txBody>
        </p:sp>
      </p:grpSp>
      <p:grpSp>
        <p:nvGrpSpPr>
          <p:cNvPr id="23" name="Group 22">
            <a:extLst>
              <a:ext uri="{FF2B5EF4-FFF2-40B4-BE49-F238E27FC236}">
                <a16:creationId xmlns:a16="http://schemas.microsoft.com/office/drawing/2014/main" id="{890C707C-BD91-4796-8ABD-2225ED6A5F09}"/>
              </a:ext>
            </a:extLst>
          </p:cNvPr>
          <p:cNvGrpSpPr/>
          <p:nvPr/>
        </p:nvGrpSpPr>
        <p:grpSpPr>
          <a:xfrm>
            <a:off x="1839919" y="4514033"/>
            <a:ext cx="3441951" cy="1523674"/>
            <a:chOff x="1839919" y="4514033"/>
            <a:chExt cx="3441951" cy="1523674"/>
          </a:xfrm>
        </p:grpSpPr>
        <p:pic>
          <p:nvPicPr>
            <p:cNvPr id="14" name="Picture 13">
              <a:extLst>
                <a:ext uri="{FF2B5EF4-FFF2-40B4-BE49-F238E27FC236}">
                  <a16:creationId xmlns:a16="http://schemas.microsoft.com/office/drawing/2014/main" id="{D56339BD-A6C4-4901-93D3-7C352C4FE7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17" r="6773"/>
            <a:stretch/>
          </p:blipFill>
          <p:spPr>
            <a:xfrm>
              <a:off x="1839919" y="4514033"/>
              <a:ext cx="1553631" cy="1503134"/>
            </a:xfrm>
            <a:prstGeom prst="ellipse">
              <a:avLst/>
            </a:prstGeom>
            <a:ln w="57150">
              <a:solidFill>
                <a:srgbClr val="FFA3B5"/>
              </a:solidFill>
            </a:ln>
          </p:spPr>
        </p:pic>
        <p:sp>
          <p:nvSpPr>
            <p:cNvPr id="20" name="Rectangle 19">
              <a:extLst>
                <a:ext uri="{FF2B5EF4-FFF2-40B4-BE49-F238E27FC236}">
                  <a16:creationId xmlns:a16="http://schemas.microsoft.com/office/drawing/2014/main" id="{B5C189C9-9AC6-4CA0-9DBD-396B0FB1E386}"/>
                </a:ext>
              </a:extLst>
            </p:cNvPr>
            <p:cNvSpPr/>
            <p:nvPr/>
          </p:nvSpPr>
          <p:spPr>
            <a:xfrm>
              <a:off x="3592594" y="5265600"/>
              <a:ext cx="1689276" cy="772107"/>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t>microscopic organisms</a:t>
              </a:r>
            </a:p>
          </p:txBody>
        </p:sp>
      </p:grpSp>
      <p:grpSp>
        <p:nvGrpSpPr>
          <p:cNvPr id="18" name="Group 17">
            <a:extLst>
              <a:ext uri="{FF2B5EF4-FFF2-40B4-BE49-F238E27FC236}">
                <a16:creationId xmlns:a16="http://schemas.microsoft.com/office/drawing/2014/main" id="{5F78A7A9-045E-4A55-98B0-5970BF5D9B62}"/>
              </a:ext>
            </a:extLst>
          </p:cNvPr>
          <p:cNvGrpSpPr/>
          <p:nvPr/>
        </p:nvGrpSpPr>
        <p:grpSpPr>
          <a:xfrm>
            <a:off x="793581" y="1666099"/>
            <a:ext cx="1840260" cy="2145220"/>
            <a:chOff x="793581" y="1666099"/>
            <a:chExt cx="1840260" cy="2145220"/>
          </a:xfrm>
        </p:grpSpPr>
        <p:pic>
          <p:nvPicPr>
            <p:cNvPr id="7" name="Picture 6">
              <a:extLst>
                <a:ext uri="{FF2B5EF4-FFF2-40B4-BE49-F238E27FC236}">
                  <a16:creationId xmlns:a16="http://schemas.microsoft.com/office/drawing/2014/main" id="{08CA750C-114C-4611-BF55-38AA93EA07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6693"/>
            <a:stretch/>
          </p:blipFill>
          <p:spPr>
            <a:xfrm>
              <a:off x="934778" y="1666099"/>
              <a:ext cx="1557866" cy="1502714"/>
            </a:xfrm>
            <a:prstGeom prst="ellipse">
              <a:avLst/>
            </a:prstGeom>
            <a:ln w="57150">
              <a:solidFill>
                <a:srgbClr val="FFA3B5"/>
              </a:solidFill>
            </a:ln>
          </p:spPr>
        </p:pic>
        <p:sp>
          <p:nvSpPr>
            <p:cNvPr id="22" name="Rectangle 21">
              <a:extLst>
                <a:ext uri="{FF2B5EF4-FFF2-40B4-BE49-F238E27FC236}">
                  <a16:creationId xmlns:a16="http://schemas.microsoft.com/office/drawing/2014/main" id="{4423B9FD-33FA-47E5-9ADF-04E6F5C3E62F}"/>
                </a:ext>
              </a:extLst>
            </p:cNvPr>
            <p:cNvSpPr/>
            <p:nvPr/>
          </p:nvSpPr>
          <p:spPr>
            <a:xfrm>
              <a:off x="793581" y="3316211"/>
              <a:ext cx="1840260"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t>microbial fungi</a:t>
              </a:r>
            </a:p>
          </p:txBody>
        </p:sp>
      </p:grpSp>
    </p:spTree>
    <p:extLst>
      <p:ext uri="{BB962C8B-B14F-4D97-AF65-F5344CB8AC3E}">
        <p14:creationId xmlns:p14="http://schemas.microsoft.com/office/powerpoint/2010/main" val="29296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par>
                                <p:cTn id="8" presetID="10" presetClass="entr" presetSubtype="0" fill="hold" nodeType="withEffect">
                                  <p:stCondLst>
                                    <p:cond delay="6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0" presetClass="entr" presetSubtype="0" fill="hold" nodeType="withEffect">
                                  <p:stCondLst>
                                    <p:cond delay="11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DE7AB8F5-7D39-4D65-8C73-D7E65AE10A17}"/>
              </a:ext>
            </a:extLst>
          </p:cNvPr>
          <p:cNvSpPr/>
          <p:nvPr/>
        </p:nvSpPr>
        <p:spPr>
          <a:xfrm>
            <a:off x="1704555" y="2964351"/>
            <a:ext cx="5725359" cy="5725359"/>
          </a:xfrm>
          <a:prstGeom prst="ellipse">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200" dirty="0"/>
              <a:t>Why Are Earthworms Important?</a:t>
            </a:r>
            <a:endParaRPr lang="en-GB" sz="6000" dirty="0">
              <a:latin typeface="+mn-lt"/>
            </a:endParaRPr>
          </a:p>
        </p:txBody>
      </p:sp>
      <p:sp>
        <p:nvSpPr>
          <p:cNvPr id="5" name="Rectangle 4"/>
          <p:cNvSpPr/>
          <p:nvPr/>
        </p:nvSpPr>
        <p:spPr>
          <a:xfrm>
            <a:off x="755649" y="1513946"/>
            <a:ext cx="7638073" cy="1384995"/>
          </a:xfrm>
          <a:prstGeom prst="rect">
            <a:avLst/>
          </a:prstGeom>
        </p:spPr>
        <p:txBody>
          <a:bodyPr wrap="square" lIns="0" tIns="0" rIns="0" bIns="0">
            <a:spAutoFit/>
          </a:bodyPr>
          <a:lstStyle/>
          <a:p>
            <a:pPr marL="0" lvl="0" indent="0" algn="l" rtl="0">
              <a:spcBef>
                <a:spcPts val="0"/>
              </a:spcBef>
              <a:spcAft>
                <a:spcPts val="0"/>
              </a:spcAft>
              <a:buNone/>
            </a:pPr>
            <a:r>
              <a:rPr lang="en-GB" dirty="0"/>
              <a:t>Earthworms are important because they improve the quality of soil. Their burrows allow water and air to travel into (and out of) the earth. They eat decaying organic matter, such as leaves and dead animals, and pass the nutrients back into the soil. Also, they are an important source of food for ground-feeding birds. </a:t>
            </a:r>
          </a:p>
        </p:txBody>
      </p:sp>
      <p:sp>
        <p:nvSpPr>
          <p:cNvPr id="12" name="Oval 11">
            <a:extLst>
              <a:ext uri="{FF2B5EF4-FFF2-40B4-BE49-F238E27FC236}">
                <a16:creationId xmlns:a16="http://schemas.microsoft.com/office/drawing/2014/main" id="{B89064C2-C4CC-42A5-9E46-46B3F3AC946A}"/>
              </a:ext>
            </a:extLst>
          </p:cNvPr>
          <p:cNvSpPr/>
          <p:nvPr/>
        </p:nvSpPr>
        <p:spPr>
          <a:xfrm>
            <a:off x="2528529" y="3297899"/>
            <a:ext cx="4092310" cy="4092310"/>
          </a:xfrm>
          <a:prstGeom prst="ellipse">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755670" y="3181446"/>
            <a:ext cx="5638029" cy="495108"/>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1600"/>
              </a:spcBef>
              <a:spcAft>
                <a:spcPts val="0"/>
              </a:spcAft>
              <a:buNone/>
            </a:pPr>
            <a:r>
              <a:rPr lang="en-GB" dirty="0"/>
              <a:t>Can you find out what type of bird is in the picture?</a:t>
            </a:r>
            <a:endParaRPr lang="en-GB" dirty="0">
              <a:solidFill>
                <a:schemeClr val="bg1"/>
              </a:solidFill>
            </a:endParaRPr>
          </a:p>
        </p:txBody>
      </p:sp>
    </p:spTree>
    <p:extLst>
      <p:ext uri="{BB962C8B-B14F-4D97-AF65-F5344CB8AC3E}">
        <p14:creationId xmlns:p14="http://schemas.microsoft.com/office/powerpoint/2010/main" val="33435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2EC79F4-B582-44ED-8C24-42B71C1ED490}"/>
              </a:ext>
            </a:extLst>
          </p:cNvPr>
          <p:cNvGrpSpPr/>
          <p:nvPr/>
        </p:nvGrpSpPr>
        <p:grpSpPr>
          <a:xfrm>
            <a:off x="3951026" y="4426723"/>
            <a:ext cx="2133071" cy="1368341"/>
            <a:chOff x="3951026" y="4391211"/>
            <a:chExt cx="2133071" cy="1368341"/>
          </a:xfrm>
        </p:grpSpPr>
        <p:sp>
          <p:nvSpPr>
            <p:cNvPr id="15" name="Rectangle 14">
              <a:extLst>
                <a:ext uri="{FF2B5EF4-FFF2-40B4-BE49-F238E27FC236}">
                  <a16:creationId xmlns:a16="http://schemas.microsoft.com/office/drawing/2014/main" id="{6AD95814-9102-406F-80A1-2EF7FA35CB51}"/>
                </a:ext>
              </a:extLst>
            </p:cNvPr>
            <p:cNvSpPr/>
            <p:nvPr/>
          </p:nvSpPr>
          <p:spPr>
            <a:xfrm>
              <a:off x="3951026" y="4928555"/>
              <a:ext cx="2133071" cy="830997"/>
            </a:xfrm>
            <a:prstGeom prst="rect">
              <a:avLst/>
            </a:prstGeom>
          </p:spPr>
          <p:txBody>
            <a:bodyPr wrap="square" lIns="0" tIns="0" rIns="0" bIns="0">
              <a:spAutoFit/>
            </a:bodyPr>
            <a:lstStyle/>
            <a:p>
              <a:pPr marL="0" lvl="0" indent="0" algn="l" rtl="0">
                <a:spcBef>
                  <a:spcPts val="0"/>
                </a:spcBef>
                <a:spcAft>
                  <a:spcPts val="0"/>
                </a:spcAft>
                <a:buNone/>
              </a:pPr>
              <a:r>
                <a:rPr lang="en-GB" dirty="0"/>
                <a:t>Earthworms are an important part of food chains.</a:t>
              </a:r>
            </a:p>
          </p:txBody>
        </p:sp>
        <p:sp>
          <p:nvSpPr>
            <p:cNvPr id="17" name="Oval 16">
              <a:extLst>
                <a:ext uri="{FF2B5EF4-FFF2-40B4-BE49-F238E27FC236}">
                  <a16:creationId xmlns:a16="http://schemas.microsoft.com/office/drawing/2014/main" id="{28A9A043-6A96-4DC7-A1F2-6150CFECD948}"/>
                </a:ext>
              </a:extLst>
            </p:cNvPr>
            <p:cNvSpPr/>
            <p:nvPr/>
          </p:nvSpPr>
          <p:spPr>
            <a:xfrm>
              <a:off x="4662367" y="4391211"/>
              <a:ext cx="496599" cy="496599"/>
            </a:xfrm>
            <a:prstGeom prst="ellipse">
              <a:avLst/>
            </a:prstGeom>
            <a:noFill/>
            <a:ln w="38100">
              <a:solidFill>
                <a:srgbClr val="FFA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1.</a:t>
              </a:r>
            </a:p>
          </p:txBody>
        </p:sp>
      </p:grpSp>
      <p:grpSp>
        <p:nvGrpSpPr>
          <p:cNvPr id="13" name="Group 12">
            <a:extLst>
              <a:ext uri="{FF2B5EF4-FFF2-40B4-BE49-F238E27FC236}">
                <a16:creationId xmlns:a16="http://schemas.microsoft.com/office/drawing/2014/main" id="{3D5C1AC9-53DB-43BE-A4FF-1F5C1EF7B056}"/>
              </a:ext>
            </a:extLst>
          </p:cNvPr>
          <p:cNvGrpSpPr/>
          <p:nvPr/>
        </p:nvGrpSpPr>
        <p:grpSpPr>
          <a:xfrm>
            <a:off x="6200773" y="4323718"/>
            <a:ext cx="2305047" cy="1609845"/>
            <a:chOff x="6200773" y="4288206"/>
            <a:chExt cx="2305047" cy="1609845"/>
          </a:xfrm>
        </p:grpSpPr>
        <p:sp>
          <p:nvSpPr>
            <p:cNvPr id="16" name="Rectangle 15">
              <a:extLst>
                <a:ext uri="{FF2B5EF4-FFF2-40B4-BE49-F238E27FC236}">
                  <a16:creationId xmlns:a16="http://schemas.microsoft.com/office/drawing/2014/main" id="{C72C14A7-9E53-4359-A9E1-9F8CDA076494}"/>
                </a:ext>
              </a:extLst>
            </p:cNvPr>
            <p:cNvSpPr/>
            <p:nvPr/>
          </p:nvSpPr>
          <p:spPr>
            <a:xfrm>
              <a:off x="6200773" y="4790055"/>
              <a:ext cx="2305047" cy="1107996"/>
            </a:xfrm>
            <a:prstGeom prst="rect">
              <a:avLst/>
            </a:prstGeom>
          </p:spPr>
          <p:txBody>
            <a:bodyPr wrap="square" lIns="0" tIns="0" rIns="0" bIns="0">
              <a:spAutoFit/>
            </a:bodyPr>
            <a:lstStyle/>
            <a:p>
              <a:pPr marL="0" lvl="0" indent="0" algn="l" rtl="0">
                <a:spcBef>
                  <a:spcPts val="0"/>
                </a:spcBef>
                <a:spcAft>
                  <a:spcPts val="0"/>
                </a:spcAft>
                <a:buNone/>
              </a:pPr>
              <a:r>
                <a:rPr lang="en-GB" dirty="0"/>
                <a:t>Earthworms fertilise the soil, allowing humans to grow food more effectively.</a:t>
              </a:r>
            </a:p>
          </p:txBody>
        </p:sp>
        <p:sp>
          <p:nvSpPr>
            <p:cNvPr id="18" name="Oval 17">
              <a:extLst>
                <a:ext uri="{FF2B5EF4-FFF2-40B4-BE49-F238E27FC236}">
                  <a16:creationId xmlns:a16="http://schemas.microsoft.com/office/drawing/2014/main" id="{547E2FFA-5609-4BFD-A8FD-F4B308D61F8C}"/>
                </a:ext>
              </a:extLst>
            </p:cNvPr>
            <p:cNvSpPr/>
            <p:nvPr/>
          </p:nvSpPr>
          <p:spPr>
            <a:xfrm>
              <a:off x="6950637" y="4288206"/>
              <a:ext cx="496599" cy="496599"/>
            </a:xfrm>
            <a:prstGeom prst="ellipse">
              <a:avLst/>
            </a:prstGeom>
            <a:noFill/>
            <a:ln w="38100">
              <a:solidFill>
                <a:srgbClr val="FFA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2.</a:t>
              </a:r>
            </a:p>
          </p:txBody>
        </p:sp>
      </p:grpSp>
      <p:pic>
        <p:nvPicPr>
          <p:cNvPr id="6" name="Picture 5">
            <a:extLst>
              <a:ext uri="{FF2B5EF4-FFF2-40B4-BE49-F238E27FC236}">
                <a16:creationId xmlns:a16="http://schemas.microsoft.com/office/drawing/2014/main" id="{3E110C77-3AFC-48C5-BE2F-460D08F5EB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387" y="2188490"/>
            <a:ext cx="2573870" cy="3044079"/>
          </a:xfrm>
          <a:prstGeom prst="rect">
            <a:avLst/>
          </a:prstGeom>
        </p:spPr>
      </p:pic>
      <p:sp>
        <p:nvSpPr>
          <p:cNvPr id="21" name="Title 20"/>
          <p:cNvSpPr>
            <a:spLocks noGrp="1"/>
          </p:cNvSpPr>
          <p:nvPr>
            <p:ph type="title"/>
          </p:nvPr>
        </p:nvSpPr>
        <p:spPr/>
        <p:txBody>
          <a:bodyPr/>
          <a:lstStyle/>
          <a:p>
            <a:pPr marL="0" lvl="0" indent="0" algn="l" rtl="0">
              <a:spcBef>
                <a:spcPts val="0"/>
              </a:spcBef>
              <a:spcAft>
                <a:spcPts val="0"/>
              </a:spcAft>
              <a:buNone/>
            </a:pPr>
            <a:r>
              <a:rPr lang="en-GB" sz="3200" b="1" dirty="0"/>
              <a:t>Final Thoughts</a:t>
            </a:r>
          </a:p>
        </p:txBody>
      </p:sp>
      <p:sp>
        <p:nvSpPr>
          <p:cNvPr id="5" name="Rectangle 4"/>
          <p:cNvSpPr/>
          <p:nvPr/>
        </p:nvSpPr>
        <p:spPr>
          <a:xfrm>
            <a:off x="755649" y="1513946"/>
            <a:ext cx="3816351" cy="553998"/>
          </a:xfrm>
          <a:prstGeom prst="rect">
            <a:avLst/>
          </a:prstGeom>
        </p:spPr>
        <p:txBody>
          <a:bodyPr wrap="square" lIns="0" tIns="0" rIns="0" bIns="0">
            <a:spAutoFit/>
          </a:bodyPr>
          <a:lstStyle/>
          <a:p>
            <a:pPr marL="0" lvl="0" indent="0" algn="l" rtl="0">
              <a:spcBef>
                <a:spcPts val="0"/>
              </a:spcBef>
              <a:spcAft>
                <a:spcPts val="0"/>
              </a:spcAft>
              <a:buNone/>
            </a:pPr>
            <a:r>
              <a:rPr lang="en-GB" dirty="0">
                <a:solidFill>
                  <a:srgbClr val="000000"/>
                </a:solidFill>
              </a:rPr>
              <a:t>The famous scientist Charles Darwin said about earthworms:</a:t>
            </a:r>
            <a:endParaRPr lang="en-GB" dirty="0"/>
          </a:p>
        </p:txBody>
      </p:sp>
      <p:sp>
        <p:nvSpPr>
          <p:cNvPr id="3" name="Rectangle 2"/>
          <p:cNvSpPr/>
          <p:nvPr/>
        </p:nvSpPr>
        <p:spPr>
          <a:xfrm>
            <a:off x="882915" y="4828562"/>
            <a:ext cx="2690813" cy="1049106"/>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0"/>
              </a:spcBef>
              <a:spcAft>
                <a:spcPts val="0"/>
              </a:spcAft>
              <a:buNone/>
            </a:pPr>
            <a:r>
              <a:rPr lang="en-GB" dirty="0"/>
              <a:t>Can you think of two reasons Charles Darwin might have said this?</a:t>
            </a:r>
          </a:p>
        </p:txBody>
      </p:sp>
      <p:sp>
        <p:nvSpPr>
          <p:cNvPr id="2" name="Speech Bubble: Oval 1">
            <a:extLst>
              <a:ext uri="{FF2B5EF4-FFF2-40B4-BE49-F238E27FC236}">
                <a16:creationId xmlns:a16="http://schemas.microsoft.com/office/drawing/2014/main" id="{C0EFEEEF-2C63-4B14-B4FA-B4FD2D082C9E}"/>
              </a:ext>
            </a:extLst>
          </p:cNvPr>
          <p:cNvSpPr/>
          <p:nvPr/>
        </p:nvSpPr>
        <p:spPr>
          <a:xfrm>
            <a:off x="4468285" y="1338269"/>
            <a:ext cx="3920066" cy="2857256"/>
          </a:xfrm>
          <a:prstGeom prst="wedgeEllipseCallout">
            <a:avLst>
              <a:gd name="adj1" fmla="val -87139"/>
              <a:gd name="adj2" fmla="val 17459"/>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 may be doubted whether there are many other animals which have played so important a part in the history of the world, as have these lowly organised creatures.</a:t>
            </a:r>
          </a:p>
        </p:txBody>
      </p:sp>
      <p:grpSp>
        <p:nvGrpSpPr>
          <p:cNvPr id="22" name="Group 21">
            <a:extLst>
              <a:ext uri="{FF2B5EF4-FFF2-40B4-BE49-F238E27FC236}">
                <a16:creationId xmlns:a16="http://schemas.microsoft.com/office/drawing/2014/main" id="{5410DDFA-A1A6-4DF8-88CA-72B36EB78B37}"/>
              </a:ext>
            </a:extLst>
          </p:cNvPr>
          <p:cNvGrpSpPr/>
          <p:nvPr/>
        </p:nvGrpSpPr>
        <p:grpSpPr>
          <a:xfrm>
            <a:off x="4085696" y="4180569"/>
            <a:ext cx="1649942" cy="1810163"/>
            <a:chOff x="4085696" y="4180569"/>
            <a:chExt cx="1649942" cy="1810163"/>
          </a:xfrm>
        </p:grpSpPr>
        <p:pic>
          <p:nvPicPr>
            <p:cNvPr id="10" name="Picture 9">
              <a:extLst>
                <a:ext uri="{FF2B5EF4-FFF2-40B4-BE49-F238E27FC236}">
                  <a16:creationId xmlns:a16="http://schemas.microsoft.com/office/drawing/2014/main" id="{D846C184-A6A5-4263-A35B-2511F5C079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939" t="43341" r="50143" b="16796"/>
            <a:stretch/>
          </p:blipFill>
          <p:spPr>
            <a:xfrm>
              <a:off x="4085696" y="4180569"/>
              <a:ext cx="1649942" cy="1810163"/>
            </a:xfrm>
            <a:prstGeom prst="rect">
              <a:avLst/>
            </a:prstGeom>
          </p:spPr>
        </p:pic>
        <p:sp>
          <p:nvSpPr>
            <p:cNvPr id="7" name="Oval 6">
              <a:extLst>
                <a:ext uri="{FF2B5EF4-FFF2-40B4-BE49-F238E27FC236}">
                  <a16:creationId xmlns:a16="http://schemas.microsoft.com/office/drawing/2014/main" id="{A4493D29-9FE2-4B13-AE2D-934C74949833}"/>
                </a:ext>
              </a:extLst>
            </p:cNvPr>
            <p:cNvSpPr/>
            <p:nvPr/>
          </p:nvSpPr>
          <p:spPr>
            <a:xfrm>
              <a:off x="4722284" y="5018527"/>
              <a:ext cx="669175" cy="669175"/>
            </a:xfrm>
            <a:prstGeom prst="ellipse">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p>
          </p:txBody>
        </p:sp>
      </p:grpSp>
      <p:grpSp>
        <p:nvGrpSpPr>
          <p:cNvPr id="20" name="Group 19">
            <a:extLst>
              <a:ext uri="{FF2B5EF4-FFF2-40B4-BE49-F238E27FC236}">
                <a16:creationId xmlns:a16="http://schemas.microsoft.com/office/drawing/2014/main" id="{7E2971E2-6B9F-4BF9-A59B-D86E5D7EA54E}"/>
              </a:ext>
            </a:extLst>
          </p:cNvPr>
          <p:cNvGrpSpPr/>
          <p:nvPr/>
        </p:nvGrpSpPr>
        <p:grpSpPr>
          <a:xfrm>
            <a:off x="6112936" y="4340790"/>
            <a:ext cx="1810163" cy="1649942"/>
            <a:chOff x="6112936" y="4340790"/>
            <a:chExt cx="1810163" cy="1649942"/>
          </a:xfrm>
        </p:grpSpPr>
        <p:pic>
          <p:nvPicPr>
            <p:cNvPr id="11" name="Picture 10">
              <a:extLst>
                <a:ext uri="{FF2B5EF4-FFF2-40B4-BE49-F238E27FC236}">
                  <a16:creationId xmlns:a16="http://schemas.microsoft.com/office/drawing/2014/main" id="{22DB711D-2F98-43DD-96BC-518CCE6ED1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939" t="43341" r="50143" b="16796"/>
            <a:stretch/>
          </p:blipFill>
          <p:spPr>
            <a:xfrm rot="16200000">
              <a:off x="6193047" y="4260679"/>
              <a:ext cx="1649942" cy="1810163"/>
            </a:xfrm>
            <a:prstGeom prst="rect">
              <a:avLst/>
            </a:prstGeom>
          </p:spPr>
        </p:pic>
        <p:sp>
          <p:nvSpPr>
            <p:cNvPr id="14" name="Oval 13">
              <a:extLst>
                <a:ext uri="{FF2B5EF4-FFF2-40B4-BE49-F238E27FC236}">
                  <a16:creationId xmlns:a16="http://schemas.microsoft.com/office/drawing/2014/main" id="{4B3B0A76-B944-4F52-A87D-C020D9F3A61C}"/>
                </a:ext>
              </a:extLst>
            </p:cNvPr>
            <p:cNvSpPr/>
            <p:nvPr/>
          </p:nvSpPr>
          <p:spPr>
            <a:xfrm>
              <a:off x="6864350" y="5018527"/>
              <a:ext cx="669175" cy="669175"/>
            </a:xfrm>
            <a:prstGeom prst="ellipse">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a:t>
              </a:r>
            </a:p>
          </p:txBody>
        </p:sp>
      </p:grpSp>
    </p:spTree>
    <p:extLst>
      <p:ext uri="{BB962C8B-B14F-4D97-AF65-F5344CB8AC3E}">
        <p14:creationId xmlns:p14="http://schemas.microsoft.com/office/powerpoint/2010/main" val="126401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2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 presetClass="exit" presetSubtype="0" fill="hold"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 presetClass="exit" presetSubtype="0" fill="hold"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49" y="3786408"/>
            <a:ext cx="2526812" cy="772107"/>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r>
              <a:rPr lang="en-GB" dirty="0">
                <a:solidFill>
                  <a:schemeClr val="tx1"/>
                </a:solidFill>
              </a:rPr>
              <a:t>Click on the globe to reveal the answer.</a:t>
            </a:r>
          </a:p>
        </p:txBody>
      </p:sp>
      <p:sp>
        <p:nvSpPr>
          <p:cNvPr id="21" name="Title 20"/>
          <p:cNvSpPr>
            <a:spLocks noGrp="1"/>
          </p:cNvSpPr>
          <p:nvPr>
            <p:ph type="title"/>
          </p:nvPr>
        </p:nvSpPr>
        <p:spPr/>
        <p:txBody>
          <a:bodyPr/>
          <a:lstStyle/>
          <a:p>
            <a:r>
              <a:rPr lang="en-GB" sz="3200" dirty="0"/>
              <a:t>What Is an Earthworm?</a:t>
            </a:r>
            <a:endParaRPr lang="en-GB" sz="4400" dirty="0">
              <a:latin typeface="+mn-lt"/>
            </a:endParaRPr>
          </a:p>
        </p:txBody>
      </p:sp>
      <p:sp>
        <p:nvSpPr>
          <p:cNvPr id="5" name="Rectangle 4"/>
          <p:cNvSpPr/>
          <p:nvPr/>
        </p:nvSpPr>
        <p:spPr>
          <a:xfrm>
            <a:off x="755649" y="1513946"/>
            <a:ext cx="7638073" cy="1938992"/>
          </a:xfrm>
          <a:prstGeom prst="rect">
            <a:avLst/>
          </a:prstGeom>
        </p:spPr>
        <p:txBody>
          <a:bodyPr wrap="square" lIns="0" tIns="0" rIns="0" bIns="0">
            <a:spAutoFit/>
          </a:bodyPr>
          <a:lstStyle/>
          <a:p>
            <a:pPr marL="0" lvl="0" indent="0" algn="l" rtl="0">
              <a:spcBef>
                <a:spcPts val="0"/>
              </a:spcBef>
              <a:spcAft>
                <a:spcPts val="0"/>
              </a:spcAft>
              <a:buNone/>
            </a:pPr>
            <a:r>
              <a:rPr lang="en-GB" dirty="0"/>
              <a:t>Most people know what an earthworm is, but how much do we actually know about them? They are invertebrates (creatures with no backbone) and are found all over the world, except in extremely cold places or extremely dry places.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Where do you think earthworms                                                                                are not found?</a:t>
            </a:r>
          </a:p>
        </p:txBody>
      </p:sp>
      <p:sp>
        <p:nvSpPr>
          <p:cNvPr id="6" name="Oval 5">
            <a:extLst>
              <a:ext uri="{FF2B5EF4-FFF2-40B4-BE49-F238E27FC236}">
                <a16:creationId xmlns:a16="http://schemas.microsoft.com/office/drawing/2014/main" id="{A00373F1-4D4F-404F-B9A5-D5A7A9B28820}"/>
              </a:ext>
            </a:extLst>
          </p:cNvPr>
          <p:cNvSpPr/>
          <p:nvPr/>
        </p:nvSpPr>
        <p:spPr>
          <a:xfrm>
            <a:off x="4927563" y="2928494"/>
            <a:ext cx="2849565" cy="2849565"/>
          </a:xfrm>
          <a:prstGeom prst="ellipse">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6AE8E28-49FF-4ED0-B163-2E6BED818D07}"/>
              </a:ext>
            </a:extLst>
          </p:cNvPr>
          <p:cNvSpPr txBox="1"/>
          <p:nvPr/>
        </p:nvSpPr>
        <p:spPr>
          <a:xfrm>
            <a:off x="5294972" y="3892447"/>
            <a:ext cx="2133600" cy="830997"/>
          </a:xfrm>
          <a:prstGeom prst="rect">
            <a:avLst/>
          </a:prstGeom>
          <a:noFill/>
        </p:spPr>
        <p:txBody>
          <a:bodyPr wrap="square">
            <a:spAutoFit/>
          </a:bodyPr>
          <a:lstStyle/>
          <a:p>
            <a:pPr marL="0" lvl="0" indent="0" algn="ctr" rtl="0">
              <a:spcBef>
                <a:spcPts val="1600"/>
              </a:spcBef>
              <a:spcAft>
                <a:spcPts val="1600"/>
              </a:spcAft>
              <a:buNone/>
            </a:pPr>
            <a:r>
              <a:rPr lang="en-GB" sz="2400" b="1" dirty="0"/>
              <a:t>Polar regions and deserts</a:t>
            </a:r>
          </a:p>
        </p:txBody>
      </p:sp>
      <p:sp>
        <p:nvSpPr>
          <p:cNvPr id="2" name="Oval 1">
            <a:extLst>
              <a:ext uri="{FF2B5EF4-FFF2-40B4-BE49-F238E27FC236}">
                <a16:creationId xmlns:a16="http://schemas.microsoft.com/office/drawing/2014/main" id="{8686935C-9EBB-48CE-A71A-969A057BE99B}"/>
              </a:ext>
            </a:extLst>
          </p:cNvPr>
          <p:cNvSpPr/>
          <p:nvPr/>
        </p:nvSpPr>
        <p:spPr>
          <a:xfrm>
            <a:off x="6425234" y="2732723"/>
            <a:ext cx="1037546" cy="1037546"/>
          </a:xfrm>
          <a:prstGeom prst="ellipse">
            <a:avLst/>
          </a:prstGeom>
          <a:blipFill>
            <a:blip r:embed="rId2"/>
            <a:stretch>
              <a:fillRect/>
            </a:stretch>
          </a:blipFill>
          <a:ln w="57150">
            <a:solidFill>
              <a:srgbClr val="7566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4ABEAA5E-7328-41C2-9456-72D00E7F962C}"/>
              </a:ext>
            </a:extLst>
          </p:cNvPr>
          <p:cNvSpPr/>
          <p:nvPr/>
        </p:nvSpPr>
        <p:spPr>
          <a:xfrm>
            <a:off x="5285545" y="4908003"/>
            <a:ext cx="1037546" cy="1037546"/>
          </a:xfrm>
          <a:prstGeom prst="ellipse">
            <a:avLst/>
          </a:prstGeom>
          <a:blipFill>
            <a:blip r:embed="rId3"/>
            <a:stretch>
              <a:fillRect/>
            </a:stretch>
          </a:blipFill>
          <a:ln w="57150">
            <a:solidFill>
              <a:srgbClr val="7566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9447C188-7093-4777-95A5-1B0979ECB544}"/>
              </a:ext>
            </a:extLst>
          </p:cNvPr>
          <p:cNvGrpSpPr/>
          <p:nvPr/>
        </p:nvGrpSpPr>
        <p:grpSpPr>
          <a:xfrm>
            <a:off x="3858456" y="2565415"/>
            <a:ext cx="4312696" cy="3575722"/>
            <a:chOff x="3858456" y="2565415"/>
            <a:chExt cx="4312696" cy="3575722"/>
          </a:xfrm>
        </p:grpSpPr>
        <p:sp>
          <p:nvSpPr>
            <p:cNvPr id="23" name="Oval 22">
              <a:extLst>
                <a:ext uri="{FF2B5EF4-FFF2-40B4-BE49-F238E27FC236}">
                  <a16:creationId xmlns:a16="http://schemas.microsoft.com/office/drawing/2014/main" id="{14EB5257-61FE-4F02-81BD-D3B2814C6C8D}"/>
                </a:ext>
              </a:extLst>
            </p:cNvPr>
            <p:cNvSpPr/>
            <p:nvPr/>
          </p:nvSpPr>
          <p:spPr>
            <a:xfrm>
              <a:off x="3858456" y="3135605"/>
              <a:ext cx="2959787" cy="2959787"/>
            </a:xfrm>
            <a:prstGeom prst="ellipse">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a:extLst>
                <a:ext uri="{FF2B5EF4-FFF2-40B4-BE49-F238E27FC236}">
                  <a16:creationId xmlns:a16="http://schemas.microsoft.com/office/drawing/2014/main" id="{5017DE28-B56B-4C9D-A3FA-0F19019324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9384" y="2565415"/>
              <a:ext cx="3571768" cy="3575722"/>
            </a:xfrm>
            <a:prstGeom prst="rect">
              <a:avLst/>
            </a:prstGeom>
          </p:spPr>
        </p:pic>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200" dirty="0"/>
              <a:t>What Type of Animal Is an Earthworm?</a:t>
            </a:r>
            <a:endParaRPr lang="en-GB" sz="6000" dirty="0">
              <a:latin typeface="+mn-lt"/>
            </a:endParaRPr>
          </a:p>
        </p:txBody>
      </p:sp>
      <p:sp>
        <p:nvSpPr>
          <p:cNvPr id="5" name="Rectangle 4"/>
          <p:cNvSpPr/>
          <p:nvPr/>
        </p:nvSpPr>
        <p:spPr>
          <a:xfrm>
            <a:off x="755649" y="1513946"/>
            <a:ext cx="7638073" cy="553998"/>
          </a:xfrm>
          <a:prstGeom prst="rect">
            <a:avLst/>
          </a:prstGeom>
        </p:spPr>
        <p:txBody>
          <a:bodyPr wrap="square" lIns="0" tIns="0" rIns="0" bIns="0">
            <a:spAutoFit/>
          </a:bodyPr>
          <a:lstStyle/>
          <a:p>
            <a:pPr marL="0" lvl="0" indent="0" algn="l" rtl="0">
              <a:spcBef>
                <a:spcPts val="0"/>
              </a:spcBef>
              <a:spcAft>
                <a:spcPts val="0"/>
              </a:spcAft>
              <a:buNone/>
            </a:pPr>
            <a:r>
              <a:rPr lang="en-GB" dirty="0"/>
              <a:t>Earthworms are a type of invertebrate called an annelid. Another example of an annelid is a leech. </a:t>
            </a:r>
          </a:p>
        </p:txBody>
      </p:sp>
      <p:sp>
        <p:nvSpPr>
          <p:cNvPr id="12" name="Oval 11">
            <a:extLst>
              <a:ext uri="{FF2B5EF4-FFF2-40B4-BE49-F238E27FC236}">
                <a16:creationId xmlns:a16="http://schemas.microsoft.com/office/drawing/2014/main" id="{B89064C2-C4CC-42A5-9E46-46B3F3AC946A}"/>
              </a:ext>
            </a:extLst>
          </p:cNvPr>
          <p:cNvSpPr/>
          <p:nvPr/>
        </p:nvSpPr>
        <p:spPr>
          <a:xfrm>
            <a:off x="1704555" y="2964351"/>
            <a:ext cx="5725359" cy="5725359"/>
          </a:xfrm>
          <a:prstGeom prst="ellipse">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EF9F937-0A53-439C-9A24-B8D33646A1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6015" y="2482243"/>
            <a:ext cx="4457340" cy="3445480"/>
          </a:xfrm>
          <a:prstGeom prst="rect">
            <a:avLst/>
          </a:prstGeom>
        </p:spPr>
      </p:pic>
      <p:sp>
        <p:nvSpPr>
          <p:cNvPr id="3" name="Rectangle 2"/>
          <p:cNvSpPr/>
          <p:nvPr/>
        </p:nvSpPr>
        <p:spPr>
          <a:xfrm>
            <a:off x="2532304" y="4106820"/>
            <a:ext cx="1544396" cy="495108"/>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1600"/>
              </a:spcBef>
              <a:spcAft>
                <a:spcPts val="0"/>
              </a:spcAft>
              <a:buNone/>
            </a:pPr>
            <a:r>
              <a:rPr lang="en-GB" dirty="0">
                <a:solidFill>
                  <a:schemeClr val="bg1"/>
                </a:solidFill>
              </a:rPr>
              <a:t>leeches</a:t>
            </a:r>
          </a:p>
        </p:txBody>
      </p:sp>
    </p:spTree>
    <p:extLst>
      <p:ext uri="{BB962C8B-B14F-4D97-AF65-F5344CB8AC3E}">
        <p14:creationId xmlns:p14="http://schemas.microsoft.com/office/powerpoint/2010/main" val="306741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257175" y="478895"/>
            <a:ext cx="8582023" cy="994306"/>
          </a:xfrm>
        </p:spPr>
        <p:txBody>
          <a:bodyPr/>
          <a:lstStyle/>
          <a:p>
            <a:r>
              <a:rPr lang="en-GB" sz="3100" dirty="0"/>
              <a:t>How Many Types of Earthworm Are There?</a:t>
            </a:r>
            <a:endParaRPr lang="en-GB" sz="3100" dirty="0">
              <a:latin typeface="+mn-lt"/>
            </a:endParaRPr>
          </a:p>
        </p:txBody>
      </p:sp>
      <p:sp>
        <p:nvSpPr>
          <p:cNvPr id="5" name="Rectangle 4"/>
          <p:cNvSpPr/>
          <p:nvPr/>
        </p:nvSpPr>
        <p:spPr>
          <a:xfrm>
            <a:off x="755649" y="1513946"/>
            <a:ext cx="3816351" cy="1661993"/>
          </a:xfrm>
          <a:prstGeom prst="rect">
            <a:avLst/>
          </a:prstGeom>
        </p:spPr>
        <p:txBody>
          <a:bodyPr wrap="square" lIns="0" tIns="0" rIns="0" bIns="0">
            <a:spAutoFit/>
          </a:bodyPr>
          <a:lstStyle/>
          <a:p>
            <a:pPr marL="0" lvl="0" indent="0" algn="l" rtl="0">
              <a:spcBef>
                <a:spcPts val="0"/>
              </a:spcBef>
              <a:spcAft>
                <a:spcPts val="0"/>
              </a:spcAft>
              <a:buNone/>
            </a:pPr>
            <a:r>
              <a:rPr lang="en-GB" dirty="0"/>
              <a:t>There are 5500 species of earthworm in the world. 29 of those are native to the UK. You can sometimes tell where an earthworm has been                    by the cast it creates as it digs                   its burrow.</a:t>
            </a:r>
          </a:p>
        </p:txBody>
      </p:sp>
      <p:sp>
        <p:nvSpPr>
          <p:cNvPr id="6" name="Rectangle 5">
            <a:extLst>
              <a:ext uri="{FF2B5EF4-FFF2-40B4-BE49-F238E27FC236}">
                <a16:creationId xmlns:a16="http://schemas.microsoft.com/office/drawing/2014/main" id="{BC77CBE6-6F9D-49AB-9334-D4D8E536664E}"/>
              </a:ext>
            </a:extLst>
          </p:cNvPr>
          <p:cNvSpPr/>
          <p:nvPr/>
        </p:nvSpPr>
        <p:spPr>
          <a:xfrm>
            <a:off x="0" y="4000500"/>
            <a:ext cx="7639050" cy="1095375"/>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E91E0246-4775-4737-8BA0-E0E0EEE7AA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469763" y="3259015"/>
            <a:ext cx="1937525" cy="1624325"/>
          </a:xfrm>
          <a:prstGeom prst="rect">
            <a:avLst/>
          </a:prstGeom>
        </p:spPr>
      </p:pic>
      <p:pic>
        <p:nvPicPr>
          <p:cNvPr id="4" name="Picture 3">
            <a:extLst>
              <a:ext uri="{FF2B5EF4-FFF2-40B4-BE49-F238E27FC236}">
                <a16:creationId xmlns:a16="http://schemas.microsoft.com/office/drawing/2014/main" id="{A2F7AA7C-4E6B-41E0-8763-E2629EA820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938" r="15029"/>
          <a:stretch/>
        </p:blipFill>
        <p:spPr>
          <a:xfrm>
            <a:off x="4038600" y="1526764"/>
            <a:ext cx="4255025" cy="4310596"/>
          </a:xfrm>
          <a:prstGeom prst="ellipse">
            <a:avLst/>
          </a:prstGeom>
        </p:spPr>
      </p:pic>
    </p:spTree>
    <p:extLst>
      <p:ext uri="{BB962C8B-B14F-4D97-AF65-F5344CB8AC3E}">
        <p14:creationId xmlns:p14="http://schemas.microsoft.com/office/powerpoint/2010/main" val="14581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5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2E9DE4-32F6-46D2-8681-204153287D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3548" y="4181756"/>
            <a:ext cx="5629275" cy="1989840"/>
          </a:xfrm>
          <a:prstGeom prst="rect">
            <a:avLst/>
          </a:prstGeom>
        </p:spPr>
      </p:pic>
      <p:sp>
        <p:nvSpPr>
          <p:cNvPr id="21" name="Title 20"/>
          <p:cNvSpPr>
            <a:spLocks noGrp="1"/>
          </p:cNvSpPr>
          <p:nvPr>
            <p:ph type="title"/>
          </p:nvPr>
        </p:nvSpPr>
        <p:spPr>
          <a:xfrm>
            <a:off x="257175" y="478895"/>
            <a:ext cx="8582023" cy="994306"/>
          </a:xfrm>
        </p:spPr>
        <p:txBody>
          <a:bodyPr/>
          <a:lstStyle/>
          <a:p>
            <a:r>
              <a:rPr lang="en-GB" sz="3200" dirty="0"/>
              <a:t>How Big Can They Grow?</a:t>
            </a:r>
            <a:endParaRPr lang="en-GB" sz="3200" dirty="0">
              <a:latin typeface="+mn-lt"/>
            </a:endParaRPr>
          </a:p>
        </p:txBody>
      </p:sp>
      <p:sp>
        <p:nvSpPr>
          <p:cNvPr id="5" name="Rectangle 4"/>
          <p:cNvSpPr/>
          <p:nvPr/>
        </p:nvSpPr>
        <p:spPr>
          <a:xfrm>
            <a:off x="755649" y="1513946"/>
            <a:ext cx="7712076" cy="553998"/>
          </a:xfrm>
          <a:prstGeom prst="rect">
            <a:avLst/>
          </a:prstGeom>
        </p:spPr>
        <p:txBody>
          <a:bodyPr wrap="square" lIns="0" tIns="0" rIns="0" bIns="0">
            <a:spAutoFit/>
          </a:bodyPr>
          <a:lstStyle/>
          <a:p>
            <a:r>
              <a:rPr lang="en-GB" dirty="0"/>
              <a:t>UK earthworms can grow to around 25 centimetres long. How long do you think the biggest earthworm in the world is? </a:t>
            </a:r>
          </a:p>
        </p:txBody>
      </p:sp>
      <p:sp>
        <p:nvSpPr>
          <p:cNvPr id="7" name="Rectangle 6">
            <a:extLst>
              <a:ext uri="{FF2B5EF4-FFF2-40B4-BE49-F238E27FC236}">
                <a16:creationId xmlns:a16="http://schemas.microsoft.com/office/drawing/2014/main" id="{A5A0D93E-ED7F-477E-BF2C-3CC8F59BD72A}"/>
              </a:ext>
            </a:extLst>
          </p:cNvPr>
          <p:cNvSpPr/>
          <p:nvPr/>
        </p:nvSpPr>
        <p:spPr>
          <a:xfrm>
            <a:off x="2826664" y="2362392"/>
            <a:ext cx="3443044"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dirty="0">
                <a:solidFill>
                  <a:schemeClr val="tx1"/>
                </a:solidFill>
              </a:rPr>
              <a:t>Click on the picture to find out.</a:t>
            </a:r>
          </a:p>
        </p:txBody>
      </p:sp>
      <p:pic>
        <p:nvPicPr>
          <p:cNvPr id="8" name="Picture 7">
            <a:extLst>
              <a:ext uri="{FF2B5EF4-FFF2-40B4-BE49-F238E27FC236}">
                <a16:creationId xmlns:a16="http://schemas.microsoft.com/office/drawing/2014/main" id="{63776CD3-6413-4F73-AFF8-B89D8EC1E6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5636" y="3210944"/>
            <a:ext cx="2705100" cy="656233"/>
          </a:xfrm>
          <a:prstGeom prst="rect">
            <a:avLst/>
          </a:prstGeom>
        </p:spPr>
      </p:pic>
      <p:sp>
        <p:nvSpPr>
          <p:cNvPr id="11" name="Rectangle 10">
            <a:extLst>
              <a:ext uri="{FF2B5EF4-FFF2-40B4-BE49-F238E27FC236}">
                <a16:creationId xmlns:a16="http://schemas.microsoft.com/office/drawing/2014/main" id="{E1A7F757-9F87-4E8E-AD8D-4BD17F9434DC}"/>
              </a:ext>
            </a:extLst>
          </p:cNvPr>
          <p:cNvSpPr/>
          <p:nvPr/>
        </p:nvSpPr>
        <p:spPr>
          <a:xfrm>
            <a:off x="728661" y="4181756"/>
            <a:ext cx="7639050" cy="772107"/>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r>
              <a:rPr lang="en-GB" dirty="0">
                <a:solidFill>
                  <a:srgbClr val="000000"/>
                </a:solidFill>
              </a:rPr>
              <a:t>The Giant Gippsland Earthworm is found in Australia. It can grow up to 3 metres long! The </a:t>
            </a:r>
            <a:r>
              <a:rPr lang="en-GB" dirty="0" err="1">
                <a:solidFill>
                  <a:srgbClr val="000000"/>
                </a:solidFill>
              </a:rPr>
              <a:t>Bunwurrung</a:t>
            </a:r>
            <a:r>
              <a:rPr lang="en-GB" dirty="0">
                <a:solidFill>
                  <a:srgbClr val="000000"/>
                </a:solidFill>
              </a:rPr>
              <a:t> people call this earthworm ‘</a:t>
            </a:r>
            <a:r>
              <a:rPr lang="en-GB" dirty="0" err="1">
                <a:solidFill>
                  <a:srgbClr val="000000"/>
                </a:solidFill>
              </a:rPr>
              <a:t>karmai</a:t>
            </a:r>
            <a:r>
              <a:rPr lang="en-GB" dirty="0">
                <a:solidFill>
                  <a:srgbClr val="000000"/>
                </a:solidFill>
              </a:rPr>
              <a:t>’. </a:t>
            </a:r>
            <a:endParaRPr lang="en-GB" dirty="0">
              <a:solidFill>
                <a:srgbClr val="FF0000"/>
              </a:solidFill>
            </a:endParaRPr>
          </a:p>
        </p:txBody>
      </p:sp>
      <p:pic>
        <p:nvPicPr>
          <p:cNvPr id="12" name="Picture 11">
            <a:extLst>
              <a:ext uri="{FF2B5EF4-FFF2-40B4-BE49-F238E27FC236}">
                <a16:creationId xmlns:a16="http://schemas.microsoft.com/office/drawing/2014/main" id="{7892F772-9DED-462C-B0ED-1F755564B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0910" y="2857500"/>
            <a:ext cx="6321553" cy="1533552"/>
          </a:xfrm>
          <a:prstGeom prst="rect">
            <a:avLst/>
          </a:prstGeom>
        </p:spPr>
      </p:pic>
    </p:spTree>
    <p:extLst>
      <p:ext uri="{BB962C8B-B14F-4D97-AF65-F5344CB8AC3E}">
        <p14:creationId xmlns:p14="http://schemas.microsoft.com/office/powerpoint/2010/main" val="268702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000" fill="hold"/>
                                        <p:tgtEl>
                                          <p:spTgt spid="12"/>
                                        </p:tgtEl>
                                        <p:attrNameLst>
                                          <p:attrName>ppt_w</p:attrName>
                                        </p:attrNameLst>
                                      </p:cBhvr>
                                      <p:tavLst>
                                        <p:tav tm="0">
                                          <p:val>
                                            <p:fltVal val="0"/>
                                          </p:val>
                                        </p:tav>
                                        <p:tav tm="100000">
                                          <p:val>
                                            <p:strVal val="#ppt_w"/>
                                          </p:val>
                                        </p:tav>
                                      </p:tavLst>
                                    </p:anim>
                                    <p:anim calcmode="lin" valueType="num">
                                      <p:cBhvr>
                                        <p:cTn id="8" dur="3000" fill="hold"/>
                                        <p:tgtEl>
                                          <p:spTgt spid="12"/>
                                        </p:tgtEl>
                                        <p:attrNameLst>
                                          <p:attrName>ppt_h</p:attrName>
                                        </p:attrNameLst>
                                      </p:cBhvr>
                                      <p:tavLst>
                                        <p:tav tm="0">
                                          <p:val>
                                            <p:fltVal val="0"/>
                                          </p:val>
                                        </p:tav>
                                        <p:tav tm="100000">
                                          <p:val>
                                            <p:strVal val="#ppt_h"/>
                                          </p:val>
                                        </p:tav>
                                      </p:tavLst>
                                    </p:anim>
                                    <p:animEffect transition="in" filter="fade">
                                      <p:cBhvr>
                                        <p:cTn id="9" dur="3000"/>
                                        <p:tgtEl>
                                          <p:spTgt spid="12"/>
                                        </p:tgtEl>
                                      </p:cBhvr>
                                    </p:animEffect>
                                  </p:childTnLst>
                                </p:cTn>
                              </p:par>
                              <p:par>
                                <p:cTn id="10" presetID="10" presetClass="exit" presetSubtype="0" fill="hold" nodeType="withEffect">
                                  <p:stCondLst>
                                    <p:cond delay="50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3000"/>
                            </p:stCondLst>
                            <p:childTnLst>
                              <p:par>
                                <p:cTn id="20" presetID="42" presetClass="path" presetSubtype="0" accel="50000" decel="50000" fill="hold" nodeType="afterEffect">
                                  <p:stCondLst>
                                    <p:cond delay="0"/>
                                  </p:stCondLst>
                                  <p:childTnLst>
                                    <p:animMotion origin="layout" path="M -2.77778E-7 -2.22222E-6 L 0.00504 -0.14236 " pathEditMode="relative" rAng="0" ptsTypes="AA">
                                      <p:cBhvr>
                                        <p:cTn id="21" dur="2000" fill="hold"/>
                                        <p:tgtEl>
                                          <p:spTgt spid="12"/>
                                        </p:tgtEl>
                                        <p:attrNameLst>
                                          <p:attrName>ppt_x</p:attrName>
                                          <p:attrName>ppt_y</p:attrName>
                                        </p:attrNameLst>
                                      </p:cBhvr>
                                      <p:rCtr x="243" y="-7130"/>
                                    </p:animMotion>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entr" presetSubtype="0" fill="hold" nodeType="withEffect">
                                  <p:stCondLst>
                                    <p:cond delay="10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5" grpId="0"/>
      <p:bldP spid="7"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AEDD4D0-6E61-4336-B816-AD186F28121E}"/>
              </a:ext>
            </a:extLst>
          </p:cNvPr>
          <p:cNvSpPr/>
          <p:nvPr/>
        </p:nvSpPr>
        <p:spPr>
          <a:xfrm>
            <a:off x="6247492" y="1329800"/>
            <a:ext cx="2898910" cy="744072"/>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endParaRPr lang="en-GB" dirty="0">
              <a:solidFill>
                <a:schemeClr val="bg1"/>
              </a:solidFill>
            </a:endParaRPr>
          </a:p>
        </p:txBody>
      </p:sp>
      <p:sp>
        <p:nvSpPr>
          <p:cNvPr id="21" name="Title 20"/>
          <p:cNvSpPr>
            <a:spLocks noGrp="1"/>
          </p:cNvSpPr>
          <p:nvPr>
            <p:ph type="title"/>
          </p:nvPr>
        </p:nvSpPr>
        <p:spPr>
          <a:xfrm>
            <a:off x="257175" y="478895"/>
            <a:ext cx="8582023" cy="994306"/>
          </a:xfrm>
        </p:spPr>
        <p:txBody>
          <a:bodyPr/>
          <a:lstStyle/>
          <a:p>
            <a:r>
              <a:rPr lang="en-GB" sz="3200" dirty="0"/>
              <a:t>Diagram of an Earthworm </a:t>
            </a:r>
            <a:endParaRPr lang="en-GB" sz="3200" dirty="0">
              <a:latin typeface="+mn-lt"/>
            </a:endParaRPr>
          </a:p>
        </p:txBody>
      </p:sp>
      <p:sp>
        <p:nvSpPr>
          <p:cNvPr id="5" name="Rectangle 4"/>
          <p:cNvSpPr/>
          <p:nvPr/>
        </p:nvSpPr>
        <p:spPr>
          <a:xfrm>
            <a:off x="6405721" y="1421705"/>
            <a:ext cx="1994763" cy="553998"/>
          </a:xfrm>
          <a:prstGeom prst="rect">
            <a:avLst/>
          </a:prstGeom>
        </p:spPr>
        <p:txBody>
          <a:bodyPr wrap="square" lIns="0" tIns="0" rIns="0" bIns="0">
            <a:spAutoFit/>
          </a:bodyPr>
          <a:lstStyle/>
          <a:p>
            <a:r>
              <a:rPr lang="en-GB" sz="1800" dirty="0">
                <a:solidFill>
                  <a:schemeClr val="bg1"/>
                </a:solidFill>
              </a:rPr>
              <a:t>Click on each label to find out more.</a:t>
            </a:r>
            <a:endParaRPr lang="en-GB" dirty="0">
              <a:solidFill>
                <a:schemeClr val="bg1"/>
              </a:solidFill>
            </a:endParaRPr>
          </a:p>
        </p:txBody>
      </p:sp>
      <p:sp>
        <p:nvSpPr>
          <p:cNvPr id="7" name="Rectangle 6">
            <a:hlinkClick r:id="rId2" action="ppaction://hlinksldjump"/>
            <a:extLst>
              <a:ext uri="{FF2B5EF4-FFF2-40B4-BE49-F238E27FC236}">
                <a16:creationId xmlns:a16="http://schemas.microsoft.com/office/drawing/2014/main" id="{A5A0D93E-ED7F-477E-BF2C-3CC8F59BD72A}"/>
              </a:ext>
            </a:extLst>
          </p:cNvPr>
          <p:cNvSpPr/>
          <p:nvPr/>
        </p:nvSpPr>
        <p:spPr>
          <a:xfrm>
            <a:off x="4356402"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no lungs</a:t>
            </a:r>
            <a:endParaRPr lang="en-GB" dirty="0">
              <a:solidFill>
                <a:schemeClr val="tx1"/>
              </a:solidFill>
            </a:endParaRPr>
          </a:p>
        </p:txBody>
      </p:sp>
      <p:pic>
        <p:nvPicPr>
          <p:cNvPr id="3" name="Picture 2">
            <a:extLst>
              <a:ext uri="{FF2B5EF4-FFF2-40B4-BE49-F238E27FC236}">
                <a16:creationId xmlns:a16="http://schemas.microsoft.com/office/drawing/2014/main" id="{CB4AF82E-8D97-4F02-BEC5-D5116777FF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5467" y="2388911"/>
            <a:ext cx="6134100" cy="1488077"/>
          </a:xfrm>
          <a:prstGeom prst="rect">
            <a:avLst/>
          </a:prstGeom>
        </p:spPr>
      </p:pic>
      <p:sp>
        <p:nvSpPr>
          <p:cNvPr id="13" name="Rectangle 12">
            <a:hlinkClick r:id="rId4" action="ppaction://hlinksldjump"/>
            <a:extLst>
              <a:ext uri="{FF2B5EF4-FFF2-40B4-BE49-F238E27FC236}">
                <a16:creationId xmlns:a16="http://schemas.microsoft.com/office/drawing/2014/main" id="{30371831-C0D0-4147-845F-1E67E62ACE4F}"/>
              </a:ext>
            </a:extLst>
          </p:cNvPr>
          <p:cNvSpPr/>
          <p:nvPr/>
        </p:nvSpPr>
        <p:spPr>
          <a:xfrm>
            <a:off x="1740215" y="4124363"/>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clitellum</a:t>
            </a:r>
            <a:endParaRPr lang="en-GB" dirty="0">
              <a:solidFill>
                <a:schemeClr val="tx1"/>
              </a:solidFill>
            </a:endParaRPr>
          </a:p>
        </p:txBody>
      </p:sp>
      <p:sp>
        <p:nvSpPr>
          <p:cNvPr id="14" name="Rectangle 13">
            <a:hlinkClick r:id="rId5" action="ppaction://hlinksldjump"/>
            <a:extLst>
              <a:ext uri="{FF2B5EF4-FFF2-40B4-BE49-F238E27FC236}">
                <a16:creationId xmlns:a16="http://schemas.microsoft.com/office/drawing/2014/main" id="{576ACEA0-DED5-4A90-8FD2-D8F8CBEADEF5}"/>
              </a:ext>
            </a:extLst>
          </p:cNvPr>
          <p:cNvSpPr/>
          <p:nvPr/>
        </p:nvSpPr>
        <p:spPr>
          <a:xfrm>
            <a:off x="6108592" y="4163011"/>
            <a:ext cx="2291892"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retractable bristles</a:t>
            </a:r>
            <a:endParaRPr lang="en-GB" dirty="0">
              <a:solidFill>
                <a:schemeClr val="tx1"/>
              </a:solidFill>
            </a:endParaRPr>
          </a:p>
        </p:txBody>
      </p:sp>
      <p:sp>
        <p:nvSpPr>
          <p:cNvPr id="15" name="Rectangle 14">
            <a:hlinkClick r:id="rId6" action="ppaction://hlinksldjump"/>
            <a:extLst>
              <a:ext uri="{FF2B5EF4-FFF2-40B4-BE49-F238E27FC236}">
                <a16:creationId xmlns:a16="http://schemas.microsoft.com/office/drawing/2014/main" id="{14FE822E-4613-4F97-B8A4-1193B61CE09C}"/>
              </a:ext>
            </a:extLst>
          </p:cNvPr>
          <p:cNvSpPr/>
          <p:nvPr/>
        </p:nvSpPr>
        <p:spPr>
          <a:xfrm>
            <a:off x="789516"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head</a:t>
            </a:r>
            <a:endParaRPr lang="en-GB" dirty="0">
              <a:solidFill>
                <a:schemeClr val="tx1"/>
              </a:solidFill>
            </a:endParaRPr>
          </a:p>
        </p:txBody>
      </p:sp>
      <p:cxnSp>
        <p:nvCxnSpPr>
          <p:cNvPr id="6" name="Straight Arrow Connector 5">
            <a:extLst>
              <a:ext uri="{FF2B5EF4-FFF2-40B4-BE49-F238E27FC236}">
                <a16:creationId xmlns:a16="http://schemas.microsoft.com/office/drawing/2014/main" id="{294B48DC-DCD1-4424-8C6D-3A8D0CFC98E1}"/>
              </a:ext>
            </a:extLst>
          </p:cNvPr>
          <p:cNvCxnSpPr>
            <a:cxnSpLocks/>
            <a:endCxn id="13" idx="0"/>
          </p:cNvCxnSpPr>
          <p:nvPr/>
        </p:nvCxnSpPr>
        <p:spPr>
          <a:xfrm flipH="1">
            <a:off x="2371812" y="3132949"/>
            <a:ext cx="1195830" cy="991414"/>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A47E6B-700D-4C3E-9E72-465A024C3456}"/>
              </a:ext>
            </a:extLst>
          </p:cNvPr>
          <p:cNvCxnSpPr>
            <a:cxnSpLocks/>
            <a:endCxn id="15" idx="2"/>
          </p:cNvCxnSpPr>
          <p:nvPr/>
        </p:nvCxnSpPr>
        <p:spPr>
          <a:xfrm flipH="1" flipV="1">
            <a:off x="1421113" y="2018336"/>
            <a:ext cx="70079" cy="7183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C67733-0140-4D95-812E-D6C90DE5577A}"/>
              </a:ext>
            </a:extLst>
          </p:cNvPr>
          <p:cNvCxnSpPr>
            <a:endCxn id="7" idx="2"/>
          </p:cNvCxnSpPr>
          <p:nvPr/>
        </p:nvCxnSpPr>
        <p:spPr>
          <a:xfrm flipV="1">
            <a:off x="4605867" y="2018336"/>
            <a:ext cx="382132" cy="6421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C5AF9456-9C2F-44D3-8423-E4F2EC923D96}"/>
              </a:ext>
            </a:extLst>
          </p:cNvPr>
          <p:cNvGrpSpPr/>
          <p:nvPr/>
        </p:nvGrpSpPr>
        <p:grpSpPr>
          <a:xfrm>
            <a:off x="3707569" y="3503524"/>
            <a:ext cx="1488847" cy="1488077"/>
            <a:chOff x="3673702" y="4272025"/>
            <a:chExt cx="1488847" cy="1488077"/>
          </a:xfrm>
        </p:grpSpPr>
        <p:pic>
          <p:nvPicPr>
            <p:cNvPr id="16" name="Picture 15">
              <a:extLst>
                <a:ext uri="{FF2B5EF4-FFF2-40B4-BE49-F238E27FC236}">
                  <a16:creationId xmlns:a16="http://schemas.microsoft.com/office/drawing/2014/main" id="{2CDB2DC4-A916-4E35-9032-48E26CD1BB7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876" t="28110" r="70787" b="16833"/>
            <a:stretch/>
          </p:blipFill>
          <p:spPr>
            <a:xfrm>
              <a:off x="3673702" y="4272025"/>
              <a:ext cx="1488847" cy="1488077"/>
            </a:xfrm>
            <a:prstGeom prst="ellipse">
              <a:avLst/>
            </a:prstGeom>
            <a:ln w="57150">
              <a:solidFill>
                <a:srgbClr val="FFA3B5"/>
              </a:solidFill>
            </a:ln>
          </p:spPr>
        </p:pic>
        <p:cxnSp>
          <p:nvCxnSpPr>
            <p:cNvPr id="26" name="Straight Connector 25">
              <a:extLst>
                <a:ext uri="{FF2B5EF4-FFF2-40B4-BE49-F238E27FC236}">
                  <a16:creationId xmlns:a16="http://schemas.microsoft.com/office/drawing/2014/main" id="{15559C0C-E9BC-484C-B838-A7662B5C3750}"/>
                </a:ext>
              </a:extLst>
            </p:cNvPr>
            <p:cNvCxnSpPr>
              <a:cxnSpLocks/>
            </p:cNvCxnSpPr>
            <p:nvPr/>
          </p:nvCxnSpPr>
          <p:spPr>
            <a:xfrm flipH="1" flipV="1">
              <a:off x="4362047" y="4403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77EEC6-D3B2-44B5-AE88-CC07B15414F9}"/>
                </a:ext>
              </a:extLst>
            </p:cNvPr>
            <p:cNvCxnSpPr>
              <a:cxnSpLocks/>
            </p:cNvCxnSpPr>
            <p:nvPr/>
          </p:nvCxnSpPr>
          <p:spPr>
            <a:xfrm flipV="1">
              <a:off x="4381097" y="4427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E27388-6471-418F-8C7F-86498F1F300B}"/>
                </a:ext>
              </a:extLst>
            </p:cNvPr>
            <p:cNvCxnSpPr>
              <a:cxnSpLocks/>
            </p:cNvCxnSpPr>
            <p:nvPr/>
          </p:nvCxnSpPr>
          <p:spPr>
            <a:xfrm flipH="1" flipV="1">
              <a:off x="4498160" y="442797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24A057-4670-43CE-87A1-8FEDE2DEC842}"/>
                </a:ext>
              </a:extLst>
            </p:cNvPr>
            <p:cNvCxnSpPr>
              <a:cxnSpLocks/>
            </p:cNvCxnSpPr>
            <p:nvPr/>
          </p:nvCxnSpPr>
          <p:spPr>
            <a:xfrm flipV="1">
              <a:off x="4517210" y="445159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0A897C-AA00-40C5-9BEE-54877C5063E2}"/>
                </a:ext>
              </a:extLst>
            </p:cNvPr>
            <p:cNvCxnSpPr>
              <a:cxnSpLocks/>
            </p:cNvCxnSpPr>
            <p:nvPr/>
          </p:nvCxnSpPr>
          <p:spPr>
            <a:xfrm flipH="1" flipV="1">
              <a:off x="4583584" y="4482837"/>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24FA18E-2937-4571-B52B-21BE26214E45}"/>
                </a:ext>
              </a:extLst>
            </p:cNvPr>
            <p:cNvCxnSpPr>
              <a:cxnSpLocks/>
            </p:cNvCxnSpPr>
            <p:nvPr/>
          </p:nvCxnSpPr>
          <p:spPr>
            <a:xfrm flipV="1">
              <a:off x="4602634" y="450645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690EE8-4C7B-40B4-B8EB-F52D5CBD80A4}"/>
                </a:ext>
              </a:extLst>
            </p:cNvPr>
            <p:cNvCxnSpPr>
              <a:cxnSpLocks/>
            </p:cNvCxnSpPr>
            <p:nvPr/>
          </p:nvCxnSpPr>
          <p:spPr>
            <a:xfrm flipH="1" flipV="1">
              <a:off x="4246164" y="433082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C700FB-F42A-4BDF-877B-428F20E181A6}"/>
                </a:ext>
              </a:extLst>
            </p:cNvPr>
            <p:cNvCxnSpPr>
              <a:cxnSpLocks/>
            </p:cNvCxnSpPr>
            <p:nvPr/>
          </p:nvCxnSpPr>
          <p:spPr>
            <a:xfrm flipV="1">
              <a:off x="4265214" y="435444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569850-3A90-4F7B-9BA7-E9F5D77F1AB7}"/>
                </a:ext>
              </a:extLst>
            </p:cNvPr>
            <p:cNvCxnSpPr>
              <a:cxnSpLocks/>
            </p:cNvCxnSpPr>
            <p:nvPr/>
          </p:nvCxnSpPr>
          <p:spPr>
            <a:xfrm flipH="1" flipV="1">
              <a:off x="4707660" y="451999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3CD2CE-3F3B-4BC8-9AEA-35A01598EF02}"/>
                </a:ext>
              </a:extLst>
            </p:cNvPr>
            <p:cNvCxnSpPr>
              <a:cxnSpLocks/>
            </p:cNvCxnSpPr>
            <p:nvPr/>
          </p:nvCxnSpPr>
          <p:spPr>
            <a:xfrm flipV="1">
              <a:off x="4726710" y="4543613"/>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7F3E38-ED41-4A7F-81D7-95FCFF9D8A25}"/>
                </a:ext>
              </a:extLst>
            </p:cNvPr>
            <p:cNvCxnSpPr>
              <a:cxnSpLocks/>
            </p:cNvCxnSpPr>
            <p:nvPr/>
          </p:nvCxnSpPr>
          <p:spPr>
            <a:xfrm flipH="1" flipV="1">
              <a:off x="4872450" y="4544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D4261D-227C-43DE-8886-29A34EC11C9D}"/>
                </a:ext>
              </a:extLst>
            </p:cNvPr>
            <p:cNvCxnSpPr>
              <a:cxnSpLocks/>
            </p:cNvCxnSpPr>
            <p:nvPr/>
          </p:nvCxnSpPr>
          <p:spPr>
            <a:xfrm flipV="1">
              <a:off x="4891500" y="4568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65E8E5-E25A-4A3B-9F05-7D3A3FF9770C}"/>
                </a:ext>
              </a:extLst>
            </p:cNvPr>
            <p:cNvCxnSpPr>
              <a:cxnSpLocks/>
            </p:cNvCxnSpPr>
            <p:nvPr/>
          </p:nvCxnSpPr>
          <p:spPr>
            <a:xfrm flipH="1" flipV="1">
              <a:off x="4235114" y="5378276"/>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AD3312-09DC-4855-B3C5-791B2B59CAE3}"/>
                </a:ext>
              </a:extLst>
            </p:cNvPr>
            <p:cNvCxnSpPr>
              <a:cxnSpLocks/>
            </p:cNvCxnSpPr>
            <p:nvPr/>
          </p:nvCxnSpPr>
          <p:spPr>
            <a:xfrm flipV="1">
              <a:off x="4177561" y="5363842"/>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30E510-4922-4BD7-A99D-17E21A3AEF06}"/>
                </a:ext>
              </a:extLst>
            </p:cNvPr>
            <p:cNvCxnSpPr>
              <a:cxnSpLocks/>
            </p:cNvCxnSpPr>
            <p:nvPr/>
          </p:nvCxnSpPr>
          <p:spPr>
            <a:xfrm>
              <a:off x="3932775" y="5247894"/>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3F3D16-25D2-46D0-A2F1-60DD325B1003}"/>
                </a:ext>
              </a:extLst>
            </p:cNvPr>
            <p:cNvCxnSpPr>
              <a:cxnSpLocks/>
            </p:cNvCxnSpPr>
            <p:nvPr/>
          </p:nvCxnSpPr>
          <p:spPr>
            <a:xfrm flipH="1">
              <a:off x="3875222" y="5233460"/>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F75A28-29DE-4466-A75F-D9C72F8823B6}"/>
                </a:ext>
              </a:extLst>
            </p:cNvPr>
            <p:cNvCxnSpPr>
              <a:cxnSpLocks/>
            </p:cNvCxnSpPr>
            <p:nvPr/>
          </p:nvCxnSpPr>
          <p:spPr>
            <a:xfrm>
              <a:off x="4088542" y="532993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E2C284-CA04-4378-A95A-2B220EFC3176}"/>
                </a:ext>
              </a:extLst>
            </p:cNvPr>
            <p:cNvCxnSpPr>
              <a:cxnSpLocks/>
            </p:cNvCxnSpPr>
            <p:nvPr/>
          </p:nvCxnSpPr>
          <p:spPr>
            <a:xfrm flipH="1">
              <a:off x="4030989" y="5315497"/>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2931F-E3EE-4A99-81DB-6593F59DC2A3}"/>
                </a:ext>
              </a:extLst>
            </p:cNvPr>
            <p:cNvCxnSpPr>
              <a:cxnSpLocks/>
            </p:cNvCxnSpPr>
            <p:nvPr/>
          </p:nvCxnSpPr>
          <p:spPr>
            <a:xfrm>
              <a:off x="3806619" y="515423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3F804F-067E-4A68-86D5-926D6F97B0FA}"/>
                </a:ext>
              </a:extLst>
            </p:cNvPr>
            <p:cNvCxnSpPr>
              <a:cxnSpLocks/>
            </p:cNvCxnSpPr>
            <p:nvPr/>
          </p:nvCxnSpPr>
          <p:spPr>
            <a:xfrm flipH="1">
              <a:off x="3749066" y="513979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0039C95-B5A6-4F18-AF65-7C42DF42676A}"/>
                </a:ext>
              </a:extLst>
            </p:cNvPr>
            <p:cNvCxnSpPr>
              <a:cxnSpLocks/>
            </p:cNvCxnSpPr>
            <p:nvPr/>
          </p:nvCxnSpPr>
          <p:spPr>
            <a:xfrm>
              <a:off x="4364796" y="5454373"/>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1F714B-FE8A-4EC8-BCD7-674E6F2972DF}"/>
                </a:ext>
              </a:extLst>
            </p:cNvPr>
            <p:cNvCxnSpPr>
              <a:cxnSpLocks/>
            </p:cNvCxnSpPr>
            <p:nvPr/>
          </p:nvCxnSpPr>
          <p:spPr>
            <a:xfrm flipH="1">
              <a:off x="4307243" y="543993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D88C50-C2C8-4B60-9DF2-D57D74CAFEF3}"/>
                </a:ext>
              </a:extLst>
            </p:cNvPr>
            <p:cNvCxnSpPr>
              <a:cxnSpLocks/>
            </p:cNvCxnSpPr>
            <p:nvPr/>
          </p:nvCxnSpPr>
          <p:spPr>
            <a:xfrm>
              <a:off x="4476126" y="550808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7466E83-928E-4078-9BB5-AC111CCFADAD}"/>
                </a:ext>
              </a:extLst>
            </p:cNvPr>
            <p:cNvCxnSpPr>
              <a:cxnSpLocks/>
            </p:cNvCxnSpPr>
            <p:nvPr/>
          </p:nvCxnSpPr>
          <p:spPr>
            <a:xfrm flipH="1">
              <a:off x="4418573" y="5493654"/>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E9E2C10-5FE4-4830-9E6E-F1781FDC8921}"/>
                </a:ext>
              </a:extLst>
            </p:cNvPr>
            <p:cNvCxnSpPr>
              <a:cxnSpLocks/>
            </p:cNvCxnSpPr>
            <p:nvPr/>
          </p:nvCxnSpPr>
          <p:spPr>
            <a:xfrm>
              <a:off x="4615197" y="5542459"/>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ADDC0E-3B86-4B89-A663-4B6398313F69}"/>
                </a:ext>
              </a:extLst>
            </p:cNvPr>
            <p:cNvCxnSpPr>
              <a:cxnSpLocks/>
            </p:cNvCxnSpPr>
            <p:nvPr/>
          </p:nvCxnSpPr>
          <p:spPr>
            <a:xfrm flipH="1">
              <a:off x="4557644" y="5528025"/>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93993F-8531-4516-9A88-9157C9FF5123}"/>
                </a:ext>
              </a:extLst>
            </p:cNvPr>
            <p:cNvCxnSpPr>
              <a:cxnSpLocks/>
            </p:cNvCxnSpPr>
            <p:nvPr/>
          </p:nvCxnSpPr>
          <p:spPr>
            <a:xfrm>
              <a:off x="4744074" y="556495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F80D966-4F4E-48DC-B5E5-2C2CA32A5C90}"/>
                </a:ext>
              </a:extLst>
            </p:cNvPr>
            <p:cNvCxnSpPr>
              <a:cxnSpLocks/>
            </p:cNvCxnSpPr>
            <p:nvPr/>
          </p:nvCxnSpPr>
          <p:spPr>
            <a:xfrm flipH="1">
              <a:off x="4686997" y="5565337"/>
              <a:ext cx="56603" cy="87442"/>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B901D135-9965-47CA-A492-2AC6ACB905EB}"/>
              </a:ext>
            </a:extLst>
          </p:cNvPr>
          <p:cNvSpPr/>
          <p:nvPr/>
        </p:nvSpPr>
        <p:spPr>
          <a:xfrm>
            <a:off x="5494150" y="3151417"/>
            <a:ext cx="753342" cy="753342"/>
          </a:xfrm>
          <a:prstGeom prst="ellipse">
            <a:avLst/>
          </a:prstGeom>
          <a:noFill/>
          <a:ln w="57150">
            <a:solidFill>
              <a:srgbClr val="FFA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5F1F62EE-B594-437F-8AC7-F323D1E22871}"/>
              </a:ext>
            </a:extLst>
          </p:cNvPr>
          <p:cNvCxnSpPr>
            <a:stCxn id="61" idx="4"/>
            <a:endCxn id="16" idx="5"/>
          </p:cNvCxnSpPr>
          <p:nvPr/>
        </p:nvCxnSpPr>
        <p:spPr>
          <a:xfrm flipH="1">
            <a:off x="4978379" y="3904759"/>
            <a:ext cx="892442" cy="868918"/>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CD9F6D-3C9B-4912-9D3C-AC8A567944F7}"/>
              </a:ext>
            </a:extLst>
          </p:cNvPr>
          <p:cNvCxnSpPr>
            <a:endCxn id="16" idx="0"/>
          </p:cNvCxnSpPr>
          <p:nvPr/>
        </p:nvCxnSpPr>
        <p:spPr>
          <a:xfrm flipH="1">
            <a:off x="4451993" y="3235463"/>
            <a:ext cx="1116490" cy="268061"/>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A774B39-D930-4DF1-BF74-D55AB18BC7D2}"/>
              </a:ext>
            </a:extLst>
          </p:cNvPr>
          <p:cNvCxnSpPr>
            <a:cxnSpLocks/>
            <a:endCxn id="14" idx="1"/>
          </p:cNvCxnSpPr>
          <p:nvPr/>
        </p:nvCxnSpPr>
        <p:spPr>
          <a:xfrm>
            <a:off x="4777467" y="3831896"/>
            <a:ext cx="1331125" cy="578669"/>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76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AEDD4D0-6E61-4336-B816-AD186F28121E}"/>
              </a:ext>
            </a:extLst>
          </p:cNvPr>
          <p:cNvSpPr/>
          <p:nvPr/>
        </p:nvSpPr>
        <p:spPr>
          <a:xfrm>
            <a:off x="6247492" y="1329800"/>
            <a:ext cx="2898910" cy="744072"/>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endParaRPr lang="en-GB" dirty="0">
              <a:solidFill>
                <a:schemeClr val="bg1"/>
              </a:solidFill>
            </a:endParaRPr>
          </a:p>
        </p:txBody>
      </p:sp>
      <p:sp>
        <p:nvSpPr>
          <p:cNvPr id="21" name="Title 20"/>
          <p:cNvSpPr>
            <a:spLocks noGrp="1"/>
          </p:cNvSpPr>
          <p:nvPr>
            <p:ph type="title"/>
          </p:nvPr>
        </p:nvSpPr>
        <p:spPr>
          <a:xfrm>
            <a:off x="257175" y="478895"/>
            <a:ext cx="8582023" cy="994306"/>
          </a:xfrm>
        </p:spPr>
        <p:txBody>
          <a:bodyPr/>
          <a:lstStyle/>
          <a:p>
            <a:r>
              <a:rPr lang="en-GB" sz="3200" dirty="0"/>
              <a:t>Diagram of an Earthworm </a:t>
            </a:r>
            <a:endParaRPr lang="en-GB" sz="3200" dirty="0">
              <a:latin typeface="+mn-lt"/>
            </a:endParaRPr>
          </a:p>
        </p:txBody>
      </p:sp>
      <p:sp>
        <p:nvSpPr>
          <p:cNvPr id="5" name="Rectangle 4"/>
          <p:cNvSpPr/>
          <p:nvPr/>
        </p:nvSpPr>
        <p:spPr>
          <a:xfrm>
            <a:off x="6405721" y="1421705"/>
            <a:ext cx="1994763" cy="553998"/>
          </a:xfrm>
          <a:prstGeom prst="rect">
            <a:avLst/>
          </a:prstGeom>
        </p:spPr>
        <p:txBody>
          <a:bodyPr wrap="square" lIns="0" tIns="0" rIns="0" bIns="0">
            <a:spAutoFit/>
          </a:bodyPr>
          <a:lstStyle/>
          <a:p>
            <a:r>
              <a:rPr lang="en-GB" sz="1800" dirty="0">
                <a:solidFill>
                  <a:schemeClr val="bg1"/>
                </a:solidFill>
              </a:rPr>
              <a:t>Click on each label to find out more.</a:t>
            </a:r>
            <a:endParaRPr lang="en-GB" dirty="0">
              <a:solidFill>
                <a:schemeClr val="bg1"/>
              </a:solidFill>
            </a:endParaRPr>
          </a:p>
        </p:txBody>
      </p:sp>
      <p:pic>
        <p:nvPicPr>
          <p:cNvPr id="3" name="Picture 2">
            <a:extLst>
              <a:ext uri="{FF2B5EF4-FFF2-40B4-BE49-F238E27FC236}">
                <a16:creationId xmlns:a16="http://schemas.microsoft.com/office/drawing/2014/main" id="{CB4AF82E-8D97-4F02-BEC5-D5116777FF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5467" y="2388911"/>
            <a:ext cx="6134100" cy="1488077"/>
          </a:xfrm>
          <a:prstGeom prst="rect">
            <a:avLst/>
          </a:prstGeom>
        </p:spPr>
      </p:pic>
      <p:sp>
        <p:nvSpPr>
          <p:cNvPr id="11" name="Arc 10">
            <a:extLst>
              <a:ext uri="{FF2B5EF4-FFF2-40B4-BE49-F238E27FC236}">
                <a16:creationId xmlns:a16="http://schemas.microsoft.com/office/drawing/2014/main" id="{EF5BE378-0AA4-4F31-A2F1-04933BA22104}"/>
              </a:ext>
            </a:extLst>
          </p:cNvPr>
          <p:cNvSpPr/>
          <p:nvPr/>
        </p:nvSpPr>
        <p:spPr>
          <a:xfrm rot="12949000">
            <a:off x="647771" y="1142183"/>
            <a:ext cx="4931324" cy="4454619"/>
          </a:xfrm>
          <a:prstGeom prst="arc">
            <a:avLst/>
          </a:prstGeom>
          <a:ln w="57150">
            <a:solidFill>
              <a:srgbClr val="7566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294B48DC-DCD1-4424-8C6D-3A8D0CFC98E1}"/>
              </a:ext>
            </a:extLst>
          </p:cNvPr>
          <p:cNvCxnSpPr>
            <a:cxnSpLocks/>
          </p:cNvCxnSpPr>
          <p:nvPr/>
        </p:nvCxnSpPr>
        <p:spPr>
          <a:xfrm flipH="1">
            <a:off x="2371812" y="3132949"/>
            <a:ext cx="1195830" cy="991414"/>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A47E6B-700D-4C3E-9E72-465A024C3456}"/>
              </a:ext>
            </a:extLst>
          </p:cNvPr>
          <p:cNvCxnSpPr>
            <a:cxnSpLocks/>
          </p:cNvCxnSpPr>
          <p:nvPr/>
        </p:nvCxnSpPr>
        <p:spPr>
          <a:xfrm flipH="1" flipV="1">
            <a:off x="1421113" y="2018336"/>
            <a:ext cx="70079" cy="7183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C67733-0140-4D95-812E-D6C90DE5577A}"/>
              </a:ext>
            </a:extLst>
          </p:cNvPr>
          <p:cNvCxnSpPr>
            <a:cxnSpLocks/>
          </p:cNvCxnSpPr>
          <p:nvPr/>
        </p:nvCxnSpPr>
        <p:spPr>
          <a:xfrm flipV="1">
            <a:off x="4605867" y="2018336"/>
            <a:ext cx="382132" cy="6421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C5AF9456-9C2F-44D3-8423-E4F2EC923D96}"/>
              </a:ext>
            </a:extLst>
          </p:cNvPr>
          <p:cNvGrpSpPr/>
          <p:nvPr/>
        </p:nvGrpSpPr>
        <p:grpSpPr>
          <a:xfrm>
            <a:off x="3707569" y="3503524"/>
            <a:ext cx="1488847" cy="1488077"/>
            <a:chOff x="3673702" y="4272025"/>
            <a:chExt cx="1488847" cy="1488077"/>
          </a:xfrm>
        </p:grpSpPr>
        <p:pic>
          <p:nvPicPr>
            <p:cNvPr id="16" name="Picture 15">
              <a:extLst>
                <a:ext uri="{FF2B5EF4-FFF2-40B4-BE49-F238E27FC236}">
                  <a16:creationId xmlns:a16="http://schemas.microsoft.com/office/drawing/2014/main" id="{2CDB2DC4-A916-4E35-9032-48E26CD1BB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876" t="28110" r="70787" b="16833"/>
            <a:stretch/>
          </p:blipFill>
          <p:spPr>
            <a:xfrm>
              <a:off x="3673702" y="4272025"/>
              <a:ext cx="1488847" cy="1488077"/>
            </a:xfrm>
            <a:prstGeom prst="ellipse">
              <a:avLst/>
            </a:prstGeom>
            <a:ln w="57150">
              <a:solidFill>
                <a:srgbClr val="FFA3B5"/>
              </a:solidFill>
            </a:ln>
          </p:spPr>
        </p:pic>
        <p:cxnSp>
          <p:nvCxnSpPr>
            <p:cNvPr id="26" name="Straight Connector 25">
              <a:extLst>
                <a:ext uri="{FF2B5EF4-FFF2-40B4-BE49-F238E27FC236}">
                  <a16:creationId xmlns:a16="http://schemas.microsoft.com/office/drawing/2014/main" id="{15559C0C-E9BC-484C-B838-A7662B5C3750}"/>
                </a:ext>
              </a:extLst>
            </p:cNvPr>
            <p:cNvCxnSpPr>
              <a:cxnSpLocks/>
            </p:cNvCxnSpPr>
            <p:nvPr/>
          </p:nvCxnSpPr>
          <p:spPr>
            <a:xfrm flipH="1" flipV="1">
              <a:off x="4362047" y="4403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77EEC6-D3B2-44B5-AE88-CC07B15414F9}"/>
                </a:ext>
              </a:extLst>
            </p:cNvPr>
            <p:cNvCxnSpPr>
              <a:cxnSpLocks/>
            </p:cNvCxnSpPr>
            <p:nvPr/>
          </p:nvCxnSpPr>
          <p:spPr>
            <a:xfrm flipV="1">
              <a:off x="4381097" y="4427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E27388-6471-418F-8C7F-86498F1F300B}"/>
                </a:ext>
              </a:extLst>
            </p:cNvPr>
            <p:cNvCxnSpPr>
              <a:cxnSpLocks/>
            </p:cNvCxnSpPr>
            <p:nvPr/>
          </p:nvCxnSpPr>
          <p:spPr>
            <a:xfrm flipH="1" flipV="1">
              <a:off x="4498160" y="442797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24A057-4670-43CE-87A1-8FEDE2DEC842}"/>
                </a:ext>
              </a:extLst>
            </p:cNvPr>
            <p:cNvCxnSpPr>
              <a:cxnSpLocks/>
            </p:cNvCxnSpPr>
            <p:nvPr/>
          </p:nvCxnSpPr>
          <p:spPr>
            <a:xfrm flipV="1">
              <a:off x="4517210" y="445159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0A897C-AA00-40C5-9BEE-54877C5063E2}"/>
                </a:ext>
              </a:extLst>
            </p:cNvPr>
            <p:cNvCxnSpPr>
              <a:cxnSpLocks/>
            </p:cNvCxnSpPr>
            <p:nvPr/>
          </p:nvCxnSpPr>
          <p:spPr>
            <a:xfrm flipH="1" flipV="1">
              <a:off x="4583584" y="4482837"/>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24FA18E-2937-4571-B52B-21BE26214E45}"/>
                </a:ext>
              </a:extLst>
            </p:cNvPr>
            <p:cNvCxnSpPr>
              <a:cxnSpLocks/>
            </p:cNvCxnSpPr>
            <p:nvPr/>
          </p:nvCxnSpPr>
          <p:spPr>
            <a:xfrm flipV="1">
              <a:off x="4602634" y="450645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690EE8-4C7B-40B4-B8EB-F52D5CBD80A4}"/>
                </a:ext>
              </a:extLst>
            </p:cNvPr>
            <p:cNvCxnSpPr>
              <a:cxnSpLocks/>
            </p:cNvCxnSpPr>
            <p:nvPr/>
          </p:nvCxnSpPr>
          <p:spPr>
            <a:xfrm flipH="1" flipV="1">
              <a:off x="4246164" y="433082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C700FB-F42A-4BDF-877B-428F20E181A6}"/>
                </a:ext>
              </a:extLst>
            </p:cNvPr>
            <p:cNvCxnSpPr>
              <a:cxnSpLocks/>
            </p:cNvCxnSpPr>
            <p:nvPr/>
          </p:nvCxnSpPr>
          <p:spPr>
            <a:xfrm flipV="1">
              <a:off x="4265214" y="435444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569850-3A90-4F7B-9BA7-E9F5D77F1AB7}"/>
                </a:ext>
              </a:extLst>
            </p:cNvPr>
            <p:cNvCxnSpPr>
              <a:cxnSpLocks/>
            </p:cNvCxnSpPr>
            <p:nvPr/>
          </p:nvCxnSpPr>
          <p:spPr>
            <a:xfrm flipH="1" flipV="1">
              <a:off x="4707660" y="451999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3CD2CE-3F3B-4BC8-9AEA-35A01598EF02}"/>
                </a:ext>
              </a:extLst>
            </p:cNvPr>
            <p:cNvCxnSpPr>
              <a:cxnSpLocks/>
            </p:cNvCxnSpPr>
            <p:nvPr/>
          </p:nvCxnSpPr>
          <p:spPr>
            <a:xfrm flipV="1">
              <a:off x="4726710" y="4543613"/>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7F3E38-ED41-4A7F-81D7-95FCFF9D8A25}"/>
                </a:ext>
              </a:extLst>
            </p:cNvPr>
            <p:cNvCxnSpPr>
              <a:cxnSpLocks/>
            </p:cNvCxnSpPr>
            <p:nvPr/>
          </p:nvCxnSpPr>
          <p:spPr>
            <a:xfrm flipH="1" flipV="1">
              <a:off x="4872450" y="4544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D4261D-227C-43DE-8886-29A34EC11C9D}"/>
                </a:ext>
              </a:extLst>
            </p:cNvPr>
            <p:cNvCxnSpPr>
              <a:cxnSpLocks/>
            </p:cNvCxnSpPr>
            <p:nvPr/>
          </p:nvCxnSpPr>
          <p:spPr>
            <a:xfrm flipV="1">
              <a:off x="4891500" y="4568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65E8E5-E25A-4A3B-9F05-7D3A3FF9770C}"/>
                </a:ext>
              </a:extLst>
            </p:cNvPr>
            <p:cNvCxnSpPr>
              <a:cxnSpLocks/>
            </p:cNvCxnSpPr>
            <p:nvPr/>
          </p:nvCxnSpPr>
          <p:spPr>
            <a:xfrm flipH="1" flipV="1">
              <a:off x="4235114" y="5378276"/>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AD3312-09DC-4855-B3C5-791B2B59CAE3}"/>
                </a:ext>
              </a:extLst>
            </p:cNvPr>
            <p:cNvCxnSpPr>
              <a:cxnSpLocks/>
            </p:cNvCxnSpPr>
            <p:nvPr/>
          </p:nvCxnSpPr>
          <p:spPr>
            <a:xfrm flipV="1">
              <a:off x="4177561" y="5363842"/>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30E510-4922-4BD7-A99D-17E21A3AEF06}"/>
                </a:ext>
              </a:extLst>
            </p:cNvPr>
            <p:cNvCxnSpPr>
              <a:cxnSpLocks/>
            </p:cNvCxnSpPr>
            <p:nvPr/>
          </p:nvCxnSpPr>
          <p:spPr>
            <a:xfrm>
              <a:off x="3932775" y="5247894"/>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3F3D16-25D2-46D0-A2F1-60DD325B1003}"/>
                </a:ext>
              </a:extLst>
            </p:cNvPr>
            <p:cNvCxnSpPr>
              <a:cxnSpLocks/>
            </p:cNvCxnSpPr>
            <p:nvPr/>
          </p:nvCxnSpPr>
          <p:spPr>
            <a:xfrm flipH="1">
              <a:off x="3875222" y="5233460"/>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F75A28-29DE-4466-A75F-D9C72F8823B6}"/>
                </a:ext>
              </a:extLst>
            </p:cNvPr>
            <p:cNvCxnSpPr>
              <a:cxnSpLocks/>
            </p:cNvCxnSpPr>
            <p:nvPr/>
          </p:nvCxnSpPr>
          <p:spPr>
            <a:xfrm>
              <a:off x="4088542" y="532993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E2C284-CA04-4378-A95A-2B220EFC3176}"/>
                </a:ext>
              </a:extLst>
            </p:cNvPr>
            <p:cNvCxnSpPr>
              <a:cxnSpLocks/>
            </p:cNvCxnSpPr>
            <p:nvPr/>
          </p:nvCxnSpPr>
          <p:spPr>
            <a:xfrm flipH="1">
              <a:off x="4030989" y="5315497"/>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2931F-E3EE-4A99-81DB-6593F59DC2A3}"/>
                </a:ext>
              </a:extLst>
            </p:cNvPr>
            <p:cNvCxnSpPr>
              <a:cxnSpLocks/>
            </p:cNvCxnSpPr>
            <p:nvPr/>
          </p:nvCxnSpPr>
          <p:spPr>
            <a:xfrm>
              <a:off x="3806619" y="515423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3F804F-067E-4A68-86D5-926D6F97B0FA}"/>
                </a:ext>
              </a:extLst>
            </p:cNvPr>
            <p:cNvCxnSpPr>
              <a:cxnSpLocks/>
            </p:cNvCxnSpPr>
            <p:nvPr/>
          </p:nvCxnSpPr>
          <p:spPr>
            <a:xfrm flipH="1">
              <a:off x="3749066" y="513979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0039C95-B5A6-4F18-AF65-7C42DF42676A}"/>
                </a:ext>
              </a:extLst>
            </p:cNvPr>
            <p:cNvCxnSpPr>
              <a:cxnSpLocks/>
            </p:cNvCxnSpPr>
            <p:nvPr/>
          </p:nvCxnSpPr>
          <p:spPr>
            <a:xfrm>
              <a:off x="4364796" y="5454373"/>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1F714B-FE8A-4EC8-BCD7-674E6F2972DF}"/>
                </a:ext>
              </a:extLst>
            </p:cNvPr>
            <p:cNvCxnSpPr>
              <a:cxnSpLocks/>
            </p:cNvCxnSpPr>
            <p:nvPr/>
          </p:nvCxnSpPr>
          <p:spPr>
            <a:xfrm flipH="1">
              <a:off x="4307243" y="543993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D88C50-C2C8-4B60-9DF2-D57D74CAFEF3}"/>
                </a:ext>
              </a:extLst>
            </p:cNvPr>
            <p:cNvCxnSpPr>
              <a:cxnSpLocks/>
            </p:cNvCxnSpPr>
            <p:nvPr/>
          </p:nvCxnSpPr>
          <p:spPr>
            <a:xfrm>
              <a:off x="4476126" y="550808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7466E83-928E-4078-9BB5-AC111CCFADAD}"/>
                </a:ext>
              </a:extLst>
            </p:cNvPr>
            <p:cNvCxnSpPr>
              <a:cxnSpLocks/>
            </p:cNvCxnSpPr>
            <p:nvPr/>
          </p:nvCxnSpPr>
          <p:spPr>
            <a:xfrm flipH="1">
              <a:off x="4418573" y="5493654"/>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E9E2C10-5FE4-4830-9E6E-F1781FDC8921}"/>
                </a:ext>
              </a:extLst>
            </p:cNvPr>
            <p:cNvCxnSpPr>
              <a:cxnSpLocks/>
            </p:cNvCxnSpPr>
            <p:nvPr/>
          </p:nvCxnSpPr>
          <p:spPr>
            <a:xfrm>
              <a:off x="4615197" y="5542459"/>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ADDC0E-3B86-4B89-A663-4B6398313F69}"/>
                </a:ext>
              </a:extLst>
            </p:cNvPr>
            <p:cNvCxnSpPr>
              <a:cxnSpLocks/>
            </p:cNvCxnSpPr>
            <p:nvPr/>
          </p:nvCxnSpPr>
          <p:spPr>
            <a:xfrm flipH="1">
              <a:off x="4557644" y="5528025"/>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93993F-8531-4516-9A88-9157C9FF5123}"/>
                </a:ext>
              </a:extLst>
            </p:cNvPr>
            <p:cNvCxnSpPr>
              <a:cxnSpLocks/>
            </p:cNvCxnSpPr>
            <p:nvPr/>
          </p:nvCxnSpPr>
          <p:spPr>
            <a:xfrm>
              <a:off x="4744074" y="556495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F80D966-4F4E-48DC-B5E5-2C2CA32A5C90}"/>
                </a:ext>
              </a:extLst>
            </p:cNvPr>
            <p:cNvCxnSpPr>
              <a:cxnSpLocks/>
            </p:cNvCxnSpPr>
            <p:nvPr/>
          </p:nvCxnSpPr>
          <p:spPr>
            <a:xfrm flipH="1">
              <a:off x="4686997" y="5565337"/>
              <a:ext cx="56603" cy="87442"/>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B901D135-9965-47CA-A492-2AC6ACB905EB}"/>
              </a:ext>
            </a:extLst>
          </p:cNvPr>
          <p:cNvSpPr/>
          <p:nvPr/>
        </p:nvSpPr>
        <p:spPr>
          <a:xfrm>
            <a:off x="5494150" y="3151417"/>
            <a:ext cx="753342" cy="753342"/>
          </a:xfrm>
          <a:prstGeom prst="ellipse">
            <a:avLst/>
          </a:prstGeom>
          <a:noFill/>
          <a:ln w="57150">
            <a:solidFill>
              <a:srgbClr val="FFA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5F1F62EE-B594-437F-8AC7-F323D1E22871}"/>
              </a:ext>
            </a:extLst>
          </p:cNvPr>
          <p:cNvCxnSpPr>
            <a:stCxn id="61" idx="4"/>
            <a:endCxn id="16" idx="5"/>
          </p:cNvCxnSpPr>
          <p:nvPr/>
        </p:nvCxnSpPr>
        <p:spPr>
          <a:xfrm flipH="1">
            <a:off x="4978379" y="3904759"/>
            <a:ext cx="892442" cy="868918"/>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CD9F6D-3C9B-4912-9D3C-AC8A567944F7}"/>
              </a:ext>
            </a:extLst>
          </p:cNvPr>
          <p:cNvCxnSpPr>
            <a:endCxn id="16" idx="0"/>
          </p:cNvCxnSpPr>
          <p:nvPr/>
        </p:nvCxnSpPr>
        <p:spPr>
          <a:xfrm flipH="1">
            <a:off x="4451993" y="3235463"/>
            <a:ext cx="1116490" cy="268061"/>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A774B39-D930-4DF1-BF74-D55AB18BC7D2}"/>
              </a:ext>
            </a:extLst>
          </p:cNvPr>
          <p:cNvCxnSpPr>
            <a:cxnSpLocks/>
          </p:cNvCxnSpPr>
          <p:nvPr/>
        </p:nvCxnSpPr>
        <p:spPr>
          <a:xfrm>
            <a:off x="4777467" y="3831896"/>
            <a:ext cx="1331125" cy="578669"/>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C02E1AC3-0AF6-4D8B-980B-D444FC09C926}"/>
              </a:ext>
            </a:extLst>
          </p:cNvPr>
          <p:cNvSpPr/>
          <p:nvPr/>
        </p:nvSpPr>
        <p:spPr>
          <a:xfrm>
            <a:off x="743516" y="5158394"/>
            <a:ext cx="5000107" cy="1049106"/>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r>
              <a:rPr lang="en-GB" dirty="0"/>
              <a:t>The earthworm has a toothless mouth and no eyes. Instead, its skin has photoreceptors along its length, which are sensitive to light.</a:t>
            </a:r>
            <a:endParaRPr lang="en-GB" dirty="0">
              <a:solidFill>
                <a:schemeClr val="bg1"/>
              </a:solidFill>
            </a:endParaRPr>
          </a:p>
        </p:txBody>
      </p:sp>
      <p:sp>
        <p:nvSpPr>
          <p:cNvPr id="58" name="Rectangle 57">
            <a:hlinkClick r:id="rId4" action="ppaction://hlinksldjump"/>
            <a:extLst>
              <a:ext uri="{FF2B5EF4-FFF2-40B4-BE49-F238E27FC236}">
                <a16:creationId xmlns:a16="http://schemas.microsoft.com/office/drawing/2014/main" id="{9DFFCA95-FD3C-42A8-A372-72B175F5AE75}"/>
              </a:ext>
            </a:extLst>
          </p:cNvPr>
          <p:cNvSpPr/>
          <p:nvPr/>
        </p:nvSpPr>
        <p:spPr>
          <a:xfrm>
            <a:off x="4356402"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no lungs</a:t>
            </a:r>
            <a:endParaRPr lang="en-GB" dirty="0">
              <a:solidFill>
                <a:schemeClr val="tx1"/>
              </a:solidFill>
            </a:endParaRPr>
          </a:p>
        </p:txBody>
      </p:sp>
      <p:sp>
        <p:nvSpPr>
          <p:cNvPr id="59" name="Rectangle 58">
            <a:hlinkClick r:id="rId5" action="ppaction://hlinksldjump"/>
            <a:extLst>
              <a:ext uri="{FF2B5EF4-FFF2-40B4-BE49-F238E27FC236}">
                <a16:creationId xmlns:a16="http://schemas.microsoft.com/office/drawing/2014/main" id="{2660C7D2-2148-42DE-B2E1-5EE1E5C3EAAF}"/>
              </a:ext>
            </a:extLst>
          </p:cNvPr>
          <p:cNvSpPr/>
          <p:nvPr/>
        </p:nvSpPr>
        <p:spPr>
          <a:xfrm>
            <a:off x="1740215" y="4124363"/>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clitellum</a:t>
            </a:r>
            <a:endParaRPr lang="en-GB" dirty="0">
              <a:solidFill>
                <a:schemeClr val="tx1"/>
              </a:solidFill>
            </a:endParaRPr>
          </a:p>
        </p:txBody>
      </p:sp>
      <p:sp>
        <p:nvSpPr>
          <p:cNvPr id="60" name="Rectangle 59">
            <a:hlinkClick r:id="rId6" action="ppaction://hlinksldjump"/>
            <a:extLst>
              <a:ext uri="{FF2B5EF4-FFF2-40B4-BE49-F238E27FC236}">
                <a16:creationId xmlns:a16="http://schemas.microsoft.com/office/drawing/2014/main" id="{2A26CAA1-AC25-46AA-9899-03E6B16DDA41}"/>
              </a:ext>
            </a:extLst>
          </p:cNvPr>
          <p:cNvSpPr/>
          <p:nvPr/>
        </p:nvSpPr>
        <p:spPr>
          <a:xfrm>
            <a:off x="6108592" y="4163011"/>
            <a:ext cx="2291892"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retractable bristles</a:t>
            </a:r>
            <a:endParaRPr lang="en-GB" dirty="0">
              <a:solidFill>
                <a:schemeClr val="tx1"/>
              </a:solidFill>
            </a:endParaRPr>
          </a:p>
        </p:txBody>
      </p:sp>
      <p:sp>
        <p:nvSpPr>
          <p:cNvPr id="62" name="Rectangle 61">
            <a:hlinkClick r:id="rId7" action="ppaction://hlinksldjump"/>
            <a:extLst>
              <a:ext uri="{FF2B5EF4-FFF2-40B4-BE49-F238E27FC236}">
                <a16:creationId xmlns:a16="http://schemas.microsoft.com/office/drawing/2014/main" id="{2291A423-D647-4A66-BE3C-9ABFF452BBD7}"/>
              </a:ext>
            </a:extLst>
          </p:cNvPr>
          <p:cNvSpPr/>
          <p:nvPr/>
        </p:nvSpPr>
        <p:spPr>
          <a:xfrm>
            <a:off x="789516"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head</a:t>
            </a:r>
            <a:endParaRPr lang="en-GB" dirty="0">
              <a:solidFill>
                <a:schemeClr val="tx1"/>
              </a:solidFill>
            </a:endParaRPr>
          </a:p>
        </p:txBody>
      </p:sp>
    </p:spTree>
    <p:extLst>
      <p:ext uri="{BB962C8B-B14F-4D97-AF65-F5344CB8AC3E}">
        <p14:creationId xmlns:p14="http://schemas.microsoft.com/office/powerpoint/2010/main" val="410281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Arc 55">
            <a:extLst>
              <a:ext uri="{FF2B5EF4-FFF2-40B4-BE49-F238E27FC236}">
                <a16:creationId xmlns:a16="http://schemas.microsoft.com/office/drawing/2014/main" id="{0797A5B1-6E65-4EFE-BF12-654DA9237BD8}"/>
              </a:ext>
            </a:extLst>
          </p:cNvPr>
          <p:cNvSpPr/>
          <p:nvPr/>
        </p:nvSpPr>
        <p:spPr>
          <a:xfrm rot="12949000">
            <a:off x="2143793" y="4216562"/>
            <a:ext cx="2685201" cy="1801941"/>
          </a:xfrm>
          <a:prstGeom prst="arc">
            <a:avLst/>
          </a:prstGeom>
          <a:ln w="57150">
            <a:solidFill>
              <a:srgbClr val="7566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Rectangle 72">
            <a:extLst>
              <a:ext uri="{FF2B5EF4-FFF2-40B4-BE49-F238E27FC236}">
                <a16:creationId xmlns:a16="http://schemas.microsoft.com/office/drawing/2014/main" id="{5AEDD4D0-6E61-4336-B816-AD186F28121E}"/>
              </a:ext>
            </a:extLst>
          </p:cNvPr>
          <p:cNvSpPr/>
          <p:nvPr/>
        </p:nvSpPr>
        <p:spPr>
          <a:xfrm>
            <a:off x="6247492" y="1329800"/>
            <a:ext cx="2898910" cy="744072"/>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endParaRPr lang="en-GB" dirty="0">
              <a:solidFill>
                <a:schemeClr val="bg1"/>
              </a:solidFill>
            </a:endParaRPr>
          </a:p>
        </p:txBody>
      </p:sp>
      <p:sp>
        <p:nvSpPr>
          <p:cNvPr id="21" name="Title 20"/>
          <p:cNvSpPr>
            <a:spLocks noGrp="1"/>
          </p:cNvSpPr>
          <p:nvPr>
            <p:ph type="title"/>
          </p:nvPr>
        </p:nvSpPr>
        <p:spPr>
          <a:xfrm>
            <a:off x="257175" y="478895"/>
            <a:ext cx="8582023" cy="994306"/>
          </a:xfrm>
        </p:spPr>
        <p:txBody>
          <a:bodyPr/>
          <a:lstStyle/>
          <a:p>
            <a:r>
              <a:rPr lang="en-GB" sz="3200" dirty="0"/>
              <a:t>Diagram of an Earthworm </a:t>
            </a:r>
            <a:endParaRPr lang="en-GB" sz="3200" dirty="0">
              <a:latin typeface="+mn-lt"/>
            </a:endParaRPr>
          </a:p>
        </p:txBody>
      </p:sp>
      <p:sp>
        <p:nvSpPr>
          <p:cNvPr id="5" name="Rectangle 4"/>
          <p:cNvSpPr/>
          <p:nvPr/>
        </p:nvSpPr>
        <p:spPr>
          <a:xfrm>
            <a:off x="6405721" y="1421705"/>
            <a:ext cx="1994763" cy="553998"/>
          </a:xfrm>
          <a:prstGeom prst="rect">
            <a:avLst/>
          </a:prstGeom>
        </p:spPr>
        <p:txBody>
          <a:bodyPr wrap="square" lIns="0" tIns="0" rIns="0" bIns="0">
            <a:spAutoFit/>
          </a:bodyPr>
          <a:lstStyle/>
          <a:p>
            <a:r>
              <a:rPr lang="en-GB" sz="1800" dirty="0">
                <a:solidFill>
                  <a:schemeClr val="bg1"/>
                </a:solidFill>
              </a:rPr>
              <a:t>Click on each label to find out more.</a:t>
            </a:r>
            <a:endParaRPr lang="en-GB" dirty="0">
              <a:solidFill>
                <a:schemeClr val="bg1"/>
              </a:solidFill>
            </a:endParaRPr>
          </a:p>
        </p:txBody>
      </p:sp>
      <p:pic>
        <p:nvPicPr>
          <p:cNvPr id="3" name="Picture 2">
            <a:extLst>
              <a:ext uri="{FF2B5EF4-FFF2-40B4-BE49-F238E27FC236}">
                <a16:creationId xmlns:a16="http://schemas.microsoft.com/office/drawing/2014/main" id="{CB4AF82E-8D97-4F02-BEC5-D5116777FF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5467" y="2388911"/>
            <a:ext cx="6134100" cy="1488077"/>
          </a:xfrm>
          <a:prstGeom prst="rect">
            <a:avLst/>
          </a:prstGeom>
        </p:spPr>
      </p:pic>
      <p:cxnSp>
        <p:nvCxnSpPr>
          <p:cNvPr id="6" name="Straight Arrow Connector 5">
            <a:extLst>
              <a:ext uri="{FF2B5EF4-FFF2-40B4-BE49-F238E27FC236}">
                <a16:creationId xmlns:a16="http://schemas.microsoft.com/office/drawing/2014/main" id="{294B48DC-DCD1-4424-8C6D-3A8D0CFC98E1}"/>
              </a:ext>
            </a:extLst>
          </p:cNvPr>
          <p:cNvCxnSpPr>
            <a:cxnSpLocks/>
          </p:cNvCxnSpPr>
          <p:nvPr/>
        </p:nvCxnSpPr>
        <p:spPr>
          <a:xfrm flipH="1">
            <a:off x="2371812" y="3132949"/>
            <a:ext cx="1195830" cy="991414"/>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A47E6B-700D-4C3E-9E72-465A024C3456}"/>
              </a:ext>
            </a:extLst>
          </p:cNvPr>
          <p:cNvCxnSpPr>
            <a:cxnSpLocks/>
          </p:cNvCxnSpPr>
          <p:nvPr/>
        </p:nvCxnSpPr>
        <p:spPr>
          <a:xfrm flipH="1" flipV="1">
            <a:off x="1421113" y="2018336"/>
            <a:ext cx="70079" cy="7183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C67733-0140-4D95-812E-D6C90DE5577A}"/>
              </a:ext>
            </a:extLst>
          </p:cNvPr>
          <p:cNvCxnSpPr>
            <a:cxnSpLocks/>
          </p:cNvCxnSpPr>
          <p:nvPr/>
        </p:nvCxnSpPr>
        <p:spPr>
          <a:xfrm flipV="1">
            <a:off x="4605867" y="2018336"/>
            <a:ext cx="382132" cy="6421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C5AF9456-9C2F-44D3-8423-E4F2EC923D96}"/>
              </a:ext>
            </a:extLst>
          </p:cNvPr>
          <p:cNvGrpSpPr/>
          <p:nvPr/>
        </p:nvGrpSpPr>
        <p:grpSpPr>
          <a:xfrm>
            <a:off x="3707569" y="3503524"/>
            <a:ext cx="1488847" cy="1488077"/>
            <a:chOff x="3673702" y="4272025"/>
            <a:chExt cx="1488847" cy="1488077"/>
          </a:xfrm>
        </p:grpSpPr>
        <p:pic>
          <p:nvPicPr>
            <p:cNvPr id="16" name="Picture 15">
              <a:extLst>
                <a:ext uri="{FF2B5EF4-FFF2-40B4-BE49-F238E27FC236}">
                  <a16:creationId xmlns:a16="http://schemas.microsoft.com/office/drawing/2014/main" id="{2CDB2DC4-A916-4E35-9032-48E26CD1BB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876" t="28110" r="70787" b="16833"/>
            <a:stretch/>
          </p:blipFill>
          <p:spPr>
            <a:xfrm>
              <a:off x="3673702" y="4272025"/>
              <a:ext cx="1488847" cy="1488077"/>
            </a:xfrm>
            <a:prstGeom prst="ellipse">
              <a:avLst/>
            </a:prstGeom>
            <a:ln w="57150">
              <a:solidFill>
                <a:srgbClr val="FFA3B5"/>
              </a:solidFill>
            </a:ln>
          </p:spPr>
        </p:pic>
        <p:cxnSp>
          <p:nvCxnSpPr>
            <p:cNvPr id="26" name="Straight Connector 25">
              <a:extLst>
                <a:ext uri="{FF2B5EF4-FFF2-40B4-BE49-F238E27FC236}">
                  <a16:creationId xmlns:a16="http://schemas.microsoft.com/office/drawing/2014/main" id="{15559C0C-E9BC-484C-B838-A7662B5C3750}"/>
                </a:ext>
              </a:extLst>
            </p:cNvPr>
            <p:cNvCxnSpPr>
              <a:cxnSpLocks/>
            </p:cNvCxnSpPr>
            <p:nvPr/>
          </p:nvCxnSpPr>
          <p:spPr>
            <a:xfrm flipH="1" flipV="1">
              <a:off x="4362047" y="4403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77EEC6-D3B2-44B5-AE88-CC07B15414F9}"/>
                </a:ext>
              </a:extLst>
            </p:cNvPr>
            <p:cNvCxnSpPr>
              <a:cxnSpLocks/>
            </p:cNvCxnSpPr>
            <p:nvPr/>
          </p:nvCxnSpPr>
          <p:spPr>
            <a:xfrm flipV="1">
              <a:off x="4381097" y="4427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E27388-6471-418F-8C7F-86498F1F300B}"/>
                </a:ext>
              </a:extLst>
            </p:cNvPr>
            <p:cNvCxnSpPr>
              <a:cxnSpLocks/>
            </p:cNvCxnSpPr>
            <p:nvPr/>
          </p:nvCxnSpPr>
          <p:spPr>
            <a:xfrm flipH="1" flipV="1">
              <a:off x="4498160" y="442797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24A057-4670-43CE-87A1-8FEDE2DEC842}"/>
                </a:ext>
              </a:extLst>
            </p:cNvPr>
            <p:cNvCxnSpPr>
              <a:cxnSpLocks/>
            </p:cNvCxnSpPr>
            <p:nvPr/>
          </p:nvCxnSpPr>
          <p:spPr>
            <a:xfrm flipV="1">
              <a:off x="4517210" y="445159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0A897C-AA00-40C5-9BEE-54877C5063E2}"/>
                </a:ext>
              </a:extLst>
            </p:cNvPr>
            <p:cNvCxnSpPr>
              <a:cxnSpLocks/>
            </p:cNvCxnSpPr>
            <p:nvPr/>
          </p:nvCxnSpPr>
          <p:spPr>
            <a:xfrm flipH="1" flipV="1">
              <a:off x="4583584" y="4482837"/>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24FA18E-2937-4571-B52B-21BE26214E45}"/>
                </a:ext>
              </a:extLst>
            </p:cNvPr>
            <p:cNvCxnSpPr>
              <a:cxnSpLocks/>
            </p:cNvCxnSpPr>
            <p:nvPr/>
          </p:nvCxnSpPr>
          <p:spPr>
            <a:xfrm flipV="1">
              <a:off x="4602634" y="450645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690EE8-4C7B-40B4-B8EB-F52D5CBD80A4}"/>
                </a:ext>
              </a:extLst>
            </p:cNvPr>
            <p:cNvCxnSpPr>
              <a:cxnSpLocks/>
            </p:cNvCxnSpPr>
            <p:nvPr/>
          </p:nvCxnSpPr>
          <p:spPr>
            <a:xfrm flipH="1" flipV="1">
              <a:off x="4246164" y="433082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C700FB-F42A-4BDF-877B-428F20E181A6}"/>
                </a:ext>
              </a:extLst>
            </p:cNvPr>
            <p:cNvCxnSpPr>
              <a:cxnSpLocks/>
            </p:cNvCxnSpPr>
            <p:nvPr/>
          </p:nvCxnSpPr>
          <p:spPr>
            <a:xfrm flipV="1">
              <a:off x="4265214" y="435444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569850-3A90-4F7B-9BA7-E9F5D77F1AB7}"/>
                </a:ext>
              </a:extLst>
            </p:cNvPr>
            <p:cNvCxnSpPr>
              <a:cxnSpLocks/>
            </p:cNvCxnSpPr>
            <p:nvPr/>
          </p:nvCxnSpPr>
          <p:spPr>
            <a:xfrm flipH="1" flipV="1">
              <a:off x="4707660" y="451999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3CD2CE-3F3B-4BC8-9AEA-35A01598EF02}"/>
                </a:ext>
              </a:extLst>
            </p:cNvPr>
            <p:cNvCxnSpPr>
              <a:cxnSpLocks/>
            </p:cNvCxnSpPr>
            <p:nvPr/>
          </p:nvCxnSpPr>
          <p:spPr>
            <a:xfrm flipV="1">
              <a:off x="4726710" y="4543613"/>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7F3E38-ED41-4A7F-81D7-95FCFF9D8A25}"/>
                </a:ext>
              </a:extLst>
            </p:cNvPr>
            <p:cNvCxnSpPr>
              <a:cxnSpLocks/>
            </p:cNvCxnSpPr>
            <p:nvPr/>
          </p:nvCxnSpPr>
          <p:spPr>
            <a:xfrm flipH="1" flipV="1">
              <a:off x="4872450" y="4544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D4261D-227C-43DE-8886-29A34EC11C9D}"/>
                </a:ext>
              </a:extLst>
            </p:cNvPr>
            <p:cNvCxnSpPr>
              <a:cxnSpLocks/>
            </p:cNvCxnSpPr>
            <p:nvPr/>
          </p:nvCxnSpPr>
          <p:spPr>
            <a:xfrm flipV="1">
              <a:off x="4891500" y="4568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65E8E5-E25A-4A3B-9F05-7D3A3FF9770C}"/>
                </a:ext>
              </a:extLst>
            </p:cNvPr>
            <p:cNvCxnSpPr>
              <a:cxnSpLocks/>
            </p:cNvCxnSpPr>
            <p:nvPr/>
          </p:nvCxnSpPr>
          <p:spPr>
            <a:xfrm flipH="1" flipV="1">
              <a:off x="4235114" y="5378276"/>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AD3312-09DC-4855-B3C5-791B2B59CAE3}"/>
                </a:ext>
              </a:extLst>
            </p:cNvPr>
            <p:cNvCxnSpPr>
              <a:cxnSpLocks/>
            </p:cNvCxnSpPr>
            <p:nvPr/>
          </p:nvCxnSpPr>
          <p:spPr>
            <a:xfrm flipV="1">
              <a:off x="4177561" y="5363842"/>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30E510-4922-4BD7-A99D-17E21A3AEF06}"/>
                </a:ext>
              </a:extLst>
            </p:cNvPr>
            <p:cNvCxnSpPr>
              <a:cxnSpLocks/>
            </p:cNvCxnSpPr>
            <p:nvPr/>
          </p:nvCxnSpPr>
          <p:spPr>
            <a:xfrm>
              <a:off x="3932775" y="5247894"/>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3F3D16-25D2-46D0-A2F1-60DD325B1003}"/>
                </a:ext>
              </a:extLst>
            </p:cNvPr>
            <p:cNvCxnSpPr>
              <a:cxnSpLocks/>
            </p:cNvCxnSpPr>
            <p:nvPr/>
          </p:nvCxnSpPr>
          <p:spPr>
            <a:xfrm flipH="1">
              <a:off x="3875222" y="5233460"/>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F75A28-29DE-4466-A75F-D9C72F8823B6}"/>
                </a:ext>
              </a:extLst>
            </p:cNvPr>
            <p:cNvCxnSpPr>
              <a:cxnSpLocks/>
            </p:cNvCxnSpPr>
            <p:nvPr/>
          </p:nvCxnSpPr>
          <p:spPr>
            <a:xfrm>
              <a:off x="4088542" y="532993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E2C284-CA04-4378-A95A-2B220EFC3176}"/>
                </a:ext>
              </a:extLst>
            </p:cNvPr>
            <p:cNvCxnSpPr>
              <a:cxnSpLocks/>
            </p:cNvCxnSpPr>
            <p:nvPr/>
          </p:nvCxnSpPr>
          <p:spPr>
            <a:xfrm flipH="1">
              <a:off x="4030989" y="5315497"/>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2931F-E3EE-4A99-81DB-6593F59DC2A3}"/>
                </a:ext>
              </a:extLst>
            </p:cNvPr>
            <p:cNvCxnSpPr>
              <a:cxnSpLocks/>
            </p:cNvCxnSpPr>
            <p:nvPr/>
          </p:nvCxnSpPr>
          <p:spPr>
            <a:xfrm>
              <a:off x="3806619" y="515423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3F804F-067E-4A68-86D5-926D6F97B0FA}"/>
                </a:ext>
              </a:extLst>
            </p:cNvPr>
            <p:cNvCxnSpPr>
              <a:cxnSpLocks/>
            </p:cNvCxnSpPr>
            <p:nvPr/>
          </p:nvCxnSpPr>
          <p:spPr>
            <a:xfrm flipH="1">
              <a:off x="3749066" y="513979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0039C95-B5A6-4F18-AF65-7C42DF42676A}"/>
                </a:ext>
              </a:extLst>
            </p:cNvPr>
            <p:cNvCxnSpPr>
              <a:cxnSpLocks/>
            </p:cNvCxnSpPr>
            <p:nvPr/>
          </p:nvCxnSpPr>
          <p:spPr>
            <a:xfrm>
              <a:off x="4364796" y="5454373"/>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1F714B-FE8A-4EC8-BCD7-674E6F2972DF}"/>
                </a:ext>
              </a:extLst>
            </p:cNvPr>
            <p:cNvCxnSpPr>
              <a:cxnSpLocks/>
            </p:cNvCxnSpPr>
            <p:nvPr/>
          </p:nvCxnSpPr>
          <p:spPr>
            <a:xfrm flipH="1">
              <a:off x="4307243" y="543993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D88C50-C2C8-4B60-9DF2-D57D74CAFEF3}"/>
                </a:ext>
              </a:extLst>
            </p:cNvPr>
            <p:cNvCxnSpPr>
              <a:cxnSpLocks/>
            </p:cNvCxnSpPr>
            <p:nvPr/>
          </p:nvCxnSpPr>
          <p:spPr>
            <a:xfrm>
              <a:off x="4476126" y="550808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7466E83-928E-4078-9BB5-AC111CCFADAD}"/>
                </a:ext>
              </a:extLst>
            </p:cNvPr>
            <p:cNvCxnSpPr>
              <a:cxnSpLocks/>
            </p:cNvCxnSpPr>
            <p:nvPr/>
          </p:nvCxnSpPr>
          <p:spPr>
            <a:xfrm flipH="1">
              <a:off x="4418573" y="5493654"/>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E9E2C10-5FE4-4830-9E6E-F1781FDC8921}"/>
                </a:ext>
              </a:extLst>
            </p:cNvPr>
            <p:cNvCxnSpPr>
              <a:cxnSpLocks/>
            </p:cNvCxnSpPr>
            <p:nvPr/>
          </p:nvCxnSpPr>
          <p:spPr>
            <a:xfrm>
              <a:off x="4615197" y="5542459"/>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ADDC0E-3B86-4B89-A663-4B6398313F69}"/>
                </a:ext>
              </a:extLst>
            </p:cNvPr>
            <p:cNvCxnSpPr>
              <a:cxnSpLocks/>
            </p:cNvCxnSpPr>
            <p:nvPr/>
          </p:nvCxnSpPr>
          <p:spPr>
            <a:xfrm flipH="1">
              <a:off x="4557644" y="5528025"/>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93993F-8531-4516-9A88-9157C9FF5123}"/>
                </a:ext>
              </a:extLst>
            </p:cNvPr>
            <p:cNvCxnSpPr>
              <a:cxnSpLocks/>
            </p:cNvCxnSpPr>
            <p:nvPr/>
          </p:nvCxnSpPr>
          <p:spPr>
            <a:xfrm>
              <a:off x="4744074" y="556495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F80D966-4F4E-48DC-B5E5-2C2CA32A5C90}"/>
                </a:ext>
              </a:extLst>
            </p:cNvPr>
            <p:cNvCxnSpPr>
              <a:cxnSpLocks/>
            </p:cNvCxnSpPr>
            <p:nvPr/>
          </p:nvCxnSpPr>
          <p:spPr>
            <a:xfrm flipH="1">
              <a:off x="4686997" y="5565337"/>
              <a:ext cx="56603" cy="87442"/>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B901D135-9965-47CA-A492-2AC6ACB905EB}"/>
              </a:ext>
            </a:extLst>
          </p:cNvPr>
          <p:cNvSpPr/>
          <p:nvPr/>
        </p:nvSpPr>
        <p:spPr>
          <a:xfrm>
            <a:off x="5494150" y="3151417"/>
            <a:ext cx="753342" cy="753342"/>
          </a:xfrm>
          <a:prstGeom prst="ellipse">
            <a:avLst/>
          </a:prstGeom>
          <a:noFill/>
          <a:ln w="57150">
            <a:solidFill>
              <a:srgbClr val="FFA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5F1F62EE-B594-437F-8AC7-F323D1E22871}"/>
              </a:ext>
            </a:extLst>
          </p:cNvPr>
          <p:cNvCxnSpPr>
            <a:stCxn id="61" idx="4"/>
            <a:endCxn id="16" idx="5"/>
          </p:cNvCxnSpPr>
          <p:nvPr/>
        </p:nvCxnSpPr>
        <p:spPr>
          <a:xfrm flipH="1">
            <a:off x="4978379" y="3904759"/>
            <a:ext cx="892442" cy="868918"/>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CD9F6D-3C9B-4912-9D3C-AC8A567944F7}"/>
              </a:ext>
            </a:extLst>
          </p:cNvPr>
          <p:cNvCxnSpPr>
            <a:endCxn id="16" idx="0"/>
          </p:cNvCxnSpPr>
          <p:nvPr/>
        </p:nvCxnSpPr>
        <p:spPr>
          <a:xfrm flipH="1">
            <a:off x="4451993" y="3235463"/>
            <a:ext cx="1116490" cy="268061"/>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A774B39-D930-4DF1-BF74-D55AB18BC7D2}"/>
              </a:ext>
            </a:extLst>
          </p:cNvPr>
          <p:cNvCxnSpPr>
            <a:cxnSpLocks/>
          </p:cNvCxnSpPr>
          <p:nvPr/>
        </p:nvCxnSpPr>
        <p:spPr>
          <a:xfrm>
            <a:off x="4777467" y="3831896"/>
            <a:ext cx="1331125" cy="578669"/>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A9B9CFA8-CE69-4DCD-B0FD-EE148588363C}"/>
              </a:ext>
            </a:extLst>
          </p:cNvPr>
          <p:cNvSpPr/>
          <p:nvPr/>
        </p:nvSpPr>
        <p:spPr>
          <a:xfrm>
            <a:off x="1490075" y="5451321"/>
            <a:ext cx="3378995" cy="495108"/>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r>
              <a:rPr lang="en-GB" dirty="0"/>
              <a:t>Forms the cocoon for the eggs.</a:t>
            </a:r>
            <a:endParaRPr lang="en-GB" dirty="0">
              <a:solidFill>
                <a:schemeClr val="bg1"/>
              </a:solidFill>
            </a:endParaRPr>
          </a:p>
        </p:txBody>
      </p:sp>
      <p:sp>
        <p:nvSpPr>
          <p:cNvPr id="58" name="Rectangle 57">
            <a:hlinkClick r:id="rId4" action="ppaction://hlinksldjump"/>
            <a:extLst>
              <a:ext uri="{FF2B5EF4-FFF2-40B4-BE49-F238E27FC236}">
                <a16:creationId xmlns:a16="http://schemas.microsoft.com/office/drawing/2014/main" id="{CF69355E-CAEF-4595-8F2E-7B57122CB1A7}"/>
              </a:ext>
            </a:extLst>
          </p:cNvPr>
          <p:cNvSpPr/>
          <p:nvPr/>
        </p:nvSpPr>
        <p:spPr>
          <a:xfrm>
            <a:off x="4356402"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no lungs</a:t>
            </a:r>
            <a:endParaRPr lang="en-GB" dirty="0">
              <a:solidFill>
                <a:schemeClr val="tx1"/>
              </a:solidFill>
            </a:endParaRPr>
          </a:p>
        </p:txBody>
      </p:sp>
      <p:sp>
        <p:nvSpPr>
          <p:cNvPr id="59" name="Rectangle 58">
            <a:hlinkClick r:id="rId5" action="ppaction://hlinksldjump"/>
            <a:extLst>
              <a:ext uri="{FF2B5EF4-FFF2-40B4-BE49-F238E27FC236}">
                <a16:creationId xmlns:a16="http://schemas.microsoft.com/office/drawing/2014/main" id="{1B6630A4-7828-4550-B005-2773C0DF8F6A}"/>
              </a:ext>
            </a:extLst>
          </p:cNvPr>
          <p:cNvSpPr/>
          <p:nvPr/>
        </p:nvSpPr>
        <p:spPr>
          <a:xfrm>
            <a:off x="1740215" y="4124363"/>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clitellum</a:t>
            </a:r>
            <a:endParaRPr lang="en-GB" dirty="0">
              <a:solidFill>
                <a:schemeClr val="tx1"/>
              </a:solidFill>
            </a:endParaRPr>
          </a:p>
        </p:txBody>
      </p:sp>
      <p:sp>
        <p:nvSpPr>
          <p:cNvPr id="60" name="Rectangle 59">
            <a:hlinkClick r:id="rId6" action="ppaction://hlinksldjump"/>
            <a:extLst>
              <a:ext uri="{FF2B5EF4-FFF2-40B4-BE49-F238E27FC236}">
                <a16:creationId xmlns:a16="http://schemas.microsoft.com/office/drawing/2014/main" id="{9C558B01-2A0F-4AEB-AB24-C796884D54D9}"/>
              </a:ext>
            </a:extLst>
          </p:cNvPr>
          <p:cNvSpPr/>
          <p:nvPr/>
        </p:nvSpPr>
        <p:spPr>
          <a:xfrm>
            <a:off x="6108592" y="4163011"/>
            <a:ext cx="2291892"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retractable bristles</a:t>
            </a:r>
            <a:endParaRPr lang="en-GB" dirty="0">
              <a:solidFill>
                <a:schemeClr val="tx1"/>
              </a:solidFill>
            </a:endParaRPr>
          </a:p>
        </p:txBody>
      </p:sp>
      <p:sp>
        <p:nvSpPr>
          <p:cNvPr id="62" name="Rectangle 61">
            <a:hlinkClick r:id="rId7" action="ppaction://hlinksldjump"/>
            <a:extLst>
              <a:ext uri="{FF2B5EF4-FFF2-40B4-BE49-F238E27FC236}">
                <a16:creationId xmlns:a16="http://schemas.microsoft.com/office/drawing/2014/main" id="{CACB8C98-99A7-4322-8C43-8AB2BDB8B6E2}"/>
              </a:ext>
            </a:extLst>
          </p:cNvPr>
          <p:cNvSpPr/>
          <p:nvPr/>
        </p:nvSpPr>
        <p:spPr>
          <a:xfrm>
            <a:off x="789516"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head</a:t>
            </a:r>
            <a:endParaRPr lang="en-GB" dirty="0">
              <a:solidFill>
                <a:schemeClr val="tx1"/>
              </a:solidFill>
            </a:endParaRPr>
          </a:p>
        </p:txBody>
      </p:sp>
    </p:spTree>
    <p:extLst>
      <p:ext uri="{BB962C8B-B14F-4D97-AF65-F5344CB8AC3E}">
        <p14:creationId xmlns:p14="http://schemas.microsoft.com/office/powerpoint/2010/main" val="360641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Arc 55">
            <a:extLst>
              <a:ext uri="{FF2B5EF4-FFF2-40B4-BE49-F238E27FC236}">
                <a16:creationId xmlns:a16="http://schemas.microsoft.com/office/drawing/2014/main" id="{234C32FE-5FB1-47D2-B23B-920D32858CFC}"/>
              </a:ext>
            </a:extLst>
          </p:cNvPr>
          <p:cNvSpPr/>
          <p:nvPr/>
        </p:nvSpPr>
        <p:spPr>
          <a:xfrm rot="14134242">
            <a:off x="3291530" y="1504077"/>
            <a:ext cx="5265116" cy="5216550"/>
          </a:xfrm>
          <a:prstGeom prst="arc">
            <a:avLst/>
          </a:prstGeom>
          <a:ln w="57150">
            <a:solidFill>
              <a:srgbClr val="7566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 name="Rectangle 72">
            <a:extLst>
              <a:ext uri="{FF2B5EF4-FFF2-40B4-BE49-F238E27FC236}">
                <a16:creationId xmlns:a16="http://schemas.microsoft.com/office/drawing/2014/main" id="{5AEDD4D0-6E61-4336-B816-AD186F28121E}"/>
              </a:ext>
            </a:extLst>
          </p:cNvPr>
          <p:cNvSpPr/>
          <p:nvPr/>
        </p:nvSpPr>
        <p:spPr>
          <a:xfrm>
            <a:off x="6247492" y="1329800"/>
            <a:ext cx="2898910" cy="744072"/>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endParaRPr lang="en-GB" dirty="0">
              <a:solidFill>
                <a:schemeClr val="bg1"/>
              </a:solidFill>
            </a:endParaRPr>
          </a:p>
        </p:txBody>
      </p:sp>
      <p:sp>
        <p:nvSpPr>
          <p:cNvPr id="21" name="Title 20"/>
          <p:cNvSpPr>
            <a:spLocks noGrp="1"/>
          </p:cNvSpPr>
          <p:nvPr>
            <p:ph type="title"/>
          </p:nvPr>
        </p:nvSpPr>
        <p:spPr>
          <a:xfrm>
            <a:off x="257175" y="478895"/>
            <a:ext cx="8582023" cy="994306"/>
          </a:xfrm>
        </p:spPr>
        <p:txBody>
          <a:bodyPr/>
          <a:lstStyle/>
          <a:p>
            <a:r>
              <a:rPr lang="en-GB" sz="3200" dirty="0"/>
              <a:t>Diagram of an Earthworm </a:t>
            </a:r>
            <a:endParaRPr lang="en-GB" sz="3200" dirty="0">
              <a:latin typeface="+mn-lt"/>
            </a:endParaRPr>
          </a:p>
        </p:txBody>
      </p:sp>
      <p:sp>
        <p:nvSpPr>
          <p:cNvPr id="5" name="Rectangle 4"/>
          <p:cNvSpPr/>
          <p:nvPr/>
        </p:nvSpPr>
        <p:spPr>
          <a:xfrm>
            <a:off x="6405721" y="1421705"/>
            <a:ext cx="1994763" cy="553998"/>
          </a:xfrm>
          <a:prstGeom prst="rect">
            <a:avLst/>
          </a:prstGeom>
        </p:spPr>
        <p:txBody>
          <a:bodyPr wrap="square" lIns="0" tIns="0" rIns="0" bIns="0">
            <a:spAutoFit/>
          </a:bodyPr>
          <a:lstStyle/>
          <a:p>
            <a:r>
              <a:rPr lang="en-GB" sz="1800" dirty="0">
                <a:solidFill>
                  <a:schemeClr val="bg1"/>
                </a:solidFill>
              </a:rPr>
              <a:t>Click on each label to find out more.</a:t>
            </a:r>
            <a:endParaRPr lang="en-GB" dirty="0">
              <a:solidFill>
                <a:schemeClr val="bg1"/>
              </a:solidFill>
            </a:endParaRPr>
          </a:p>
        </p:txBody>
      </p:sp>
      <p:pic>
        <p:nvPicPr>
          <p:cNvPr id="3" name="Picture 2">
            <a:extLst>
              <a:ext uri="{FF2B5EF4-FFF2-40B4-BE49-F238E27FC236}">
                <a16:creationId xmlns:a16="http://schemas.microsoft.com/office/drawing/2014/main" id="{CB4AF82E-8D97-4F02-BEC5-D5116777FF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5467" y="2388911"/>
            <a:ext cx="6134100" cy="1488077"/>
          </a:xfrm>
          <a:prstGeom prst="rect">
            <a:avLst/>
          </a:prstGeom>
        </p:spPr>
      </p:pic>
      <p:cxnSp>
        <p:nvCxnSpPr>
          <p:cNvPr id="6" name="Straight Arrow Connector 5">
            <a:extLst>
              <a:ext uri="{FF2B5EF4-FFF2-40B4-BE49-F238E27FC236}">
                <a16:creationId xmlns:a16="http://schemas.microsoft.com/office/drawing/2014/main" id="{294B48DC-DCD1-4424-8C6D-3A8D0CFC98E1}"/>
              </a:ext>
            </a:extLst>
          </p:cNvPr>
          <p:cNvCxnSpPr>
            <a:cxnSpLocks/>
          </p:cNvCxnSpPr>
          <p:nvPr/>
        </p:nvCxnSpPr>
        <p:spPr>
          <a:xfrm flipH="1">
            <a:off x="2371812" y="3132949"/>
            <a:ext cx="1195830" cy="991414"/>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BA47E6B-700D-4C3E-9E72-465A024C3456}"/>
              </a:ext>
            </a:extLst>
          </p:cNvPr>
          <p:cNvCxnSpPr>
            <a:cxnSpLocks/>
          </p:cNvCxnSpPr>
          <p:nvPr/>
        </p:nvCxnSpPr>
        <p:spPr>
          <a:xfrm flipH="1" flipV="1">
            <a:off x="1421113" y="2018336"/>
            <a:ext cx="70079" cy="7183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C67733-0140-4D95-812E-D6C90DE5577A}"/>
              </a:ext>
            </a:extLst>
          </p:cNvPr>
          <p:cNvCxnSpPr>
            <a:cxnSpLocks/>
          </p:cNvCxnSpPr>
          <p:nvPr/>
        </p:nvCxnSpPr>
        <p:spPr>
          <a:xfrm flipV="1">
            <a:off x="4605867" y="2018336"/>
            <a:ext cx="382132" cy="642163"/>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C5AF9456-9C2F-44D3-8423-E4F2EC923D96}"/>
              </a:ext>
            </a:extLst>
          </p:cNvPr>
          <p:cNvGrpSpPr/>
          <p:nvPr/>
        </p:nvGrpSpPr>
        <p:grpSpPr>
          <a:xfrm>
            <a:off x="3707569" y="3503524"/>
            <a:ext cx="1488847" cy="1488077"/>
            <a:chOff x="3673702" y="4272025"/>
            <a:chExt cx="1488847" cy="1488077"/>
          </a:xfrm>
        </p:grpSpPr>
        <p:pic>
          <p:nvPicPr>
            <p:cNvPr id="16" name="Picture 15">
              <a:extLst>
                <a:ext uri="{FF2B5EF4-FFF2-40B4-BE49-F238E27FC236}">
                  <a16:creationId xmlns:a16="http://schemas.microsoft.com/office/drawing/2014/main" id="{2CDB2DC4-A916-4E35-9032-48E26CD1BB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876" t="28110" r="70787" b="16833"/>
            <a:stretch/>
          </p:blipFill>
          <p:spPr>
            <a:xfrm>
              <a:off x="3673702" y="4272025"/>
              <a:ext cx="1488847" cy="1488077"/>
            </a:xfrm>
            <a:prstGeom prst="ellipse">
              <a:avLst/>
            </a:prstGeom>
            <a:ln w="57150">
              <a:solidFill>
                <a:srgbClr val="FFA3B5"/>
              </a:solidFill>
            </a:ln>
          </p:spPr>
        </p:pic>
        <p:cxnSp>
          <p:nvCxnSpPr>
            <p:cNvPr id="26" name="Straight Connector 25">
              <a:extLst>
                <a:ext uri="{FF2B5EF4-FFF2-40B4-BE49-F238E27FC236}">
                  <a16:creationId xmlns:a16="http://schemas.microsoft.com/office/drawing/2014/main" id="{15559C0C-E9BC-484C-B838-A7662B5C3750}"/>
                </a:ext>
              </a:extLst>
            </p:cNvPr>
            <p:cNvCxnSpPr>
              <a:cxnSpLocks/>
            </p:cNvCxnSpPr>
            <p:nvPr/>
          </p:nvCxnSpPr>
          <p:spPr>
            <a:xfrm flipH="1" flipV="1">
              <a:off x="4362047" y="4403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877EEC6-D3B2-44B5-AE88-CC07B15414F9}"/>
                </a:ext>
              </a:extLst>
            </p:cNvPr>
            <p:cNvCxnSpPr>
              <a:cxnSpLocks/>
            </p:cNvCxnSpPr>
            <p:nvPr/>
          </p:nvCxnSpPr>
          <p:spPr>
            <a:xfrm flipV="1">
              <a:off x="4381097" y="4427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E27388-6471-418F-8C7F-86498F1F300B}"/>
                </a:ext>
              </a:extLst>
            </p:cNvPr>
            <p:cNvCxnSpPr>
              <a:cxnSpLocks/>
            </p:cNvCxnSpPr>
            <p:nvPr/>
          </p:nvCxnSpPr>
          <p:spPr>
            <a:xfrm flipH="1" flipV="1">
              <a:off x="4498160" y="442797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24A057-4670-43CE-87A1-8FEDE2DEC842}"/>
                </a:ext>
              </a:extLst>
            </p:cNvPr>
            <p:cNvCxnSpPr>
              <a:cxnSpLocks/>
            </p:cNvCxnSpPr>
            <p:nvPr/>
          </p:nvCxnSpPr>
          <p:spPr>
            <a:xfrm flipV="1">
              <a:off x="4517210" y="445159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0A897C-AA00-40C5-9BEE-54877C5063E2}"/>
                </a:ext>
              </a:extLst>
            </p:cNvPr>
            <p:cNvCxnSpPr>
              <a:cxnSpLocks/>
            </p:cNvCxnSpPr>
            <p:nvPr/>
          </p:nvCxnSpPr>
          <p:spPr>
            <a:xfrm flipH="1" flipV="1">
              <a:off x="4583584" y="4482837"/>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24FA18E-2937-4571-B52B-21BE26214E45}"/>
                </a:ext>
              </a:extLst>
            </p:cNvPr>
            <p:cNvCxnSpPr>
              <a:cxnSpLocks/>
            </p:cNvCxnSpPr>
            <p:nvPr/>
          </p:nvCxnSpPr>
          <p:spPr>
            <a:xfrm flipV="1">
              <a:off x="4602634" y="450645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690EE8-4C7B-40B4-B8EB-F52D5CBD80A4}"/>
                </a:ext>
              </a:extLst>
            </p:cNvPr>
            <p:cNvCxnSpPr>
              <a:cxnSpLocks/>
            </p:cNvCxnSpPr>
            <p:nvPr/>
          </p:nvCxnSpPr>
          <p:spPr>
            <a:xfrm flipH="1" flipV="1">
              <a:off x="4246164" y="433082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BC700FB-F42A-4BDF-877B-428F20E181A6}"/>
                </a:ext>
              </a:extLst>
            </p:cNvPr>
            <p:cNvCxnSpPr>
              <a:cxnSpLocks/>
            </p:cNvCxnSpPr>
            <p:nvPr/>
          </p:nvCxnSpPr>
          <p:spPr>
            <a:xfrm flipV="1">
              <a:off x="4265214" y="435444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569850-3A90-4F7B-9BA7-E9F5D77F1AB7}"/>
                </a:ext>
              </a:extLst>
            </p:cNvPr>
            <p:cNvCxnSpPr>
              <a:cxnSpLocks/>
            </p:cNvCxnSpPr>
            <p:nvPr/>
          </p:nvCxnSpPr>
          <p:spPr>
            <a:xfrm flipH="1" flipV="1">
              <a:off x="4707660" y="451999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3CD2CE-3F3B-4BC8-9AEA-35A01598EF02}"/>
                </a:ext>
              </a:extLst>
            </p:cNvPr>
            <p:cNvCxnSpPr>
              <a:cxnSpLocks/>
            </p:cNvCxnSpPr>
            <p:nvPr/>
          </p:nvCxnSpPr>
          <p:spPr>
            <a:xfrm flipV="1">
              <a:off x="4726710" y="4543613"/>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B7F3E38-ED41-4A7F-81D7-95FCFF9D8A25}"/>
                </a:ext>
              </a:extLst>
            </p:cNvPr>
            <p:cNvCxnSpPr>
              <a:cxnSpLocks/>
            </p:cNvCxnSpPr>
            <p:nvPr/>
          </p:nvCxnSpPr>
          <p:spPr>
            <a:xfrm flipH="1" flipV="1">
              <a:off x="4872450" y="4544485"/>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D4261D-227C-43DE-8886-29A34EC11C9D}"/>
                </a:ext>
              </a:extLst>
            </p:cNvPr>
            <p:cNvCxnSpPr>
              <a:cxnSpLocks/>
            </p:cNvCxnSpPr>
            <p:nvPr/>
          </p:nvCxnSpPr>
          <p:spPr>
            <a:xfrm flipV="1">
              <a:off x="4891500" y="4568106"/>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65E8E5-E25A-4A3B-9F05-7D3A3FF9770C}"/>
                </a:ext>
              </a:extLst>
            </p:cNvPr>
            <p:cNvCxnSpPr>
              <a:cxnSpLocks/>
            </p:cNvCxnSpPr>
            <p:nvPr/>
          </p:nvCxnSpPr>
          <p:spPr>
            <a:xfrm flipH="1" flipV="1">
              <a:off x="4235114" y="5378276"/>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DAD3312-09DC-4855-B3C5-791B2B59CAE3}"/>
                </a:ext>
              </a:extLst>
            </p:cNvPr>
            <p:cNvCxnSpPr>
              <a:cxnSpLocks/>
            </p:cNvCxnSpPr>
            <p:nvPr/>
          </p:nvCxnSpPr>
          <p:spPr>
            <a:xfrm flipV="1">
              <a:off x="4177561" y="5363842"/>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30E510-4922-4BD7-A99D-17E21A3AEF06}"/>
                </a:ext>
              </a:extLst>
            </p:cNvPr>
            <p:cNvCxnSpPr>
              <a:cxnSpLocks/>
            </p:cNvCxnSpPr>
            <p:nvPr/>
          </p:nvCxnSpPr>
          <p:spPr>
            <a:xfrm>
              <a:off x="3932775" y="5247894"/>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3F3D16-25D2-46D0-A2F1-60DD325B1003}"/>
                </a:ext>
              </a:extLst>
            </p:cNvPr>
            <p:cNvCxnSpPr>
              <a:cxnSpLocks/>
            </p:cNvCxnSpPr>
            <p:nvPr/>
          </p:nvCxnSpPr>
          <p:spPr>
            <a:xfrm flipH="1">
              <a:off x="3875222" y="5233460"/>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EF75A28-29DE-4466-A75F-D9C72F8823B6}"/>
                </a:ext>
              </a:extLst>
            </p:cNvPr>
            <p:cNvCxnSpPr>
              <a:cxnSpLocks/>
            </p:cNvCxnSpPr>
            <p:nvPr/>
          </p:nvCxnSpPr>
          <p:spPr>
            <a:xfrm>
              <a:off x="4088542" y="532993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6E2C284-CA04-4378-A95A-2B220EFC3176}"/>
                </a:ext>
              </a:extLst>
            </p:cNvPr>
            <p:cNvCxnSpPr>
              <a:cxnSpLocks/>
            </p:cNvCxnSpPr>
            <p:nvPr/>
          </p:nvCxnSpPr>
          <p:spPr>
            <a:xfrm flipH="1">
              <a:off x="4030989" y="5315497"/>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2931F-E3EE-4A99-81DB-6593F59DC2A3}"/>
                </a:ext>
              </a:extLst>
            </p:cNvPr>
            <p:cNvCxnSpPr>
              <a:cxnSpLocks/>
            </p:cNvCxnSpPr>
            <p:nvPr/>
          </p:nvCxnSpPr>
          <p:spPr>
            <a:xfrm>
              <a:off x="3806619" y="5154232"/>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3F804F-067E-4A68-86D5-926D6F97B0FA}"/>
                </a:ext>
              </a:extLst>
            </p:cNvPr>
            <p:cNvCxnSpPr>
              <a:cxnSpLocks/>
            </p:cNvCxnSpPr>
            <p:nvPr/>
          </p:nvCxnSpPr>
          <p:spPr>
            <a:xfrm flipH="1">
              <a:off x="3749066" y="5139798"/>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0039C95-B5A6-4F18-AF65-7C42DF42676A}"/>
                </a:ext>
              </a:extLst>
            </p:cNvPr>
            <p:cNvCxnSpPr>
              <a:cxnSpLocks/>
            </p:cNvCxnSpPr>
            <p:nvPr/>
          </p:nvCxnSpPr>
          <p:spPr>
            <a:xfrm>
              <a:off x="4364796" y="5454373"/>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1F714B-FE8A-4EC8-BCD7-674E6F2972DF}"/>
                </a:ext>
              </a:extLst>
            </p:cNvPr>
            <p:cNvCxnSpPr>
              <a:cxnSpLocks/>
            </p:cNvCxnSpPr>
            <p:nvPr/>
          </p:nvCxnSpPr>
          <p:spPr>
            <a:xfrm flipH="1">
              <a:off x="4307243" y="5439939"/>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D88C50-C2C8-4B60-9DF2-D57D74CAFEF3}"/>
                </a:ext>
              </a:extLst>
            </p:cNvPr>
            <p:cNvCxnSpPr>
              <a:cxnSpLocks/>
            </p:cNvCxnSpPr>
            <p:nvPr/>
          </p:nvCxnSpPr>
          <p:spPr>
            <a:xfrm>
              <a:off x="4476126" y="5508088"/>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7466E83-928E-4078-9BB5-AC111CCFADAD}"/>
                </a:ext>
              </a:extLst>
            </p:cNvPr>
            <p:cNvCxnSpPr>
              <a:cxnSpLocks/>
            </p:cNvCxnSpPr>
            <p:nvPr/>
          </p:nvCxnSpPr>
          <p:spPr>
            <a:xfrm flipH="1">
              <a:off x="4418573" y="5493654"/>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E9E2C10-5FE4-4830-9E6E-F1781FDC8921}"/>
                </a:ext>
              </a:extLst>
            </p:cNvPr>
            <p:cNvCxnSpPr>
              <a:cxnSpLocks/>
            </p:cNvCxnSpPr>
            <p:nvPr/>
          </p:nvCxnSpPr>
          <p:spPr>
            <a:xfrm>
              <a:off x="4615197" y="5542459"/>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ADDC0E-3B86-4B89-A663-4B6398313F69}"/>
                </a:ext>
              </a:extLst>
            </p:cNvPr>
            <p:cNvCxnSpPr>
              <a:cxnSpLocks/>
            </p:cNvCxnSpPr>
            <p:nvPr/>
          </p:nvCxnSpPr>
          <p:spPr>
            <a:xfrm flipH="1">
              <a:off x="4557644" y="5528025"/>
              <a:ext cx="57553" cy="97150"/>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93993F-8531-4516-9A88-9157C9FF5123}"/>
                </a:ext>
              </a:extLst>
            </p:cNvPr>
            <p:cNvCxnSpPr>
              <a:cxnSpLocks/>
            </p:cNvCxnSpPr>
            <p:nvPr/>
          </p:nvCxnSpPr>
          <p:spPr>
            <a:xfrm>
              <a:off x="4744074" y="5564951"/>
              <a:ext cx="22100" cy="96689"/>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F80D966-4F4E-48DC-B5E5-2C2CA32A5C90}"/>
                </a:ext>
              </a:extLst>
            </p:cNvPr>
            <p:cNvCxnSpPr>
              <a:cxnSpLocks/>
            </p:cNvCxnSpPr>
            <p:nvPr/>
          </p:nvCxnSpPr>
          <p:spPr>
            <a:xfrm flipH="1">
              <a:off x="4686997" y="5565337"/>
              <a:ext cx="56603" cy="87442"/>
            </a:xfrm>
            <a:prstGeom prst="line">
              <a:avLst/>
            </a:prstGeom>
            <a:ln w="19050">
              <a:solidFill>
                <a:srgbClr val="292627"/>
              </a:solidFil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B901D135-9965-47CA-A492-2AC6ACB905EB}"/>
              </a:ext>
            </a:extLst>
          </p:cNvPr>
          <p:cNvSpPr/>
          <p:nvPr/>
        </p:nvSpPr>
        <p:spPr>
          <a:xfrm>
            <a:off x="5494150" y="3151417"/>
            <a:ext cx="753342" cy="753342"/>
          </a:xfrm>
          <a:prstGeom prst="ellipse">
            <a:avLst/>
          </a:prstGeom>
          <a:noFill/>
          <a:ln w="57150">
            <a:solidFill>
              <a:srgbClr val="FFA3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5F1F62EE-B594-437F-8AC7-F323D1E22871}"/>
              </a:ext>
            </a:extLst>
          </p:cNvPr>
          <p:cNvCxnSpPr>
            <a:stCxn id="61" idx="4"/>
            <a:endCxn id="16" idx="5"/>
          </p:cNvCxnSpPr>
          <p:nvPr/>
        </p:nvCxnSpPr>
        <p:spPr>
          <a:xfrm flipH="1">
            <a:off x="4978379" y="3904759"/>
            <a:ext cx="892442" cy="868918"/>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6CD9F6D-3C9B-4912-9D3C-AC8A567944F7}"/>
              </a:ext>
            </a:extLst>
          </p:cNvPr>
          <p:cNvCxnSpPr>
            <a:endCxn id="16" idx="0"/>
          </p:cNvCxnSpPr>
          <p:nvPr/>
        </p:nvCxnSpPr>
        <p:spPr>
          <a:xfrm flipH="1">
            <a:off x="4451993" y="3235463"/>
            <a:ext cx="1116490" cy="268061"/>
          </a:xfrm>
          <a:prstGeom prst="line">
            <a:avLst/>
          </a:prstGeom>
          <a:ln w="57150">
            <a:solidFill>
              <a:srgbClr val="FFA3B5"/>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A774B39-D930-4DF1-BF74-D55AB18BC7D2}"/>
              </a:ext>
            </a:extLst>
          </p:cNvPr>
          <p:cNvCxnSpPr>
            <a:cxnSpLocks/>
          </p:cNvCxnSpPr>
          <p:nvPr/>
        </p:nvCxnSpPr>
        <p:spPr>
          <a:xfrm>
            <a:off x="4777467" y="3831896"/>
            <a:ext cx="1331125" cy="578669"/>
          </a:xfrm>
          <a:prstGeom prst="straightConnector1">
            <a:avLst/>
          </a:prstGeom>
          <a:ln w="38100">
            <a:solidFill>
              <a:srgbClr val="FFA3B5"/>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F870F939-6FB2-4D04-AA6A-2B5E49A0A91E}"/>
              </a:ext>
            </a:extLst>
          </p:cNvPr>
          <p:cNvSpPr/>
          <p:nvPr/>
        </p:nvSpPr>
        <p:spPr>
          <a:xfrm>
            <a:off x="2697034" y="5428000"/>
            <a:ext cx="5000107" cy="495108"/>
          </a:xfrm>
          <a:prstGeom prst="rect">
            <a:avLst/>
          </a:prstGeom>
          <a:solidFill>
            <a:srgbClr val="7566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l" rtl="0">
              <a:spcBef>
                <a:spcPts val="1600"/>
              </a:spcBef>
              <a:spcAft>
                <a:spcPts val="0"/>
              </a:spcAft>
              <a:buNone/>
            </a:pPr>
            <a:r>
              <a:rPr lang="en-GB" dirty="0"/>
              <a:t>Earthworms absorb oxygen through their skin.</a:t>
            </a:r>
            <a:endParaRPr lang="en-GB" dirty="0">
              <a:solidFill>
                <a:schemeClr val="bg1"/>
              </a:solidFill>
            </a:endParaRPr>
          </a:p>
        </p:txBody>
      </p:sp>
      <p:sp>
        <p:nvSpPr>
          <p:cNvPr id="58" name="Rectangle 57">
            <a:hlinkClick r:id="rId4" action="ppaction://hlinksldjump"/>
            <a:extLst>
              <a:ext uri="{FF2B5EF4-FFF2-40B4-BE49-F238E27FC236}">
                <a16:creationId xmlns:a16="http://schemas.microsoft.com/office/drawing/2014/main" id="{068FE67D-022E-4FF6-93E6-DACD2990ECAD}"/>
              </a:ext>
            </a:extLst>
          </p:cNvPr>
          <p:cNvSpPr/>
          <p:nvPr/>
        </p:nvSpPr>
        <p:spPr>
          <a:xfrm>
            <a:off x="4356402"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no lungs</a:t>
            </a:r>
            <a:endParaRPr lang="en-GB" dirty="0">
              <a:solidFill>
                <a:schemeClr val="tx1"/>
              </a:solidFill>
            </a:endParaRPr>
          </a:p>
        </p:txBody>
      </p:sp>
      <p:sp>
        <p:nvSpPr>
          <p:cNvPr id="59" name="Rectangle 58">
            <a:hlinkClick r:id="rId5" action="ppaction://hlinksldjump"/>
            <a:extLst>
              <a:ext uri="{FF2B5EF4-FFF2-40B4-BE49-F238E27FC236}">
                <a16:creationId xmlns:a16="http://schemas.microsoft.com/office/drawing/2014/main" id="{54AB3047-658A-49BF-A08E-9CEA10FAAF26}"/>
              </a:ext>
            </a:extLst>
          </p:cNvPr>
          <p:cNvSpPr/>
          <p:nvPr/>
        </p:nvSpPr>
        <p:spPr>
          <a:xfrm>
            <a:off x="1740215" y="4124363"/>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clitellum</a:t>
            </a:r>
            <a:endParaRPr lang="en-GB" dirty="0">
              <a:solidFill>
                <a:schemeClr val="tx1"/>
              </a:solidFill>
            </a:endParaRPr>
          </a:p>
        </p:txBody>
      </p:sp>
      <p:sp>
        <p:nvSpPr>
          <p:cNvPr id="60" name="Rectangle 59">
            <a:hlinkClick r:id="rId6" action="ppaction://hlinksldjump"/>
            <a:extLst>
              <a:ext uri="{FF2B5EF4-FFF2-40B4-BE49-F238E27FC236}">
                <a16:creationId xmlns:a16="http://schemas.microsoft.com/office/drawing/2014/main" id="{6C0B2EF5-C579-46E9-80AE-F41718595C45}"/>
              </a:ext>
            </a:extLst>
          </p:cNvPr>
          <p:cNvSpPr/>
          <p:nvPr/>
        </p:nvSpPr>
        <p:spPr>
          <a:xfrm>
            <a:off x="6108592" y="4163011"/>
            <a:ext cx="2291892"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retractable bristles</a:t>
            </a:r>
            <a:endParaRPr lang="en-GB" dirty="0">
              <a:solidFill>
                <a:schemeClr val="tx1"/>
              </a:solidFill>
            </a:endParaRPr>
          </a:p>
        </p:txBody>
      </p:sp>
      <p:sp>
        <p:nvSpPr>
          <p:cNvPr id="62" name="Rectangle 61">
            <a:hlinkClick r:id="rId7" action="ppaction://hlinksldjump"/>
            <a:extLst>
              <a:ext uri="{FF2B5EF4-FFF2-40B4-BE49-F238E27FC236}">
                <a16:creationId xmlns:a16="http://schemas.microsoft.com/office/drawing/2014/main" id="{65B64957-06FB-47A1-93B2-DE7C1613C299}"/>
              </a:ext>
            </a:extLst>
          </p:cNvPr>
          <p:cNvSpPr/>
          <p:nvPr/>
        </p:nvSpPr>
        <p:spPr>
          <a:xfrm>
            <a:off x="789516" y="1523228"/>
            <a:ext cx="1263193" cy="495108"/>
          </a:xfrm>
          <a:prstGeom prst="rect">
            <a:avLst/>
          </a:prstGeom>
          <a:solidFill>
            <a:srgbClr val="FFA3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lvl="0" indent="0" algn="ctr" rtl="0">
              <a:spcBef>
                <a:spcPts val="0"/>
              </a:spcBef>
              <a:spcAft>
                <a:spcPts val="0"/>
              </a:spcAft>
              <a:buNone/>
            </a:pPr>
            <a:r>
              <a:rPr lang="en-GB" b="1" dirty="0">
                <a:solidFill>
                  <a:schemeClr val="tx1"/>
                </a:solidFill>
              </a:rPr>
              <a:t>head</a:t>
            </a:r>
            <a:endParaRPr lang="en-GB" dirty="0">
              <a:solidFill>
                <a:schemeClr val="tx1"/>
              </a:solidFill>
            </a:endParaRPr>
          </a:p>
        </p:txBody>
      </p:sp>
    </p:spTree>
    <p:extLst>
      <p:ext uri="{BB962C8B-B14F-4D97-AF65-F5344CB8AC3E}">
        <p14:creationId xmlns:p14="http://schemas.microsoft.com/office/powerpoint/2010/main" val="230567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C62058F5-E99F-4F27-B9E9-05AC47688FF5}" vid="{052CBA24-7177-4CBD-BE8E-943201157C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288</TotalTime>
  <Words>683</Words>
  <Application>Microsoft Office PowerPoint</Application>
  <PresentationFormat>On-screen Show (4:3)</PresentationFormat>
  <Paragraphs>74</Paragraphs>
  <Slides>16</Slides>
  <Notes>0</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Twinkl</vt:lpstr>
      <vt:lpstr>Arial</vt:lpstr>
      <vt:lpstr>Calibri</vt:lpstr>
      <vt:lpstr>Office Theme</vt:lpstr>
      <vt:lpstr>PowerPoint Presentation</vt:lpstr>
      <vt:lpstr>What Is an Earthworm?</vt:lpstr>
      <vt:lpstr>What Type of Animal Is an Earthworm?</vt:lpstr>
      <vt:lpstr>How Many Types of Earthworm Are There?</vt:lpstr>
      <vt:lpstr>How Big Can They Grow?</vt:lpstr>
      <vt:lpstr>Diagram of an Earthworm </vt:lpstr>
      <vt:lpstr>Diagram of an Earthworm </vt:lpstr>
      <vt:lpstr>Diagram of an Earthworm </vt:lpstr>
      <vt:lpstr>Diagram of an Earthworm </vt:lpstr>
      <vt:lpstr>Diagram of an Earthworm </vt:lpstr>
      <vt:lpstr>The Clitellum</vt:lpstr>
      <vt:lpstr>How Do Earthworms Reproduce?</vt:lpstr>
      <vt:lpstr>What Do Earthworms Eat?</vt:lpstr>
      <vt:lpstr>Why Are Earthworms Important?</vt:lpstr>
      <vt:lpstr>Final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Fox</dc:creator>
  <cp:lastModifiedBy>Rachel Fox</cp:lastModifiedBy>
  <cp:revision>24</cp:revision>
  <dcterms:created xsi:type="dcterms:W3CDTF">2020-12-21T11:02:50Z</dcterms:created>
  <dcterms:modified xsi:type="dcterms:W3CDTF">2020-12-21T16:05:03Z</dcterms:modified>
</cp:coreProperties>
</file>