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311" r:id="rId4"/>
    <p:sldId id="293" r:id="rId5"/>
    <p:sldId id="300" r:id="rId6"/>
    <p:sldId id="310" r:id="rId7"/>
    <p:sldId id="314" r:id="rId8"/>
    <p:sldId id="315" r:id="rId9"/>
    <p:sldId id="316" r:id="rId10"/>
    <p:sldId id="318" r:id="rId11"/>
    <p:sldId id="320" r:id="rId12"/>
    <p:sldId id="321" r:id="rId13"/>
    <p:sldId id="322" r:id="rId14"/>
    <p:sldId id="323" r:id="rId15"/>
    <p:sldId id="324"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Twinkl" panose="02000000000000000000" pitchFamily="2" charset="77"/>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48" userDrawn="1">
          <p15:clr>
            <a:srgbClr val="A4A3A4"/>
          </p15:clr>
        </p15:guide>
        <p15:guide id="4" pos="340" userDrawn="1">
          <p15:clr>
            <a:srgbClr val="A4A3A4"/>
          </p15:clr>
        </p15:guide>
        <p15:guide id="5" orient="horz" pos="3974" userDrawn="1">
          <p15:clr>
            <a:srgbClr val="A4A3A4"/>
          </p15:clr>
        </p15:guide>
        <p15:guide id="6" pos="5375" userDrawn="1">
          <p15:clr>
            <a:srgbClr val="A4A3A4"/>
          </p15:clr>
        </p15:guide>
        <p15:guide id="7" orient="horz" pos="346" userDrawn="1">
          <p15:clr>
            <a:srgbClr val="A4A3A4"/>
          </p15:clr>
        </p15:guide>
        <p15:guide id="8" pos="499" userDrawn="1">
          <p15:clr>
            <a:srgbClr val="A4A3A4"/>
          </p15:clr>
        </p15:guide>
        <p15:guide id="9" orient="horz" pos="482" userDrawn="1">
          <p15:clr>
            <a:srgbClr val="A4A3A4"/>
          </p15:clr>
        </p15:guide>
        <p15:guide id="10" orient="horz" pos="3861" userDrawn="1">
          <p15:clr>
            <a:srgbClr val="A4A3A4"/>
          </p15:clr>
        </p15:guide>
        <p15:guide id="11" pos="52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09B"/>
    <a:srgbClr val="E2ECC2"/>
    <a:srgbClr val="0AB9A6"/>
    <a:srgbClr val="85BD33"/>
    <a:srgbClr val="FFE000"/>
    <a:srgbClr val="FFF6D5"/>
    <a:srgbClr val="BFE3DD"/>
    <a:srgbClr val="8BADCB"/>
    <a:srgbClr val="8ACBC0"/>
    <a:srgbClr val="FFE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10" autoAdjust="0"/>
    <p:restoredTop sz="94660"/>
  </p:normalViewPr>
  <p:slideViewPr>
    <p:cSldViewPr snapToGrid="0" showGuides="1">
      <p:cViewPr varScale="1">
        <p:scale>
          <a:sx n="131" d="100"/>
          <a:sy n="131" d="100"/>
        </p:scale>
        <p:origin x="184" y="1664"/>
      </p:cViewPr>
      <p:guideLst>
        <p:guide orient="horz" pos="2160"/>
        <p:guide pos="2948"/>
        <p:guide pos="340"/>
        <p:guide orient="horz" pos="3974"/>
        <p:guide pos="5375"/>
        <p:guide orient="horz" pos="346"/>
        <p:guide pos="499"/>
        <p:guide orient="horz" pos="482"/>
        <p:guide orient="horz" pos="3861"/>
        <p:guide pos="5261"/>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06/04/2023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06/04/2023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tif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9A36825-B0A5-4531-9FD2-E9EA9106A13C}"/>
              </a:ext>
            </a:extLst>
          </p:cNvPr>
          <p:cNvSpPr/>
          <p:nvPr/>
        </p:nvSpPr>
        <p:spPr>
          <a:xfrm>
            <a:off x="2734640" y="1827879"/>
            <a:ext cx="4051535" cy="4051535"/>
          </a:xfrm>
          <a:prstGeom prst="ellipse">
            <a:avLst/>
          </a:prstGeom>
          <a:solidFill>
            <a:srgbClr val="BFE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D3FA480-1F85-4C3D-B9E5-57F63605D3CF}"/>
              </a:ext>
            </a:extLst>
          </p:cNvPr>
          <p:cNvSpPr/>
          <p:nvPr/>
        </p:nvSpPr>
        <p:spPr>
          <a:xfrm>
            <a:off x="2546233" y="1750964"/>
            <a:ext cx="4051535" cy="4051535"/>
          </a:xfrm>
          <a:prstGeom prst="ellipse">
            <a:avLst/>
          </a:prstGeom>
          <a:solidFill>
            <a:srgbClr val="0AB9A6"/>
          </a:solidFill>
          <a:ln w="762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910D242-C7B4-412F-A8CC-19123E32F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9183" y="1827878"/>
            <a:ext cx="3902643" cy="3897705"/>
          </a:xfrm>
          <a:prstGeom prst="rect">
            <a:avLst/>
          </a:prstGeom>
        </p:spPr>
      </p:pic>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Water</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pic>
        <p:nvPicPr>
          <p:cNvPr id="16" name="Picture 15">
            <a:extLst>
              <a:ext uri="{FF2B5EF4-FFF2-40B4-BE49-F238E27FC236}">
                <a16:creationId xmlns:a16="http://schemas.microsoft.com/office/drawing/2014/main" id="{C704DAB5-2A2C-44AA-9770-723F8A392D22}"/>
              </a:ext>
            </a:extLst>
          </p:cNvPr>
          <p:cNvPicPr>
            <a:picLocks noChangeAspect="1"/>
          </p:cNvPicPr>
          <p:nvPr/>
        </p:nvPicPr>
        <p:blipFill>
          <a:blip r:embed="rId5" cstate="print">
            <a:extLst>
              <a:ext uri="{28A0092B-C50C-407E-A947-70E740481C1C}">
                <a14:useLocalDpi xmlns:a14="http://schemas.microsoft.com/office/drawing/2010/main" val="0"/>
              </a:ext>
            </a:extLst>
          </a:blip>
          <a:srcRect l="14618" r="14618"/>
          <a:stretch/>
        </p:blipFill>
        <p:spPr>
          <a:xfrm>
            <a:off x="2546233" y="1750964"/>
            <a:ext cx="4051535" cy="4051535"/>
          </a:xfrm>
          <a:prstGeom prst="ellipse">
            <a:avLst/>
          </a:prstGeom>
          <a:ln w="57150">
            <a:solidFill>
              <a:srgbClr val="0AB9A6"/>
            </a:solidFill>
          </a:ln>
        </p:spPr>
      </p:pic>
      <p:pic>
        <p:nvPicPr>
          <p:cNvPr id="4" name="Picture 3">
            <a:extLst>
              <a:ext uri="{FF2B5EF4-FFF2-40B4-BE49-F238E27FC236}">
                <a16:creationId xmlns:a16="http://schemas.microsoft.com/office/drawing/2014/main" id="{DE932265-ED57-4BE7-85AF-C5A99D81D3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0635" y="1754698"/>
            <a:ext cx="3242799" cy="4197895"/>
          </a:xfrm>
          <a:prstGeom prst="rect">
            <a:avLst/>
          </a:prstGeom>
        </p:spPr>
      </p:pic>
      <p:grpSp>
        <p:nvGrpSpPr>
          <p:cNvPr id="8" name="Group 7">
            <a:extLst>
              <a:ext uri="{FF2B5EF4-FFF2-40B4-BE49-F238E27FC236}">
                <a16:creationId xmlns:a16="http://schemas.microsoft.com/office/drawing/2014/main" id="{27280587-6065-4156-877B-039BEA416111}"/>
              </a:ext>
            </a:extLst>
          </p:cNvPr>
          <p:cNvGrpSpPr/>
          <p:nvPr/>
        </p:nvGrpSpPr>
        <p:grpSpPr>
          <a:xfrm>
            <a:off x="2546233" y="1750964"/>
            <a:ext cx="4051535" cy="4051535"/>
            <a:chOff x="6104036" y="1610747"/>
            <a:chExt cx="4051535" cy="4051535"/>
          </a:xfrm>
        </p:grpSpPr>
        <p:pic>
          <p:nvPicPr>
            <p:cNvPr id="19" name="Picture 18">
              <a:extLst>
                <a:ext uri="{FF2B5EF4-FFF2-40B4-BE49-F238E27FC236}">
                  <a16:creationId xmlns:a16="http://schemas.microsoft.com/office/drawing/2014/main" id="{509D9C67-8AC4-42F2-AD3B-CECDE0627136}"/>
                </a:ext>
              </a:extLst>
            </p:cNvPr>
            <p:cNvPicPr>
              <a:picLocks noChangeAspect="1"/>
            </p:cNvPicPr>
            <p:nvPr/>
          </p:nvPicPr>
          <p:blipFill>
            <a:blip r:embed="rId7" cstate="print">
              <a:extLst>
                <a:ext uri="{28A0092B-C50C-407E-A947-70E740481C1C}">
                  <a14:useLocalDpi xmlns:a14="http://schemas.microsoft.com/office/drawing/2010/main" val="0"/>
                </a:ext>
              </a:extLst>
            </a:blip>
            <a:srcRect l="1183" r="1183"/>
            <a:stretch/>
          </p:blipFill>
          <p:spPr>
            <a:xfrm>
              <a:off x="6104036" y="1610747"/>
              <a:ext cx="4051535" cy="4051535"/>
            </a:xfrm>
            <a:prstGeom prst="ellipse">
              <a:avLst/>
            </a:prstGeom>
            <a:solidFill>
              <a:srgbClr val="0AB9A6"/>
            </a:solidFill>
            <a:ln w="57150">
              <a:solidFill>
                <a:srgbClr val="0AB9A6"/>
              </a:solidFill>
            </a:ln>
          </p:spPr>
        </p:pic>
        <p:pic>
          <p:nvPicPr>
            <p:cNvPr id="21" name="Picture 20">
              <a:extLst>
                <a:ext uri="{FF2B5EF4-FFF2-40B4-BE49-F238E27FC236}">
                  <a16:creationId xmlns:a16="http://schemas.microsoft.com/office/drawing/2014/main" id="{72E6BF26-411D-48B9-902D-3A9FBFAB3E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3" r="31727" b="69851"/>
            <a:stretch/>
          </p:blipFill>
          <p:spPr>
            <a:xfrm>
              <a:off x="6104505" y="1610964"/>
              <a:ext cx="2784061" cy="1221470"/>
            </a:xfrm>
            <a:prstGeom prst="rect">
              <a:avLst/>
            </a:prstGeom>
            <a:noFill/>
            <a:ln w="57150">
              <a:noFill/>
            </a:ln>
          </p:spPr>
        </p:pic>
      </p:grpSp>
      <p:sp>
        <p:nvSpPr>
          <p:cNvPr id="39" name="Rectangle: Rounded Corners 38">
            <a:extLst>
              <a:ext uri="{FF2B5EF4-FFF2-40B4-BE49-F238E27FC236}">
                <a16:creationId xmlns:a16="http://schemas.microsoft.com/office/drawing/2014/main" id="{0747D9C0-1DC0-404E-B6AB-6A84E1F2F6A3}"/>
              </a:ext>
            </a:extLst>
          </p:cNvPr>
          <p:cNvSpPr/>
          <p:nvPr/>
        </p:nvSpPr>
        <p:spPr>
          <a:xfrm>
            <a:off x="610293" y="4880020"/>
            <a:ext cx="4248694" cy="1428705"/>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It is important that there is enough water for plants and animals to live and enough clean drinking water for everyone on Earth.</a:t>
            </a:r>
          </a:p>
        </p:txBody>
      </p:sp>
      <p:sp>
        <p:nvSpPr>
          <p:cNvPr id="38" name="Rectangle: Rounded Corners 37">
            <a:extLst>
              <a:ext uri="{FF2B5EF4-FFF2-40B4-BE49-F238E27FC236}">
                <a16:creationId xmlns:a16="http://schemas.microsoft.com/office/drawing/2014/main" id="{49F2C1A4-F1F5-4DCF-A4DD-84FC9305CDF0}"/>
              </a:ext>
            </a:extLst>
          </p:cNvPr>
          <p:cNvSpPr/>
          <p:nvPr/>
        </p:nvSpPr>
        <p:spPr>
          <a:xfrm>
            <a:off x="5446499" y="1475092"/>
            <a:ext cx="3464023" cy="1773647"/>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Water is important for all life on Earth to survive. A lot of Earth’s fresh water is used to make energy as well as to make food and clothing. </a:t>
            </a:r>
          </a:p>
        </p:txBody>
      </p:sp>
    </p:spTree>
    <p:extLst>
      <p:ext uri="{BB962C8B-B14F-4D97-AF65-F5344CB8AC3E}">
        <p14:creationId xmlns:p14="http://schemas.microsoft.com/office/powerpoint/2010/main" val="17306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6" grpId="0" animBg="1"/>
      <p:bldP spid="39"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E9F9B1-A522-42FF-951E-FE2C6B06CAD0}"/>
              </a:ext>
            </a:extLst>
          </p:cNvPr>
          <p:cNvSpPr/>
          <p:nvPr/>
        </p:nvSpPr>
        <p:spPr>
          <a:xfrm>
            <a:off x="174757" y="128214"/>
            <a:ext cx="8969243" cy="6729785"/>
          </a:xfrm>
          <a:prstGeom prst="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3225381-6471-4147-BB73-E818AEF0CC0D}"/>
              </a:ext>
            </a:extLst>
          </p:cNvPr>
          <p:cNvSpPr/>
          <p:nvPr/>
        </p:nvSpPr>
        <p:spPr>
          <a:xfrm>
            <a:off x="-3646" y="1665333"/>
            <a:ext cx="6038685" cy="3926810"/>
          </a:xfrm>
          <a:prstGeom prst="roundRect">
            <a:avLst>
              <a:gd name="adj" fmla="val 0"/>
            </a:avLst>
          </a:prstGeom>
          <a:solidFill>
            <a:srgbClr val="BFE3DD"/>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b="1" dirty="0">
                <a:solidFill>
                  <a:schemeClr val="tx1"/>
                </a:solidFill>
              </a:rPr>
              <a:t>Protect Rivers</a:t>
            </a:r>
            <a:endParaRPr lang="en-US" dirty="0">
              <a:solidFill>
                <a:schemeClr val="tx1"/>
              </a:solidFill>
            </a:endParaRPr>
          </a:p>
          <a:p>
            <a:pPr lvl="1"/>
            <a:r>
              <a:rPr lang="en-US" dirty="0">
                <a:solidFill>
                  <a:schemeClr val="tx1"/>
                </a:solidFill>
              </a:rPr>
              <a:t>It is important not to let rivers be blocked or </a:t>
            </a:r>
          </a:p>
          <a:p>
            <a:pPr lvl="1"/>
            <a:r>
              <a:rPr lang="en-US" dirty="0">
                <a:solidFill>
                  <a:schemeClr val="tx1"/>
                </a:solidFill>
              </a:rPr>
              <a:t>affected by roads, dams, buildings and farms. </a:t>
            </a:r>
          </a:p>
          <a:p>
            <a:pPr lvl="1"/>
            <a:r>
              <a:rPr lang="en-US" dirty="0">
                <a:solidFill>
                  <a:schemeClr val="tx1"/>
                </a:solidFill>
              </a:rPr>
              <a:t>If we allow rivers to run freely, plants and </a:t>
            </a:r>
          </a:p>
          <a:p>
            <a:pPr lvl="1"/>
            <a:r>
              <a:rPr lang="en-US" dirty="0">
                <a:solidFill>
                  <a:schemeClr val="tx1"/>
                </a:solidFill>
              </a:rPr>
              <a:t>animals can survive and the water can stay </a:t>
            </a:r>
          </a:p>
          <a:p>
            <a:pPr lvl="1"/>
            <a:r>
              <a:rPr lang="en-US" dirty="0">
                <a:solidFill>
                  <a:schemeClr val="tx1"/>
                </a:solidFill>
              </a:rPr>
              <a:t>fresh.</a:t>
            </a:r>
          </a:p>
          <a:p>
            <a:endParaRPr lang="en-US" dirty="0">
              <a:solidFill>
                <a:schemeClr val="tx1"/>
              </a:solidFill>
            </a:endParaRPr>
          </a:p>
          <a:p>
            <a:pPr lvl="1"/>
            <a:r>
              <a:rPr lang="en-US" b="1" dirty="0">
                <a:solidFill>
                  <a:schemeClr val="tx1"/>
                </a:solidFill>
              </a:rPr>
              <a:t>Look After Water</a:t>
            </a:r>
          </a:p>
          <a:p>
            <a:pPr lvl="1"/>
            <a:r>
              <a:rPr lang="en-US" dirty="0">
                <a:solidFill>
                  <a:schemeClr val="tx1"/>
                </a:solidFill>
              </a:rPr>
              <a:t>Companies and people in power should take responsibility for taking care of the fresh </a:t>
            </a:r>
          </a:p>
          <a:p>
            <a:pPr lvl="1"/>
            <a:r>
              <a:rPr lang="en-US" dirty="0">
                <a:solidFill>
                  <a:schemeClr val="tx1"/>
                </a:solidFill>
              </a:rPr>
              <a:t>water that they use. They should not use </a:t>
            </a:r>
          </a:p>
          <a:p>
            <a:pPr lvl="1"/>
            <a:r>
              <a:rPr lang="en-US" dirty="0">
                <a:solidFill>
                  <a:schemeClr val="tx1"/>
                </a:solidFill>
              </a:rPr>
              <a:t>too much fresh water and must make sure</a:t>
            </a:r>
          </a:p>
          <a:p>
            <a:pPr lvl="1"/>
            <a:r>
              <a:rPr lang="en-US" dirty="0">
                <a:solidFill>
                  <a:schemeClr val="tx1"/>
                </a:solidFill>
              </a:rPr>
              <a:t>that it is replaced or cleaned.</a:t>
            </a:r>
          </a:p>
        </p:txBody>
      </p:sp>
      <p:sp>
        <p:nvSpPr>
          <p:cNvPr id="23" name="Rectangle: Rounded Corners 22">
            <a:extLst>
              <a:ext uri="{FF2B5EF4-FFF2-40B4-BE49-F238E27FC236}">
                <a16:creationId xmlns:a16="http://schemas.microsoft.com/office/drawing/2014/main" id="{206C4B35-AB53-4802-BFF3-EB65F3A651A0}"/>
              </a:ext>
            </a:extLst>
          </p:cNvPr>
          <p:cNvSpPr/>
          <p:nvPr/>
        </p:nvSpPr>
        <p:spPr>
          <a:xfrm>
            <a:off x="86295" y="152480"/>
            <a:ext cx="5988221" cy="1592298"/>
          </a:xfrm>
          <a:prstGeom prst="roundRect">
            <a:avLst>
              <a:gd name="adj" fmla="val 0"/>
            </a:avLst>
          </a:prstGeom>
          <a:solidFill>
            <a:srgbClr val="0AB9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108000" rtlCol="0" anchor="b">
            <a:noAutofit/>
          </a:bodyPr>
          <a:lstStyle/>
          <a:p>
            <a:pPr algn="ctr"/>
            <a:r>
              <a:rPr lang="en-US" b="1" dirty="0">
                <a:solidFill>
                  <a:schemeClr val="tx1"/>
                </a:solidFill>
              </a:rPr>
              <a:t>What Can People Do?</a:t>
            </a:r>
          </a:p>
        </p:txBody>
      </p:sp>
      <p:sp>
        <p:nvSpPr>
          <p:cNvPr id="35" name="Rectangle: Rounded Corners 34">
            <a:extLst>
              <a:ext uri="{FF2B5EF4-FFF2-40B4-BE49-F238E27FC236}">
                <a16:creationId xmlns:a16="http://schemas.microsoft.com/office/drawing/2014/main" id="{ED430256-4239-48BD-BB15-CD513CBFBBB4}"/>
              </a:ext>
            </a:extLst>
          </p:cNvPr>
          <p:cNvSpPr/>
          <p:nvPr/>
        </p:nvSpPr>
        <p:spPr>
          <a:xfrm>
            <a:off x="-26221" y="5913086"/>
            <a:ext cx="5411448" cy="938617"/>
          </a:xfrm>
          <a:prstGeom prst="roundRect">
            <a:avLst>
              <a:gd name="adj" fmla="val 0"/>
            </a:avLst>
          </a:prstGeom>
          <a:solidFill>
            <a:srgbClr val="FFF6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dirty="0">
                <a:solidFill>
                  <a:schemeClr val="tx1"/>
                </a:solidFill>
              </a:rPr>
              <a:t>Most of Earth’s fresh water is frozen </a:t>
            </a:r>
          </a:p>
          <a:p>
            <a:pPr lvl="1"/>
            <a:r>
              <a:rPr lang="en-US" dirty="0">
                <a:solidFill>
                  <a:schemeClr val="tx1"/>
                </a:solidFill>
              </a:rPr>
              <a:t>as snow and ice.</a:t>
            </a:r>
          </a:p>
        </p:txBody>
      </p:sp>
      <p:sp>
        <p:nvSpPr>
          <p:cNvPr id="36" name="Rectangle: Rounded Corners 35">
            <a:extLst>
              <a:ext uri="{FF2B5EF4-FFF2-40B4-BE49-F238E27FC236}">
                <a16:creationId xmlns:a16="http://schemas.microsoft.com/office/drawing/2014/main" id="{1F7731E1-1315-42A4-A49C-1B4DCA3A59BF}"/>
              </a:ext>
            </a:extLst>
          </p:cNvPr>
          <p:cNvSpPr/>
          <p:nvPr/>
        </p:nvSpPr>
        <p:spPr>
          <a:xfrm>
            <a:off x="192693" y="5592143"/>
            <a:ext cx="5009493" cy="460348"/>
          </a:xfrm>
          <a:prstGeom prst="roundRect">
            <a:avLst>
              <a:gd name="adj" fmla="val 0"/>
            </a:avLst>
          </a:prstGeom>
          <a:solidFill>
            <a:srgbClr val="FFE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b="1" dirty="0">
                <a:solidFill>
                  <a:schemeClr val="tx1"/>
                </a:solidFill>
              </a:rPr>
              <a:t>Did You Know…?</a:t>
            </a:r>
          </a:p>
        </p:txBody>
      </p:sp>
      <p:pic>
        <p:nvPicPr>
          <p:cNvPr id="14" name="Picture 13">
            <a:extLst>
              <a:ext uri="{FF2B5EF4-FFF2-40B4-BE49-F238E27FC236}">
                <a16:creationId xmlns:a16="http://schemas.microsoft.com/office/drawing/2014/main" id="{457489FE-1397-4C47-811E-6A677661D628}"/>
              </a:ext>
            </a:extLst>
          </p:cNvPr>
          <p:cNvPicPr>
            <a:picLocks noChangeAspect="1"/>
          </p:cNvPicPr>
          <p:nvPr/>
        </p:nvPicPr>
        <p:blipFill rotWithShape="1">
          <a:blip r:embed="rId2">
            <a:extLst>
              <a:ext uri="{28A0092B-C50C-407E-A947-70E740481C1C}">
                <a14:useLocalDpi xmlns:a14="http://schemas.microsoft.com/office/drawing/2010/main" val="0"/>
              </a:ext>
            </a:extLst>
          </a:blip>
          <a:srcRect l="40652" t="1099" r="17017" b="-1099"/>
          <a:stretch/>
        </p:blipFill>
        <p:spPr>
          <a:xfrm>
            <a:off x="4572000" y="294298"/>
            <a:ext cx="5009493" cy="6656604"/>
          </a:xfrm>
          <a:custGeom>
            <a:avLst/>
            <a:gdLst>
              <a:gd name="connsiteX0" fmla="*/ 0 w 5009493"/>
              <a:gd name="connsiteY0" fmla="*/ 0 h 6656604"/>
              <a:gd name="connsiteX1" fmla="*/ 5009493 w 5009493"/>
              <a:gd name="connsiteY1" fmla="*/ 0 h 6656604"/>
              <a:gd name="connsiteX2" fmla="*/ 5009493 w 5009493"/>
              <a:gd name="connsiteY2" fmla="*/ 6656604 h 6656604"/>
              <a:gd name="connsiteX3" fmla="*/ 124696 w 5009493"/>
              <a:gd name="connsiteY3" fmla="*/ 6656604 h 6656604"/>
              <a:gd name="connsiteX4" fmla="*/ 1455819 w 5009493"/>
              <a:gd name="connsiteY4" fmla="*/ 22086 h 6656604"/>
              <a:gd name="connsiteX5" fmla="*/ 0 w 5009493"/>
              <a:gd name="connsiteY5" fmla="*/ 28624 h 66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9493" h="6656604">
                <a:moveTo>
                  <a:pt x="0" y="0"/>
                </a:moveTo>
                <a:lnTo>
                  <a:pt x="5009493" y="0"/>
                </a:lnTo>
                <a:lnTo>
                  <a:pt x="5009493" y="6656604"/>
                </a:lnTo>
                <a:lnTo>
                  <a:pt x="124696" y="6656604"/>
                </a:lnTo>
                <a:lnTo>
                  <a:pt x="1455819" y="22086"/>
                </a:lnTo>
                <a:lnTo>
                  <a:pt x="0" y="28624"/>
                </a:lnTo>
                <a:close/>
              </a:path>
            </a:pathLst>
          </a:custGeom>
        </p:spPr>
      </p:pic>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
        <p:nvSpPr>
          <p:cNvPr id="41" name="Round Same Side Corner Rectangle 13">
            <a:extLst>
              <a:ext uri="{FF2B5EF4-FFF2-40B4-BE49-F238E27FC236}">
                <a16:creationId xmlns:a16="http://schemas.microsoft.com/office/drawing/2014/main" id="{6B83393A-C809-4DA1-AC38-9C7937FECDB8}"/>
              </a:ext>
            </a:extLst>
          </p:cNvPr>
          <p:cNvSpPr/>
          <p:nvPr/>
        </p:nvSpPr>
        <p:spPr>
          <a:xfrm>
            <a:off x="573487" y="128214"/>
            <a:ext cx="8256570" cy="1104701"/>
          </a:xfrm>
          <a:prstGeom prst="round2SameRect">
            <a:avLst>
              <a:gd name="adj1" fmla="val 0"/>
              <a:gd name="adj2" fmla="val 28664"/>
            </a:avLst>
          </a:prstGeom>
          <a:solidFill>
            <a:schemeClr val="bg1"/>
          </a:solidFill>
          <a:ln w="76200">
            <a:solidFill>
              <a:schemeClr val="bg1"/>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Energy</a:t>
            </a:r>
          </a:p>
        </p:txBody>
      </p:sp>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cxnSp>
        <p:nvCxnSpPr>
          <p:cNvPr id="8" name="Straight Connector 7">
            <a:extLst>
              <a:ext uri="{FF2B5EF4-FFF2-40B4-BE49-F238E27FC236}">
                <a16:creationId xmlns:a16="http://schemas.microsoft.com/office/drawing/2014/main" id="{E96968A9-4A15-4EC9-9977-D68100609DC9}"/>
              </a:ext>
            </a:extLst>
          </p:cNvPr>
          <p:cNvCxnSpPr>
            <a:cxnSpLocks/>
          </p:cNvCxnSpPr>
          <p:nvPr/>
        </p:nvCxnSpPr>
        <p:spPr>
          <a:xfrm flipH="1">
            <a:off x="4696696" y="1265857"/>
            <a:ext cx="1119624" cy="5625085"/>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Water</a:t>
            </a:r>
          </a:p>
        </p:txBody>
      </p:sp>
      <p:sp>
        <p:nvSpPr>
          <p:cNvPr id="17" name="TextBox 21">
            <a:extLst>
              <a:ext uri="{FF2B5EF4-FFF2-40B4-BE49-F238E27FC236}">
                <a16:creationId xmlns:a16="http://schemas.microsoft.com/office/drawing/2014/main" id="{2F2197E8-8A3A-4E7B-8284-0D7C31EBF611}"/>
              </a:ext>
            </a:extLst>
          </p:cNvPr>
          <p:cNvSpPr txBox="1">
            <a:spLocks noChangeArrowheads="1"/>
          </p:cNvSpPr>
          <p:nvPr/>
        </p:nvSpPr>
        <p:spPr bwMode="auto">
          <a:xfrm>
            <a:off x="7829974" y="6264817"/>
            <a:ext cx="1553766" cy="23515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Gianfranco </a:t>
            </a:r>
            <a:r>
              <a:rPr lang="en-GB" altLang="en-US" sz="500" dirty="0" err="1">
                <a:solidFill>
                  <a:schemeClr val="bg1"/>
                </a:solidFill>
                <a:latin typeface="Roboto" panose="02000000000000000000" pitchFamily="2" charset="0"/>
                <a:ea typeface="Roboto" panose="02000000000000000000" pitchFamily="2" charset="0"/>
                <a:cs typeface="Arial" panose="020B0604020202020204" pitchFamily="34" charset="0"/>
              </a:rPr>
              <a:t>Mancusi</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 WWF-Brazil</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953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9A36825-B0A5-4531-9FD2-E9EA9106A13C}"/>
              </a:ext>
            </a:extLst>
          </p:cNvPr>
          <p:cNvSpPr/>
          <p:nvPr/>
        </p:nvSpPr>
        <p:spPr>
          <a:xfrm>
            <a:off x="2734640" y="1827879"/>
            <a:ext cx="4051535" cy="4051535"/>
          </a:xfrm>
          <a:prstGeom prst="ellipse">
            <a:avLst/>
          </a:prstGeom>
          <a:solidFill>
            <a:srgbClr val="BFE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D3FA480-1F85-4C3D-B9E5-57F63605D3CF}"/>
              </a:ext>
            </a:extLst>
          </p:cNvPr>
          <p:cNvSpPr/>
          <p:nvPr/>
        </p:nvSpPr>
        <p:spPr>
          <a:xfrm>
            <a:off x="2546233" y="1750964"/>
            <a:ext cx="4051535" cy="4051535"/>
          </a:xfrm>
          <a:prstGeom prst="ellipse">
            <a:avLst/>
          </a:prstGeom>
          <a:solidFill>
            <a:srgbClr val="0AB9A6"/>
          </a:solidFill>
          <a:ln w="762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910D242-C7B4-412F-A8CC-19123E32F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9183" y="1827878"/>
            <a:ext cx="3902643" cy="3897705"/>
          </a:xfrm>
          <a:prstGeom prst="rect">
            <a:avLst/>
          </a:prstGeom>
        </p:spPr>
      </p:pic>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Trees</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pic>
        <p:nvPicPr>
          <p:cNvPr id="4" name="Picture 3">
            <a:extLst>
              <a:ext uri="{FF2B5EF4-FFF2-40B4-BE49-F238E27FC236}">
                <a16:creationId xmlns:a16="http://schemas.microsoft.com/office/drawing/2014/main" id="{DE932265-ED57-4BE7-85AF-C5A99D81D3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23644" y="1754698"/>
            <a:ext cx="3116780" cy="4197895"/>
          </a:xfrm>
          <a:prstGeom prst="rect">
            <a:avLst/>
          </a:prstGeom>
        </p:spPr>
      </p:pic>
      <p:pic>
        <p:nvPicPr>
          <p:cNvPr id="16" name="Picture 15">
            <a:extLst>
              <a:ext uri="{FF2B5EF4-FFF2-40B4-BE49-F238E27FC236}">
                <a16:creationId xmlns:a16="http://schemas.microsoft.com/office/drawing/2014/main" id="{C704DAB5-2A2C-44AA-9770-723F8A392D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40" r="22096"/>
          <a:stretch/>
        </p:blipFill>
        <p:spPr>
          <a:xfrm>
            <a:off x="2546233" y="1750964"/>
            <a:ext cx="4051535" cy="4051535"/>
          </a:xfrm>
          <a:prstGeom prst="ellipse">
            <a:avLst/>
          </a:prstGeom>
          <a:ln w="57150">
            <a:solidFill>
              <a:srgbClr val="0AB9A6"/>
            </a:solidFill>
          </a:ln>
        </p:spPr>
      </p:pic>
      <p:sp>
        <p:nvSpPr>
          <p:cNvPr id="17" name="Rectangle: Rounded Corners 16">
            <a:extLst>
              <a:ext uri="{FF2B5EF4-FFF2-40B4-BE49-F238E27FC236}">
                <a16:creationId xmlns:a16="http://schemas.microsoft.com/office/drawing/2014/main" id="{70D44995-2A1D-46A6-908D-94DFE1E727CE}"/>
              </a:ext>
            </a:extLst>
          </p:cNvPr>
          <p:cNvSpPr/>
          <p:nvPr/>
        </p:nvSpPr>
        <p:spPr>
          <a:xfrm>
            <a:off x="5792606" y="2156960"/>
            <a:ext cx="3125527" cy="1428705"/>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Once a tree has been cut down, it takes many years for a new tree to become fully grown.</a:t>
            </a:r>
          </a:p>
        </p:txBody>
      </p:sp>
      <p:pic>
        <p:nvPicPr>
          <p:cNvPr id="5" name="Picture 4">
            <a:extLst>
              <a:ext uri="{FF2B5EF4-FFF2-40B4-BE49-F238E27FC236}">
                <a16:creationId xmlns:a16="http://schemas.microsoft.com/office/drawing/2014/main" id="{97F1B6E9-9C69-4B40-920A-BC7C56C3E7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0558" y="1128109"/>
            <a:ext cx="3885330" cy="4572149"/>
          </a:xfrm>
          <a:prstGeom prst="rect">
            <a:avLst/>
          </a:prstGeom>
        </p:spPr>
      </p:pic>
      <p:sp>
        <p:nvSpPr>
          <p:cNvPr id="38" name="Rectangle: Rounded Corners 37">
            <a:extLst>
              <a:ext uri="{FF2B5EF4-FFF2-40B4-BE49-F238E27FC236}">
                <a16:creationId xmlns:a16="http://schemas.microsoft.com/office/drawing/2014/main" id="{49F2C1A4-F1F5-4DCF-A4DD-84FC9305CDF0}"/>
              </a:ext>
            </a:extLst>
          </p:cNvPr>
          <p:cNvSpPr/>
          <p:nvPr/>
        </p:nvSpPr>
        <p:spPr>
          <a:xfrm>
            <a:off x="4654216" y="3691855"/>
            <a:ext cx="4263917" cy="299951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Forests are important for lots of reasons. They provide a home for many of Earth’s plants and animals and local people need forests for resources, including food. Trees also have an important job in helping to take in a gas called carbon dioxide. This helps to keep the Earth at a stable temperature. </a:t>
            </a:r>
          </a:p>
        </p:txBody>
      </p:sp>
      <p:sp>
        <p:nvSpPr>
          <p:cNvPr id="39" name="Rectangle: Rounded Corners 38">
            <a:extLst>
              <a:ext uri="{FF2B5EF4-FFF2-40B4-BE49-F238E27FC236}">
                <a16:creationId xmlns:a16="http://schemas.microsoft.com/office/drawing/2014/main" id="{0747D9C0-1DC0-404E-B6AB-6A84E1F2F6A3}"/>
              </a:ext>
            </a:extLst>
          </p:cNvPr>
          <p:cNvSpPr/>
          <p:nvPr/>
        </p:nvSpPr>
        <p:spPr>
          <a:xfrm>
            <a:off x="460397" y="1831928"/>
            <a:ext cx="2360638" cy="3966836"/>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Billions of trees are cut down from forests each year. Most forests are cleared for timber (wood) or to make space for farming land, roads or houses. Some trees are cut down without permission so that people can make money.</a:t>
            </a:r>
          </a:p>
        </p:txBody>
      </p:sp>
      <p:pic>
        <p:nvPicPr>
          <p:cNvPr id="10" name="Picture 9">
            <a:extLst>
              <a:ext uri="{FF2B5EF4-FFF2-40B4-BE49-F238E27FC236}">
                <a16:creationId xmlns:a16="http://schemas.microsoft.com/office/drawing/2014/main" id="{38FC8B83-DC7C-4C7D-9DCC-9893C87C0E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8811" y="2590921"/>
            <a:ext cx="4407974" cy="1819502"/>
          </a:xfrm>
          <a:prstGeom prst="rect">
            <a:avLst/>
          </a:prstGeom>
        </p:spPr>
      </p:pic>
    </p:spTree>
    <p:extLst>
      <p:ext uri="{BB962C8B-B14F-4D97-AF65-F5344CB8AC3E}">
        <p14:creationId xmlns:p14="http://schemas.microsoft.com/office/powerpoint/2010/main" val="15020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left)">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6" grpId="0" animBg="1"/>
      <p:bldP spid="17"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E9F9B1-A522-42FF-951E-FE2C6B06CAD0}"/>
              </a:ext>
            </a:extLst>
          </p:cNvPr>
          <p:cNvSpPr/>
          <p:nvPr/>
        </p:nvSpPr>
        <p:spPr>
          <a:xfrm>
            <a:off x="174757" y="128214"/>
            <a:ext cx="8969243" cy="6729785"/>
          </a:xfrm>
          <a:prstGeom prst="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3225381-6471-4147-BB73-E818AEF0CC0D}"/>
              </a:ext>
            </a:extLst>
          </p:cNvPr>
          <p:cNvSpPr/>
          <p:nvPr/>
        </p:nvSpPr>
        <p:spPr>
          <a:xfrm>
            <a:off x="-3646" y="1631467"/>
            <a:ext cx="6827779" cy="3926810"/>
          </a:xfrm>
          <a:prstGeom prst="roundRect">
            <a:avLst>
              <a:gd name="adj" fmla="val 0"/>
            </a:avLst>
          </a:prstGeom>
          <a:solidFill>
            <a:srgbClr val="BFE3DD"/>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b="1" dirty="0">
                <a:solidFill>
                  <a:schemeClr val="tx1"/>
                </a:solidFill>
              </a:rPr>
              <a:t>Reduce and Recycle  </a:t>
            </a:r>
          </a:p>
          <a:p>
            <a:pPr lvl="1"/>
            <a:r>
              <a:rPr lang="en-US" dirty="0">
                <a:solidFill>
                  <a:schemeClr val="tx1"/>
                </a:solidFill>
              </a:rPr>
              <a:t>Recycling paper and cardboard and using less paper </a:t>
            </a:r>
          </a:p>
          <a:p>
            <a:pPr lvl="1"/>
            <a:r>
              <a:rPr lang="en-US" dirty="0">
                <a:solidFill>
                  <a:schemeClr val="tx1"/>
                </a:solidFill>
              </a:rPr>
              <a:t>means that fewer trees need to be cut down.</a:t>
            </a:r>
          </a:p>
          <a:p>
            <a:pPr lvl="1"/>
            <a:endParaRPr lang="en-US" b="1" dirty="0">
              <a:solidFill>
                <a:schemeClr val="tx1"/>
              </a:solidFill>
            </a:endParaRPr>
          </a:p>
          <a:p>
            <a:pPr lvl="1"/>
            <a:r>
              <a:rPr lang="en-US" b="1" dirty="0">
                <a:solidFill>
                  <a:schemeClr val="tx1"/>
                </a:solidFill>
              </a:rPr>
              <a:t>Look After Forests</a:t>
            </a:r>
          </a:p>
          <a:p>
            <a:pPr lvl="1"/>
            <a:r>
              <a:rPr lang="en-US" dirty="0">
                <a:solidFill>
                  <a:schemeClr val="tx1"/>
                </a:solidFill>
              </a:rPr>
              <a:t>Lots of the Earth’s forest areas are now carefully </a:t>
            </a:r>
          </a:p>
          <a:p>
            <a:pPr lvl="1"/>
            <a:r>
              <a:rPr lang="en-US" dirty="0">
                <a:solidFill>
                  <a:schemeClr val="tx1"/>
                </a:solidFill>
              </a:rPr>
              <a:t>managed and protected. This helps to care for the </a:t>
            </a:r>
          </a:p>
          <a:p>
            <a:pPr lvl="1"/>
            <a:r>
              <a:rPr lang="en-US" dirty="0">
                <a:solidFill>
                  <a:schemeClr val="tx1"/>
                </a:solidFill>
              </a:rPr>
              <a:t>plants and wildlife that live there as well as help </a:t>
            </a:r>
          </a:p>
          <a:p>
            <a:pPr lvl="1"/>
            <a:r>
              <a:rPr lang="en-US" dirty="0">
                <a:solidFill>
                  <a:schemeClr val="tx1"/>
                </a:solidFill>
              </a:rPr>
              <a:t>local people. </a:t>
            </a:r>
          </a:p>
          <a:p>
            <a:pPr lvl="1"/>
            <a:endParaRPr lang="en-US" dirty="0">
              <a:solidFill>
                <a:schemeClr val="tx1"/>
              </a:solidFill>
            </a:endParaRPr>
          </a:p>
          <a:p>
            <a:pPr lvl="1"/>
            <a:r>
              <a:rPr lang="en-US" b="1" dirty="0">
                <a:solidFill>
                  <a:schemeClr val="tx1"/>
                </a:solidFill>
              </a:rPr>
              <a:t>Tree Planting</a:t>
            </a:r>
          </a:p>
          <a:p>
            <a:pPr lvl="1"/>
            <a:r>
              <a:rPr lang="en-US" dirty="0">
                <a:solidFill>
                  <a:schemeClr val="tx1"/>
                </a:solidFill>
              </a:rPr>
              <a:t>There are groups across the world who are </a:t>
            </a:r>
          </a:p>
          <a:p>
            <a:pPr lvl="1"/>
            <a:r>
              <a:rPr lang="en-US" dirty="0">
                <a:solidFill>
                  <a:schemeClr val="tx1"/>
                </a:solidFill>
              </a:rPr>
              <a:t>replanting trees which will grow into new forests.</a:t>
            </a:r>
          </a:p>
        </p:txBody>
      </p:sp>
      <p:sp>
        <p:nvSpPr>
          <p:cNvPr id="23" name="Rectangle: Rounded Corners 22">
            <a:extLst>
              <a:ext uri="{FF2B5EF4-FFF2-40B4-BE49-F238E27FC236}">
                <a16:creationId xmlns:a16="http://schemas.microsoft.com/office/drawing/2014/main" id="{206C4B35-AB53-4802-BFF3-EB65F3A651A0}"/>
              </a:ext>
            </a:extLst>
          </p:cNvPr>
          <p:cNvSpPr/>
          <p:nvPr/>
        </p:nvSpPr>
        <p:spPr>
          <a:xfrm>
            <a:off x="86295" y="152480"/>
            <a:ext cx="6850928" cy="1592298"/>
          </a:xfrm>
          <a:prstGeom prst="roundRect">
            <a:avLst>
              <a:gd name="adj" fmla="val 0"/>
            </a:avLst>
          </a:prstGeom>
          <a:solidFill>
            <a:srgbClr val="0AB9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108000" rtlCol="0" anchor="b">
            <a:noAutofit/>
          </a:bodyPr>
          <a:lstStyle/>
          <a:p>
            <a:pPr algn="ctr"/>
            <a:r>
              <a:rPr lang="en-US" b="1" dirty="0">
                <a:solidFill>
                  <a:schemeClr val="tx1"/>
                </a:solidFill>
              </a:rPr>
              <a:t>What Can People Do?</a:t>
            </a:r>
          </a:p>
        </p:txBody>
      </p:sp>
      <p:sp>
        <p:nvSpPr>
          <p:cNvPr id="35" name="Rectangle: Rounded Corners 34">
            <a:extLst>
              <a:ext uri="{FF2B5EF4-FFF2-40B4-BE49-F238E27FC236}">
                <a16:creationId xmlns:a16="http://schemas.microsoft.com/office/drawing/2014/main" id="{ED430256-4239-48BD-BB15-CD513CBFBBB4}"/>
              </a:ext>
            </a:extLst>
          </p:cNvPr>
          <p:cNvSpPr/>
          <p:nvPr/>
        </p:nvSpPr>
        <p:spPr>
          <a:xfrm>
            <a:off x="-26222" y="5913086"/>
            <a:ext cx="6023931" cy="938617"/>
          </a:xfrm>
          <a:prstGeom prst="roundRect">
            <a:avLst>
              <a:gd name="adj" fmla="val 0"/>
            </a:avLst>
          </a:prstGeom>
          <a:solidFill>
            <a:srgbClr val="FFF6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dirty="0">
                <a:solidFill>
                  <a:schemeClr val="tx1"/>
                </a:solidFill>
              </a:rPr>
              <a:t>There is a plan called ‘A Trillion Trees’ which aims to grow, save and care for one trillion trees before the year 2050.</a:t>
            </a:r>
          </a:p>
        </p:txBody>
      </p:sp>
      <p:sp>
        <p:nvSpPr>
          <p:cNvPr id="36" name="Rectangle: Rounded Corners 35">
            <a:extLst>
              <a:ext uri="{FF2B5EF4-FFF2-40B4-BE49-F238E27FC236}">
                <a16:creationId xmlns:a16="http://schemas.microsoft.com/office/drawing/2014/main" id="{1F7731E1-1315-42A4-A49C-1B4DCA3A59BF}"/>
              </a:ext>
            </a:extLst>
          </p:cNvPr>
          <p:cNvSpPr/>
          <p:nvPr/>
        </p:nvSpPr>
        <p:spPr>
          <a:xfrm>
            <a:off x="174757" y="5509651"/>
            <a:ext cx="5822952" cy="460348"/>
          </a:xfrm>
          <a:prstGeom prst="roundRect">
            <a:avLst>
              <a:gd name="adj" fmla="val 0"/>
            </a:avLst>
          </a:prstGeom>
          <a:solidFill>
            <a:srgbClr val="FFE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b="1" dirty="0">
                <a:solidFill>
                  <a:schemeClr val="tx1"/>
                </a:solidFill>
              </a:rPr>
              <a:t>Did You Know…?</a:t>
            </a:r>
          </a:p>
        </p:txBody>
      </p:sp>
      <p:pic>
        <p:nvPicPr>
          <p:cNvPr id="14" name="Picture 13">
            <a:extLst>
              <a:ext uri="{FF2B5EF4-FFF2-40B4-BE49-F238E27FC236}">
                <a16:creationId xmlns:a16="http://schemas.microsoft.com/office/drawing/2014/main" id="{457489FE-1397-4C47-811E-6A677661D628}"/>
              </a:ext>
            </a:extLst>
          </p:cNvPr>
          <p:cNvPicPr>
            <a:picLocks noChangeAspect="1"/>
          </p:cNvPicPr>
          <p:nvPr/>
        </p:nvPicPr>
        <p:blipFill>
          <a:blip r:embed="rId2" cstate="print">
            <a:extLst>
              <a:ext uri="{28A0092B-C50C-407E-A947-70E740481C1C}">
                <a14:useLocalDpi xmlns:a14="http://schemas.microsoft.com/office/drawing/2010/main" val="0"/>
              </a:ext>
            </a:extLst>
          </a:blip>
          <a:srcRect l="16982" r="16982"/>
          <a:stretch/>
        </p:blipFill>
        <p:spPr>
          <a:xfrm>
            <a:off x="5489174" y="186623"/>
            <a:ext cx="5009493" cy="6656604"/>
          </a:xfrm>
          <a:custGeom>
            <a:avLst/>
            <a:gdLst>
              <a:gd name="connsiteX0" fmla="*/ 0 w 5009493"/>
              <a:gd name="connsiteY0" fmla="*/ 0 h 6656604"/>
              <a:gd name="connsiteX1" fmla="*/ 5009493 w 5009493"/>
              <a:gd name="connsiteY1" fmla="*/ 0 h 6656604"/>
              <a:gd name="connsiteX2" fmla="*/ 5009493 w 5009493"/>
              <a:gd name="connsiteY2" fmla="*/ 6656604 h 6656604"/>
              <a:gd name="connsiteX3" fmla="*/ 124696 w 5009493"/>
              <a:gd name="connsiteY3" fmla="*/ 6656604 h 6656604"/>
              <a:gd name="connsiteX4" fmla="*/ 1455819 w 5009493"/>
              <a:gd name="connsiteY4" fmla="*/ 22086 h 6656604"/>
              <a:gd name="connsiteX5" fmla="*/ 0 w 5009493"/>
              <a:gd name="connsiteY5" fmla="*/ 28624 h 66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9493" h="6656604">
                <a:moveTo>
                  <a:pt x="0" y="0"/>
                </a:moveTo>
                <a:lnTo>
                  <a:pt x="5009493" y="0"/>
                </a:lnTo>
                <a:lnTo>
                  <a:pt x="5009493" y="6656604"/>
                </a:lnTo>
                <a:lnTo>
                  <a:pt x="124696" y="6656604"/>
                </a:lnTo>
                <a:lnTo>
                  <a:pt x="1455819" y="22086"/>
                </a:lnTo>
                <a:lnTo>
                  <a:pt x="0" y="28624"/>
                </a:lnTo>
                <a:close/>
              </a:path>
            </a:pathLst>
          </a:custGeom>
        </p:spPr>
      </p:pic>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
        <p:nvSpPr>
          <p:cNvPr id="41" name="Round Same Side Corner Rectangle 13">
            <a:extLst>
              <a:ext uri="{FF2B5EF4-FFF2-40B4-BE49-F238E27FC236}">
                <a16:creationId xmlns:a16="http://schemas.microsoft.com/office/drawing/2014/main" id="{6B83393A-C809-4DA1-AC38-9C7937FECDB8}"/>
              </a:ext>
            </a:extLst>
          </p:cNvPr>
          <p:cNvSpPr/>
          <p:nvPr/>
        </p:nvSpPr>
        <p:spPr>
          <a:xfrm>
            <a:off x="573487" y="128214"/>
            <a:ext cx="8256570" cy="1104701"/>
          </a:xfrm>
          <a:prstGeom prst="round2SameRect">
            <a:avLst>
              <a:gd name="adj1" fmla="val 0"/>
              <a:gd name="adj2" fmla="val 28664"/>
            </a:avLst>
          </a:prstGeom>
          <a:solidFill>
            <a:schemeClr val="bg1"/>
          </a:solidFill>
          <a:ln w="76200">
            <a:solidFill>
              <a:schemeClr val="bg1"/>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Energy</a:t>
            </a:r>
          </a:p>
        </p:txBody>
      </p:sp>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cxnSp>
        <p:nvCxnSpPr>
          <p:cNvPr id="8" name="Straight Connector 7">
            <a:extLst>
              <a:ext uri="{FF2B5EF4-FFF2-40B4-BE49-F238E27FC236}">
                <a16:creationId xmlns:a16="http://schemas.microsoft.com/office/drawing/2014/main" id="{E96968A9-4A15-4EC9-9977-D68100609DC9}"/>
              </a:ext>
            </a:extLst>
          </p:cNvPr>
          <p:cNvCxnSpPr>
            <a:cxnSpLocks/>
          </p:cNvCxnSpPr>
          <p:nvPr/>
        </p:nvCxnSpPr>
        <p:spPr>
          <a:xfrm flipH="1">
            <a:off x="5557909" y="1232914"/>
            <a:ext cx="1119624" cy="5625085"/>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Trees</a:t>
            </a:r>
          </a:p>
        </p:txBody>
      </p:sp>
    </p:spTree>
    <p:extLst>
      <p:ext uri="{BB962C8B-B14F-4D97-AF65-F5344CB8AC3E}">
        <p14:creationId xmlns:p14="http://schemas.microsoft.com/office/powerpoint/2010/main" val="40976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9A36825-B0A5-4531-9FD2-E9EA9106A13C}"/>
              </a:ext>
            </a:extLst>
          </p:cNvPr>
          <p:cNvSpPr/>
          <p:nvPr/>
        </p:nvSpPr>
        <p:spPr>
          <a:xfrm>
            <a:off x="2734640" y="1827879"/>
            <a:ext cx="4051535" cy="4051535"/>
          </a:xfrm>
          <a:prstGeom prst="ellipse">
            <a:avLst/>
          </a:prstGeom>
          <a:solidFill>
            <a:srgbClr val="BFE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D3FA480-1F85-4C3D-B9E5-57F63605D3CF}"/>
              </a:ext>
            </a:extLst>
          </p:cNvPr>
          <p:cNvSpPr/>
          <p:nvPr/>
        </p:nvSpPr>
        <p:spPr>
          <a:xfrm>
            <a:off x="2546233" y="1750964"/>
            <a:ext cx="4051535" cy="4051535"/>
          </a:xfrm>
          <a:prstGeom prst="ellipse">
            <a:avLst/>
          </a:prstGeom>
          <a:solidFill>
            <a:srgbClr val="0AB9A6"/>
          </a:solidFill>
          <a:ln w="762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910D242-C7B4-412F-A8CC-19123E32F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9183" y="1827878"/>
            <a:ext cx="3902643" cy="3897705"/>
          </a:xfrm>
          <a:prstGeom prst="rect">
            <a:avLst/>
          </a:prstGeom>
        </p:spPr>
      </p:pic>
      <p:pic>
        <p:nvPicPr>
          <p:cNvPr id="16" name="Picture 15">
            <a:extLst>
              <a:ext uri="{FF2B5EF4-FFF2-40B4-BE49-F238E27FC236}">
                <a16:creationId xmlns:a16="http://schemas.microsoft.com/office/drawing/2014/main" id="{C704DAB5-2A2C-44AA-9770-723F8A392D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84" r="17952"/>
          <a:stretch/>
        </p:blipFill>
        <p:spPr>
          <a:xfrm>
            <a:off x="2572949" y="1809621"/>
            <a:ext cx="4051535" cy="4051535"/>
          </a:xfrm>
          <a:prstGeom prst="ellipse">
            <a:avLst/>
          </a:prstGeom>
          <a:ln w="57150">
            <a:solidFill>
              <a:srgbClr val="0AB9A6"/>
            </a:solidFill>
          </a:ln>
        </p:spPr>
      </p:pic>
      <p:pic>
        <p:nvPicPr>
          <p:cNvPr id="4" name="Picture 3">
            <a:extLst>
              <a:ext uri="{FF2B5EF4-FFF2-40B4-BE49-F238E27FC236}">
                <a16:creationId xmlns:a16="http://schemas.microsoft.com/office/drawing/2014/main" id="{DE932265-ED57-4BE7-85AF-C5A99D81D3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97001" y="3429000"/>
            <a:ext cx="3518805" cy="2708221"/>
          </a:xfrm>
          <a:prstGeom prst="rect">
            <a:avLst/>
          </a:prstGeom>
        </p:spPr>
      </p:pic>
      <p:pic>
        <p:nvPicPr>
          <p:cNvPr id="7" name="Picture 6">
            <a:extLst>
              <a:ext uri="{FF2B5EF4-FFF2-40B4-BE49-F238E27FC236}">
                <a16:creationId xmlns:a16="http://schemas.microsoft.com/office/drawing/2014/main" id="{7ECF1EA1-A6FE-4480-A9D8-D405E08646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2886" y="1730485"/>
            <a:ext cx="2609444" cy="3988092"/>
          </a:xfrm>
          <a:prstGeom prst="rect">
            <a:avLst/>
          </a:prstGeom>
        </p:spPr>
      </p:pic>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Food</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6">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7">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7">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
        <p:nvSpPr>
          <p:cNvPr id="22" name="Rectangle: Rounded Corners 21">
            <a:extLst>
              <a:ext uri="{FF2B5EF4-FFF2-40B4-BE49-F238E27FC236}">
                <a16:creationId xmlns:a16="http://schemas.microsoft.com/office/drawing/2014/main" id="{0529BE8E-720C-4D24-BF5A-910F842EC485}"/>
              </a:ext>
            </a:extLst>
          </p:cNvPr>
          <p:cNvSpPr/>
          <p:nvPr/>
        </p:nvSpPr>
        <p:spPr>
          <a:xfrm>
            <a:off x="4806125" y="1645820"/>
            <a:ext cx="3518805" cy="1130275"/>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Around the world, humans are catching too many fish to eat. This is known as overfishing.</a:t>
            </a:r>
            <a:endParaRPr lang="en-GB" dirty="0"/>
          </a:p>
        </p:txBody>
      </p:sp>
      <p:sp>
        <p:nvSpPr>
          <p:cNvPr id="38" name="Rectangle: Rounded Corners 37">
            <a:extLst>
              <a:ext uri="{FF2B5EF4-FFF2-40B4-BE49-F238E27FC236}">
                <a16:creationId xmlns:a16="http://schemas.microsoft.com/office/drawing/2014/main" id="{49F2C1A4-F1F5-4DCF-A4DD-84FC9305CDF0}"/>
              </a:ext>
            </a:extLst>
          </p:cNvPr>
          <p:cNvSpPr/>
          <p:nvPr/>
        </p:nvSpPr>
        <p:spPr>
          <a:xfrm>
            <a:off x="564659" y="4874021"/>
            <a:ext cx="3209524" cy="1773647"/>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A lot of the Earth’s surface is used to make food for people to eat. A lot of food that is produced is not eaten and is wasted or lost.</a:t>
            </a:r>
          </a:p>
        </p:txBody>
      </p:sp>
      <p:sp>
        <p:nvSpPr>
          <p:cNvPr id="39" name="Rectangle: Rounded Corners 38">
            <a:extLst>
              <a:ext uri="{FF2B5EF4-FFF2-40B4-BE49-F238E27FC236}">
                <a16:creationId xmlns:a16="http://schemas.microsoft.com/office/drawing/2014/main" id="{0747D9C0-1DC0-404E-B6AB-6A84E1F2F6A3}"/>
              </a:ext>
            </a:extLst>
          </p:cNvPr>
          <p:cNvSpPr/>
          <p:nvPr/>
        </p:nvSpPr>
        <p:spPr>
          <a:xfrm>
            <a:off x="5338334" y="4920533"/>
            <a:ext cx="3518806" cy="1727135"/>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We need to change the way that we produce food by wasting less of it and making sure that there is enough space for plants and wildlife.</a:t>
            </a:r>
          </a:p>
        </p:txBody>
      </p:sp>
      <p:pic>
        <p:nvPicPr>
          <p:cNvPr id="13" name="Picture 12">
            <a:extLst>
              <a:ext uri="{FF2B5EF4-FFF2-40B4-BE49-F238E27FC236}">
                <a16:creationId xmlns:a16="http://schemas.microsoft.com/office/drawing/2014/main" id="{D5D3EACB-6F37-4CDE-A420-58FED1E937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9421" y="2311326"/>
            <a:ext cx="4772690" cy="2943187"/>
          </a:xfrm>
          <a:prstGeom prst="rect">
            <a:avLst/>
          </a:prstGeom>
        </p:spPr>
      </p:pic>
    </p:spTree>
    <p:extLst>
      <p:ext uri="{BB962C8B-B14F-4D97-AF65-F5344CB8AC3E}">
        <p14:creationId xmlns:p14="http://schemas.microsoft.com/office/powerpoint/2010/main" val="37931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6" grpId="0" animBg="1"/>
      <p:bldP spid="22"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E9F9B1-A522-42FF-951E-FE2C6B06CAD0}"/>
              </a:ext>
            </a:extLst>
          </p:cNvPr>
          <p:cNvSpPr/>
          <p:nvPr/>
        </p:nvSpPr>
        <p:spPr>
          <a:xfrm>
            <a:off x="174757" y="128214"/>
            <a:ext cx="8969243" cy="6729785"/>
          </a:xfrm>
          <a:prstGeom prst="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3225381-6471-4147-BB73-E818AEF0CC0D}"/>
              </a:ext>
            </a:extLst>
          </p:cNvPr>
          <p:cNvSpPr/>
          <p:nvPr/>
        </p:nvSpPr>
        <p:spPr>
          <a:xfrm>
            <a:off x="-3646" y="1665333"/>
            <a:ext cx="6038685" cy="3926810"/>
          </a:xfrm>
          <a:prstGeom prst="roundRect">
            <a:avLst>
              <a:gd name="adj" fmla="val 0"/>
            </a:avLst>
          </a:prstGeom>
          <a:solidFill>
            <a:srgbClr val="BFE3DD"/>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b="1" dirty="0">
                <a:solidFill>
                  <a:schemeClr val="tx1"/>
                </a:solidFill>
              </a:rPr>
              <a:t>Waste Less Food </a:t>
            </a:r>
          </a:p>
          <a:p>
            <a:pPr lvl="1"/>
            <a:r>
              <a:rPr lang="en-US" dirty="0">
                <a:solidFill>
                  <a:schemeClr val="tx1"/>
                </a:solidFill>
              </a:rPr>
              <a:t>It is important that people and companies </a:t>
            </a:r>
          </a:p>
          <a:p>
            <a:pPr lvl="1"/>
            <a:r>
              <a:rPr lang="en-US" dirty="0">
                <a:solidFill>
                  <a:schemeClr val="tx1"/>
                </a:solidFill>
              </a:rPr>
              <a:t>only buy the food that they need so that </a:t>
            </a:r>
          </a:p>
          <a:p>
            <a:pPr lvl="1"/>
            <a:r>
              <a:rPr lang="en-US" dirty="0">
                <a:solidFill>
                  <a:schemeClr val="tx1"/>
                </a:solidFill>
              </a:rPr>
              <a:t>less is wasted.</a:t>
            </a:r>
          </a:p>
          <a:p>
            <a:pPr lvl="1"/>
            <a:endParaRPr lang="en-US" b="1" dirty="0">
              <a:solidFill>
                <a:schemeClr val="tx1"/>
              </a:solidFill>
            </a:endParaRPr>
          </a:p>
          <a:p>
            <a:pPr lvl="1"/>
            <a:r>
              <a:rPr lang="en-US" b="1" dirty="0">
                <a:solidFill>
                  <a:schemeClr val="tx1"/>
                </a:solidFill>
              </a:rPr>
              <a:t>Choose Food Carefully</a:t>
            </a:r>
          </a:p>
          <a:p>
            <a:pPr lvl="1"/>
            <a:r>
              <a:rPr lang="en-US" dirty="0">
                <a:solidFill>
                  <a:schemeClr val="tx1"/>
                </a:solidFill>
              </a:rPr>
              <a:t>It is important to look at the labels on </a:t>
            </a:r>
          </a:p>
          <a:p>
            <a:pPr lvl="1"/>
            <a:r>
              <a:rPr lang="en-US" dirty="0">
                <a:solidFill>
                  <a:schemeClr val="tx1"/>
                </a:solidFill>
              </a:rPr>
              <a:t>food as these can show if it has been</a:t>
            </a:r>
          </a:p>
          <a:p>
            <a:pPr lvl="1"/>
            <a:r>
              <a:rPr lang="en-US" dirty="0">
                <a:solidFill>
                  <a:schemeClr val="tx1"/>
                </a:solidFill>
              </a:rPr>
              <a:t>produced responsibly. These labels </a:t>
            </a:r>
          </a:p>
          <a:p>
            <a:pPr lvl="1"/>
            <a:r>
              <a:rPr lang="en-US" dirty="0">
                <a:solidFill>
                  <a:schemeClr val="tx1"/>
                </a:solidFill>
              </a:rPr>
              <a:t>include organic, Fairtrade and MSC </a:t>
            </a:r>
          </a:p>
          <a:p>
            <a:pPr lvl="1"/>
            <a:r>
              <a:rPr lang="en-US" dirty="0">
                <a:solidFill>
                  <a:schemeClr val="tx1"/>
                </a:solidFill>
              </a:rPr>
              <a:t>(which means seafood that has not </a:t>
            </a:r>
          </a:p>
          <a:p>
            <a:pPr lvl="1"/>
            <a:r>
              <a:rPr lang="en-US" dirty="0">
                <a:solidFill>
                  <a:schemeClr val="tx1"/>
                </a:solidFill>
              </a:rPr>
              <a:t>been overfished).</a:t>
            </a:r>
          </a:p>
        </p:txBody>
      </p:sp>
      <p:sp>
        <p:nvSpPr>
          <p:cNvPr id="23" name="Rectangle: Rounded Corners 22">
            <a:extLst>
              <a:ext uri="{FF2B5EF4-FFF2-40B4-BE49-F238E27FC236}">
                <a16:creationId xmlns:a16="http://schemas.microsoft.com/office/drawing/2014/main" id="{206C4B35-AB53-4802-BFF3-EB65F3A651A0}"/>
              </a:ext>
            </a:extLst>
          </p:cNvPr>
          <p:cNvSpPr/>
          <p:nvPr/>
        </p:nvSpPr>
        <p:spPr>
          <a:xfrm>
            <a:off x="86295" y="152480"/>
            <a:ext cx="5552505" cy="1592298"/>
          </a:xfrm>
          <a:prstGeom prst="roundRect">
            <a:avLst>
              <a:gd name="adj" fmla="val 0"/>
            </a:avLst>
          </a:prstGeom>
          <a:solidFill>
            <a:srgbClr val="0AB9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108000" rtlCol="0" anchor="b">
            <a:noAutofit/>
          </a:bodyPr>
          <a:lstStyle/>
          <a:p>
            <a:pPr algn="ctr"/>
            <a:r>
              <a:rPr lang="en-US" b="1" dirty="0">
                <a:solidFill>
                  <a:schemeClr val="tx1"/>
                </a:solidFill>
              </a:rPr>
              <a:t>What Can People Do?</a:t>
            </a:r>
          </a:p>
        </p:txBody>
      </p:sp>
      <p:sp>
        <p:nvSpPr>
          <p:cNvPr id="35" name="Rectangle: Rounded Corners 34">
            <a:extLst>
              <a:ext uri="{FF2B5EF4-FFF2-40B4-BE49-F238E27FC236}">
                <a16:creationId xmlns:a16="http://schemas.microsoft.com/office/drawing/2014/main" id="{ED430256-4239-48BD-BB15-CD513CBFBBB4}"/>
              </a:ext>
            </a:extLst>
          </p:cNvPr>
          <p:cNvSpPr/>
          <p:nvPr/>
        </p:nvSpPr>
        <p:spPr>
          <a:xfrm>
            <a:off x="-26221" y="5913086"/>
            <a:ext cx="5411448" cy="938617"/>
          </a:xfrm>
          <a:prstGeom prst="roundRect">
            <a:avLst>
              <a:gd name="adj" fmla="val 0"/>
            </a:avLst>
          </a:prstGeom>
          <a:solidFill>
            <a:srgbClr val="FFF6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dirty="0">
                <a:solidFill>
                  <a:schemeClr val="tx1"/>
                </a:solidFill>
              </a:rPr>
              <a:t>Around 1.3 billion </a:t>
            </a:r>
            <a:r>
              <a:rPr lang="en-US" dirty="0" err="1">
                <a:solidFill>
                  <a:schemeClr val="tx1"/>
                </a:solidFill>
              </a:rPr>
              <a:t>tonnes</a:t>
            </a:r>
            <a:r>
              <a:rPr lang="en-US" dirty="0">
                <a:solidFill>
                  <a:schemeClr val="tx1"/>
                </a:solidFill>
              </a:rPr>
              <a:t> of food is </a:t>
            </a:r>
          </a:p>
          <a:p>
            <a:pPr lvl="1"/>
            <a:r>
              <a:rPr lang="en-US" dirty="0">
                <a:solidFill>
                  <a:schemeClr val="tx1"/>
                </a:solidFill>
              </a:rPr>
              <a:t>wasted each year.</a:t>
            </a:r>
          </a:p>
        </p:txBody>
      </p:sp>
      <p:sp>
        <p:nvSpPr>
          <p:cNvPr id="36" name="Rectangle: Rounded Corners 35">
            <a:extLst>
              <a:ext uri="{FF2B5EF4-FFF2-40B4-BE49-F238E27FC236}">
                <a16:creationId xmlns:a16="http://schemas.microsoft.com/office/drawing/2014/main" id="{1F7731E1-1315-42A4-A49C-1B4DCA3A59BF}"/>
              </a:ext>
            </a:extLst>
          </p:cNvPr>
          <p:cNvSpPr/>
          <p:nvPr/>
        </p:nvSpPr>
        <p:spPr>
          <a:xfrm>
            <a:off x="192694" y="5592143"/>
            <a:ext cx="4550354" cy="460348"/>
          </a:xfrm>
          <a:prstGeom prst="roundRect">
            <a:avLst>
              <a:gd name="adj" fmla="val 0"/>
            </a:avLst>
          </a:prstGeom>
          <a:solidFill>
            <a:srgbClr val="FFE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b="1" dirty="0">
                <a:solidFill>
                  <a:schemeClr val="tx1"/>
                </a:solidFill>
              </a:rPr>
              <a:t>Did You Know…?</a:t>
            </a:r>
          </a:p>
        </p:txBody>
      </p:sp>
      <p:pic>
        <p:nvPicPr>
          <p:cNvPr id="14" name="Picture 13">
            <a:extLst>
              <a:ext uri="{FF2B5EF4-FFF2-40B4-BE49-F238E27FC236}">
                <a16:creationId xmlns:a16="http://schemas.microsoft.com/office/drawing/2014/main" id="{457489FE-1397-4C47-811E-6A677661D6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134" t="-1403" r="6620" b="1403"/>
          <a:stretch/>
        </p:blipFill>
        <p:spPr>
          <a:xfrm>
            <a:off x="4131740" y="192700"/>
            <a:ext cx="5009493" cy="6656604"/>
          </a:xfrm>
          <a:custGeom>
            <a:avLst/>
            <a:gdLst>
              <a:gd name="connsiteX0" fmla="*/ 0 w 5009493"/>
              <a:gd name="connsiteY0" fmla="*/ 0 h 6656604"/>
              <a:gd name="connsiteX1" fmla="*/ 5009493 w 5009493"/>
              <a:gd name="connsiteY1" fmla="*/ 0 h 6656604"/>
              <a:gd name="connsiteX2" fmla="*/ 5009493 w 5009493"/>
              <a:gd name="connsiteY2" fmla="*/ 6656604 h 6656604"/>
              <a:gd name="connsiteX3" fmla="*/ 124696 w 5009493"/>
              <a:gd name="connsiteY3" fmla="*/ 6656604 h 6656604"/>
              <a:gd name="connsiteX4" fmla="*/ 1455819 w 5009493"/>
              <a:gd name="connsiteY4" fmla="*/ 22086 h 6656604"/>
              <a:gd name="connsiteX5" fmla="*/ 0 w 5009493"/>
              <a:gd name="connsiteY5" fmla="*/ 28624 h 66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9493" h="6656604">
                <a:moveTo>
                  <a:pt x="0" y="0"/>
                </a:moveTo>
                <a:lnTo>
                  <a:pt x="5009493" y="0"/>
                </a:lnTo>
                <a:lnTo>
                  <a:pt x="5009493" y="6656604"/>
                </a:lnTo>
                <a:lnTo>
                  <a:pt x="124696" y="6656604"/>
                </a:lnTo>
                <a:lnTo>
                  <a:pt x="1455819" y="22086"/>
                </a:lnTo>
                <a:lnTo>
                  <a:pt x="0" y="28624"/>
                </a:lnTo>
                <a:close/>
              </a:path>
            </a:pathLst>
          </a:custGeom>
        </p:spPr>
      </p:pic>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
        <p:nvSpPr>
          <p:cNvPr id="41" name="Round Same Side Corner Rectangle 13">
            <a:extLst>
              <a:ext uri="{FF2B5EF4-FFF2-40B4-BE49-F238E27FC236}">
                <a16:creationId xmlns:a16="http://schemas.microsoft.com/office/drawing/2014/main" id="{6B83393A-C809-4DA1-AC38-9C7937FECDB8}"/>
              </a:ext>
            </a:extLst>
          </p:cNvPr>
          <p:cNvSpPr/>
          <p:nvPr/>
        </p:nvSpPr>
        <p:spPr>
          <a:xfrm>
            <a:off x="573487" y="128214"/>
            <a:ext cx="8256570" cy="1104701"/>
          </a:xfrm>
          <a:prstGeom prst="round2SameRect">
            <a:avLst>
              <a:gd name="adj1" fmla="val 0"/>
              <a:gd name="adj2" fmla="val 28664"/>
            </a:avLst>
          </a:prstGeom>
          <a:solidFill>
            <a:schemeClr val="bg1"/>
          </a:solidFill>
          <a:ln w="76200">
            <a:solidFill>
              <a:schemeClr val="bg1"/>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Energy</a:t>
            </a:r>
          </a:p>
        </p:txBody>
      </p:sp>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cxnSp>
        <p:nvCxnSpPr>
          <p:cNvPr id="8" name="Straight Connector 7">
            <a:extLst>
              <a:ext uri="{FF2B5EF4-FFF2-40B4-BE49-F238E27FC236}">
                <a16:creationId xmlns:a16="http://schemas.microsoft.com/office/drawing/2014/main" id="{E96968A9-4A15-4EC9-9977-D68100609DC9}"/>
              </a:ext>
            </a:extLst>
          </p:cNvPr>
          <p:cNvCxnSpPr>
            <a:cxnSpLocks/>
          </p:cNvCxnSpPr>
          <p:nvPr/>
        </p:nvCxnSpPr>
        <p:spPr>
          <a:xfrm flipH="1">
            <a:off x="4256429" y="1265857"/>
            <a:ext cx="1119624" cy="5625085"/>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Food</a:t>
            </a:r>
          </a:p>
        </p:txBody>
      </p:sp>
    </p:spTree>
    <p:extLst>
      <p:ext uri="{BB962C8B-B14F-4D97-AF65-F5344CB8AC3E}">
        <p14:creationId xmlns:p14="http://schemas.microsoft.com/office/powerpoint/2010/main" val="419945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13">
            <a:extLst>
              <a:ext uri="{FF2B5EF4-FFF2-40B4-BE49-F238E27FC236}">
                <a16:creationId xmlns:a16="http://schemas.microsoft.com/office/drawing/2014/main" id="{5AA4E77B-252A-409D-8819-F57798D51ED3}"/>
              </a:ext>
            </a:extLst>
          </p:cNvPr>
          <p:cNvSpPr/>
          <p:nvPr/>
        </p:nvSpPr>
        <p:spPr>
          <a:xfrm>
            <a:off x="634065" y="187725"/>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400" b="1" dirty="0">
                <a:solidFill>
                  <a:srgbClr val="0AB9A6"/>
                </a:solidFill>
              </a:rPr>
              <a:t>Earth Day 2023: Invest In Our Planet</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2">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3" name="Picture 2">
            <a:extLst>
              <a:ext uri="{FF2B5EF4-FFF2-40B4-BE49-F238E27FC236}">
                <a16:creationId xmlns:a16="http://schemas.microsoft.com/office/drawing/2014/main" id="{4BA96AEE-4A24-4B7E-8980-CFB217DB03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02"/>
          <a:stretch/>
        </p:blipFill>
        <p:spPr>
          <a:xfrm>
            <a:off x="259991" y="1130571"/>
            <a:ext cx="8950750" cy="5727429"/>
          </a:xfrm>
          <a:prstGeom prst="rect">
            <a:avLst/>
          </a:prstGeom>
        </p:spPr>
      </p:pic>
      <p:sp>
        <p:nvSpPr>
          <p:cNvPr id="8" name="Rectangle: Rounded Corners 7">
            <a:extLst>
              <a:ext uri="{FF2B5EF4-FFF2-40B4-BE49-F238E27FC236}">
                <a16:creationId xmlns:a16="http://schemas.microsoft.com/office/drawing/2014/main" id="{7E01FF3F-EB44-41A1-A199-9A18A2BFCB6E}"/>
              </a:ext>
            </a:extLst>
          </p:cNvPr>
          <p:cNvSpPr/>
          <p:nvPr/>
        </p:nvSpPr>
        <p:spPr>
          <a:xfrm>
            <a:off x="634065" y="1719601"/>
            <a:ext cx="2545195" cy="1160713"/>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The theme of Earth Day 2023 is Invest In Our Planet. </a:t>
            </a:r>
          </a:p>
        </p:txBody>
      </p:sp>
      <p:sp>
        <p:nvSpPr>
          <p:cNvPr id="17" name="Rectangle: Rounded Corners 16">
            <a:extLst>
              <a:ext uri="{FF2B5EF4-FFF2-40B4-BE49-F238E27FC236}">
                <a16:creationId xmlns:a16="http://schemas.microsoft.com/office/drawing/2014/main" id="{800C2806-03EC-4D51-8FBC-477EF53718F5}"/>
              </a:ext>
            </a:extLst>
          </p:cNvPr>
          <p:cNvSpPr/>
          <p:nvPr/>
        </p:nvSpPr>
        <p:spPr>
          <a:xfrm>
            <a:off x="5456159" y="3429000"/>
            <a:ext cx="3217499" cy="1467180"/>
          </a:xfrm>
          <a:prstGeom prst="roundRect">
            <a:avLst/>
          </a:prstGeom>
          <a:solidFill>
            <a:srgbClr val="E2ECC2"/>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This is the idea that everyone should try to work together to help to look after our planet, Earth.</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13">
            <a:extLst>
              <a:ext uri="{FF2B5EF4-FFF2-40B4-BE49-F238E27FC236}">
                <a16:creationId xmlns:a16="http://schemas.microsoft.com/office/drawing/2014/main" id="{5AA4E77B-252A-409D-8819-F57798D51ED3}"/>
              </a:ext>
            </a:extLst>
          </p:cNvPr>
          <p:cNvSpPr/>
          <p:nvPr/>
        </p:nvSpPr>
        <p:spPr>
          <a:xfrm>
            <a:off x="634065" y="212439"/>
            <a:ext cx="8131062"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400" b="1" dirty="0">
                <a:solidFill>
                  <a:srgbClr val="0AB9A6"/>
                </a:solidFill>
              </a:rPr>
              <a:t>What Are Natural Resources?</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2">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33" name="Picture 32">
            <a:extLst>
              <a:ext uri="{FF2B5EF4-FFF2-40B4-BE49-F238E27FC236}">
                <a16:creationId xmlns:a16="http://schemas.microsoft.com/office/drawing/2014/main" id="{9A25160C-47EF-4E24-9D51-C56D89CA43B5}"/>
              </a:ext>
            </a:extLst>
          </p:cNvPr>
          <p:cNvPicPr>
            <a:picLocks noChangeAspect="1"/>
          </p:cNvPicPr>
          <p:nvPr/>
        </p:nvPicPr>
        <p:blipFill rotWithShape="1">
          <a:blip r:embed="rId3">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sp>
        <p:nvSpPr>
          <p:cNvPr id="37" name="Rectangle: Rounded Corners 36">
            <a:extLst>
              <a:ext uri="{FF2B5EF4-FFF2-40B4-BE49-F238E27FC236}">
                <a16:creationId xmlns:a16="http://schemas.microsoft.com/office/drawing/2014/main" id="{5D4E0ACE-EAA3-4DC6-BFE6-0D7A820B0BFB}"/>
              </a:ext>
            </a:extLst>
          </p:cNvPr>
          <p:cNvSpPr/>
          <p:nvPr/>
        </p:nvSpPr>
        <p:spPr>
          <a:xfrm>
            <a:off x="0" y="1512495"/>
            <a:ext cx="3850105" cy="1773647"/>
          </a:xfrm>
          <a:prstGeom prst="roundRect">
            <a:avLst/>
          </a:prstGeom>
          <a:solidFill>
            <a:srgbClr val="E2ECC2"/>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US" dirty="0">
                <a:solidFill>
                  <a:schemeClr val="tx1"/>
                </a:solidFill>
              </a:rPr>
              <a:t>There are billions of people living on planet Earth and this number is growing all the time. People use a lot of Earth’s natural resources.</a:t>
            </a:r>
          </a:p>
        </p:txBody>
      </p:sp>
      <p:sp>
        <p:nvSpPr>
          <p:cNvPr id="40" name="Rectangle: Rounded Corners 39">
            <a:extLst>
              <a:ext uri="{FF2B5EF4-FFF2-40B4-BE49-F238E27FC236}">
                <a16:creationId xmlns:a16="http://schemas.microsoft.com/office/drawing/2014/main" id="{32CD8257-FD20-4699-B0D4-D215DB37BAF3}"/>
              </a:ext>
            </a:extLst>
          </p:cNvPr>
          <p:cNvSpPr/>
          <p:nvPr/>
        </p:nvSpPr>
        <p:spPr>
          <a:xfrm>
            <a:off x="0" y="3445419"/>
            <a:ext cx="3850105" cy="1160713"/>
          </a:xfrm>
          <a:prstGeom prst="roundRect">
            <a:avLst/>
          </a:prstGeom>
          <a:solidFill>
            <a:srgbClr val="E2ECC2"/>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US" dirty="0">
                <a:solidFill>
                  <a:schemeClr val="tx1"/>
                </a:solidFill>
              </a:rPr>
              <a:t>Natural resources are things that are found in nature and that are used by humans.</a:t>
            </a:r>
          </a:p>
        </p:txBody>
      </p:sp>
      <p:sp>
        <p:nvSpPr>
          <p:cNvPr id="42" name="Rectangle: Top Corners Rounded 41">
            <a:extLst>
              <a:ext uri="{FF2B5EF4-FFF2-40B4-BE49-F238E27FC236}">
                <a16:creationId xmlns:a16="http://schemas.microsoft.com/office/drawing/2014/main" id="{598DC3CD-50C3-4D94-B8B8-817BED6B6762}"/>
              </a:ext>
            </a:extLst>
          </p:cNvPr>
          <p:cNvSpPr/>
          <p:nvPr/>
        </p:nvSpPr>
        <p:spPr>
          <a:xfrm>
            <a:off x="4570210" y="1408069"/>
            <a:ext cx="4193127" cy="5549702"/>
          </a:xfrm>
          <a:prstGeom prst="round2SameRect">
            <a:avLst/>
          </a:prstGeom>
          <a:solidFill>
            <a:srgbClr val="BFE3DD"/>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108000" rtlCol="0" anchor="t">
            <a:noAutofit/>
          </a:bodyPr>
          <a:lstStyle/>
          <a:p>
            <a:pPr algn="ctr"/>
            <a:r>
              <a:rPr lang="en-US" dirty="0">
                <a:solidFill>
                  <a:schemeClr val="tx1"/>
                </a:solidFill>
              </a:rPr>
              <a:t>These include:</a:t>
            </a:r>
          </a:p>
        </p:txBody>
      </p:sp>
      <p:sp>
        <p:nvSpPr>
          <p:cNvPr id="43" name="Rectangle: Rounded Corners 42">
            <a:extLst>
              <a:ext uri="{FF2B5EF4-FFF2-40B4-BE49-F238E27FC236}">
                <a16:creationId xmlns:a16="http://schemas.microsoft.com/office/drawing/2014/main" id="{67104A70-1D2D-48B7-AD80-A736AF8A618C}"/>
              </a:ext>
            </a:extLst>
          </p:cNvPr>
          <p:cNvSpPr/>
          <p:nvPr/>
        </p:nvSpPr>
        <p:spPr>
          <a:xfrm>
            <a:off x="4722879" y="5280183"/>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gas</a:t>
            </a:r>
          </a:p>
        </p:txBody>
      </p:sp>
      <p:pic>
        <p:nvPicPr>
          <p:cNvPr id="44" name="Picture 43">
            <a:extLst>
              <a:ext uri="{FF2B5EF4-FFF2-40B4-BE49-F238E27FC236}">
                <a16:creationId xmlns:a16="http://schemas.microsoft.com/office/drawing/2014/main" id="{D2B205F2-E735-425B-AF76-1E1C85156A4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37040" y="2672576"/>
            <a:ext cx="4663046" cy="2920064"/>
          </a:xfrm>
          <a:prstGeom prst="rect">
            <a:avLst/>
          </a:prstGeom>
        </p:spPr>
      </p:pic>
      <p:sp>
        <p:nvSpPr>
          <p:cNvPr id="53" name="Rectangle: Rounded Corners 52">
            <a:extLst>
              <a:ext uri="{FF2B5EF4-FFF2-40B4-BE49-F238E27FC236}">
                <a16:creationId xmlns:a16="http://schemas.microsoft.com/office/drawing/2014/main" id="{53105C16-241E-4141-8C7E-AF9CDD027D6D}"/>
              </a:ext>
            </a:extLst>
          </p:cNvPr>
          <p:cNvSpPr/>
          <p:nvPr/>
        </p:nvSpPr>
        <p:spPr>
          <a:xfrm>
            <a:off x="4722879" y="4673577"/>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trees</a:t>
            </a:r>
          </a:p>
        </p:txBody>
      </p:sp>
      <p:sp>
        <p:nvSpPr>
          <p:cNvPr id="54" name="Rectangle: Rounded Corners 53">
            <a:extLst>
              <a:ext uri="{FF2B5EF4-FFF2-40B4-BE49-F238E27FC236}">
                <a16:creationId xmlns:a16="http://schemas.microsoft.com/office/drawing/2014/main" id="{862E6677-1B51-45CF-B761-F6C0DDD4271C}"/>
              </a:ext>
            </a:extLst>
          </p:cNvPr>
          <p:cNvSpPr/>
          <p:nvPr/>
        </p:nvSpPr>
        <p:spPr>
          <a:xfrm>
            <a:off x="4722879" y="4066971"/>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water</a:t>
            </a:r>
          </a:p>
        </p:txBody>
      </p:sp>
      <p:sp>
        <p:nvSpPr>
          <p:cNvPr id="55" name="Rectangle: Rounded Corners 54">
            <a:extLst>
              <a:ext uri="{FF2B5EF4-FFF2-40B4-BE49-F238E27FC236}">
                <a16:creationId xmlns:a16="http://schemas.microsoft.com/office/drawing/2014/main" id="{F0A58DE1-25F0-4394-A9E7-C3B109161838}"/>
              </a:ext>
            </a:extLst>
          </p:cNvPr>
          <p:cNvSpPr/>
          <p:nvPr/>
        </p:nvSpPr>
        <p:spPr>
          <a:xfrm>
            <a:off x="4722879" y="3460365"/>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soil</a:t>
            </a:r>
          </a:p>
        </p:txBody>
      </p:sp>
      <p:sp>
        <p:nvSpPr>
          <p:cNvPr id="56" name="Rectangle: Rounded Corners 55">
            <a:extLst>
              <a:ext uri="{FF2B5EF4-FFF2-40B4-BE49-F238E27FC236}">
                <a16:creationId xmlns:a16="http://schemas.microsoft.com/office/drawing/2014/main" id="{8AFA2CEE-32BA-45AF-AD98-5A25433C438A}"/>
              </a:ext>
            </a:extLst>
          </p:cNvPr>
          <p:cNvSpPr/>
          <p:nvPr/>
        </p:nvSpPr>
        <p:spPr>
          <a:xfrm>
            <a:off x="4722879" y="2853759"/>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oil</a:t>
            </a:r>
          </a:p>
        </p:txBody>
      </p:sp>
      <p:sp>
        <p:nvSpPr>
          <p:cNvPr id="57" name="Rectangle: Rounded Corners 56">
            <a:extLst>
              <a:ext uri="{FF2B5EF4-FFF2-40B4-BE49-F238E27FC236}">
                <a16:creationId xmlns:a16="http://schemas.microsoft.com/office/drawing/2014/main" id="{F208549A-9934-45D8-BD97-AAC994F82C78}"/>
              </a:ext>
            </a:extLst>
          </p:cNvPr>
          <p:cNvSpPr/>
          <p:nvPr/>
        </p:nvSpPr>
        <p:spPr>
          <a:xfrm>
            <a:off x="4722879" y="2247153"/>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food (from plants and animals)</a:t>
            </a:r>
          </a:p>
        </p:txBody>
      </p:sp>
      <p:sp>
        <p:nvSpPr>
          <p:cNvPr id="71" name="Rectangle: Rounded Corners 70">
            <a:extLst>
              <a:ext uri="{FF2B5EF4-FFF2-40B4-BE49-F238E27FC236}">
                <a16:creationId xmlns:a16="http://schemas.microsoft.com/office/drawing/2014/main" id="{35A73135-5AC7-4794-9D01-38589122D2DC}"/>
              </a:ext>
            </a:extLst>
          </p:cNvPr>
          <p:cNvSpPr/>
          <p:nvPr/>
        </p:nvSpPr>
        <p:spPr>
          <a:xfrm>
            <a:off x="4722879" y="5886791"/>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coal</a:t>
            </a:r>
          </a:p>
        </p:txBody>
      </p:sp>
      <p:sp>
        <p:nvSpPr>
          <p:cNvPr id="72" name="Rectangle: Rounded Corners 71">
            <a:extLst>
              <a:ext uri="{FF2B5EF4-FFF2-40B4-BE49-F238E27FC236}">
                <a16:creationId xmlns:a16="http://schemas.microsoft.com/office/drawing/2014/main" id="{E1D29584-3C72-4E40-8247-E28293C606A8}"/>
              </a:ext>
            </a:extLst>
          </p:cNvPr>
          <p:cNvSpPr/>
          <p:nvPr/>
        </p:nvSpPr>
        <p:spPr>
          <a:xfrm>
            <a:off x="4724669" y="5886791"/>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coal</a:t>
            </a:r>
          </a:p>
        </p:txBody>
      </p:sp>
      <p:sp>
        <p:nvSpPr>
          <p:cNvPr id="73" name="Rectangle: Rounded Corners 72">
            <a:extLst>
              <a:ext uri="{FF2B5EF4-FFF2-40B4-BE49-F238E27FC236}">
                <a16:creationId xmlns:a16="http://schemas.microsoft.com/office/drawing/2014/main" id="{D21BC244-796C-4B8D-ADCE-3D45EADB29A2}"/>
              </a:ext>
            </a:extLst>
          </p:cNvPr>
          <p:cNvSpPr/>
          <p:nvPr/>
        </p:nvSpPr>
        <p:spPr>
          <a:xfrm>
            <a:off x="4724669" y="5886791"/>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gas</a:t>
            </a:r>
          </a:p>
        </p:txBody>
      </p:sp>
      <p:pic>
        <p:nvPicPr>
          <p:cNvPr id="74" name="Picture 73">
            <a:extLst>
              <a:ext uri="{FF2B5EF4-FFF2-40B4-BE49-F238E27FC236}">
                <a16:creationId xmlns:a16="http://schemas.microsoft.com/office/drawing/2014/main" id="{3562B68C-4900-46C2-B998-7688737696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02" t="33225" r="9064" b="30521"/>
          <a:stretch/>
        </p:blipFill>
        <p:spPr>
          <a:xfrm>
            <a:off x="4441805" y="2653154"/>
            <a:ext cx="4558281" cy="2920064"/>
          </a:xfrm>
          <a:prstGeom prst="rect">
            <a:avLst/>
          </a:prstGeom>
        </p:spPr>
      </p:pic>
      <p:sp>
        <p:nvSpPr>
          <p:cNvPr id="75" name="Rectangle: Rounded Corners 74">
            <a:extLst>
              <a:ext uri="{FF2B5EF4-FFF2-40B4-BE49-F238E27FC236}">
                <a16:creationId xmlns:a16="http://schemas.microsoft.com/office/drawing/2014/main" id="{54F46823-825D-4B76-B306-E4AAD87B4E7A}"/>
              </a:ext>
            </a:extLst>
          </p:cNvPr>
          <p:cNvSpPr/>
          <p:nvPr/>
        </p:nvSpPr>
        <p:spPr>
          <a:xfrm>
            <a:off x="4724669" y="5886791"/>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trees</a:t>
            </a:r>
          </a:p>
        </p:txBody>
      </p:sp>
      <p:pic>
        <p:nvPicPr>
          <p:cNvPr id="76" name="Picture 75">
            <a:extLst>
              <a:ext uri="{FF2B5EF4-FFF2-40B4-BE49-F238E27FC236}">
                <a16:creationId xmlns:a16="http://schemas.microsoft.com/office/drawing/2014/main" id="{CE340EF5-AE03-4E80-92AD-E408CE513E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5" t="-3167" r="-6175" b="-3010"/>
          <a:stretch/>
        </p:blipFill>
        <p:spPr>
          <a:xfrm>
            <a:off x="5317958" y="2062481"/>
            <a:ext cx="2743200" cy="3639636"/>
          </a:xfrm>
          <a:prstGeom prst="rect">
            <a:avLst/>
          </a:prstGeom>
        </p:spPr>
      </p:pic>
      <p:sp>
        <p:nvSpPr>
          <p:cNvPr id="77" name="Rectangle: Rounded Corners 76">
            <a:extLst>
              <a:ext uri="{FF2B5EF4-FFF2-40B4-BE49-F238E27FC236}">
                <a16:creationId xmlns:a16="http://schemas.microsoft.com/office/drawing/2014/main" id="{A1F60197-85FC-44DF-950A-7F5099243E49}"/>
              </a:ext>
            </a:extLst>
          </p:cNvPr>
          <p:cNvSpPr/>
          <p:nvPr/>
        </p:nvSpPr>
        <p:spPr>
          <a:xfrm>
            <a:off x="4724669" y="5886791"/>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water</a:t>
            </a:r>
          </a:p>
        </p:txBody>
      </p:sp>
      <p:pic>
        <p:nvPicPr>
          <p:cNvPr id="78" name="Picture 77">
            <a:extLst>
              <a:ext uri="{FF2B5EF4-FFF2-40B4-BE49-F238E27FC236}">
                <a16:creationId xmlns:a16="http://schemas.microsoft.com/office/drawing/2014/main" id="{9C9CDEE5-7492-4D45-A584-C0C86D1AF1E5}"/>
              </a:ext>
            </a:extLst>
          </p:cNvPr>
          <p:cNvPicPr>
            <a:picLocks noChangeAspect="1"/>
          </p:cNvPicPr>
          <p:nvPr/>
        </p:nvPicPr>
        <p:blipFill>
          <a:blip r:embed="rId7" cstate="print">
            <a:extLst>
              <a:ext uri="{28A0092B-C50C-407E-A947-70E740481C1C}">
                <a14:useLocalDpi xmlns:a14="http://schemas.microsoft.com/office/drawing/2010/main" val="0"/>
              </a:ext>
            </a:extLst>
          </a:blip>
          <a:srcRect l="1216" r="1216"/>
          <a:stretch/>
        </p:blipFill>
        <p:spPr>
          <a:xfrm>
            <a:off x="5317958" y="2062481"/>
            <a:ext cx="2743200" cy="3639636"/>
          </a:xfrm>
          <a:prstGeom prst="rect">
            <a:avLst/>
          </a:prstGeom>
        </p:spPr>
      </p:pic>
      <p:sp>
        <p:nvSpPr>
          <p:cNvPr id="79" name="Rectangle: Rounded Corners 78">
            <a:extLst>
              <a:ext uri="{FF2B5EF4-FFF2-40B4-BE49-F238E27FC236}">
                <a16:creationId xmlns:a16="http://schemas.microsoft.com/office/drawing/2014/main" id="{45A908AA-9DEA-41B5-9BA2-8870F7C80277}"/>
              </a:ext>
            </a:extLst>
          </p:cNvPr>
          <p:cNvSpPr/>
          <p:nvPr/>
        </p:nvSpPr>
        <p:spPr>
          <a:xfrm>
            <a:off x="4724669" y="5886791"/>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soil</a:t>
            </a:r>
          </a:p>
        </p:txBody>
      </p:sp>
      <p:pic>
        <p:nvPicPr>
          <p:cNvPr id="80" name="Picture 79">
            <a:extLst>
              <a:ext uri="{FF2B5EF4-FFF2-40B4-BE49-F238E27FC236}">
                <a16:creationId xmlns:a16="http://schemas.microsoft.com/office/drawing/2014/main" id="{0267F232-6583-4B16-87DB-F957857363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05" t="-19372" r="-1946" b="-1"/>
          <a:stretch/>
        </p:blipFill>
        <p:spPr>
          <a:xfrm rot="19349717">
            <a:off x="4173199" y="1609181"/>
            <a:ext cx="5095494" cy="3639636"/>
          </a:xfrm>
          <a:prstGeom prst="rect">
            <a:avLst/>
          </a:prstGeom>
        </p:spPr>
      </p:pic>
      <p:sp>
        <p:nvSpPr>
          <p:cNvPr id="81" name="Rectangle: Rounded Corners 80">
            <a:extLst>
              <a:ext uri="{FF2B5EF4-FFF2-40B4-BE49-F238E27FC236}">
                <a16:creationId xmlns:a16="http://schemas.microsoft.com/office/drawing/2014/main" id="{C36C7215-C8DC-4303-95BF-B455E51E72FE}"/>
              </a:ext>
            </a:extLst>
          </p:cNvPr>
          <p:cNvSpPr/>
          <p:nvPr/>
        </p:nvSpPr>
        <p:spPr>
          <a:xfrm>
            <a:off x="4724669" y="5855427"/>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oil</a:t>
            </a:r>
          </a:p>
        </p:txBody>
      </p:sp>
      <p:pic>
        <p:nvPicPr>
          <p:cNvPr id="82" name="Picture 81">
            <a:extLst>
              <a:ext uri="{FF2B5EF4-FFF2-40B4-BE49-F238E27FC236}">
                <a16:creationId xmlns:a16="http://schemas.microsoft.com/office/drawing/2014/main" id="{33098F49-456E-42AF-96C9-CDF222EBED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 t="-11739" r="-8435" b="-3873"/>
          <a:stretch/>
        </p:blipFill>
        <p:spPr>
          <a:xfrm>
            <a:off x="4337040" y="1962600"/>
            <a:ext cx="5095494" cy="3639636"/>
          </a:xfrm>
          <a:prstGeom prst="rect">
            <a:avLst/>
          </a:prstGeom>
        </p:spPr>
      </p:pic>
      <p:sp>
        <p:nvSpPr>
          <p:cNvPr id="83" name="Rectangle: Rounded Corners 82">
            <a:extLst>
              <a:ext uri="{FF2B5EF4-FFF2-40B4-BE49-F238E27FC236}">
                <a16:creationId xmlns:a16="http://schemas.microsoft.com/office/drawing/2014/main" id="{9655CA14-7743-4E8B-AA19-A9A34580A0D2}"/>
              </a:ext>
            </a:extLst>
          </p:cNvPr>
          <p:cNvSpPr/>
          <p:nvPr/>
        </p:nvSpPr>
        <p:spPr>
          <a:xfrm>
            <a:off x="4724669" y="5867992"/>
            <a:ext cx="3887788" cy="421934"/>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dirty="0">
                <a:solidFill>
                  <a:schemeClr val="tx1"/>
                </a:solidFill>
              </a:rPr>
              <a:t>food (from plants and animals)</a:t>
            </a:r>
          </a:p>
        </p:txBody>
      </p:sp>
      <p:pic>
        <p:nvPicPr>
          <p:cNvPr id="84" name="Picture 83">
            <a:extLst>
              <a:ext uri="{FF2B5EF4-FFF2-40B4-BE49-F238E27FC236}">
                <a16:creationId xmlns:a16="http://schemas.microsoft.com/office/drawing/2014/main" id="{94575FB5-DCF8-4344-A53F-63CD7367A03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860" b="-2414"/>
          <a:stretch/>
        </p:blipFill>
        <p:spPr>
          <a:xfrm>
            <a:off x="4508944" y="1764740"/>
            <a:ext cx="4424001" cy="4235117"/>
          </a:xfrm>
          <a:prstGeom prst="rect">
            <a:avLst/>
          </a:prstGeom>
        </p:spPr>
      </p:pic>
      <p:pic>
        <p:nvPicPr>
          <p:cNvPr id="34" name="Picture 33">
            <a:extLst>
              <a:ext uri="{FF2B5EF4-FFF2-40B4-BE49-F238E27FC236}">
                <a16:creationId xmlns:a16="http://schemas.microsoft.com/office/drawing/2014/main" id="{32FBCD36-8033-4BAA-864C-509CA65ECEB7}"/>
              </a:ext>
            </a:extLst>
          </p:cNvPr>
          <p:cNvPicPr>
            <a:picLocks noChangeAspect="1"/>
          </p:cNvPicPr>
          <p:nvPr/>
        </p:nvPicPr>
        <p:blipFill rotWithShape="1">
          <a:blip r:embed="rId3">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Tree>
    <p:extLst>
      <p:ext uri="{BB962C8B-B14F-4D97-AF65-F5344CB8AC3E}">
        <p14:creationId xmlns:p14="http://schemas.microsoft.com/office/powerpoint/2010/main" val="371214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2"/>
                                        </p:tgtEl>
                                      </p:cBhvr>
                                    </p:animEffect>
                                    <p:set>
                                      <p:cBhvr>
                                        <p:cTn id="42" dur="1" fill="hold">
                                          <p:stCondLst>
                                            <p:cond delay="499"/>
                                          </p:stCondLst>
                                        </p:cTn>
                                        <p:tgtEl>
                                          <p:spTgt spid="72"/>
                                        </p:tgtEl>
                                        <p:attrNameLst>
                                          <p:attrName>style.visibility</p:attrName>
                                        </p:attrNameLst>
                                      </p:cBhvr>
                                      <p:to>
                                        <p:strVal val="hidden"/>
                                      </p:to>
                                    </p:set>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1000"/>
                                        <p:tgtEl>
                                          <p:spTgt spid="73"/>
                                        </p:tgtEl>
                                      </p:cBhvr>
                                    </p:animEffect>
                                    <p:anim calcmode="lin" valueType="num">
                                      <p:cBhvr>
                                        <p:cTn id="47" dur="1000" fill="hold"/>
                                        <p:tgtEl>
                                          <p:spTgt spid="73"/>
                                        </p:tgtEl>
                                        <p:attrNameLst>
                                          <p:attrName>ppt_x</p:attrName>
                                        </p:attrNameLst>
                                      </p:cBhvr>
                                      <p:tavLst>
                                        <p:tav tm="0">
                                          <p:val>
                                            <p:strVal val="#ppt_x"/>
                                          </p:val>
                                        </p:tav>
                                        <p:tav tm="100000">
                                          <p:val>
                                            <p:strVal val="#ppt_x"/>
                                          </p:val>
                                        </p:tav>
                                      </p:tavLst>
                                    </p:anim>
                                    <p:anim calcmode="lin" valueType="num">
                                      <p:cBhvr>
                                        <p:cTn id="48" dur="1000" fill="hold"/>
                                        <p:tgtEl>
                                          <p:spTgt spid="7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1000"/>
                                        <p:tgtEl>
                                          <p:spTgt spid="74"/>
                                        </p:tgtEl>
                                      </p:cBhvr>
                                    </p:animEffect>
                                    <p:anim calcmode="lin" valueType="num">
                                      <p:cBhvr>
                                        <p:cTn id="52" dur="1000" fill="hold"/>
                                        <p:tgtEl>
                                          <p:spTgt spid="74"/>
                                        </p:tgtEl>
                                        <p:attrNameLst>
                                          <p:attrName>ppt_x</p:attrName>
                                        </p:attrNameLst>
                                      </p:cBhvr>
                                      <p:tavLst>
                                        <p:tav tm="0">
                                          <p:val>
                                            <p:strVal val="#ppt_x"/>
                                          </p:val>
                                        </p:tav>
                                        <p:tav tm="100000">
                                          <p:val>
                                            <p:strVal val="#ppt_x"/>
                                          </p:val>
                                        </p:tav>
                                      </p:tavLst>
                                    </p:anim>
                                    <p:anim calcmode="lin" valueType="num">
                                      <p:cBhvr>
                                        <p:cTn id="53"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4"/>
                                        </p:tgtEl>
                                      </p:cBhvr>
                                    </p:animEffect>
                                    <p:set>
                                      <p:cBhvr>
                                        <p:cTn id="58" dur="1" fill="hold">
                                          <p:stCondLst>
                                            <p:cond delay="499"/>
                                          </p:stCondLst>
                                        </p:cTn>
                                        <p:tgtEl>
                                          <p:spTgt spid="7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73"/>
                                        </p:tgtEl>
                                      </p:cBhvr>
                                    </p:animEffect>
                                    <p:set>
                                      <p:cBhvr>
                                        <p:cTn id="61" dur="1" fill="hold">
                                          <p:stCondLst>
                                            <p:cond delay="499"/>
                                          </p:stCondLst>
                                        </p:cTn>
                                        <p:tgtEl>
                                          <p:spTgt spid="73"/>
                                        </p:tgtEl>
                                        <p:attrNameLst>
                                          <p:attrName>style.visibility</p:attrName>
                                        </p:attrNameLst>
                                      </p:cBhvr>
                                      <p:to>
                                        <p:strVal val="hidden"/>
                                      </p:to>
                                    </p:se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anim calcmode="lin" valueType="num">
                                      <p:cBhvr>
                                        <p:cTn id="66" dur="1000" fill="hold"/>
                                        <p:tgtEl>
                                          <p:spTgt spid="75"/>
                                        </p:tgtEl>
                                        <p:attrNameLst>
                                          <p:attrName>ppt_x</p:attrName>
                                        </p:attrNameLst>
                                      </p:cBhvr>
                                      <p:tavLst>
                                        <p:tav tm="0">
                                          <p:val>
                                            <p:strVal val="#ppt_x"/>
                                          </p:val>
                                        </p:tav>
                                        <p:tav tm="100000">
                                          <p:val>
                                            <p:strVal val="#ppt_x"/>
                                          </p:val>
                                        </p:tav>
                                      </p:tavLst>
                                    </p:anim>
                                    <p:anim calcmode="lin" valueType="num">
                                      <p:cBhvr>
                                        <p:cTn id="67" dur="1000" fill="hold"/>
                                        <p:tgtEl>
                                          <p:spTgt spid="7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1000"/>
                                        <p:tgtEl>
                                          <p:spTgt spid="76"/>
                                        </p:tgtEl>
                                      </p:cBhvr>
                                    </p:animEffect>
                                    <p:anim calcmode="lin" valueType="num">
                                      <p:cBhvr>
                                        <p:cTn id="71" dur="1000" fill="hold"/>
                                        <p:tgtEl>
                                          <p:spTgt spid="76"/>
                                        </p:tgtEl>
                                        <p:attrNameLst>
                                          <p:attrName>ppt_x</p:attrName>
                                        </p:attrNameLst>
                                      </p:cBhvr>
                                      <p:tavLst>
                                        <p:tav tm="0">
                                          <p:val>
                                            <p:strVal val="#ppt_x"/>
                                          </p:val>
                                        </p:tav>
                                        <p:tav tm="100000">
                                          <p:val>
                                            <p:strVal val="#ppt_x"/>
                                          </p:val>
                                        </p:tav>
                                      </p:tavLst>
                                    </p:anim>
                                    <p:anim calcmode="lin" valueType="num">
                                      <p:cBhvr>
                                        <p:cTn id="72"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76"/>
                                        </p:tgtEl>
                                      </p:cBhvr>
                                    </p:animEffect>
                                    <p:set>
                                      <p:cBhvr>
                                        <p:cTn id="77" dur="1" fill="hold">
                                          <p:stCondLst>
                                            <p:cond delay="499"/>
                                          </p:stCondLst>
                                        </p:cTn>
                                        <p:tgtEl>
                                          <p:spTgt spid="7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75"/>
                                        </p:tgtEl>
                                      </p:cBhvr>
                                    </p:animEffect>
                                    <p:set>
                                      <p:cBhvr>
                                        <p:cTn id="80" dur="1" fill="hold">
                                          <p:stCondLst>
                                            <p:cond delay="499"/>
                                          </p:stCondLst>
                                        </p:cTn>
                                        <p:tgtEl>
                                          <p:spTgt spid="75"/>
                                        </p:tgtEl>
                                        <p:attrNameLst>
                                          <p:attrName>style.visibility</p:attrName>
                                        </p:attrNameLst>
                                      </p:cBhvr>
                                      <p:to>
                                        <p:strVal val="hidden"/>
                                      </p:to>
                                    </p:set>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1000"/>
                                        <p:tgtEl>
                                          <p:spTgt spid="77"/>
                                        </p:tgtEl>
                                      </p:cBhvr>
                                    </p:animEffect>
                                    <p:anim calcmode="lin" valueType="num">
                                      <p:cBhvr>
                                        <p:cTn id="85" dur="1000" fill="hold"/>
                                        <p:tgtEl>
                                          <p:spTgt spid="77"/>
                                        </p:tgtEl>
                                        <p:attrNameLst>
                                          <p:attrName>ppt_x</p:attrName>
                                        </p:attrNameLst>
                                      </p:cBhvr>
                                      <p:tavLst>
                                        <p:tav tm="0">
                                          <p:val>
                                            <p:strVal val="#ppt_x"/>
                                          </p:val>
                                        </p:tav>
                                        <p:tav tm="100000">
                                          <p:val>
                                            <p:strVal val="#ppt_x"/>
                                          </p:val>
                                        </p:tav>
                                      </p:tavLst>
                                    </p:anim>
                                    <p:anim calcmode="lin" valueType="num">
                                      <p:cBhvr>
                                        <p:cTn id="86" dur="1000" fill="hold"/>
                                        <p:tgtEl>
                                          <p:spTgt spid="77"/>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1000"/>
                                        <p:tgtEl>
                                          <p:spTgt spid="78"/>
                                        </p:tgtEl>
                                      </p:cBhvr>
                                    </p:animEffect>
                                    <p:anim calcmode="lin" valueType="num">
                                      <p:cBhvr>
                                        <p:cTn id="90" dur="1000" fill="hold"/>
                                        <p:tgtEl>
                                          <p:spTgt spid="78"/>
                                        </p:tgtEl>
                                        <p:attrNameLst>
                                          <p:attrName>ppt_x</p:attrName>
                                        </p:attrNameLst>
                                      </p:cBhvr>
                                      <p:tavLst>
                                        <p:tav tm="0">
                                          <p:val>
                                            <p:strVal val="#ppt_x"/>
                                          </p:val>
                                        </p:tav>
                                        <p:tav tm="100000">
                                          <p:val>
                                            <p:strVal val="#ppt_x"/>
                                          </p:val>
                                        </p:tav>
                                      </p:tavLst>
                                    </p:anim>
                                    <p:anim calcmode="lin" valueType="num">
                                      <p:cBhvr>
                                        <p:cTn id="9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78"/>
                                        </p:tgtEl>
                                      </p:cBhvr>
                                    </p:animEffect>
                                    <p:set>
                                      <p:cBhvr>
                                        <p:cTn id="96" dur="1" fill="hold">
                                          <p:stCondLst>
                                            <p:cond delay="499"/>
                                          </p:stCondLst>
                                        </p:cTn>
                                        <p:tgtEl>
                                          <p:spTgt spid="7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77"/>
                                        </p:tgtEl>
                                      </p:cBhvr>
                                    </p:animEffect>
                                    <p:set>
                                      <p:cBhvr>
                                        <p:cTn id="99" dur="1" fill="hold">
                                          <p:stCondLst>
                                            <p:cond delay="499"/>
                                          </p:stCondLst>
                                        </p:cTn>
                                        <p:tgtEl>
                                          <p:spTgt spid="77"/>
                                        </p:tgtEl>
                                        <p:attrNameLst>
                                          <p:attrName>style.visibility</p:attrName>
                                        </p:attrNameLst>
                                      </p:cBhvr>
                                      <p:to>
                                        <p:strVal val="hidden"/>
                                      </p:to>
                                    </p:set>
                                  </p:childTnLst>
                                </p:cTn>
                              </p:par>
                            </p:childTnLst>
                          </p:cTn>
                        </p:par>
                        <p:par>
                          <p:cTn id="100" fill="hold">
                            <p:stCondLst>
                              <p:cond delay="500"/>
                            </p:stCondLst>
                            <p:childTnLst>
                              <p:par>
                                <p:cTn id="101" presetID="42" presetClass="entr" presetSubtype="0" fill="hold" grpId="0" nodeType="afterEffect">
                                  <p:stCondLst>
                                    <p:cond delay="0"/>
                                  </p:stCondLst>
                                  <p:childTnLst>
                                    <p:set>
                                      <p:cBhvr>
                                        <p:cTn id="102" dur="1" fill="hold">
                                          <p:stCondLst>
                                            <p:cond delay="0"/>
                                          </p:stCondLst>
                                        </p:cTn>
                                        <p:tgtEl>
                                          <p:spTgt spid="79"/>
                                        </p:tgtEl>
                                        <p:attrNameLst>
                                          <p:attrName>style.visibility</p:attrName>
                                        </p:attrNameLst>
                                      </p:cBhvr>
                                      <p:to>
                                        <p:strVal val="visible"/>
                                      </p:to>
                                    </p:set>
                                    <p:animEffect transition="in" filter="fade">
                                      <p:cBhvr>
                                        <p:cTn id="103" dur="1000"/>
                                        <p:tgtEl>
                                          <p:spTgt spid="79"/>
                                        </p:tgtEl>
                                      </p:cBhvr>
                                    </p:animEffect>
                                    <p:anim calcmode="lin" valueType="num">
                                      <p:cBhvr>
                                        <p:cTn id="104" dur="1000" fill="hold"/>
                                        <p:tgtEl>
                                          <p:spTgt spid="79"/>
                                        </p:tgtEl>
                                        <p:attrNameLst>
                                          <p:attrName>ppt_x</p:attrName>
                                        </p:attrNameLst>
                                      </p:cBhvr>
                                      <p:tavLst>
                                        <p:tav tm="0">
                                          <p:val>
                                            <p:strVal val="#ppt_x"/>
                                          </p:val>
                                        </p:tav>
                                        <p:tav tm="100000">
                                          <p:val>
                                            <p:strVal val="#ppt_x"/>
                                          </p:val>
                                        </p:tav>
                                      </p:tavLst>
                                    </p:anim>
                                    <p:anim calcmode="lin" valueType="num">
                                      <p:cBhvr>
                                        <p:cTn id="105" dur="1000" fill="hold"/>
                                        <p:tgtEl>
                                          <p:spTgt spid="7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1000"/>
                                        <p:tgtEl>
                                          <p:spTgt spid="80"/>
                                        </p:tgtEl>
                                      </p:cBhvr>
                                    </p:animEffect>
                                    <p:anim calcmode="lin" valueType="num">
                                      <p:cBhvr>
                                        <p:cTn id="109" dur="1000" fill="hold"/>
                                        <p:tgtEl>
                                          <p:spTgt spid="80"/>
                                        </p:tgtEl>
                                        <p:attrNameLst>
                                          <p:attrName>ppt_x</p:attrName>
                                        </p:attrNameLst>
                                      </p:cBhvr>
                                      <p:tavLst>
                                        <p:tav tm="0">
                                          <p:val>
                                            <p:strVal val="#ppt_x"/>
                                          </p:val>
                                        </p:tav>
                                        <p:tav tm="100000">
                                          <p:val>
                                            <p:strVal val="#ppt_x"/>
                                          </p:val>
                                        </p:tav>
                                      </p:tavLst>
                                    </p:anim>
                                    <p:anim calcmode="lin" valueType="num">
                                      <p:cBhvr>
                                        <p:cTn id="110"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0"/>
                                        </p:tgtEl>
                                      </p:cBhvr>
                                    </p:animEffect>
                                    <p:set>
                                      <p:cBhvr>
                                        <p:cTn id="115" dur="1" fill="hold">
                                          <p:stCondLst>
                                            <p:cond delay="499"/>
                                          </p:stCondLst>
                                        </p:cTn>
                                        <p:tgtEl>
                                          <p:spTgt spid="8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79"/>
                                        </p:tgtEl>
                                      </p:cBhvr>
                                    </p:animEffect>
                                    <p:set>
                                      <p:cBhvr>
                                        <p:cTn id="118" dur="1" fill="hold">
                                          <p:stCondLst>
                                            <p:cond delay="499"/>
                                          </p:stCondLst>
                                        </p:cTn>
                                        <p:tgtEl>
                                          <p:spTgt spid="79"/>
                                        </p:tgtEl>
                                        <p:attrNameLst>
                                          <p:attrName>style.visibility</p:attrName>
                                        </p:attrNameLst>
                                      </p:cBhvr>
                                      <p:to>
                                        <p:strVal val="hidden"/>
                                      </p:to>
                                    </p:set>
                                  </p:child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fade">
                                      <p:cBhvr>
                                        <p:cTn id="122" dur="1000"/>
                                        <p:tgtEl>
                                          <p:spTgt spid="81"/>
                                        </p:tgtEl>
                                      </p:cBhvr>
                                    </p:animEffect>
                                    <p:anim calcmode="lin" valueType="num">
                                      <p:cBhvr>
                                        <p:cTn id="123" dur="1000" fill="hold"/>
                                        <p:tgtEl>
                                          <p:spTgt spid="81"/>
                                        </p:tgtEl>
                                        <p:attrNameLst>
                                          <p:attrName>ppt_x</p:attrName>
                                        </p:attrNameLst>
                                      </p:cBhvr>
                                      <p:tavLst>
                                        <p:tav tm="0">
                                          <p:val>
                                            <p:strVal val="#ppt_x"/>
                                          </p:val>
                                        </p:tav>
                                        <p:tav tm="100000">
                                          <p:val>
                                            <p:strVal val="#ppt_x"/>
                                          </p:val>
                                        </p:tav>
                                      </p:tavLst>
                                    </p:anim>
                                    <p:anim calcmode="lin" valueType="num">
                                      <p:cBhvr>
                                        <p:cTn id="124" dur="1000" fill="hold"/>
                                        <p:tgtEl>
                                          <p:spTgt spid="81"/>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1000"/>
                                        <p:tgtEl>
                                          <p:spTgt spid="82"/>
                                        </p:tgtEl>
                                      </p:cBhvr>
                                    </p:animEffect>
                                    <p:anim calcmode="lin" valueType="num">
                                      <p:cBhvr>
                                        <p:cTn id="128" dur="1000" fill="hold"/>
                                        <p:tgtEl>
                                          <p:spTgt spid="82"/>
                                        </p:tgtEl>
                                        <p:attrNameLst>
                                          <p:attrName>ppt_x</p:attrName>
                                        </p:attrNameLst>
                                      </p:cBhvr>
                                      <p:tavLst>
                                        <p:tav tm="0">
                                          <p:val>
                                            <p:strVal val="#ppt_x"/>
                                          </p:val>
                                        </p:tav>
                                        <p:tav tm="100000">
                                          <p:val>
                                            <p:strVal val="#ppt_x"/>
                                          </p:val>
                                        </p:tav>
                                      </p:tavLst>
                                    </p:anim>
                                    <p:anim calcmode="lin" valueType="num">
                                      <p:cBhvr>
                                        <p:cTn id="12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82"/>
                                        </p:tgtEl>
                                      </p:cBhvr>
                                    </p:animEffect>
                                    <p:set>
                                      <p:cBhvr>
                                        <p:cTn id="134" dur="1" fill="hold">
                                          <p:stCondLst>
                                            <p:cond delay="499"/>
                                          </p:stCondLst>
                                        </p:cTn>
                                        <p:tgtEl>
                                          <p:spTgt spid="8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81"/>
                                        </p:tgtEl>
                                      </p:cBhvr>
                                    </p:animEffect>
                                    <p:set>
                                      <p:cBhvr>
                                        <p:cTn id="137" dur="1" fill="hold">
                                          <p:stCondLst>
                                            <p:cond delay="499"/>
                                          </p:stCondLst>
                                        </p:cTn>
                                        <p:tgtEl>
                                          <p:spTgt spid="81"/>
                                        </p:tgtEl>
                                        <p:attrNameLst>
                                          <p:attrName>style.visibility</p:attrName>
                                        </p:attrNameLst>
                                      </p:cBhvr>
                                      <p:to>
                                        <p:strVal val="hidden"/>
                                      </p:to>
                                    </p:set>
                                  </p:childTnLst>
                                </p:cTn>
                              </p:par>
                            </p:childTnLst>
                          </p:cTn>
                        </p:par>
                        <p:par>
                          <p:cTn id="138" fill="hold">
                            <p:stCondLst>
                              <p:cond delay="500"/>
                            </p:stCondLst>
                            <p:childTnLst>
                              <p:par>
                                <p:cTn id="139" presetID="42" presetClass="entr" presetSubtype="0" fill="hold" grpId="0" nodeType="after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fade">
                                      <p:cBhvr>
                                        <p:cTn id="141" dur="1000"/>
                                        <p:tgtEl>
                                          <p:spTgt spid="83"/>
                                        </p:tgtEl>
                                      </p:cBhvr>
                                    </p:animEffect>
                                    <p:anim calcmode="lin" valueType="num">
                                      <p:cBhvr>
                                        <p:cTn id="142" dur="1000" fill="hold"/>
                                        <p:tgtEl>
                                          <p:spTgt spid="83"/>
                                        </p:tgtEl>
                                        <p:attrNameLst>
                                          <p:attrName>ppt_x</p:attrName>
                                        </p:attrNameLst>
                                      </p:cBhvr>
                                      <p:tavLst>
                                        <p:tav tm="0">
                                          <p:val>
                                            <p:strVal val="#ppt_x"/>
                                          </p:val>
                                        </p:tav>
                                        <p:tav tm="100000">
                                          <p:val>
                                            <p:strVal val="#ppt_x"/>
                                          </p:val>
                                        </p:tav>
                                      </p:tavLst>
                                    </p:anim>
                                    <p:anim calcmode="lin" valueType="num">
                                      <p:cBhvr>
                                        <p:cTn id="143" dur="1000" fill="hold"/>
                                        <p:tgtEl>
                                          <p:spTgt spid="83"/>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fade">
                                      <p:cBhvr>
                                        <p:cTn id="146" dur="1000"/>
                                        <p:tgtEl>
                                          <p:spTgt spid="84"/>
                                        </p:tgtEl>
                                      </p:cBhvr>
                                    </p:animEffect>
                                    <p:anim calcmode="lin" valueType="num">
                                      <p:cBhvr>
                                        <p:cTn id="147" dur="1000" fill="hold"/>
                                        <p:tgtEl>
                                          <p:spTgt spid="84"/>
                                        </p:tgtEl>
                                        <p:attrNameLst>
                                          <p:attrName>ppt_x</p:attrName>
                                        </p:attrNameLst>
                                      </p:cBhvr>
                                      <p:tavLst>
                                        <p:tav tm="0">
                                          <p:val>
                                            <p:strVal val="#ppt_x"/>
                                          </p:val>
                                        </p:tav>
                                        <p:tav tm="100000">
                                          <p:val>
                                            <p:strVal val="#ppt_x"/>
                                          </p:val>
                                        </p:tav>
                                      </p:tavLst>
                                    </p:anim>
                                    <p:anim calcmode="lin" valueType="num">
                                      <p:cBhvr>
                                        <p:cTn id="148"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nodeType="clickEffect">
                                  <p:stCondLst>
                                    <p:cond delay="0"/>
                                  </p:stCondLst>
                                  <p:childTnLst>
                                    <p:animEffect transition="out" filter="fade">
                                      <p:cBhvr>
                                        <p:cTn id="152" dur="500"/>
                                        <p:tgtEl>
                                          <p:spTgt spid="84"/>
                                        </p:tgtEl>
                                      </p:cBhvr>
                                    </p:animEffect>
                                    <p:set>
                                      <p:cBhvr>
                                        <p:cTn id="153" dur="1" fill="hold">
                                          <p:stCondLst>
                                            <p:cond delay="499"/>
                                          </p:stCondLst>
                                        </p:cTn>
                                        <p:tgtEl>
                                          <p:spTgt spid="84"/>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83"/>
                                        </p:tgtEl>
                                      </p:cBhvr>
                                    </p:animEffect>
                                    <p:set>
                                      <p:cBhvr>
                                        <p:cTn id="156" dur="1" fill="hold">
                                          <p:stCondLst>
                                            <p:cond delay="499"/>
                                          </p:stCondLst>
                                        </p:cTn>
                                        <p:tgtEl>
                                          <p:spTgt spid="83"/>
                                        </p:tgtEl>
                                        <p:attrNameLst>
                                          <p:attrName>style.visibility</p:attrName>
                                        </p:attrNameLst>
                                      </p:cBhvr>
                                      <p:to>
                                        <p:strVal val="hidden"/>
                                      </p:to>
                                    </p:set>
                                  </p:childTnLst>
                                </p:cTn>
                              </p:par>
                            </p:childTnLst>
                          </p:cTn>
                        </p:par>
                        <p:par>
                          <p:cTn id="157" fill="hold">
                            <p:stCondLst>
                              <p:cond delay="500"/>
                            </p:stCondLst>
                            <p:childTnLst>
                              <p:par>
                                <p:cTn id="158" presetID="42" presetClass="entr" presetSubtype="0" fill="hold" grpId="0" nodeType="afterEffect">
                                  <p:stCondLst>
                                    <p:cond delay="0"/>
                                  </p:stCondLst>
                                  <p:childTnLst>
                                    <p:set>
                                      <p:cBhvr>
                                        <p:cTn id="159" dur="1" fill="hold">
                                          <p:stCondLst>
                                            <p:cond delay="0"/>
                                          </p:stCondLst>
                                        </p:cTn>
                                        <p:tgtEl>
                                          <p:spTgt spid="71"/>
                                        </p:tgtEl>
                                        <p:attrNameLst>
                                          <p:attrName>style.visibility</p:attrName>
                                        </p:attrNameLst>
                                      </p:cBhvr>
                                      <p:to>
                                        <p:strVal val="visible"/>
                                      </p:to>
                                    </p:set>
                                    <p:animEffect transition="in" filter="fade">
                                      <p:cBhvr>
                                        <p:cTn id="160" dur="1000"/>
                                        <p:tgtEl>
                                          <p:spTgt spid="71"/>
                                        </p:tgtEl>
                                      </p:cBhvr>
                                    </p:animEffect>
                                    <p:anim calcmode="lin" valueType="num">
                                      <p:cBhvr>
                                        <p:cTn id="161" dur="1000" fill="hold"/>
                                        <p:tgtEl>
                                          <p:spTgt spid="71"/>
                                        </p:tgtEl>
                                        <p:attrNameLst>
                                          <p:attrName>ppt_x</p:attrName>
                                        </p:attrNameLst>
                                      </p:cBhvr>
                                      <p:tavLst>
                                        <p:tav tm="0">
                                          <p:val>
                                            <p:strVal val="#ppt_x"/>
                                          </p:val>
                                        </p:tav>
                                        <p:tav tm="100000">
                                          <p:val>
                                            <p:strVal val="#ppt_x"/>
                                          </p:val>
                                        </p:tav>
                                      </p:tavLst>
                                    </p:anim>
                                    <p:anim calcmode="lin" valueType="num">
                                      <p:cBhvr>
                                        <p:cTn id="162" dur="1000" fill="hold"/>
                                        <p:tgtEl>
                                          <p:spTgt spid="71"/>
                                        </p:tgtEl>
                                        <p:attrNameLst>
                                          <p:attrName>ppt_y</p:attrName>
                                        </p:attrNameLst>
                                      </p:cBhvr>
                                      <p:tavLst>
                                        <p:tav tm="0">
                                          <p:val>
                                            <p:strVal val="#ppt_y+.1"/>
                                          </p:val>
                                        </p:tav>
                                        <p:tav tm="100000">
                                          <p:val>
                                            <p:strVal val="#ppt_y"/>
                                          </p:val>
                                        </p:tav>
                                      </p:tavLst>
                                    </p:anim>
                                  </p:childTnLst>
                                </p:cTn>
                              </p:par>
                            </p:childTnLst>
                          </p:cTn>
                        </p:par>
                        <p:par>
                          <p:cTn id="163" fill="hold">
                            <p:stCondLst>
                              <p:cond delay="1500"/>
                            </p:stCondLst>
                            <p:childTnLst>
                              <p:par>
                                <p:cTn id="164" presetID="42" presetClass="entr" presetSubtype="0" fill="hold" grpId="0" nodeType="afterEffect">
                                  <p:stCondLst>
                                    <p:cond delay="0"/>
                                  </p:stCondLst>
                                  <p:childTnLst>
                                    <p:set>
                                      <p:cBhvr>
                                        <p:cTn id="165" dur="1" fill="hold">
                                          <p:stCondLst>
                                            <p:cond delay="0"/>
                                          </p:stCondLst>
                                        </p:cTn>
                                        <p:tgtEl>
                                          <p:spTgt spid="43"/>
                                        </p:tgtEl>
                                        <p:attrNameLst>
                                          <p:attrName>style.visibility</p:attrName>
                                        </p:attrNameLst>
                                      </p:cBhvr>
                                      <p:to>
                                        <p:strVal val="visible"/>
                                      </p:to>
                                    </p:set>
                                    <p:animEffect transition="in" filter="fade">
                                      <p:cBhvr>
                                        <p:cTn id="166" dur="1000"/>
                                        <p:tgtEl>
                                          <p:spTgt spid="43"/>
                                        </p:tgtEl>
                                      </p:cBhvr>
                                    </p:animEffect>
                                    <p:anim calcmode="lin" valueType="num">
                                      <p:cBhvr>
                                        <p:cTn id="167" dur="1000" fill="hold"/>
                                        <p:tgtEl>
                                          <p:spTgt spid="43"/>
                                        </p:tgtEl>
                                        <p:attrNameLst>
                                          <p:attrName>ppt_x</p:attrName>
                                        </p:attrNameLst>
                                      </p:cBhvr>
                                      <p:tavLst>
                                        <p:tav tm="0">
                                          <p:val>
                                            <p:strVal val="#ppt_x"/>
                                          </p:val>
                                        </p:tav>
                                        <p:tav tm="100000">
                                          <p:val>
                                            <p:strVal val="#ppt_x"/>
                                          </p:val>
                                        </p:tav>
                                      </p:tavLst>
                                    </p:anim>
                                    <p:anim calcmode="lin" valueType="num">
                                      <p:cBhvr>
                                        <p:cTn id="168" dur="1000" fill="hold"/>
                                        <p:tgtEl>
                                          <p:spTgt spid="43"/>
                                        </p:tgtEl>
                                        <p:attrNameLst>
                                          <p:attrName>ppt_y</p:attrName>
                                        </p:attrNameLst>
                                      </p:cBhvr>
                                      <p:tavLst>
                                        <p:tav tm="0">
                                          <p:val>
                                            <p:strVal val="#ppt_y+.1"/>
                                          </p:val>
                                        </p:tav>
                                        <p:tav tm="100000">
                                          <p:val>
                                            <p:strVal val="#ppt_y"/>
                                          </p:val>
                                        </p:tav>
                                      </p:tavLst>
                                    </p:anim>
                                  </p:childTnLst>
                                </p:cTn>
                              </p:par>
                            </p:childTnLst>
                          </p:cTn>
                        </p:par>
                        <p:par>
                          <p:cTn id="169" fill="hold">
                            <p:stCondLst>
                              <p:cond delay="2500"/>
                            </p:stCondLst>
                            <p:childTnLst>
                              <p:par>
                                <p:cTn id="170" presetID="42" presetClass="entr" presetSubtype="0" fill="hold" grpId="0" nodeType="afterEffect">
                                  <p:stCondLst>
                                    <p:cond delay="0"/>
                                  </p:stCondLst>
                                  <p:childTnLst>
                                    <p:set>
                                      <p:cBhvr>
                                        <p:cTn id="171" dur="1" fill="hold">
                                          <p:stCondLst>
                                            <p:cond delay="0"/>
                                          </p:stCondLst>
                                        </p:cTn>
                                        <p:tgtEl>
                                          <p:spTgt spid="53"/>
                                        </p:tgtEl>
                                        <p:attrNameLst>
                                          <p:attrName>style.visibility</p:attrName>
                                        </p:attrNameLst>
                                      </p:cBhvr>
                                      <p:to>
                                        <p:strVal val="visible"/>
                                      </p:to>
                                    </p:set>
                                    <p:animEffect transition="in" filter="fade">
                                      <p:cBhvr>
                                        <p:cTn id="172" dur="1000"/>
                                        <p:tgtEl>
                                          <p:spTgt spid="53"/>
                                        </p:tgtEl>
                                      </p:cBhvr>
                                    </p:animEffect>
                                    <p:anim calcmode="lin" valueType="num">
                                      <p:cBhvr>
                                        <p:cTn id="173" dur="1000" fill="hold"/>
                                        <p:tgtEl>
                                          <p:spTgt spid="53"/>
                                        </p:tgtEl>
                                        <p:attrNameLst>
                                          <p:attrName>ppt_x</p:attrName>
                                        </p:attrNameLst>
                                      </p:cBhvr>
                                      <p:tavLst>
                                        <p:tav tm="0">
                                          <p:val>
                                            <p:strVal val="#ppt_x"/>
                                          </p:val>
                                        </p:tav>
                                        <p:tav tm="100000">
                                          <p:val>
                                            <p:strVal val="#ppt_x"/>
                                          </p:val>
                                        </p:tav>
                                      </p:tavLst>
                                    </p:anim>
                                    <p:anim calcmode="lin" valueType="num">
                                      <p:cBhvr>
                                        <p:cTn id="174" dur="1000" fill="hold"/>
                                        <p:tgtEl>
                                          <p:spTgt spid="53"/>
                                        </p:tgtEl>
                                        <p:attrNameLst>
                                          <p:attrName>ppt_y</p:attrName>
                                        </p:attrNameLst>
                                      </p:cBhvr>
                                      <p:tavLst>
                                        <p:tav tm="0">
                                          <p:val>
                                            <p:strVal val="#ppt_y+.1"/>
                                          </p:val>
                                        </p:tav>
                                        <p:tav tm="100000">
                                          <p:val>
                                            <p:strVal val="#ppt_y"/>
                                          </p:val>
                                        </p:tav>
                                      </p:tavLst>
                                    </p:anim>
                                  </p:childTnLst>
                                </p:cTn>
                              </p:par>
                            </p:childTnLst>
                          </p:cTn>
                        </p:par>
                        <p:par>
                          <p:cTn id="175" fill="hold">
                            <p:stCondLst>
                              <p:cond delay="3500"/>
                            </p:stCondLst>
                            <p:childTnLst>
                              <p:par>
                                <p:cTn id="176" presetID="42" presetClass="entr" presetSubtype="0" fill="hold" grpId="0" nodeType="afterEffect">
                                  <p:stCondLst>
                                    <p:cond delay="0"/>
                                  </p:stCondLst>
                                  <p:childTnLst>
                                    <p:set>
                                      <p:cBhvr>
                                        <p:cTn id="177" dur="1" fill="hold">
                                          <p:stCondLst>
                                            <p:cond delay="0"/>
                                          </p:stCondLst>
                                        </p:cTn>
                                        <p:tgtEl>
                                          <p:spTgt spid="54"/>
                                        </p:tgtEl>
                                        <p:attrNameLst>
                                          <p:attrName>style.visibility</p:attrName>
                                        </p:attrNameLst>
                                      </p:cBhvr>
                                      <p:to>
                                        <p:strVal val="visible"/>
                                      </p:to>
                                    </p:set>
                                    <p:animEffect transition="in" filter="fade">
                                      <p:cBhvr>
                                        <p:cTn id="178" dur="1000"/>
                                        <p:tgtEl>
                                          <p:spTgt spid="54"/>
                                        </p:tgtEl>
                                      </p:cBhvr>
                                    </p:animEffect>
                                    <p:anim calcmode="lin" valueType="num">
                                      <p:cBhvr>
                                        <p:cTn id="179" dur="1000" fill="hold"/>
                                        <p:tgtEl>
                                          <p:spTgt spid="54"/>
                                        </p:tgtEl>
                                        <p:attrNameLst>
                                          <p:attrName>ppt_x</p:attrName>
                                        </p:attrNameLst>
                                      </p:cBhvr>
                                      <p:tavLst>
                                        <p:tav tm="0">
                                          <p:val>
                                            <p:strVal val="#ppt_x"/>
                                          </p:val>
                                        </p:tav>
                                        <p:tav tm="100000">
                                          <p:val>
                                            <p:strVal val="#ppt_x"/>
                                          </p:val>
                                        </p:tav>
                                      </p:tavLst>
                                    </p:anim>
                                    <p:anim calcmode="lin" valueType="num">
                                      <p:cBhvr>
                                        <p:cTn id="180" dur="1000" fill="hold"/>
                                        <p:tgtEl>
                                          <p:spTgt spid="54"/>
                                        </p:tgtEl>
                                        <p:attrNameLst>
                                          <p:attrName>ppt_y</p:attrName>
                                        </p:attrNameLst>
                                      </p:cBhvr>
                                      <p:tavLst>
                                        <p:tav tm="0">
                                          <p:val>
                                            <p:strVal val="#ppt_y+.1"/>
                                          </p:val>
                                        </p:tav>
                                        <p:tav tm="100000">
                                          <p:val>
                                            <p:strVal val="#ppt_y"/>
                                          </p:val>
                                        </p:tav>
                                      </p:tavLst>
                                    </p:anim>
                                  </p:childTnLst>
                                </p:cTn>
                              </p:par>
                            </p:childTnLst>
                          </p:cTn>
                        </p:par>
                        <p:par>
                          <p:cTn id="181" fill="hold">
                            <p:stCondLst>
                              <p:cond delay="4500"/>
                            </p:stCondLst>
                            <p:childTnLst>
                              <p:par>
                                <p:cTn id="182" presetID="42" presetClass="entr" presetSubtype="0" fill="hold" grpId="0" nodeType="afterEffect">
                                  <p:stCondLst>
                                    <p:cond delay="0"/>
                                  </p:stCondLst>
                                  <p:childTnLst>
                                    <p:set>
                                      <p:cBhvr>
                                        <p:cTn id="183" dur="1" fill="hold">
                                          <p:stCondLst>
                                            <p:cond delay="0"/>
                                          </p:stCondLst>
                                        </p:cTn>
                                        <p:tgtEl>
                                          <p:spTgt spid="55"/>
                                        </p:tgtEl>
                                        <p:attrNameLst>
                                          <p:attrName>style.visibility</p:attrName>
                                        </p:attrNameLst>
                                      </p:cBhvr>
                                      <p:to>
                                        <p:strVal val="visible"/>
                                      </p:to>
                                    </p:set>
                                    <p:animEffect transition="in" filter="fade">
                                      <p:cBhvr>
                                        <p:cTn id="184" dur="1000"/>
                                        <p:tgtEl>
                                          <p:spTgt spid="55"/>
                                        </p:tgtEl>
                                      </p:cBhvr>
                                    </p:animEffect>
                                    <p:anim calcmode="lin" valueType="num">
                                      <p:cBhvr>
                                        <p:cTn id="185" dur="1000" fill="hold"/>
                                        <p:tgtEl>
                                          <p:spTgt spid="55"/>
                                        </p:tgtEl>
                                        <p:attrNameLst>
                                          <p:attrName>ppt_x</p:attrName>
                                        </p:attrNameLst>
                                      </p:cBhvr>
                                      <p:tavLst>
                                        <p:tav tm="0">
                                          <p:val>
                                            <p:strVal val="#ppt_x"/>
                                          </p:val>
                                        </p:tav>
                                        <p:tav tm="100000">
                                          <p:val>
                                            <p:strVal val="#ppt_x"/>
                                          </p:val>
                                        </p:tav>
                                      </p:tavLst>
                                    </p:anim>
                                    <p:anim calcmode="lin" valueType="num">
                                      <p:cBhvr>
                                        <p:cTn id="186" dur="1000" fill="hold"/>
                                        <p:tgtEl>
                                          <p:spTgt spid="55"/>
                                        </p:tgtEl>
                                        <p:attrNameLst>
                                          <p:attrName>ppt_y</p:attrName>
                                        </p:attrNameLst>
                                      </p:cBhvr>
                                      <p:tavLst>
                                        <p:tav tm="0">
                                          <p:val>
                                            <p:strVal val="#ppt_y+.1"/>
                                          </p:val>
                                        </p:tav>
                                        <p:tav tm="100000">
                                          <p:val>
                                            <p:strVal val="#ppt_y"/>
                                          </p:val>
                                        </p:tav>
                                      </p:tavLst>
                                    </p:anim>
                                  </p:childTnLst>
                                </p:cTn>
                              </p:par>
                            </p:childTnLst>
                          </p:cTn>
                        </p:par>
                        <p:par>
                          <p:cTn id="187" fill="hold">
                            <p:stCondLst>
                              <p:cond delay="5500"/>
                            </p:stCondLst>
                            <p:childTnLst>
                              <p:par>
                                <p:cTn id="188" presetID="42" presetClass="entr" presetSubtype="0" fill="hold" grpId="0" nodeType="afterEffect">
                                  <p:stCondLst>
                                    <p:cond delay="0"/>
                                  </p:stCondLst>
                                  <p:childTnLst>
                                    <p:set>
                                      <p:cBhvr>
                                        <p:cTn id="189" dur="1" fill="hold">
                                          <p:stCondLst>
                                            <p:cond delay="0"/>
                                          </p:stCondLst>
                                        </p:cTn>
                                        <p:tgtEl>
                                          <p:spTgt spid="56"/>
                                        </p:tgtEl>
                                        <p:attrNameLst>
                                          <p:attrName>style.visibility</p:attrName>
                                        </p:attrNameLst>
                                      </p:cBhvr>
                                      <p:to>
                                        <p:strVal val="visible"/>
                                      </p:to>
                                    </p:set>
                                    <p:animEffect transition="in" filter="fade">
                                      <p:cBhvr>
                                        <p:cTn id="190" dur="1000"/>
                                        <p:tgtEl>
                                          <p:spTgt spid="56"/>
                                        </p:tgtEl>
                                      </p:cBhvr>
                                    </p:animEffect>
                                    <p:anim calcmode="lin" valueType="num">
                                      <p:cBhvr>
                                        <p:cTn id="191" dur="1000" fill="hold"/>
                                        <p:tgtEl>
                                          <p:spTgt spid="56"/>
                                        </p:tgtEl>
                                        <p:attrNameLst>
                                          <p:attrName>ppt_x</p:attrName>
                                        </p:attrNameLst>
                                      </p:cBhvr>
                                      <p:tavLst>
                                        <p:tav tm="0">
                                          <p:val>
                                            <p:strVal val="#ppt_x"/>
                                          </p:val>
                                        </p:tav>
                                        <p:tav tm="100000">
                                          <p:val>
                                            <p:strVal val="#ppt_x"/>
                                          </p:val>
                                        </p:tav>
                                      </p:tavLst>
                                    </p:anim>
                                    <p:anim calcmode="lin" valueType="num">
                                      <p:cBhvr>
                                        <p:cTn id="192" dur="1000" fill="hold"/>
                                        <p:tgtEl>
                                          <p:spTgt spid="56"/>
                                        </p:tgtEl>
                                        <p:attrNameLst>
                                          <p:attrName>ppt_y</p:attrName>
                                        </p:attrNameLst>
                                      </p:cBhvr>
                                      <p:tavLst>
                                        <p:tav tm="0">
                                          <p:val>
                                            <p:strVal val="#ppt_y+.1"/>
                                          </p:val>
                                        </p:tav>
                                        <p:tav tm="100000">
                                          <p:val>
                                            <p:strVal val="#ppt_y"/>
                                          </p:val>
                                        </p:tav>
                                      </p:tavLst>
                                    </p:anim>
                                  </p:childTnLst>
                                </p:cTn>
                              </p:par>
                            </p:childTnLst>
                          </p:cTn>
                        </p:par>
                        <p:par>
                          <p:cTn id="193" fill="hold">
                            <p:stCondLst>
                              <p:cond delay="6500"/>
                            </p:stCondLst>
                            <p:childTnLst>
                              <p:par>
                                <p:cTn id="194" presetID="42" presetClass="entr" presetSubtype="0" fill="hold" grpId="0" nodeType="afterEffect">
                                  <p:stCondLst>
                                    <p:cond delay="0"/>
                                  </p:stCondLst>
                                  <p:childTnLst>
                                    <p:set>
                                      <p:cBhvr>
                                        <p:cTn id="195" dur="1" fill="hold">
                                          <p:stCondLst>
                                            <p:cond delay="0"/>
                                          </p:stCondLst>
                                        </p:cTn>
                                        <p:tgtEl>
                                          <p:spTgt spid="57"/>
                                        </p:tgtEl>
                                        <p:attrNameLst>
                                          <p:attrName>style.visibility</p:attrName>
                                        </p:attrNameLst>
                                      </p:cBhvr>
                                      <p:to>
                                        <p:strVal val="visible"/>
                                      </p:to>
                                    </p:set>
                                    <p:animEffect transition="in" filter="fade">
                                      <p:cBhvr>
                                        <p:cTn id="196" dur="1000"/>
                                        <p:tgtEl>
                                          <p:spTgt spid="57"/>
                                        </p:tgtEl>
                                      </p:cBhvr>
                                    </p:animEffect>
                                    <p:anim calcmode="lin" valueType="num">
                                      <p:cBhvr>
                                        <p:cTn id="197" dur="1000" fill="hold"/>
                                        <p:tgtEl>
                                          <p:spTgt spid="57"/>
                                        </p:tgtEl>
                                        <p:attrNameLst>
                                          <p:attrName>ppt_x</p:attrName>
                                        </p:attrNameLst>
                                      </p:cBhvr>
                                      <p:tavLst>
                                        <p:tav tm="0">
                                          <p:val>
                                            <p:strVal val="#ppt_x"/>
                                          </p:val>
                                        </p:tav>
                                        <p:tav tm="100000">
                                          <p:val>
                                            <p:strVal val="#ppt_x"/>
                                          </p:val>
                                        </p:tav>
                                      </p:tavLst>
                                    </p:anim>
                                    <p:anim calcmode="lin" valueType="num">
                                      <p:cBhvr>
                                        <p:cTn id="19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animBg="1"/>
      <p:bldP spid="40" grpId="0" animBg="1"/>
      <p:bldP spid="42" grpId="0" animBg="1"/>
      <p:bldP spid="43" grpId="0" animBg="1"/>
      <p:bldP spid="53" grpId="0" animBg="1"/>
      <p:bldP spid="54" grpId="0" animBg="1"/>
      <p:bldP spid="55" grpId="0" animBg="1"/>
      <p:bldP spid="56" grpId="0" animBg="1"/>
      <p:bldP spid="57" grpId="0" animBg="1"/>
      <p:bldP spid="71" grpId="0" animBg="1"/>
      <p:bldP spid="72" grpId="0" animBg="1"/>
      <p:bldP spid="72" grpId="1" animBg="1"/>
      <p:bldP spid="73" grpId="0" animBg="1"/>
      <p:bldP spid="73" grpId="1" animBg="1"/>
      <p:bldP spid="75" grpId="0" animBg="1"/>
      <p:bldP spid="75" grpId="1" animBg="1"/>
      <p:bldP spid="77" grpId="0" animBg="1"/>
      <p:bldP spid="77" grpId="1" animBg="1"/>
      <p:bldP spid="79" grpId="0" animBg="1"/>
      <p:bldP spid="79" grpId="1" animBg="1"/>
      <p:bldP spid="81" grpId="0" animBg="1"/>
      <p:bldP spid="81" grpId="1" animBg="1"/>
      <p:bldP spid="83" grpId="0" animBg="1"/>
      <p:bldP spid="8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088642-15E9-4A5A-A37A-D0752DCBE526}"/>
              </a:ext>
            </a:extLst>
          </p:cNvPr>
          <p:cNvPicPr>
            <a:picLocks noChangeAspect="1"/>
          </p:cNvPicPr>
          <p:nvPr/>
        </p:nvPicPr>
        <p:blipFill>
          <a:blip r:embed="rId2" cstate="print">
            <a:extLst>
              <a:ext uri="{28A0092B-C50C-407E-A947-70E740481C1C}">
                <a14:useLocalDpi xmlns:a14="http://schemas.microsoft.com/office/drawing/2010/main" val="0"/>
              </a:ext>
            </a:extLst>
          </a:blip>
          <a:srcRect l="2761" r="2761"/>
          <a:stretch/>
        </p:blipFill>
        <p:spPr>
          <a:xfrm>
            <a:off x="101600" y="80617"/>
            <a:ext cx="9042400" cy="6777383"/>
          </a:xfrm>
          <a:prstGeom prst="rect">
            <a:avLst/>
          </a:prstGeom>
        </p:spPr>
      </p:pic>
      <p:sp>
        <p:nvSpPr>
          <p:cNvPr id="8" name="Rectangle: Top Corners Rounded 7">
            <a:extLst>
              <a:ext uri="{FF2B5EF4-FFF2-40B4-BE49-F238E27FC236}">
                <a16:creationId xmlns:a16="http://schemas.microsoft.com/office/drawing/2014/main" id="{EDAC633C-E16C-4C7A-859B-690CD9FECCC8}"/>
              </a:ext>
            </a:extLst>
          </p:cNvPr>
          <p:cNvSpPr/>
          <p:nvPr/>
        </p:nvSpPr>
        <p:spPr>
          <a:xfrm>
            <a:off x="485719" y="1650390"/>
            <a:ext cx="3184648" cy="5253790"/>
          </a:xfrm>
          <a:prstGeom prst="round2Same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r>
              <a:rPr lang="en-US" dirty="0">
                <a:solidFill>
                  <a:schemeClr val="tx1"/>
                </a:solidFill>
              </a:rPr>
              <a:t>Some people have said we need more than one and a half Earths to provide us with all the natural resources that we use.</a:t>
            </a:r>
          </a:p>
        </p:txBody>
      </p:sp>
      <p:sp>
        <p:nvSpPr>
          <p:cNvPr id="6" name="Round Same Side Corner Rectangle 13">
            <a:extLst>
              <a:ext uri="{FF2B5EF4-FFF2-40B4-BE49-F238E27FC236}">
                <a16:creationId xmlns:a16="http://schemas.microsoft.com/office/drawing/2014/main" id="{5AA4E77B-252A-409D-8819-F57798D51ED3}"/>
              </a:ext>
            </a:extLst>
          </p:cNvPr>
          <p:cNvSpPr/>
          <p:nvPr/>
        </p:nvSpPr>
        <p:spPr>
          <a:xfrm>
            <a:off x="631566" y="218125"/>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We Only Have One Earth</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sp>
        <p:nvSpPr>
          <p:cNvPr id="17" name="Rectangle: Top Corners Rounded 16">
            <a:extLst>
              <a:ext uri="{FF2B5EF4-FFF2-40B4-BE49-F238E27FC236}">
                <a16:creationId xmlns:a16="http://schemas.microsoft.com/office/drawing/2014/main" id="{800C2806-03EC-4D51-8FBC-477EF53718F5}"/>
              </a:ext>
            </a:extLst>
          </p:cNvPr>
          <p:cNvSpPr/>
          <p:nvPr/>
        </p:nvSpPr>
        <p:spPr>
          <a:xfrm>
            <a:off x="773400" y="3584895"/>
            <a:ext cx="3184648" cy="3329709"/>
          </a:xfrm>
          <a:prstGeom prst="round2SameRect">
            <a:avLst/>
          </a:prstGeom>
          <a:solidFill>
            <a:srgbClr val="BFE3DD"/>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r>
              <a:rPr lang="en-US" dirty="0">
                <a:solidFill>
                  <a:schemeClr val="tx1"/>
                </a:solidFill>
              </a:rPr>
              <a:t>However, we only have one Earth. So, it is important that we look after it and share all of its natural resources. This should mean that there are enough materials from the natural world for everyone, including for people in the future.</a:t>
            </a:r>
          </a:p>
        </p:txBody>
      </p:sp>
      <p:pic>
        <p:nvPicPr>
          <p:cNvPr id="16" name="Picture 15">
            <a:extLst>
              <a:ext uri="{FF2B5EF4-FFF2-40B4-BE49-F238E27FC236}">
                <a16:creationId xmlns:a16="http://schemas.microsoft.com/office/drawing/2014/main" id="{8CB8FC19-2D8D-4235-9AC6-45DC427DDD4D}"/>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pic>
        <p:nvPicPr>
          <p:cNvPr id="18" name="Picture 17">
            <a:extLst>
              <a:ext uri="{FF2B5EF4-FFF2-40B4-BE49-F238E27FC236}">
                <a16:creationId xmlns:a16="http://schemas.microsoft.com/office/drawing/2014/main" id="{0ED3B307-7C16-43BD-B328-0A108D6629EB}"/>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pic>
        <p:nvPicPr>
          <p:cNvPr id="3" name="Picture 2">
            <a:extLst>
              <a:ext uri="{FF2B5EF4-FFF2-40B4-BE49-F238E27FC236}">
                <a16:creationId xmlns:a16="http://schemas.microsoft.com/office/drawing/2014/main" id="{1E7C1B56-9815-45B7-8DF2-141CDCEFD6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270" y="2421095"/>
            <a:ext cx="2481920" cy="2478780"/>
          </a:xfrm>
          <a:prstGeom prst="rect">
            <a:avLst/>
          </a:prstGeom>
        </p:spPr>
      </p:pic>
      <p:pic>
        <p:nvPicPr>
          <p:cNvPr id="20" name="Picture 19">
            <a:extLst>
              <a:ext uri="{FF2B5EF4-FFF2-40B4-BE49-F238E27FC236}">
                <a16:creationId xmlns:a16="http://schemas.microsoft.com/office/drawing/2014/main" id="{FE7EB329-3A14-4816-BF47-D559BD04B6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270" y="2421095"/>
            <a:ext cx="2481920" cy="2478780"/>
          </a:xfrm>
          <a:prstGeom prst="rect">
            <a:avLst/>
          </a:prstGeom>
        </p:spPr>
      </p:pic>
      <p:pic>
        <p:nvPicPr>
          <p:cNvPr id="21" name="Picture 20">
            <a:extLst>
              <a:ext uri="{FF2B5EF4-FFF2-40B4-BE49-F238E27FC236}">
                <a16:creationId xmlns:a16="http://schemas.microsoft.com/office/drawing/2014/main" id="{2E18E1B3-6BA6-405D-8339-6F7929F39A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629" r="49546" b="630"/>
          <a:stretch/>
        </p:blipFill>
        <p:spPr>
          <a:xfrm>
            <a:off x="4356270" y="2402623"/>
            <a:ext cx="1252224" cy="2478780"/>
          </a:xfrm>
          <a:prstGeom prst="rect">
            <a:avLst/>
          </a:prstGeom>
        </p:spPr>
      </p:pic>
    </p:spTree>
    <p:extLst>
      <p:ext uri="{BB962C8B-B14F-4D97-AF65-F5344CB8AC3E}">
        <p14:creationId xmlns:p14="http://schemas.microsoft.com/office/powerpoint/2010/main" val="5197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42" presetClass="entr" presetSubtype="0" fill="hold" nodeType="afterEffect">
                                  <p:stCondLst>
                                    <p:cond delay="6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2100"/>
                            </p:stCondLst>
                            <p:childTnLst>
                              <p:par>
                                <p:cTn id="20" presetID="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2100"/>
                            </p:stCondLst>
                            <p:childTnLst>
                              <p:par>
                                <p:cTn id="23" presetID="21" presetClass="exit" presetSubtype="1" fill="hold" nodeType="afterEffect">
                                  <p:stCondLst>
                                    <p:cond delay="0"/>
                                  </p:stCondLst>
                                  <p:childTnLst>
                                    <p:animEffect transition="out" filter="wheel(1)">
                                      <p:cBhvr>
                                        <p:cTn id="24" dur="2000"/>
                                        <p:tgtEl>
                                          <p:spTgt spid="20"/>
                                        </p:tgtEl>
                                      </p:cBhvr>
                                    </p:animEffect>
                                    <p:set>
                                      <p:cBhvr>
                                        <p:cTn id="25" dur="1" fill="hold">
                                          <p:stCondLst>
                                            <p:cond delay="1999"/>
                                          </p:stCondLst>
                                        </p:cTn>
                                        <p:tgtEl>
                                          <p:spTgt spid="20"/>
                                        </p:tgtEl>
                                        <p:attrNameLst>
                                          <p:attrName>style.visibility</p:attrName>
                                        </p:attrNameLst>
                                      </p:cBhvr>
                                      <p:to>
                                        <p:strVal val="hidden"/>
                                      </p:to>
                                    </p:set>
                                  </p:childTnLst>
                                </p:cTn>
                              </p:par>
                            </p:childTnLst>
                          </p:cTn>
                        </p:par>
                        <p:par>
                          <p:cTn id="26" fill="hold">
                            <p:stCondLst>
                              <p:cond delay="41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4600"/>
                            </p:stCondLst>
                            <p:childTnLst>
                              <p:par>
                                <p:cTn id="31" presetID="42" presetClass="path" presetSubtype="0" accel="50000" decel="50000" fill="hold" nodeType="afterEffect">
                                  <p:stCondLst>
                                    <p:cond delay="0"/>
                                  </p:stCondLst>
                                  <p:childTnLst>
                                    <p:animMotion origin="layout" path="M -2.77778E-6 3.7037E-6 L 0.19861 0.00231 " pathEditMode="relative" rAng="0" ptsTypes="AA">
                                      <p:cBhvr>
                                        <p:cTn id="32" dur="2000" fill="hold"/>
                                        <p:tgtEl>
                                          <p:spTgt spid="3"/>
                                        </p:tgtEl>
                                        <p:attrNameLst>
                                          <p:attrName>ppt_x</p:attrName>
                                          <p:attrName>ppt_y</p:attrName>
                                        </p:attrNameLst>
                                      </p:cBhvr>
                                      <p:rCtr x="9931" y="116"/>
                                    </p:animMotion>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4CCCD15-2187-4702-B1E8-C83513D2DF6E}"/>
              </a:ext>
            </a:extLst>
          </p:cNvPr>
          <p:cNvSpPr/>
          <p:nvPr/>
        </p:nvSpPr>
        <p:spPr>
          <a:xfrm>
            <a:off x="4690548" y="3237311"/>
            <a:ext cx="4518103" cy="3651737"/>
          </a:xfrm>
          <a:prstGeom prst="rect">
            <a:avLst/>
          </a:prstGeom>
          <a:solidFill>
            <a:srgbClr val="E2E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7876FCC-6D01-40C2-A866-E0DFBE09E31C}"/>
              </a:ext>
            </a:extLst>
          </p:cNvPr>
          <p:cNvSpPr/>
          <p:nvPr/>
        </p:nvSpPr>
        <p:spPr>
          <a:xfrm>
            <a:off x="258623" y="3234359"/>
            <a:ext cx="4431925" cy="3651737"/>
          </a:xfrm>
          <a:prstGeom prst="rect">
            <a:avLst/>
          </a:prstGeom>
          <a:solidFill>
            <a:srgbClr val="BFE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DAC633C-E16C-4C7A-859B-690CD9FECCC8}"/>
              </a:ext>
            </a:extLst>
          </p:cNvPr>
          <p:cNvSpPr/>
          <p:nvPr/>
        </p:nvSpPr>
        <p:spPr>
          <a:xfrm>
            <a:off x="175489" y="1273861"/>
            <a:ext cx="9033162" cy="1049106"/>
          </a:xfrm>
          <a:prstGeom prst="roundRect">
            <a:avLst>
              <a:gd name="adj" fmla="val 0"/>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US" dirty="0">
                <a:solidFill>
                  <a:schemeClr val="tx1"/>
                </a:solidFill>
              </a:rPr>
              <a:t>We need to take care of our planet’s natural resources because a lot of these cannot be replaced or can take a very long time to replace once they have been used up.</a:t>
            </a:r>
          </a:p>
        </p:txBody>
      </p:sp>
      <p:sp>
        <p:nvSpPr>
          <p:cNvPr id="6" name="Round Same Side Corner Rectangle 13">
            <a:extLst>
              <a:ext uri="{FF2B5EF4-FFF2-40B4-BE49-F238E27FC236}">
                <a16:creationId xmlns:a16="http://schemas.microsoft.com/office/drawing/2014/main" id="{5AA4E77B-252A-409D-8819-F57798D51ED3}"/>
              </a:ext>
            </a:extLst>
          </p:cNvPr>
          <p:cNvSpPr/>
          <p:nvPr/>
        </p:nvSpPr>
        <p:spPr>
          <a:xfrm>
            <a:off x="619920" y="174451"/>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200" b="1" dirty="0">
                <a:solidFill>
                  <a:srgbClr val="0AB9A6"/>
                </a:solidFill>
              </a:rPr>
              <a:t>Once They’re Gone, They’re Gone</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2">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8" name="Picture 17">
            <a:extLst>
              <a:ext uri="{FF2B5EF4-FFF2-40B4-BE49-F238E27FC236}">
                <a16:creationId xmlns:a16="http://schemas.microsoft.com/office/drawing/2014/main" id="{D09ABBB6-F8C3-4A52-B300-93EC6E8E2904}"/>
              </a:ext>
            </a:extLst>
          </p:cNvPr>
          <p:cNvPicPr>
            <a:picLocks noChangeAspect="1"/>
          </p:cNvPicPr>
          <p:nvPr/>
        </p:nvPicPr>
        <p:blipFill rotWithShape="1">
          <a:blip r:embed="rId3">
            <a:extLst>
              <a:ext uri="{28A0092B-C50C-407E-A947-70E740481C1C}">
                <a14:useLocalDpi xmlns:a14="http://schemas.microsoft.com/office/drawing/2010/main" val="0"/>
              </a:ext>
            </a:extLst>
          </a:blip>
          <a:srcRect b="91991"/>
          <a:stretch/>
        </p:blipFill>
        <p:spPr>
          <a:xfrm>
            <a:off x="714" y="0"/>
            <a:ext cx="9142572" cy="549275"/>
          </a:xfrm>
          <a:prstGeom prst="rect">
            <a:avLst/>
          </a:prstGeom>
        </p:spPr>
      </p:pic>
      <p:sp>
        <p:nvSpPr>
          <p:cNvPr id="4" name="Rectangle 1">
            <a:extLst>
              <a:ext uri="{FF2B5EF4-FFF2-40B4-BE49-F238E27FC236}">
                <a16:creationId xmlns:a16="http://schemas.microsoft.com/office/drawing/2014/main" id="{0BDE6FB2-7A07-4457-B2B0-D16167DF42B0}"/>
              </a:ext>
            </a:extLst>
          </p:cNvPr>
          <p:cNvSpPr>
            <a:spLocks noChangeArrowheads="1"/>
          </p:cNvSpPr>
          <p:nvPr/>
        </p:nvSpPr>
        <p:spPr bwMode="auto">
          <a:xfrm>
            <a:off x="952500" y="3016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a:extLst>
              <a:ext uri="{FF2B5EF4-FFF2-40B4-BE49-F238E27FC236}">
                <a16:creationId xmlns:a16="http://schemas.microsoft.com/office/drawing/2014/main" id="{193CBF35-A006-4D96-97C5-2FA769FF7B63}"/>
              </a:ext>
            </a:extLst>
          </p:cNvPr>
          <p:cNvPicPr>
            <a:picLocks noChangeAspect="1"/>
          </p:cNvPicPr>
          <p:nvPr/>
        </p:nvPicPr>
        <p:blipFill rotWithShape="1">
          <a:blip r:embed="rId3">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
        <p:nvSpPr>
          <p:cNvPr id="19" name="Rectangle: Rounded Corners 18">
            <a:extLst>
              <a:ext uri="{FF2B5EF4-FFF2-40B4-BE49-F238E27FC236}">
                <a16:creationId xmlns:a16="http://schemas.microsoft.com/office/drawing/2014/main" id="{A8DA5F07-5E23-409C-81F9-480238C8C35E}"/>
              </a:ext>
            </a:extLst>
          </p:cNvPr>
          <p:cNvSpPr/>
          <p:nvPr/>
        </p:nvSpPr>
        <p:spPr>
          <a:xfrm>
            <a:off x="258623" y="2462252"/>
            <a:ext cx="4421327" cy="772107"/>
          </a:xfrm>
          <a:prstGeom prst="roundRect">
            <a:avLst>
              <a:gd name="adj" fmla="val 0"/>
            </a:avLst>
          </a:prstGeom>
          <a:solidFill>
            <a:srgbClr val="0A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US" dirty="0">
                <a:solidFill>
                  <a:schemeClr val="tx1"/>
                </a:solidFill>
              </a:rPr>
              <a:t>Non-renewable</a:t>
            </a:r>
          </a:p>
          <a:p>
            <a:pPr algn="ctr"/>
            <a:r>
              <a:rPr lang="en-US" dirty="0">
                <a:solidFill>
                  <a:schemeClr val="tx1"/>
                </a:solidFill>
              </a:rPr>
              <a:t>(takes millions of years to be replaced)</a:t>
            </a:r>
          </a:p>
        </p:txBody>
      </p:sp>
      <p:sp>
        <p:nvSpPr>
          <p:cNvPr id="20" name="Rectangle: Rounded Corners 19">
            <a:extLst>
              <a:ext uri="{FF2B5EF4-FFF2-40B4-BE49-F238E27FC236}">
                <a16:creationId xmlns:a16="http://schemas.microsoft.com/office/drawing/2014/main" id="{EF54133F-6866-421E-8443-06FDAB8595C6}"/>
              </a:ext>
            </a:extLst>
          </p:cNvPr>
          <p:cNvSpPr/>
          <p:nvPr/>
        </p:nvSpPr>
        <p:spPr>
          <a:xfrm>
            <a:off x="4679949" y="2462252"/>
            <a:ext cx="4547175" cy="772107"/>
          </a:xfrm>
          <a:prstGeom prst="roundRect">
            <a:avLst>
              <a:gd name="adj" fmla="val 0"/>
            </a:avLst>
          </a:prstGeom>
          <a:solidFill>
            <a:srgbClr val="85BD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US" dirty="0">
                <a:solidFill>
                  <a:schemeClr val="tx1"/>
                </a:solidFill>
              </a:rPr>
              <a:t>Renewable over time</a:t>
            </a:r>
          </a:p>
          <a:p>
            <a:pPr algn="ctr"/>
            <a:r>
              <a:rPr lang="en-US" dirty="0">
                <a:solidFill>
                  <a:schemeClr val="tx1"/>
                </a:solidFill>
              </a:rPr>
              <a:t>(can still take a long time to replace)</a:t>
            </a:r>
          </a:p>
        </p:txBody>
      </p:sp>
      <p:sp>
        <p:nvSpPr>
          <p:cNvPr id="21" name="Rectangle: Rounded Corners 20">
            <a:extLst>
              <a:ext uri="{FF2B5EF4-FFF2-40B4-BE49-F238E27FC236}">
                <a16:creationId xmlns:a16="http://schemas.microsoft.com/office/drawing/2014/main" id="{5C898831-E9A0-4877-B78A-86BF4507CD0F}"/>
              </a:ext>
            </a:extLst>
          </p:cNvPr>
          <p:cNvSpPr/>
          <p:nvPr/>
        </p:nvSpPr>
        <p:spPr>
          <a:xfrm>
            <a:off x="1210948" y="4804854"/>
            <a:ext cx="1760297" cy="547780"/>
          </a:xfrm>
          <a:prstGeom prst="roundRect">
            <a:avLst/>
          </a:prstGeom>
          <a:solidFill>
            <a:schemeClr val="bg1"/>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pPr algn="r"/>
            <a:r>
              <a:rPr lang="en-US" dirty="0">
                <a:solidFill>
                  <a:schemeClr val="tx1"/>
                </a:solidFill>
              </a:rPr>
              <a:t>oil</a:t>
            </a:r>
          </a:p>
        </p:txBody>
      </p:sp>
      <p:sp>
        <p:nvSpPr>
          <p:cNvPr id="22" name="Rectangle: Rounded Corners 21">
            <a:extLst>
              <a:ext uri="{FF2B5EF4-FFF2-40B4-BE49-F238E27FC236}">
                <a16:creationId xmlns:a16="http://schemas.microsoft.com/office/drawing/2014/main" id="{B6915FB2-22C7-4539-8530-A66564E56FB7}"/>
              </a:ext>
            </a:extLst>
          </p:cNvPr>
          <p:cNvSpPr/>
          <p:nvPr/>
        </p:nvSpPr>
        <p:spPr>
          <a:xfrm>
            <a:off x="2206191" y="5974898"/>
            <a:ext cx="2075376" cy="552790"/>
          </a:xfrm>
          <a:prstGeom prst="roundRect">
            <a:avLst/>
          </a:prstGeom>
          <a:solidFill>
            <a:schemeClr val="bg1"/>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pPr algn="r"/>
            <a:r>
              <a:rPr lang="en-US" dirty="0">
                <a:solidFill>
                  <a:schemeClr val="tx1"/>
                </a:solidFill>
              </a:rPr>
              <a:t>gas</a:t>
            </a:r>
          </a:p>
        </p:txBody>
      </p:sp>
      <p:sp>
        <p:nvSpPr>
          <p:cNvPr id="23" name="Rectangle: Rounded Corners 22">
            <a:extLst>
              <a:ext uri="{FF2B5EF4-FFF2-40B4-BE49-F238E27FC236}">
                <a16:creationId xmlns:a16="http://schemas.microsoft.com/office/drawing/2014/main" id="{B8E9942B-EA4F-4B47-92C8-FF7D60D781AA}"/>
              </a:ext>
            </a:extLst>
          </p:cNvPr>
          <p:cNvSpPr/>
          <p:nvPr/>
        </p:nvSpPr>
        <p:spPr>
          <a:xfrm>
            <a:off x="2343084" y="3643128"/>
            <a:ext cx="1598904" cy="578039"/>
          </a:xfrm>
          <a:prstGeom prst="roundRect">
            <a:avLst/>
          </a:prstGeom>
          <a:solidFill>
            <a:schemeClr val="bg1"/>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r>
              <a:rPr lang="en-US" dirty="0">
                <a:solidFill>
                  <a:schemeClr val="tx1"/>
                </a:solidFill>
              </a:rPr>
              <a:t>coal</a:t>
            </a:r>
          </a:p>
        </p:txBody>
      </p:sp>
      <p:pic>
        <p:nvPicPr>
          <p:cNvPr id="24" name="Picture 23">
            <a:extLst>
              <a:ext uri="{FF2B5EF4-FFF2-40B4-BE49-F238E27FC236}">
                <a16:creationId xmlns:a16="http://schemas.microsoft.com/office/drawing/2014/main" id="{60B748AA-252D-45CD-B712-7D4BB6D959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13659" y="3515678"/>
            <a:ext cx="1387967" cy="869164"/>
          </a:xfrm>
          <a:prstGeom prst="rect">
            <a:avLst/>
          </a:prstGeom>
        </p:spPr>
      </p:pic>
      <p:pic>
        <p:nvPicPr>
          <p:cNvPr id="25" name="Picture 24">
            <a:extLst>
              <a:ext uri="{FF2B5EF4-FFF2-40B4-BE49-F238E27FC236}">
                <a16:creationId xmlns:a16="http://schemas.microsoft.com/office/drawing/2014/main" id="{072B38A4-5683-44F6-8A0A-A424FAA0DD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92" t="36054" r="8829" b="32449"/>
          <a:stretch/>
        </p:blipFill>
        <p:spPr>
          <a:xfrm>
            <a:off x="1542770" y="5571227"/>
            <a:ext cx="1990366" cy="1102966"/>
          </a:xfrm>
          <a:prstGeom prst="rect">
            <a:avLst/>
          </a:prstGeom>
        </p:spPr>
      </p:pic>
      <p:pic>
        <p:nvPicPr>
          <p:cNvPr id="26" name="Picture 25">
            <a:extLst>
              <a:ext uri="{FF2B5EF4-FFF2-40B4-BE49-F238E27FC236}">
                <a16:creationId xmlns:a16="http://schemas.microsoft.com/office/drawing/2014/main" id="{7502EAEB-8235-42D2-802F-7475306DA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559" y="4054868"/>
            <a:ext cx="2064477" cy="1388637"/>
          </a:xfrm>
          <a:prstGeom prst="rect">
            <a:avLst/>
          </a:prstGeom>
        </p:spPr>
      </p:pic>
      <p:sp>
        <p:nvSpPr>
          <p:cNvPr id="27" name="Rectangle: Rounded Corners 26">
            <a:extLst>
              <a:ext uri="{FF2B5EF4-FFF2-40B4-BE49-F238E27FC236}">
                <a16:creationId xmlns:a16="http://schemas.microsoft.com/office/drawing/2014/main" id="{EB96ADEC-E548-4657-B275-B1A1E4361A68}"/>
              </a:ext>
            </a:extLst>
          </p:cNvPr>
          <p:cNvSpPr/>
          <p:nvPr/>
        </p:nvSpPr>
        <p:spPr>
          <a:xfrm>
            <a:off x="5559224" y="3613037"/>
            <a:ext cx="1339238" cy="503045"/>
          </a:xfrm>
          <a:prstGeom prst="round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oAutofit/>
          </a:bodyPr>
          <a:lstStyle/>
          <a:p>
            <a:pPr algn="r"/>
            <a:r>
              <a:rPr lang="en-US" dirty="0">
                <a:solidFill>
                  <a:schemeClr val="tx1"/>
                </a:solidFill>
              </a:rPr>
              <a:t>soil</a:t>
            </a:r>
          </a:p>
        </p:txBody>
      </p:sp>
      <p:sp>
        <p:nvSpPr>
          <p:cNvPr id="28" name="Rectangle: Rounded Corners 27">
            <a:extLst>
              <a:ext uri="{FF2B5EF4-FFF2-40B4-BE49-F238E27FC236}">
                <a16:creationId xmlns:a16="http://schemas.microsoft.com/office/drawing/2014/main" id="{4370AB56-CB24-48AB-8DCA-37450EC65B13}"/>
              </a:ext>
            </a:extLst>
          </p:cNvPr>
          <p:cNvSpPr/>
          <p:nvPr/>
        </p:nvSpPr>
        <p:spPr>
          <a:xfrm>
            <a:off x="7346032" y="3941456"/>
            <a:ext cx="1151419" cy="558023"/>
          </a:xfrm>
          <a:prstGeom prst="round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r>
              <a:rPr lang="en-US" dirty="0">
                <a:solidFill>
                  <a:schemeClr val="tx1"/>
                </a:solidFill>
              </a:rPr>
              <a:t>water</a:t>
            </a:r>
          </a:p>
        </p:txBody>
      </p:sp>
      <p:sp>
        <p:nvSpPr>
          <p:cNvPr id="29" name="Rectangle: Rounded Corners 28">
            <a:extLst>
              <a:ext uri="{FF2B5EF4-FFF2-40B4-BE49-F238E27FC236}">
                <a16:creationId xmlns:a16="http://schemas.microsoft.com/office/drawing/2014/main" id="{3740D73C-0304-4CBC-B475-C07F5A9452C6}"/>
              </a:ext>
            </a:extLst>
          </p:cNvPr>
          <p:cNvSpPr/>
          <p:nvPr/>
        </p:nvSpPr>
        <p:spPr>
          <a:xfrm>
            <a:off x="6904532" y="6053949"/>
            <a:ext cx="1821492" cy="546126"/>
          </a:xfrm>
          <a:prstGeom prst="round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pPr algn="r"/>
            <a:r>
              <a:rPr lang="en-US" dirty="0">
                <a:solidFill>
                  <a:schemeClr val="tx1"/>
                </a:solidFill>
              </a:rPr>
              <a:t>trees</a:t>
            </a:r>
          </a:p>
        </p:txBody>
      </p:sp>
      <p:sp>
        <p:nvSpPr>
          <p:cNvPr id="30" name="Rectangle: Rounded Corners 29">
            <a:extLst>
              <a:ext uri="{FF2B5EF4-FFF2-40B4-BE49-F238E27FC236}">
                <a16:creationId xmlns:a16="http://schemas.microsoft.com/office/drawing/2014/main" id="{90AD27F2-6BE0-40DF-A145-5C3BAC58D838}"/>
              </a:ext>
            </a:extLst>
          </p:cNvPr>
          <p:cNvSpPr/>
          <p:nvPr/>
        </p:nvSpPr>
        <p:spPr>
          <a:xfrm>
            <a:off x="5412689" y="4660590"/>
            <a:ext cx="2436208" cy="777167"/>
          </a:xfrm>
          <a:prstGeom prst="round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oAutofit/>
          </a:bodyPr>
          <a:lstStyle/>
          <a:p>
            <a:pPr algn="r"/>
            <a:r>
              <a:rPr lang="en-US" dirty="0">
                <a:solidFill>
                  <a:schemeClr val="tx1"/>
                </a:solidFill>
              </a:rPr>
              <a:t>food (from plants and animals)</a:t>
            </a:r>
          </a:p>
        </p:txBody>
      </p:sp>
      <p:pic>
        <p:nvPicPr>
          <p:cNvPr id="31" name="Picture 30">
            <a:extLst>
              <a:ext uri="{FF2B5EF4-FFF2-40B4-BE49-F238E27FC236}">
                <a16:creationId xmlns:a16="http://schemas.microsoft.com/office/drawing/2014/main" id="{F754CB1B-620C-4E48-803B-5279E0A633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585" y="3331356"/>
            <a:ext cx="1339237" cy="1733680"/>
          </a:xfrm>
          <a:prstGeom prst="rect">
            <a:avLst/>
          </a:prstGeom>
        </p:spPr>
      </p:pic>
      <p:pic>
        <p:nvPicPr>
          <p:cNvPr id="33" name="Picture 32">
            <a:extLst>
              <a:ext uri="{FF2B5EF4-FFF2-40B4-BE49-F238E27FC236}">
                <a16:creationId xmlns:a16="http://schemas.microsoft.com/office/drawing/2014/main" id="{C73D7B92-42DF-4FF2-B1A4-53977E02CB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2293" y="5065036"/>
            <a:ext cx="1426571" cy="1183532"/>
          </a:xfrm>
          <a:prstGeom prst="rect">
            <a:avLst/>
          </a:prstGeom>
        </p:spPr>
      </p:pic>
      <p:pic>
        <p:nvPicPr>
          <p:cNvPr id="34" name="Picture 33">
            <a:extLst>
              <a:ext uri="{FF2B5EF4-FFF2-40B4-BE49-F238E27FC236}">
                <a16:creationId xmlns:a16="http://schemas.microsoft.com/office/drawing/2014/main" id="{926AD4A6-8599-495A-A3CD-A759838B01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0471" y="5757968"/>
            <a:ext cx="1864744" cy="769720"/>
          </a:xfrm>
          <a:prstGeom prst="rect">
            <a:avLst/>
          </a:prstGeom>
        </p:spPr>
      </p:pic>
      <p:cxnSp>
        <p:nvCxnSpPr>
          <p:cNvPr id="15" name="Straight Connector 14">
            <a:extLst>
              <a:ext uri="{FF2B5EF4-FFF2-40B4-BE49-F238E27FC236}">
                <a16:creationId xmlns:a16="http://schemas.microsoft.com/office/drawing/2014/main" id="{5D89FE3B-EA35-418C-A1D9-729713FB4A1B}"/>
              </a:ext>
            </a:extLst>
          </p:cNvPr>
          <p:cNvCxnSpPr/>
          <p:nvPr/>
        </p:nvCxnSpPr>
        <p:spPr>
          <a:xfrm>
            <a:off x="4679950" y="2492806"/>
            <a:ext cx="0" cy="4365194"/>
          </a:xfrm>
          <a:prstGeom prst="line">
            <a:avLst/>
          </a:prstGeom>
          <a:ln w="57150" cap="rnd">
            <a:solidFill>
              <a:srgbClr val="FFE000"/>
            </a:solidFill>
            <a:prstDash val="sysDash"/>
          </a:ln>
        </p:spPr>
        <p:style>
          <a:lnRef idx="3">
            <a:schemeClr val="accent5"/>
          </a:lnRef>
          <a:fillRef idx="0">
            <a:schemeClr val="accent5"/>
          </a:fillRef>
          <a:effectRef idx="2">
            <a:schemeClr val="accent5"/>
          </a:effectRef>
          <a:fontRef idx="minor">
            <a:schemeClr val="tx1"/>
          </a:fontRef>
        </p:style>
      </p:cxnSp>
      <p:cxnSp>
        <p:nvCxnSpPr>
          <p:cNvPr id="38" name="Straight Connector 37">
            <a:extLst>
              <a:ext uri="{FF2B5EF4-FFF2-40B4-BE49-F238E27FC236}">
                <a16:creationId xmlns:a16="http://schemas.microsoft.com/office/drawing/2014/main" id="{AF143026-7F75-48AA-9FF8-45E8A0577E6B}"/>
              </a:ext>
            </a:extLst>
          </p:cNvPr>
          <p:cNvCxnSpPr/>
          <p:nvPr/>
        </p:nvCxnSpPr>
        <p:spPr>
          <a:xfrm>
            <a:off x="258623" y="2470731"/>
            <a:ext cx="9033159" cy="0"/>
          </a:xfrm>
          <a:prstGeom prst="line">
            <a:avLst/>
          </a:prstGeom>
          <a:ln w="57150">
            <a:solidFill>
              <a:srgbClr val="FFE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1E910F-DA01-471D-BA61-089D098F2C10}"/>
              </a:ext>
            </a:extLst>
          </p:cNvPr>
          <p:cNvCxnSpPr/>
          <p:nvPr/>
        </p:nvCxnSpPr>
        <p:spPr>
          <a:xfrm>
            <a:off x="230555" y="3234359"/>
            <a:ext cx="9033159" cy="0"/>
          </a:xfrm>
          <a:prstGeom prst="line">
            <a:avLst/>
          </a:prstGeom>
          <a:ln w="57150">
            <a:solidFill>
              <a:srgbClr val="FFE000"/>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825A7422-2C7A-423D-9BCD-619C9C55A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05" t="-19372" r="-1946" b="-1"/>
          <a:stretch/>
        </p:blipFill>
        <p:spPr>
          <a:xfrm rot="20697203">
            <a:off x="4831534" y="3063350"/>
            <a:ext cx="1963793" cy="1402708"/>
          </a:xfrm>
          <a:prstGeom prst="rect">
            <a:avLst/>
          </a:prstGeom>
        </p:spPr>
      </p:pic>
    </p:spTree>
    <p:extLst>
      <p:ext uri="{BB962C8B-B14F-4D97-AF65-F5344CB8AC3E}">
        <p14:creationId xmlns:p14="http://schemas.microsoft.com/office/powerpoint/2010/main" val="18396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22" presetClass="entr" presetSubtype="8"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right)">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right)">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left)">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left)">
                                      <p:cBhvr>
                                        <p:cTn id="10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8" grpId="0" animBg="1"/>
      <p:bldP spid="6" grpId="0" animBg="1"/>
      <p:bldP spid="19" grpId="0" animBg="1"/>
      <p:bldP spid="20" grpId="0" animBg="1"/>
      <p:bldP spid="21" grpId="0" animBg="1"/>
      <p:bldP spid="22" grpId="0" animBg="1"/>
      <p:bldP spid="23" grpId="0" animBg="1"/>
      <p:bldP spid="27" grpId="0" animBg="1"/>
      <p:bldP spid="28"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9A36825-B0A5-4531-9FD2-E9EA9106A13C}"/>
              </a:ext>
            </a:extLst>
          </p:cNvPr>
          <p:cNvSpPr/>
          <p:nvPr/>
        </p:nvSpPr>
        <p:spPr>
          <a:xfrm>
            <a:off x="2734640" y="1827879"/>
            <a:ext cx="4051535" cy="4051535"/>
          </a:xfrm>
          <a:prstGeom prst="ellipse">
            <a:avLst/>
          </a:prstGeom>
          <a:solidFill>
            <a:srgbClr val="BFE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D3FA480-1F85-4C3D-B9E5-57F63605D3CF}"/>
              </a:ext>
            </a:extLst>
          </p:cNvPr>
          <p:cNvSpPr/>
          <p:nvPr/>
        </p:nvSpPr>
        <p:spPr>
          <a:xfrm>
            <a:off x="2546233" y="1750964"/>
            <a:ext cx="4051535" cy="4051535"/>
          </a:xfrm>
          <a:prstGeom prst="ellipse">
            <a:avLst/>
          </a:prstGeom>
          <a:solidFill>
            <a:srgbClr val="0AB9A6"/>
          </a:solidFill>
          <a:ln w="762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910D242-C7B4-412F-A8CC-19123E32F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679" y="1827879"/>
            <a:ext cx="3902643" cy="3897705"/>
          </a:xfrm>
          <a:prstGeom prst="rect">
            <a:avLst/>
          </a:prstGeom>
        </p:spPr>
      </p:pic>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Energy</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pic>
        <p:nvPicPr>
          <p:cNvPr id="5" name="Picture 4">
            <a:extLst>
              <a:ext uri="{FF2B5EF4-FFF2-40B4-BE49-F238E27FC236}">
                <a16:creationId xmlns:a16="http://schemas.microsoft.com/office/drawing/2014/main" id="{DC9A6D19-2133-4AEE-85FF-66A4984C52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219613">
            <a:off x="5264079" y="2444834"/>
            <a:ext cx="2100389" cy="3662218"/>
          </a:xfrm>
          <a:prstGeom prst="rect">
            <a:avLst/>
          </a:prstGeom>
          <a:noFill/>
        </p:spPr>
      </p:pic>
      <p:pic>
        <p:nvPicPr>
          <p:cNvPr id="29" name="Picture 28">
            <a:extLst>
              <a:ext uri="{FF2B5EF4-FFF2-40B4-BE49-F238E27FC236}">
                <a16:creationId xmlns:a16="http://schemas.microsoft.com/office/drawing/2014/main" id="{45DEC42E-B591-464B-A275-407CF6FD1B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219613">
            <a:off x="5264079" y="2444835"/>
            <a:ext cx="2100389" cy="3662218"/>
          </a:xfrm>
          <a:prstGeom prst="rect">
            <a:avLst/>
          </a:prstGeom>
          <a:noFill/>
          <a:effectLst>
            <a:glow rad="228600">
              <a:schemeClr val="accent3">
                <a:satMod val="175000"/>
                <a:alpha val="40000"/>
              </a:schemeClr>
            </a:glow>
          </a:effectLst>
        </p:spPr>
      </p:pic>
      <p:pic>
        <p:nvPicPr>
          <p:cNvPr id="40" name="Picture 39">
            <a:extLst>
              <a:ext uri="{FF2B5EF4-FFF2-40B4-BE49-F238E27FC236}">
                <a16:creationId xmlns:a16="http://schemas.microsoft.com/office/drawing/2014/main" id="{07692A0C-3815-43FB-9A5F-C3B2D0EE01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11" r="21189"/>
          <a:stretch/>
        </p:blipFill>
        <p:spPr>
          <a:xfrm>
            <a:off x="2561409" y="1775518"/>
            <a:ext cx="4051535" cy="4051535"/>
          </a:xfrm>
          <a:prstGeom prst="ellipse">
            <a:avLst/>
          </a:prstGeom>
          <a:ln w="57150">
            <a:solidFill>
              <a:srgbClr val="0AB9A6"/>
            </a:solidFill>
          </a:ln>
        </p:spPr>
      </p:pic>
      <p:pic>
        <p:nvPicPr>
          <p:cNvPr id="30" name="Picture 29">
            <a:extLst>
              <a:ext uri="{FF2B5EF4-FFF2-40B4-BE49-F238E27FC236}">
                <a16:creationId xmlns:a16="http://schemas.microsoft.com/office/drawing/2014/main" id="{88057AD9-B3B7-42C1-843E-DC23B0FC08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3" t="1190" r="15856" b="-17421"/>
          <a:stretch/>
        </p:blipFill>
        <p:spPr>
          <a:xfrm>
            <a:off x="2570559" y="1753296"/>
            <a:ext cx="4051535" cy="4051535"/>
          </a:xfrm>
          <a:prstGeom prst="ellipse">
            <a:avLst/>
          </a:prstGeom>
          <a:solidFill>
            <a:srgbClr val="8BADCB"/>
          </a:solidFill>
          <a:ln w="57150">
            <a:solidFill>
              <a:srgbClr val="0AB9A6"/>
            </a:solidFill>
          </a:ln>
        </p:spPr>
      </p:pic>
      <p:sp>
        <p:nvSpPr>
          <p:cNvPr id="32" name="Oval 31">
            <a:extLst>
              <a:ext uri="{FF2B5EF4-FFF2-40B4-BE49-F238E27FC236}">
                <a16:creationId xmlns:a16="http://schemas.microsoft.com/office/drawing/2014/main" id="{62EB5A86-2FE6-40EE-883A-7601F36C2A25}"/>
              </a:ext>
            </a:extLst>
          </p:cNvPr>
          <p:cNvSpPr/>
          <p:nvPr/>
        </p:nvSpPr>
        <p:spPr>
          <a:xfrm>
            <a:off x="2543979" y="1741065"/>
            <a:ext cx="4051535" cy="4051535"/>
          </a:xfrm>
          <a:prstGeom prst="ellipse">
            <a:avLst/>
          </a:prstGeom>
          <a:solidFill>
            <a:srgbClr val="0AB9A6"/>
          </a:solidFill>
          <a:ln w="762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49F2C1A4-F1F5-4DCF-A4DD-84FC9305CDF0}"/>
              </a:ext>
            </a:extLst>
          </p:cNvPr>
          <p:cNvSpPr/>
          <p:nvPr/>
        </p:nvSpPr>
        <p:spPr>
          <a:xfrm>
            <a:off x="5704524" y="1408069"/>
            <a:ext cx="2995107" cy="1160713"/>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People use fossil fuels like coal, oil and natural gas to make energy.</a:t>
            </a:r>
          </a:p>
        </p:txBody>
      </p:sp>
      <p:pic>
        <p:nvPicPr>
          <p:cNvPr id="31" name="Picture 30">
            <a:extLst>
              <a:ext uri="{FF2B5EF4-FFF2-40B4-BE49-F238E27FC236}">
                <a16:creationId xmlns:a16="http://schemas.microsoft.com/office/drawing/2014/main" id="{D9DFD50F-1FE1-416F-AA2F-F33A97750A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68" t="1190" r="-583" b="40553"/>
          <a:stretch/>
        </p:blipFill>
        <p:spPr>
          <a:xfrm>
            <a:off x="2123182" y="1750963"/>
            <a:ext cx="5357318" cy="2030692"/>
          </a:xfrm>
          <a:prstGeom prst="rect">
            <a:avLst/>
          </a:prstGeom>
          <a:noFill/>
          <a:ln w="57150">
            <a:noFill/>
          </a:ln>
        </p:spPr>
      </p:pic>
      <p:pic>
        <p:nvPicPr>
          <p:cNvPr id="34" name="Picture 33">
            <a:extLst>
              <a:ext uri="{FF2B5EF4-FFF2-40B4-BE49-F238E27FC236}">
                <a16:creationId xmlns:a16="http://schemas.microsoft.com/office/drawing/2014/main" id="{65C55CCB-CABF-4AB1-8BAF-62CE103D05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498" y="1672158"/>
            <a:ext cx="4199518" cy="3554038"/>
          </a:xfrm>
          <a:prstGeom prst="rect">
            <a:avLst/>
          </a:prstGeom>
        </p:spPr>
      </p:pic>
      <p:sp>
        <p:nvSpPr>
          <p:cNvPr id="37" name="Rectangle: Rounded Corners 36">
            <a:extLst>
              <a:ext uri="{FF2B5EF4-FFF2-40B4-BE49-F238E27FC236}">
                <a16:creationId xmlns:a16="http://schemas.microsoft.com/office/drawing/2014/main" id="{D236579F-1945-44B9-B7CA-B740901AEF11}"/>
              </a:ext>
            </a:extLst>
          </p:cNvPr>
          <p:cNvSpPr/>
          <p:nvPr/>
        </p:nvSpPr>
        <p:spPr>
          <a:xfrm>
            <a:off x="617409" y="3577462"/>
            <a:ext cx="2575082" cy="2025565"/>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Fossil fuels take many, many years to form underground. If we keep using lots of them, they will eventually run out.</a:t>
            </a:r>
          </a:p>
        </p:txBody>
      </p:sp>
      <p:sp>
        <p:nvSpPr>
          <p:cNvPr id="39" name="Rectangle: Rounded Corners 38">
            <a:extLst>
              <a:ext uri="{FF2B5EF4-FFF2-40B4-BE49-F238E27FC236}">
                <a16:creationId xmlns:a16="http://schemas.microsoft.com/office/drawing/2014/main" id="{0747D9C0-1DC0-404E-B6AB-6A84E1F2F6A3}"/>
              </a:ext>
            </a:extLst>
          </p:cNvPr>
          <p:cNvSpPr/>
          <p:nvPr/>
        </p:nvSpPr>
        <p:spPr>
          <a:xfrm>
            <a:off x="4439076" y="4581590"/>
            <a:ext cx="4165174" cy="1727135"/>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Burning fossil fuels also puts harmful gases, called greenhouse gases, into the air. These gases also cause an unnatural warming of the planet. This is called climate change.</a:t>
            </a:r>
          </a:p>
        </p:txBody>
      </p:sp>
    </p:spTree>
    <p:extLst>
      <p:ext uri="{BB962C8B-B14F-4D97-AF65-F5344CB8AC3E}">
        <p14:creationId xmlns:p14="http://schemas.microsoft.com/office/powerpoint/2010/main" val="11906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9"/>
                                        </p:tgtEl>
                                        <p:attrNameLst>
                                          <p:attrName>r</p:attrName>
                                        </p:attrNameLst>
                                      </p:cBhvr>
                                    </p:animRot>
                                    <p:animRot by="-240000">
                                      <p:cBhvr>
                                        <p:cTn id="30" dur="200" fill="hold">
                                          <p:stCondLst>
                                            <p:cond delay="200"/>
                                          </p:stCondLst>
                                        </p:cTn>
                                        <p:tgtEl>
                                          <p:spTgt spid="29"/>
                                        </p:tgtEl>
                                        <p:attrNameLst>
                                          <p:attrName>r</p:attrName>
                                        </p:attrNameLst>
                                      </p:cBhvr>
                                    </p:animRot>
                                    <p:animRot by="240000">
                                      <p:cBhvr>
                                        <p:cTn id="31" dur="200" fill="hold">
                                          <p:stCondLst>
                                            <p:cond delay="400"/>
                                          </p:stCondLst>
                                        </p:cTn>
                                        <p:tgtEl>
                                          <p:spTgt spid="29"/>
                                        </p:tgtEl>
                                        <p:attrNameLst>
                                          <p:attrName>r</p:attrName>
                                        </p:attrNameLst>
                                      </p:cBhvr>
                                    </p:animRot>
                                    <p:animRot by="-240000">
                                      <p:cBhvr>
                                        <p:cTn id="32" dur="200" fill="hold">
                                          <p:stCondLst>
                                            <p:cond delay="600"/>
                                          </p:stCondLst>
                                        </p:cTn>
                                        <p:tgtEl>
                                          <p:spTgt spid="29"/>
                                        </p:tgtEl>
                                        <p:attrNameLst>
                                          <p:attrName>r</p:attrName>
                                        </p:attrNameLst>
                                      </p:cBhvr>
                                    </p:animRot>
                                    <p:animRot by="120000">
                                      <p:cBhvr>
                                        <p:cTn id="33" dur="200" fill="hold">
                                          <p:stCondLst>
                                            <p:cond delay="800"/>
                                          </p:stCondLst>
                                        </p:cTn>
                                        <p:tgtEl>
                                          <p:spTgt spid="29"/>
                                        </p:tgtEl>
                                        <p:attrNameLst>
                                          <p:attrName>r</p:attrName>
                                        </p:attrNameLst>
                                      </p:cBhvr>
                                    </p:animRo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nodeType="withEffect">
                                  <p:stCondLst>
                                    <p:cond delay="30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nodeType="withEffect">
                                  <p:stCondLst>
                                    <p:cond delay="30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par>
                          <p:cTn id="49" fill="hold">
                            <p:stCondLst>
                              <p:cond delay="80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1300"/>
                            </p:stCondLst>
                            <p:childTnLst>
                              <p:par>
                                <p:cTn id="54" presetID="22" presetClass="entr" presetSubtype="8"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par>
                          <p:cTn id="65" fill="hold">
                            <p:stCondLst>
                              <p:cond delay="500"/>
                            </p:stCondLst>
                            <p:childTnLst>
                              <p:par>
                                <p:cTn id="66" presetID="22" presetClass="entr" presetSubtype="2"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right)">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 presetClass="exit" presetSubtype="0" fill="hold" nodeType="withEffect">
                                  <p:stCondLst>
                                    <p:cond delay="0"/>
                                  </p:stCondLst>
                                  <p:childTnLst>
                                    <p:set>
                                      <p:cBhvr>
                                        <p:cTn id="75" dur="1" fill="hold">
                                          <p:stCondLst>
                                            <p:cond delay="0"/>
                                          </p:stCondLst>
                                        </p:cTn>
                                        <p:tgtEl>
                                          <p:spTgt spid="3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left)">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6" grpId="0" animBg="1"/>
      <p:bldP spid="32" grpId="0" animBg="1"/>
      <p:bldP spid="38" grpId="0" animBg="1"/>
      <p:bldP spid="37"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9BF04-62B2-4964-89E3-DA76B6D3995F}"/>
              </a:ext>
            </a:extLst>
          </p:cNvPr>
          <p:cNvSpPr/>
          <p:nvPr/>
        </p:nvSpPr>
        <p:spPr>
          <a:xfrm>
            <a:off x="174757" y="128214"/>
            <a:ext cx="8969243" cy="6729785"/>
          </a:xfrm>
          <a:prstGeom prst="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3225381-6471-4147-BB73-E818AEF0CC0D}"/>
              </a:ext>
            </a:extLst>
          </p:cNvPr>
          <p:cNvSpPr/>
          <p:nvPr/>
        </p:nvSpPr>
        <p:spPr>
          <a:xfrm>
            <a:off x="86295" y="1804738"/>
            <a:ext cx="5243694" cy="3011036"/>
          </a:xfrm>
          <a:prstGeom prst="roundRect">
            <a:avLst>
              <a:gd name="adj" fmla="val 0"/>
            </a:avLst>
          </a:prstGeom>
          <a:solidFill>
            <a:srgbClr val="BFE3DD"/>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b="1" dirty="0">
                <a:solidFill>
                  <a:schemeClr val="tx1"/>
                </a:solidFill>
              </a:rPr>
              <a:t>Use Renewable Energy: </a:t>
            </a:r>
            <a:r>
              <a:rPr lang="en-US" dirty="0">
                <a:solidFill>
                  <a:schemeClr val="tx1"/>
                </a:solidFill>
              </a:rPr>
              <a:t>More and more companies are making energy using </a:t>
            </a:r>
          </a:p>
          <a:p>
            <a:pPr lvl="1"/>
            <a:r>
              <a:rPr lang="en-US" dirty="0">
                <a:solidFill>
                  <a:schemeClr val="tx1"/>
                </a:solidFill>
              </a:rPr>
              <a:t>Earth’s natural powers, like water, </a:t>
            </a:r>
          </a:p>
          <a:p>
            <a:pPr lvl="1"/>
            <a:r>
              <a:rPr lang="en-US" dirty="0">
                <a:solidFill>
                  <a:schemeClr val="tx1"/>
                </a:solidFill>
              </a:rPr>
              <a:t>wind and solar (from the sun). These </a:t>
            </a:r>
          </a:p>
          <a:p>
            <a:pPr lvl="1"/>
            <a:r>
              <a:rPr lang="en-US" dirty="0">
                <a:solidFill>
                  <a:schemeClr val="tx1"/>
                </a:solidFill>
              </a:rPr>
              <a:t>types of energy do not run out. This </a:t>
            </a:r>
          </a:p>
          <a:p>
            <a:pPr lvl="1"/>
            <a:r>
              <a:rPr lang="en-US" dirty="0">
                <a:solidFill>
                  <a:schemeClr val="tx1"/>
                </a:solidFill>
              </a:rPr>
              <a:t>is known as renewable energy. </a:t>
            </a:r>
          </a:p>
        </p:txBody>
      </p:sp>
      <p:sp>
        <p:nvSpPr>
          <p:cNvPr id="23" name="Rectangle: Rounded Corners 22">
            <a:extLst>
              <a:ext uri="{FF2B5EF4-FFF2-40B4-BE49-F238E27FC236}">
                <a16:creationId xmlns:a16="http://schemas.microsoft.com/office/drawing/2014/main" id="{206C4B35-AB53-4802-BFF3-EB65F3A651A0}"/>
              </a:ext>
            </a:extLst>
          </p:cNvPr>
          <p:cNvSpPr/>
          <p:nvPr/>
        </p:nvSpPr>
        <p:spPr>
          <a:xfrm>
            <a:off x="86295" y="212440"/>
            <a:ext cx="5388073" cy="1592298"/>
          </a:xfrm>
          <a:prstGeom prst="roundRect">
            <a:avLst>
              <a:gd name="adj" fmla="val 0"/>
            </a:avLst>
          </a:prstGeom>
          <a:solidFill>
            <a:srgbClr val="0AB9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108000" rtlCol="0" anchor="b">
            <a:noAutofit/>
          </a:bodyPr>
          <a:lstStyle/>
          <a:p>
            <a:pPr algn="ctr"/>
            <a:r>
              <a:rPr lang="en-US" b="1" dirty="0">
                <a:solidFill>
                  <a:schemeClr val="tx1"/>
                </a:solidFill>
              </a:rPr>
              <a:t>What Can People Do?</a:t>
            </a:r>
          </a:p>
        </p:txBody>
      </p:sp>
      <p:sp>
        <p:nvSpPr>
          <p:cNvPr id="35" name="Rectangle: Rounded Corners 34">
            <a:extLst>
              <a:ext uri="{FF2B5EF4-FFF2-40B4-BE49-F238E27FC236}">
                <a16:creationId xmlns:a16="http://schemas.microsoft.com/office/drawing/2014/main" id="{ED430256-4239-48BD-BB15-CD513CBFBBB4}"/>
              </a:ext>
            </a:extLst>
          </p:cNvPr>
          <p:cNvSpPr/>
          <p:nvPr/>
        </p:nvSpPr>
        <p:spPr>
          <a:xfrm>
            <a:off x="0" y="4815776"/>
            <a:ext cx="4812632" cy="2042223"/>
          </a:xfrm>
          <a:prstGeom prst="roundRect">
            <a:avLst>
              <a:gd name="adj" fmla="val 0"/>
            </a:avLst>
          </a:prstGeom>
          <a:solidFill>
            <a:srgbClr val="FFF6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br>
              <a:rPr lang="en-US" dirty="0">
                <a:solidFill>
                  <a:schemeClr val="tx1"/>
                </a:solidFill>
              </a:rPr>
            </a:br>
            <a:r>
              <a:rPr lang="en-US" dirty="0">
                <a:solidFill>
                  <a:schemeClr val="tx1"/>
                </a:solidFill>
              </a:rPr>
              <a:t>Renewable energy, like wind and </a:t>
            </a:r>
            <a:br>
              <a:rPr lang="en-US" dirty="0">
                <a:solidFill>
                  <a:schemeClr val="tx1"/>
                </a:solidFill>
              </a:rPr>
            </a:br>
            <a:r>
              <a:rPr lang="en-US">
                <a:solidFill>
                  <a:schemeClr val="tx1"/>
                </a:solidFill>
              </a:rPr>
              <a:t>solar energy, </a:t>
            </a:r>
            <a:r>
              <a:rPr lang="en-US" dirty="0">
                <a:solidFill>
                  <a:schemeClr val="tx1"/>
                </a:solidFill>
              </a:rPr>
              <a:t>does not add </a:t>
            </a:r>
            <a:br>
              <a:rPr lang="en-US" dirty="0">
                <a:solidFill>
                  <a:schemeClr val="tx1"/>
                </a:solidFill>
              </a:rPr>
            </a:br>
            <a:r>
              <a:rPr lang="en-US" dirty="0">
                <a:solidFill>
                  <a:schemeClr val="tx1"/>
                </a:solidFill>
              </a:rPr>
              <a:t>greenhouse gases into the air.</a:t>
            </a:r>
          </a:p>
        </p:txBody>
      </p:sp>
      <p:sp>
        <p:nvSpPr>
          <p:cNvPr id="36" name="Rectangle: Rounded Corners 35">
            <a:extLst>
              <a:ext uri="{FF2B5EF4-FFF2-40B4-BE49-F238E27FC236}">
                <a16:creationId xmlns:a16="http://schemas.microsoft.com/office/drawing/2014/main" id="{1F7731E1-1315-42A4-A49C-1B4DCA3A59BF}"/>
              </a:ext>
            </a:extLst>
          </p:cNvPr>
          <p:cNvSpPr/>
          <p:nvPr/>
        </p:nvSpPr>
        <p:spPr>
          <a:xfrm>
            <a:off x="174758" y="4815775"/>
            <a:ext cx="4811917" cy="609108"/>
          </a:xfrm>
          <a:prstGeom prst="roundRect">
            <a:avLst>
              <a:gd name="adj" fmla="val 0"/>
            </a:avLst>
          </a:prstGeom>
          <a:solidFill>
            <a:srgbClr val="FFE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b="1" dirty="0">
                <a:solidFill>
                  <a:schemeClr val="tx1"/>
                </a:solidFill>
              </a:rPr>
              <a:t>Did You Know…?</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2">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7" name="Picture 16">
            <a:extLst>
              <a:ext uri="{FF2B5EF4-FFF2-40B4-BE49-F238E27FC236}">
                <a16:creationId xmlns:a16="http://schemas.microsoft.com/office/drawing/2014/main" id="{982E4E93-C32C-44DB-98E8-B33816917E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84" t="-166" r="12415" b="166"/>
          <a:stretch/>
        </p:blipFill>
        <p:spPr>
          <a:xfrm>
            <a:off x="174757" y="201396"/>
            <a:ext cx="8968529" cy="6656604"/>
          </a:xfrm>
          <a:custGeom>
            <a:avLst/>
            <a:gdLst>
              <a:gd name="connsiteX0" fmla="*/ 0 w 8968529"/>
              <a:gd name="connsiteY0" fmla="*/ 0 h 6656604"/>
              <a:gd name="connsiteX1" fmla="*/ 8968529 w 8968529"/>
              <a:gd name="connsiteY1" fmla="*/ 0 h 6656604"/>
              <a:gd name="connsiteX2" fmla="*/ 8968529 w 8968529"/>
              <a:gd name="connsiteY2" fmla="*/ 6656604 h 6656604"/>
              <a:gd name="connsiteX3" fmla="*/ 4083732 w 8968529"/>
              <a:gd name="connsiteY3" fmla="*/ 6656604 h 6656604"/>
              <a:gd name="connsiteX4" fmla="*/ 5414855 w 8968529"/>
              <a:gd name="connsiteY4" fmla="*/ 22086 h 6656604"/>
              <a:gd name="connsiteX5" fmla="*/ 56530 w 8968529"/>
              <a:gd name="connsiteY5" fmla="*/ 46149 h 6656604"/>
              <a:gd name="connsiteX6" fmla="*/ 81455 w 8968529"/>
              <a:gd name="connsiteY6" fmla="*/ 6656604 h 6656604"/>
              <a:gd name="connsiteX7" fmla="*/ 0 w 8968529"/>
              <a:gd name="connsiteY7" fmla="*/ 6656604 h 66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8529" h="6656604">
                <a:moveTo>
                  <a:pt x="0" y="0"/>
                </a:moveTo>
                <a:lnTo>
                  <a:pt x="8968529" y="0"/>
                </a:lnTo>
                <a:lnTo>
                  <a:pt x="8968529" y="6656604"/>
                </a:lnTo>
                <a:lnTo>
                  <a:pt x="4083732" y="6656604"/>
                </a:lnTo>
                <a:lnTo>
                  <a:pt x="5414855" y="22086"/>
                </a:lnTo>
                <a:lnTo>
                  <a:pt x="56530" y="46149"/>
                </a:lnTo>
                <a:lnTo>
                  <a:pt x="81455" y="6656604"/>
                </a:lnTo>
                <a:lnTo>
                  <a:pt x="0" y="6656604"/>
                </a:lnTo>
                <a:close/>
              </a:path>
            </a:pathLst>
          </a:cu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
        <p:nvSpPr>
          <p:cNvPr id="41" name="Round Same Side Corner Rectangle 13">
            <a:extLst>
              <a:ext uri="{FF2B5EF4-FFF2-40B4-BE49-F238E27FC236}">
                <a16:creationId xmlns:a16="http://schemas.microsoft.com/office/drawing/2014/main" id="{6B83393A-C809-4DA1-AC38-9C7937FECDB8}"/>
              </a:ext>
            </a:extLst>
          </p:cNvPr>
          <p:cNvSpPr/>
          <p:nvPr/>
        </p:nvSpPr>
        <p:spPr>
          <a:xfrm>
            <a:off x="573487" y="128214"/>
            <a:ext cx="8256570" cy="1104701"/>
          </a:xfrm>
          <a:prstGeom prst="round2SameRect">
            <a:avLst>
              <a:gd name="adj1" fmla="val 0"/>
              <a:gd name="adj2" fmla="val 28664"/>
            </a:avLst>
          </a:prstGeom>
          <a:solidFill>
            <a:schemeClr val="bg1"/>
          </a:solidFill>
          <a:ln w="76200">
            <a:solidFill>
              <a:schemeClr val="bg1"/>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Energy</a:t>
            </a:r>
          </a:p>
        </p:txBody>
      </p:sp>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Energy</a:t>
            </a:r>
          </a:p>
        </p:txBody>
      </p:sp>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cxnSp>
        <p:nvCxnSpPr>
          <p:cNvPr id="8" name="Straight Connector 7">
            <a:extLst>
              <a:ext uri="{FF2B5EF4-FFF2-40B4-BE49-F238E27FC236}">
                <a16:creationId xmlns:a16="http://schemas.microsoft.com/office/drawing/2014/main" id="{E96968A9-4A15-4EC9-9977-D68100609DC9}"/>
              </a:ext>
            </a:extLst>
          </p:cNvPr>
          <p:cNvCxnSpPr>
            <a:cxnSpLocks/>
            <a:endCxn id="17" idx="3"/>
          </p:cNvCxnSpPr>
          <p:nvPr/>
        </p:nvCxnSpPr>
        <p:spPr>
          <a:xfrm flipH="1">
            <a:off x="4258489" y="1232915"/>
            <a:ext cx="1119624" cy="5625085"/>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4" name="TextBox 21">
            <a:extLst>
              <a:ext uri="{FF2B5EF4-FFF2-40B4-BE49-F238E27FC236}">
                <a16:creationId xmlns:a16="http://schemas.microsoft.com/office/drawing/2014/main" id="{71D8E249-4A48-43BC-9475-5DD17D36CBD1}"/>
              </a:ext>
            </a:extLst>
          </p:cNvPr>
          <p:cNvSpPr txBox="1">
            <a:spLocks noChangeArrowheads="1"/>
          </p:cNvSpPr>
          <p:nvPr/>
        </p:nvSpPr>
        <p:spPr bwMode="auto">
          <a:xfrm>
            <a:off x="7772400" y="6515415"/>
            <a:ext cx="1337460" cy="14118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Shutterstock / </a:t>
            </a:r>
            <a:r>
              <a:rPr lang="en-GB" altLang="en-US" sz="500" dirty="0" err="1">
                <a:solidFill>
                  <a:schemeClr val="bg1"/>
                </a:solidFill>
                <a:latin typeface="Roboto" panose="02000000000000000000" pitchFamily="2" charset="0"/>
                <a:ea typeface="Roboto" panose="02000000000000000000" pitchFamily="2" charset="0"/>
                <a:cs typeface="Arial" panose="020B0604020202020204" pitchFamily="34" charset="0"/>
              </a:rPr>
              <a:t>petrmalinak</a:t>
            </a: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 WWF</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040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9A36825-B0A5-4531-9FD2-E9EA9106A13C}"/>
              </a:ext>
            </a:extLst>
          </p:cNvPr>
          <p:cNvSpPr/>
          <p:nvPr/>
        </p:nvSpPr>
        <p:spPr>
          <a:xfrm>
            <a:off x="2734640" y="1827879"/>
            <a:ext cx="4051535" cy="4051535"/>
          </a:xfrm>
          <a:prstGeom prst="ellipse">
            <a:avLst/>
          </a:prstGeom>
          <a:solidFill>
            <a:srgbClr val="BFE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D3FA480-1F85-4C3D-B9E5-57F63605D3CF}"/>
              </a:ext>
            </a:extLst>
          </p:cNvPr>
          <p:cNvSpPr/>
          <p:nvPr/>
        </p:nvSpPr>
        <p:spPr>
          <a:xfrm>
            <a:off x="2546233" y="1750964"/>
            <a:ext cx="4051535" cy="4051535"/>
          </a:xfrm>
          <a:prstGeom prst="ellipse">
            <a:avLst/>
          </a:prstGeom>
          <a:solidFill>
            <a:srgbClr val="0AB9A6"/>
          </a:solidFill>
          <a:ln w="762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910D242-C7B4-412F-A8CC-19123E32F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9183" y="1827878"/>
            <a:ext cx="3902643" cy="3897705"/>
          </a:xfrm>
          <a:prstGeom prst="rect">
            <a:avLst/>
          </a:prstGeom>
        </p:spPr>
      </p:pic>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Soil</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3">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pic>
        <p:nvPicPr>
          <p:cNvPr id="14" name="Picture 13">
            <a:extLst>
              <a:ext uri="{FF2B5EF4-FFF2-40B4-BE49-F238E27FC236}">
                <a16:creationId xmlns:a16="http://schemas.microsoft.com/office/drawing/2014/main" id="{570305B9-90AF-465D-9394-7AB4464EC0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5" t="-19372" r="-1946" b="-1"/>
          <a:stretch/>
        </p:blipFill>
        <p:spPr>
          <a:xfrm rot="20697203">
            <a:off x="4531747" y="3526006"/>
            <a:ext cx="3345245" cy="2389459"/>
          </a:xfrm>
          <a:prstGeom prst="rect">
            <a:avLst/>
          </a:prstGeom>
        </p:spPr>
      </p:pic>
      <p:pic>
        <p:nvPicPr>
          <p:cNvPr id="16" name="Picture 15">
            <a:extLst>
              <a:ext uri="{FF2B5EF4-FFF2-40B4-BE49-F238E27FC236}">
                <a16:creationId xmlns:a16="http://schemas.microsoft.com/office/drawing/2014/main" id="{C704DAB5-2A2C-44AA-9770-723F8A392D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11" t="11452" r="18848" b="1130"/>
          <a:stretch/>
        </p:blipFill>
        <p:spPr>
          <a:xfrm>
            <a:off x="2546233" y="1768143"/>
            <a:ext cx="4051535" cy="4051535"/>
          </a:xfrm>
          <a:prstGeom prst="ellipse">
            <a:avLst/>
          </a:prstGeom>
          <a:ln w="57150">
            <a:solidFill>
              <a:srgbClr val="0AB9A6"/>
            </a:solidFill>
          </a:ln>
        </p:spPr>
      </p:pic>
      <p:sp>
        <p:nvSpPr>
          <p:cNvPr id="39" name="Rectangle: Rounded Corners 38">
            <a:extLst>
              <a:ext uri="{FF2B5EF4-FFF2-40B4-BE49-F238E27FC236}">
                <a16:creationId xmlns:a16="http://schemas.microsoft.com/office/drawing/2014/main" id="{0747D9C0-1DC0-404E-B6AB-6A84E1F2F6A3}"/>
              </a:ext>
            </a:extLst>
          </p:cNvPr>
          <p:cNvSpPr/>
          <p:nvPr/>
        </p:nvSpPr>
        <p:spPr>
          <a:xfrm>
            <a:off x="4572000" y="4409183"/>
            <a:ext cx="4248694" cy="2025565"/>
          </a:xfrm>
          <a:prstGeom prst="roundRect">
            <a:avLst>
              <a:gd name="adj" fmla="val 13184"/>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Too much farming, forest fires and not looking after soil properly can cause soil to lose its nutrients. If this happens, the soil cannot be used again to grow plants and support other life, such as insects.</a:t>
            </a:r>
          </a:p>
        </p:txBody>
      </p:sp>
      <p:sp>
        <p:nvSpPr>
          <p:cNvPr id="38" name="Rectangle: Rounded Corners 37">
            <a:extLst>
              <a:ext uri="{FF2B5EF4-FFF2-40B4-BE49-F238E27FC236}">
                <a16:creationId xmlns:a16="http://schemas.microsoft.com/office/drawing/2014/main" id="{49F2C1A4-F1F5-4DCF-A4DD-84FC9305CDF0}"/>
              </a:ext>
            </a:extLst>
          </p:cNvPr>
          <p:cNvSpPr/>
          <p:nvPr/>
        </p:nvSpPr>
        <p:spPr>
          <a:xfrm>
            <a:off x="553347" y="1335847"/>
            <a:ext cx="4559059" cy="1773647"/>
          </a:xfrm>
          <a:prstGeom prst="roundRect">
            <a:avLst/>
          </a:prstGeom>
          <a:solidFill>
            <a:srgbClr val="FFF6D5"/>
          </a:solidFill>
          <a:ln w="38100">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dirty="0">
                <a:solidFill>
                  <a:schemeClr val="tx1"/>
                </a:solidFill>
              </a:rPr>
              <a:t>Soil is important because it helps animals and plants to survive. Good quality soil helps plants to grow because it contains lots of things they need to grow called nutrients. </a:t>
            </a:r>
          </a:p>
        </p:txBody>
      </p:sp>
      <p:pic>
        <p:nvPicPr>
          <p:cNvPr id="13" name="Picture 12">
            <a:extLst>
              <a:ext uri="{FF2B5EF4-FFF2-40B4-BE49-F238E27FC236}">
                <a16:creationId xmlns:a16="http://schemas.microsoft.com/office/drawing/2014/main" id="{02CD1712-E0AA-4EDA-B53C-ED873A6276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6233" y="2704281"/>
            <a:ext cx="4875625" cy="3191641"/>
          </a:xfrm>
          <a:prstGeom prst="rect">
            <a:avLst/>
          </a:prstGeom>
        </p:spPr>
      </p:pic>
    </p:spTree>
    <p:extLst>
      <p:ext uri="{BB962C8B-B14F-4D97-AF65-F5344CB8AC3E}">
        <p14:creationId xmlns:p14="http://schemas.microsoft.com/office/powerpoint/2010/main" val="2887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6" grpId="0" animBg="1"/>
      <p:bldP spid="39"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919DA-F0AE-4AA7-BE64-A134E98759B7}"/>
              </a:ext>
            </a:extLst>
          </p:cNvPr>
          <p:cNvSpPr/>
          <p:nvPr/>
        </p:nvSpPr>
        <p:spPr>
          <a:xfrm>
            <a:off x="86295" y="0"/>
            <a:ext cx="9044564" cy="6857999"/>
          </a:xfrm>
          <a:prstGeom prst="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3225381-6471-4147-BB73-E818AEF0CC0D}"/>
              </a:ext>
            </a:extLst>
          </p:cNvPr>
          <p:cNvSpPr/>
          <p:nvPr/>
        </p:nvSpPr>
        <p:spPr>
          <a:xfrm>
            <a:off x="13141" y="1804738"/>
            <a:ext cx="5364972" cy="3011036"/>
          </a:xfrm>
          <a:prstGeom prst="roundRect">
            <a:avLst>
              <a:gd name="adj" fmla="val 0"/>
            </a:avLst>
          </a:prstGeom>
          <a:solidFill>
            <a:srgbClr val="BFE3DD"/>
          </a:solidFill>
          <a:ln w="38100">
            <a:solidFill>
              <a:srgbClr val="0AB9A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b="1" dirty="0">
                <a:solidFill>
                  <a:schemeClr val="tx1"/>
                </a:solidFill>
              </a:rPr>
              <a:t>Grow Different Types of Plants </a:t>
            </a:r>
          </a:p>
          <a:p>
            <a:pPr lvl="1"/>
            <a:r>
              <a:rPr lang="en-US" dirty="0">
                <a:solidFill>
                  <a:schemeClr val="tx1"/>
                </a:solidFill>
              </a:rPr>
              <a:t>Different plants take different nutrients </a:t>
            </a:r>
          </a:p>
          <a:p>
            <a:pPr lvl="1"/>
            <a:r>
              <a:rPr lang="en-US" dirty="0">
                <a:solidFill>
                  <a:schemeClr val="tx1"/>
                </a:solidFill>
              </a:rPr>
              <a:t>from the soil so changing the plants that grow each year can keep the soil healthy.</a:t>
            </a:r>
          </a:p>
          <a:p>
            <a:endParaRPr lang="en-US" dirty="0">
              <a:solidFill>
                <a:schemeClr val="tx1"/>
              </a:solidFill>
            </a:endParaRPr>
          </a:p>
          <a:p>
            <a:pPr lvl="1"/>
            <a:r>
              <a:rPr lang="en-US" b="1" dirty="0">
                <a:solidFill>
                  <a:schemeClr val="tx1"/>
                </a:solidFill>
              </a:rPr>
              <a:t>Organic Farming </a:t>
            </a:r>
          </a:p>
          <a:p>
            <a:pPr lvl="1"/>
            <a:r>
              <a:rPr lang="en-US" dirty="0">
                <a:solidFill>
                  <a:schemeClr val="tx1"/>
                </a:solidFill>
              </a:rPr>
              <a:t>This is a type of natural farming that</a:t>
            </a:r>
          </a:p>
          <a:p>
            <a:pPr lvl="1"/>
            <a:r>
              <a:rPr lang="en-US" dirty="0">
                <a:solidFill>
                  <a:schemeClr val="tx1"/>
                </a:solidFill>
              </a:rPr>
              <a:t>does not </a:t>
            </a:r>
            <a:r>
              <a:rPr lang="en-US">
                <a:solidFill>
                  <a:schemeClr val="tx1"/>
                </a:solidFill>
              </a:rPr>
              <a:t>use chemicals </a:t>
            </a:r>
            <a:r>
              <a:rPr lang="en-US" dirty="0">
                <a:solidFill>
                  <a:schemeClr val="tx1"/>
                </a:solidFill>
              </a:rPr>
              <a:t>or sprays </a:t>
            </a:r>
          </a:p>
          <a:p>
            <a:pPr lvl="1"/>
            <a:r>
              <a:rPr lang="en-US" dirty="0">
                <a:solidFill>
                  <a:schemeClr val="tx1"/>
                </a:solidFill>
              </a:rPr>
              <a:t>that can damage the quality of the soil.</a:t>
            </a:r>
          </a:p>
        </p:txBody>
      </p:sp>
      <p:sp>
        <p:nvSpPr>
          <p:cNvPr id="23" name="Rectangle: Rounded Corners 22">
            <a:extLst>
              <a:ext uri="{FF2B5EF4-FFF2-40B4-BE49-F238E27FC236}">
                <a16:creationId xmlns:a16="http://schemas.microsoft.com/office/drawing/2014/main" id="{206C4B35-AB53-4802-BFF3-EB65F3A651A0}"/>
              </a:ext>
            </a:extLst>
          </p:cNvPr>
          <p:cNvSpPr/>
          <p:nvPr/>
        </p:nvSpPr>
        <p:spPr>
          <a:xfrm>
            <a:off x="86295" y="212440"/>
            <a:ext cx="5388073" cy="1592298"/>
          </a:xfrm>
          <a:prstGeom prst="roundRect">
            <a:avLst>
              <a:gd name="adj" fmla="val 0"/>
            </a:avLst>
          </a:prstGeom>
          <a:solidFill>
            <a:srgbClr val="0AB9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108000" rtlCol="0" anchor="b">
            <a:noAutofit/>
          </a:bodyPr>
          <a:lstStyle/>
          <a:p>
            <a:pPr algn="ctr"/>
            <a:r>
              <a:rPr lang="en-US" b="1" dirty="0">
                <a:solidFill>
                  <a:schemeClr val="tx1"/>
                </a:solidFill>
              </a:rPr>
              <a:t>What Can People Do?</a:t>
            </a:r>
          </a:p>
        </p:txBody>
      </p:sp>
      <p:sp>
        <p:nvSpPr>
          <p:cNvPr id="35" name="Rectangle: Rounded Corners 34">
            <a:extLst>
              <a:ext uri="{FF2B5EF4-FFF2-40B4-BE49-F238E27FC236}">
                <a16:creationId xmlns:a16="http://schemas.microsoft.com/office/drawing/2014/main" id="{ED430256-4239-48BD-BB15-CD513CBFBBB4}"/>
              </a:ext>
            </a:extLst>
          </p:cNvPr>
          <p:cNvSpPr/>
          <p:nvPr/>
        </p:nvSpPr>
        <p:spPr>
          <a:xfrm>
            <a:off x="-7396" y="4815776"/>
            <a:ext cx="4730087" cy="2042223"/>
          </a:xfrm>
          <a:prstGeom prst="roundRect">
            <a:avLst>
              <a:gd name="adj" fmla="val 0"/>
            </a:avLst>
          </a:prstGeom>
          <a:solidFill>
            <a:srgbClr val="FFF6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1"/>
            <a:r>
              <a:rPr lang="en-US" dirty="0">
                <a:solidFill>
                  <a:schemeClr val="tx1"/>
                </a:solidFill>
              </a:rPr>
              <a:t>It takes hundreds of years to make </a:t>
            </a:r>
          </a:p>
          <a:p>
            <a:pPr lvl="1"/>
            <a:r>
              <a:rPr lang="en-US" dirty="0">
                <a:solidFill>
                  <a:schemeClr val="tx1"/>
                </a:solidFill>
              </a:rPr>
              <a:t>one inch of healthy soil.</a:t>
            </a:r>
          </a:p>
        </p:txBody>
      </p:sp>
      <p:sp>
        <p:nvSpPr>
          <p:cNvPr id="36" name="Rectangle: Rounded Corners 35">
            <a:extLst>
              <a:ext uri="{FF2B5EF4-FFF2-40B4-BE49-F238E27FC236}">
                <a16:creationId xmlns:a16="http://schemas.microsoft.com/office/drawing/2014/main" id="{1F7731E1-1315-42A4-A49C-1B4DCA3A59BF}"/>
              </a:ext>
            </a:extLst>
          </p:cNvPr>
          <p:cNvSpPr/>
          <p:nvPr/>
        </p:nvSpPr>
        <p:spPr>
          <a:xfrm>
            <a:off x="174758" y="4815775"/>
            <a:ext cx="4811917" cy="609108"/>
          </a:xfrm>
          <a:prstGeom prst="roundRect">
            <a:avLst>
              <a:gd name="adj" fmla="val 0"/>
            </a:avLst>
          </a:prstGeom>
          <a:solidFill>
            <a:srgbClr val="FFE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US" b="1" dirty="0">
                <a:solidFill>
                  <a:schemeClr val="tx1"/>
                </a:solidFill>
              </a:rPr>
              <a:t>Did You Know…?</a:t>
            </a:r>
          </a:p>
        </p:txBody>
      </p:sp>
      <p:pic>
        <p:nvPicPr>
          <p:cNvPr id="9" name="Picture 8">
            <a:extLst>
              <a:ext uri="{FF2B5EF4-FFF2-40B4-BE49-F238E27FC236}">
                <a16:creationId xmlns:a16="http://schemas.microsoft.com/office/drawing/2014/main" id="{CB3624C0-7509-4948-9D62-9C039CE88C01}"/>
              </a:ext>
            </a:extLst>
          </p:cNvPr>
          <p:cNvPicPr>
            <a:picLocks noChangeAspect="1"/>
          </p:cNvPicPr>
          <p:nvPr/>
        </p:nvPicPr>
        <p:blipFill rotWithShape="1">
          <a:blip r:embed="rId2">
            <a:extLst>
              <a:ext uri="{28A0092B-C50C-407E-A947-70E740481C1C}">
                <a14:useLocalDpi xmlns:a14="http://schemas.microsoft.com/office/drawing/2010/main" val="0"/>
              </a:ext>
            </a:extLst>
          </a:blip>
          <a:srcRect t="-1" b="96216"/>
          <a:stretch/>
        </p:blipFill>
        <p:spPr>
          <a:xfrm>
            <a:off x="714" y="0"/>
            <a:ext cx="9142572" cy="259492"/>
          </a:xfrm>
          <a:prstGeom prst="rect">
            <a:avLst/>
          </a:prstGeom>
        </p:spPr>
      </p:pic>
      <p:pic>
        <p:nvPicPr>
          <p:cNvPr id="17" name="Picture 16">
            <a:extLst>
              <a:ext uri="{FF2B5EF4-FFF2-40B4-BE49-F238E27FC236}">
                <a16:creationId xmlns:a16="http://schemas.microsoft.com/office/drawing/2014/main" id="{982E4E93-C32C-44DB-98E8-B33816917E56}"/>
              </a:ext>
            </a:extLst>
          </p:cNvPr>
          <p:cNvPicPr>
            <a:picLocks noChangeAspect="1"/>
          </p:cNvPicPr>
          <p:nvPr/>
        </p:nvPicPr>
        <p:blipFill rotWithShape="1">
          <a:blip r:embed="rId3">
            <a:extLst>
              <a:ext uri="{28A0092B-C50C-407E-A947-70E740481C1C}">
                <a14:useLocalDpi xmlns:a14="http://schemas.microsoft.com/office/drawing/2010/main" val="0"/>
              </a:ext>
            </a:extLst>
          </a:blip>
          <a:srcRect l="-27241" r="37421"/>
          <a:stretch/>
        </p:blipFill>
        <p:spPr>
          <a:xfrm>
            <a:off x="174757" y="201396"/>
            <a:ext cx="8968529" cy="6656604"/>
          </a:xfrm>
          <a:custGeom>
            <a:avLst/>
            <a:gdLst>
              <a:gd name="connsiteX0" fmla="*/ 0 w 8968529"/>
              <a:gd name="connsiteY0" fmla="*/ 0 h 6656604"/>
              <a:gd name="connsiteX1" fmla="*/ 8968529 w 8968529"/>
              <a:gd name="connsiteY1" fmla="*/ 0 h 6656604"/>
              <a:gd name="connsiteX2" fmla="*/ 8968529 w 8968529"/>
              <a:gd name="connsiteY2" fmla="*/ 6656604 h 6656604"/>
              <a:gd name="connsiteX3" fmla="*/ 4083732 w 8968529"/>
              <a:gd name="connsiteY3" fmla="*/ 6656604 h 6656604"/>
              <a:gd name="connsiteX4" fmla="*/ 5414855 w 8968529"/>
              <a:gd name="connsiteY4" fmla="*/ 22086 h 6656604"/>
              <a:gd name="connsiteX5" fmla="*/ 56530 w 8968529"/>
              <a:gd name="connsiteY5" fmla="*/ 46149 h 6656604"/>
              <a:gd name="connsiteX6" fmla="*/ 81455 w 8968529"/>
              <a:gd name="connsiteY6" fmla="*/ 6656604 h 6656604"/>
              <a:gd name="connsiteX7" fmla="*/ 0 w 8968529"/>
              <a:gd name="connsiteY7" fmla="*/ 6656604 h 66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8529" h="6656604">
                <a:moveTo>
                  <a:pt x="0" y="0"/>
                </a:moveTo>
                <a:lnTo>
                  <a:pt x="8968529" y="0"/>
                </a:lnTo>
                <a:lnTo>
                  <a:pt x="8968529" y="6656604"/>
                </a:lnTo>
                <a:lnTo>
                  <a:pt x="4083732" y="6656604"/>
                </a:lnTo>
                <a:lnTo>
                  <a:pt x="5414855" y="22086"/>
                </a:lnTo>
                <a:lnTo>
                  <a:pt x="56530" y="46149"/>
                </a:lnTo>
                <a:lnTo>
                  <a:pt x="81455" y="6656604"/>
                </a:lnTo>
                <a:lnTo>
                  <a:pt x="0" y="6656604"/>
                </a:lnTo>
                <a:close/>
              </a:path>
            </a:pathLst>
          </a:custGeom>
        </p:spPr>
      </p:pic>
      <p:pic>
        <p:nvPicPr>
          <p:cNvPr id="12" name="Picture 11">
            <a:extLst>
              <a:ext uri="{FF2B5EF4-FFF2-40B4-BE49-F238E27FC236}">
                <a16:creationId xmlns:a16="http://schemas.microsoft.com/office/drawing/2014/main" id="{9502C593-EE18-4446-9061-6895FA441442}"/>
              </a:ext>
            </a:extLst>
          </p:cNvPr>
          <p:cNvPicPr>
            <a:picLocks noChangeAspect="1"/>
          </p:cNvPicPr>
          <p:nvPr/>
        </p:nvPicPr>
        <p:blipFill rotWithShape="1">
          <a:blip r:embed="rId4">
            <a:extLst>
              <a:ext uri="{28A0092B-C50C-407E-A947-70E740481C1C}">
                <a14:useLocalDpi xmlns:a14="http://schemas.microsoft.com/office/drawing/2010/main" val="0"/>
              </a:ext>
            </a:extLst>
          </a:blip>
          <a:srcRect r="94972"/>
          <a:stretch/>
        </p:blipFill>
        <p:spPr>
          <a:xfrm>
            <a:off x="714" y="0"/>
            <a:ext cx="459683" cy="6858000"/>
          </a:xfrm>
          <a:prstGeom prst="rect">
            <a:avLst/>
          </a:prstGeom>
        </p:spPr>
      </p:pic>
      <p:sp>
        <p:nvSpPr>
          <p:cNvPr id="41" name="Round Same Side Corner Rectangle 13">
            <a:extLst>
              <a:ext uri="{FF2B5EF4-FFF2-40B4-BE49-F238E27FC236}">
                <a16:creationId xmlns:a16="http://schemas.microsoft.com/office/drawing/2014/main" id="{6B83393A-C809-4DA1-AC38-9C7937FECDB8}"/>
              </a:ext>
            </a:extLst>
          </p:cNvPr>
          <p:cNvSpPr/>
          <p:nvPr/>
        </p:nvSpPr>
        <p:spPr>
          <a:xfrm>
            <a:off x="573487" y="128214"/>
            <a:ext cx="8256570" cy="1104701"/>
          </a:xfrm>
          <a:prstGeom prst="round2SameRect">
            <a:avLst>
              <a:gd name="adj1" fmla="val 0"/>
              <a:gd name="adj2" fmla="val 28664"/>
            </a:avLst>
          </a:prstGeom>
          <a:solidFill>
            <a:schemeClr val="bg1"/>
          </a:solidFill>
          <a:ln w="76200">
            <a:solidFill>
              <a:schemeClr val="bg1"/>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Energy</a:t>
            </a:r>
          </a:p>
        </p:txBody>
      </p:sp>
      <p:sp>
        <p:nvSpPr>
          <p:cNvPr id="6" name="Round Same Side Corner Rectangle 13">
            <a:extLst>
              <a:ext uri="{FF2B5EF4-FFF2-40B4-BE49-F238E27FC236}">
                <a16:creationId xmlns:a16="http://schemas.microsoft.com/office/drawing/2014/main" id="{5AA4E77B-252A-409D-8819-F57798D51ED3}"/>
              </a:ext>
            </a:extLst>
          </p:cNvPr>
          <p:cNvSpPr/>
          <p:nvPr/>
        </p:nvSpPr>
        <p:spPr>
          <a:xfrm>
            <a:off x="617409" y="212439"/>
            <a:ext cx="8147718" cy="983191"/>
          </a:xfrm>
          <a:prstGeom prst="round2SameRect">
            <a:avLst>
              <a:gd name="adj1" fmla="val 0"/>
              <a:gd name="adj2" fmla="val 28664"/>
            </a:avLst>
          </a:prstGeom>
          <a:solidFill>
            <a:schemeClr val="bg1"/>
          </a:solidFill>
          <a:ln w="38100">
            <a:solidFill>
              <a:srgbClr val="0AB9A6"/>
            </a:solidFill>
          </a:ln>
        </p:spPr>
        <p:style>
          <a:lnRef idx="0">
            <a:scrgbClr r="0" g="0" b="0"/>
          </a:lnRef>
          <a:fillRef idx="0">
            <a:scrgbClr r="0" g="0" b="0"/>
          </a:fillRef>
          <a:effectRef idx="0">
            <a:scrgbClr r="0" g="0" b="0"/>
          </a:effectRef>
          <a:fontRef idx="minor">
            <a:schemeClr val="lt1"/>
          </a:fontRef>
        </p:style>
        <p:txBody>
          <a:bodyPr wrap="square" lIns="108000" tIns="108000" rIns="108000" bIns="108000" rtlCol="0" anchor="b" anchorCtr="0">
            <a:noAutofit/>
          </a:bodyPr>
          <a:lstStyle/>
          <a:p>
            <a:pPr algn="ctr"/>
            <a:r>
              <a:rPr lang="en-US" sz="3600" b="1" dirty="0">
                <a:solidFill>
                  <a:srgbClr val="0AB9A6"/>
                </a:solidFill>
              </a:rPr>
              <a:t>Earth’s Soil</a:t>
            </a:r>
          </a:p>
        </p:txBody>
      </p:sp>
      <p:pic>
        <p:nvPicPr>
          <p:cNvPr id="11" name="Picture 10">
            <a:extLst>
              <a:ext uri="{FF2B5EF4-FFF2-40B4-BE49-F238E27FC236}">
                <a16:creationId xmlns:a16="http://schemas.microsoft.com/office/drawing/2014/main" id="{BB51D57F-EF02-402E-81FC-141BB83DD11F}"/>
              </a:ext>
            </a:extLst>
          </p:cNvPr>
          <p:cNvPicPr>
            <a:picLocks noChangeAspect="1"/>
          </p:cNvPicPr>
          <p:nvPr/>
        </p:nvPicPr>
        <p:blipFill rotWithShape="1">
          <a:blip r:embed="rId4">
            <a:extLst>
              <a:ext uri="{28A0092B-C50C-407E-A947-70E740481C1C}">
                <a14:useLocalDpi xmlns:a14="http://schemas.microsoft.com/office/drawing/2010/main" val="0"/>
              </a:ext>
            </a:extLst>
          </a:blip>
          <a:srcRect b="94444"/>
          <a:stretch/>
        </p:blipFill>
        <p:spPr>
          <a:xfrm>
            <a:off x="714" y="0"/>
            <a:ext cx="9142572" cy="381000"/>
          </a:xfrm>
          <a:prstGeom prst="rect">
            <a:avLst/>
          </a:prstGeom>
        </p:spPr>
      </p:pic>
      <p:cxnSp>
        <p:nvCxnSpPr>
          <p:cNvPr id="8" name="Straight Connector 7">
            <a:extLst>
              <a:ext uri="{FF2B5EF4-FFF2-40B4-BE49-F238E27FC236}">
                <a16:creationId xmlns:a16="http://schemas.microsoft.com/office/drawing/2014/main" id="{E96968A9-4A15-4EC9-9977-D68100609DC9}"/>
              </a:ext>
            </a:extLst>
          </p:cNvPr>
          <p:cNvCxnSpPr>
            <a:cxnSpLocks/>
            <a:endCxn id="17" idx="3"/>
          </p:cNvCxnSpPr>
          <p:nvPr/>
        </p:nvCxnSpPr>
        <p:spPr>
          <a:xfrm flipH="1">
            <a:off x="4258489" y="1232915"/>
            <a:ext cx="1119624" cy="5625085"/>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5" name="TextBox 21">
            <a:extLst>
              <a:ext uri="{FF2B5EF4-FFF2-40B4-BE49-F238E27FC236}">
                <a16:creationId xmlns:a16="http://schemas.microsoft.com/office/drawing/2014/main" id="{C085FD81-D4BC-429D-87F2-8F770E4C3304}"/>
              </a:ext>
            </a:extLst>
          </p:cNvPr>
          <p:cNvSpPr txBox="1">
            <a:spLocks noChangeArrowheads="1"/>
          </p:cNvSpPr>
          <p:nvPr/>
        </p:nvSpPr>
        <p:spPr bwMode="auto">
          <a:xfrm>
            <a:off x="7758369" y="6308725"/>
            <a:ext cx="1417836" cy="224357"/>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Roboto" panose="02000000000000000000" pitchFamily="2" charset="0"/>
                <a:ea typeface="Roboto" panose="02000000000000000000" pitchFamily="2" charset="0"/>
                <a:cs typeface="Arial" panose="020B0604020202020204" pitchFamily="34" charset="0"/>
              </a:rPr>
              <a:t>© WWF / Simon </a:t>
            </a:r>
            <a:r>
              <a:rPr lang="en-GB" altLang="en-US" sz="500" dirty="0" err="1">
                <a:solidFill>
                  <a:schemeClr val="bg1"/>
                </a:solidFill>
                <a:latin typeface="Roboto" panose="02000000000000000000" pitchFamily="2" charset="0"/>
                <a:ea typeface="Roboto" panose="02000000000000000000" pitchFamily="2" charset="0"/>
                <a:cs typeface="Arial" panose="020B0604020202020204" pitchFamily="34" charset="0"/>
              </a:rPr>
              <a:t>Rawles</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068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35" grpId="0" animBg="1"/>
      <p:bldP spid="3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7140</TotalTime>
  <Words>1171</Words>
  <Application>Microsoft Macintosh PowerPoint</Application>
  <PresentationFormat>On-screen Show (4:3)</PresentationFormat>
  <Paragraphs>136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Twinkl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Moarcas</dc:creator>
  <cp:lastModifiedBy>Twinkl Office</cp:lastModifiedBy>
  <cp:revision>24</cp:revision>
  <dcterms:created xsi:type="dcterms:W3CDTF">2021-05-25T10:29:40Z</dcterms:created>
  <dcterms:modified xsi:type="dcterms:W3CDTF">2023-04-06T07:39:21Z</dcterms:modified>
</cp:coreProperties>
</file>