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4"/>
  </p:sldMasterIdLst>
  <p:notesMasterIdLst>
    <p:notesMasterId r:id="rId24"/>
  </p:notesMasterIdLst>
  <p:sldIdLst>
    <p:sldId id="256" r:id="rId5"/>
    <p:sldId id="257" r:id="rId6"/>
    <p:sldId id="261" r:id="rId7"/>
    <p:sldId id="262" r:id="rId8"/>
    <p:sldId id="278" r:id="rId9"/>
    <p:sldId id="258" r:id="rId10"/>
    <p:sldId id="263" r:id="rId11"/>
    <p:sldId id="264" r:id="rId12"/>
    <p:sldId id="265" r:id="rId13"/>
    <p:sldId id="266" r:id="rId14"/>
    <p:sldId id="260" r:id="rId15"/>
    <p:sldId id="267" r:id="rId16"/>
    <p:sldId id="268" r:id="rId17"/>
    <p:sldId id="269" r:id="rId18"/>
    <p:sldId id="270" r:id="rId19"/>
    <p:sldId id="271" r:id="rId20"/>
    <p:sldId id="272" r:id="rId21"/>
    <p:sldId id="273" r:id="rId22"/>
    <p:sldId id="277" r:id="rId23"/>
  </p:sldIdLst>
  <p:sldSz cx="9144000" cy="6858000" type="screen4x3"/>
  <p:notesSz cx="6797675" cy="992822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hF+S3MomxI43Y2uWw7z/nvhK5A0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ence Ackland" initials="FA" lastIdx="97" clrIdx="0">
    <p:extLst>
      <p:ext uri="{19B8F6BF-5375-455C-9EA6-DF929625EA0E}">
        <p15:presenceInfo xmlns:p15="http://schemas.microsoft.com/office/powerpoint/2012/main" userId="S-1-5-21-1598838018-3775903872-2167328690-22119" providerId="AD"/>
      </p:ext>
    </p:extLst>
  </p:cmAuthor>
  <p:cmAuthor id="2" name="Carol Hawman" initials="CH" lastIdx="30" clrIdx="1">
    <p:extLst>
      <p:ext uri="{19B8F6BF-5375-455C-9EA6-DF929625EA0E}">
        <p15:presenceInfo xmlns:p15="http://schemas.microsoft.com/office/powerpoint/2012/main" userId="601e9991fa6e2298" providerId="Windows Live"/>
      </p:ext>
    </p:extLst>
  </p:cmAuthor>
  <p:cmAuthor id="3" name="Joanna Povey" initials="JP" lastIdx="28" clrIdx="2">
    <p:extLst>
      <p:ext uri="{19B8F6BF-5375-455C-9EA6-DF929625EA0E}">
        <p15:presenceInfo xmlns:p15="http://schemas.microsoft.com/office/powerpoint/2012/main" userId="S::Joanna.Povey@edcoms.co.uk::a8097408-19e6-4502-a245-b921b4681a91" providerId="AD"/>
      </p:ext>
    </p:extLst>
  </p:cmAuthor>
  <p:cmAuthor id="4" name="Helen Deathridge" initials="HD" lastIdx="19" clrIdx="3">
    <p:extLst>
      <p:ext uri="{19B8F6BF-5375-455C-9EA6-DF929625EA0E}">
        <p15:presenceInfo xmlns:p15="http://schemas.microsoft.com/office/powerpoint/2012/main" userId="S::Helen.Deathridge@phe.gov.uk::ca262da7-c1b3-4325-8bc2-82a73ba15b7c" providerId="AD"/>
      </p:ext>
    </p:extLst>
  </p:cmAuthor>
  <p:cmAuthor id="5" name="Toni Bennett" initials="TB" lastIdx="41" clrIdx="4">
    <p:extLst>
      <p:ext uri="{19B8F6BF-5375-455C-9EA6-DF929625EA0E}">
        <p15:presenceInfo xmlns:p15="http://schemas.microsoft.com/office/powerpoint/2012/main" userId="S::toni.bennett@phe.gov.uk::0f5fb2dd-d11c-4804-b894-08027eb15312" providerId="AD"/>
      </p:ext>
    </p:extLst>
  </p:cmAuthor>
  <p:cmAuthor id="6" name="Daniel Marks" initials="DM" lastIdx="7" clrIdx="5">
    <p:extLst>
      <p:ext uri="{19B8F6BF-5375-455C-9EA6-DF929625EA0E}">
        <p15:presenceInfo xmlns:p15="http://schemas.microsoft.com/office/powerpoint/2012/main" userId="S::daniel.marks@edcoms.co.uk::71acda68-9030-4482-bfb8-07afb8ba54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B18"/>
    <a:srgbClr val="25A638"/>
    <a:srgbClr val="EA5F2D"/>
    <a:srgbClr val="21A4DE"/>
    <a:srgbClr val="E30616"/>
    <a:srgbClr val="E6B9B8"/>
    <a:srgbClr val="1668B2"/>
    <a:srgbClr val="FFCEED"/>
    <a:srgbClr val="EDBEDA"/>
    <a:srgbClr val="F233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53"/>
    <p:restoredTop sz="92412" autoAdjust="0"/>
  </p:normalViewPr>
  <p:slideViewPr>
    <p:cSldViewPr snapToGrid="0">
      <p:cViewPr varScale="1">
        <p:scale>
          <a:sx n="110" d="100"/>
          <a:sy n="110" d="100"/>
        </p:scale>
        <p:origin x="2308" y="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customschemas.google.com/relationships/presentationmetadata" Target="meta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45660" cy="498135"/>
          </a:xfrm>
          <a:prstGeom prst="rect">
            <a:avLst/>
          </a:prstGeom>
          <a:noFill/>
          <a:ln>
            <a:noFill/>
          </a:ln>
        </p:spPr>
        <p:txBody>
          <a:bodyPr spcFirstLastPara="1" wrap="square" lIns="92100" tIns="46050" rIns="92100" bIns="460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2" y="1"/>
            <a:ext cx="2945660" cy="498135"/>
          </a:xfrm>
          <a:prstGeom prst="rect">
            <a:avLst/>
          </a:prstGeom>
          <a:noFill/>
          <a:ln>
            <a:noFill/>
          </a:ln>
        </p:spPr>
        <p:txBody>
          <a:bodyPr spcFirstLastPara="1" wrap="square" lIns="92100" tIns="46050" rIns="92100" bIns="460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959"/>
            <a:ext cx="5438140" cy="3909239"/>
          </a:xfrm>
          <a:prstGeom prst="rect">
            <a:avLst/>
          </a:prstGeom>
          <a:noFill/>
          <a:ln>
            <a:noFill/>
          </a:ln>
        </p:spPr>
        <p:txBody>
          <a:bodyPr spcFirstLastPara="1" wrap="square" lIns="92100" tIns="46050" rIns="92100" bIns="460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2"/>
            <a:ext cx="2945660" cy="498134"/>
          </a:xfrm>
          <a:prstGeom prst="rect">
            <a:avLst/>
          </a:prstGeom>
          <a:noFill/>
          <a:ln>
            <a:noFill/>
          </a:ln>
        </p:spPr>
        <p:txBody>
          <a:bodyPr spcFirstLastPara="1" wrap="square" lIns="92100" tIns="46050" rIns="92100" bIns="460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2" y="9430092"/>
            <a:ext cx="2945660" cy="498134"/>
          </a:xfrm>
          <a:prstGeom prst="rect">
            <a:avLst/>
          </a:prstGeom>
          <a:noFill/>
          <a:ln>
            <a:noFill/>
          </a:ln>
        </p:spPr>
        <p:txBody>
          <a:bodyPr spcFirstLastPara="1" wrap="square" lIns="92100" tIns="46050" rIns="92100" bIns="4605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402770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433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Teachers’ notes</a:t>
            </a:r>
            <a:endParaRPr lang="en-GB" dirty="0"/>
          </a:p>
          <a:p>
            <a:pPr marL="0" lvl="0" indent="0" algn="l" rtl="0">
              <a:spcBef>
                <a:spcPts val="0"/>
              </a:spcBef>
              <a:spcAft>
                <a:spcPts val="0"/>
              </a:spcAft>
              <a:buNone/>
            </a:pPr>
            <a:r>
              <a:rPr lang="en-GB" dirty="0"/>
              <a:t>Additional inclusion ideas:</a:t>
            </a:r>
          </a:p>
          <a:p>
            <a:pPr marL="171450" lvl="0" indent="-171450" algn="l" rtl="0">
              <a:spcBef>
                <a:spcPts val="0"/>
              </a:spcBef>
              <a:spcAft>
                <a:spcPts val="0"/>
              </a:spcAft>
              <a:buFont typeface="Arial" panose="020B0604020202020204" pitchFamily="34" charset="0"/>
              <a:buChar char="•"/>
            </a:pPr>
            <a:r>
              <a:rPr lang="en-GB" dirty="0"/>
              <a:t>Have more than one tagger at a time.</a:t>
            </a:r>
          </a:p>
          <a:p>
            <a:pPr marL="171450" lvl="0" indent="-171450" algn="l" rtl="0">
              <a:spcBef>
                <a:spcPts val="0"/>
              </a:spcBef>
              <a:spcAft>
                <a:spcPts val="0"/>
              </a:spcAft>
              <a:buFont typeface="Arial" panose="020B0604020202020204" pitchFamily="34" charset="0"/>
              <a:buChar char="•"/>
            </a:pPr>
            <a:r>
              <a:rPr lang="en-GB" dirty="0"/>
              <a:t>Have a hot spot (a short ‘rest zone’): players can rest in this zone for 10 seconds without being frozen. Set a limit on how many times and for how long they can rest, e.g. only 10 seconds for each minute of play. </a:t>
            </a:r>
          </a:p>
          <a:p>
            <a:pPr marL="171450" lvl="0" indent="-171450" algn="l" rtl="0">
              <a:spcBef>
                <a:spcPts val="0"/>
              </a:spcBef>
              <a:spcAft>
                <a:spcPts val="0"/>
              </a:spcAft>
              <a:buFont typeface="Arial" panose="020B0604020202020204" pitchFamily="34" charset="0"/>
              <a:buChar char="•"/>
            </a:pPr>
            <a:r>
              <a:rPr lang="en-GB" dirty="0"/>
              <a:t>Change what players touch to unfreeze each other, e.g. waist, knee, foot.</a:t>
            </a:r>
          </a:p>
          <a:p>
            <a:pPr marL="171450" lvl="0" indent="-171450" algn="l" rtl="0">
              <a:spcBef>
                <a:spcPts val="0"/>
              </a:spcBef>
              <a:spcAft>
                <a:spcPts val="0"/>
              </a:spcAft>
              <a:buFont typeface="Arial" panose="020B0604020202020204" pitchFamily="34" charset="0"/>
              <a:buChar char="•"/>
            </a:pPr>
            <a:r>
              <a:rPr lang="en-GB" dirty="0"/>
              <a:t>Adjust the length of each round, e.g. 1 minute, 3 minutes.</a:t>
            </a:r>
          </a:p>
          <a:p>
            <a:pPr marL="171450" lvl="0" indent="-171450" algn="l" rtl="0">
              <a:spcBef>
                <a:spcPts val="0"/>
              </a:spcBef>
              <a:spcAft>
                <a:spcPts val="0"/>
              </a:spcAft>
              <a:buFont typeface="Arial" panose="020B0604020202020204" pitchFamily="34" charset="0"/>
              <a:buChar char="•"/>
            </a:pPr>
            <a:r>
              <a:rPr lang="en-GB" dirty="0"/>
              <a:t>Walk quickly instead of running.</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Instructions </a:t>
            </a:r>
            <a:r>
              <a:rPr lang="en-GB" dirty="0"/>
              <a:t>(these are shown on the slide in presentation mode)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dirty="0">
                <a:solidFill>
                  <a:schemeClr val="bg1"/>
                </a:solidFill>
              </a:rPr>
              <a:t>When you are tagged, stop, make a shape and freeze. What shapes can you make? Think tall, small, wide, strong or spiky!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dirty="0">
                <a:solidFill>
                  <a:schemeClr val="bg1"/>
                </a:solidFill>
              </a:rPr>
              <a:t>Stay frozen until another player taps your shoulder. Move again. If you are tagged again, make a different shape.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dirty="0">
                <a:solidFill>
                  <a:schemeClr val="bg1"/>
                </a:solidFill>
              </a:rPr>
              <a:t>Play for 2 minutes then change the tagger.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sz="1200" dirty="0">
              <a:solidFill>
                <a:schemeClr val="bg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sz="1200" dirty="0">
              <a:solidFill>
                <a:schemeClr val="bg1"/>
              </a:solidFill>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3667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pPr marL="228600" lvl="0" indent="0">
              <a:buFont typeface="Arial" panose="020B0604020202020204" pitchFamily="34" charset="0"/>
              <a:buNone/>
            </a:pPr>
            <a:r>
              <a:rPr lang="en-GB" dirty="0"/>
              <a:t>Additional inclusion ideas:</a:t>
            </a:r>
          </a:p>
          <a:p>
            <a:pPr>
              <a:buFont typeface="Arial" panose="020B0604020202020204" pitchFamily="34" charset="0"/>
              <a:buChar char="•"/>
            </a:pPr>
            <a:r>
              <a:rPr lang="en-GB" dirty="0"/>
              <a:t>Change how the ball is passed, e.g. tap, throw, roll, kick, bounce, push with a hockey stick.</a:t>
            </a:r>
          </a:p>
          <a:p>
            <a:pPr>
              <a:buFont typeface="Arial" panose="020B0604020202020204" pitchFamily="34" charset="0"/>
              <a:buChar char="•"/>
            </a:pPr>
            <a:r>
              <a:rPr lang="en-GB" dirty="0"/>
              <a:t>Change the size and weight of the ball, e.g. netball, beach ball, tennis ball, balloon.</a:t>
            </a:r>
          </a:p>
          <a:p>
            <a:pPr>
              <a:buFont typeface="Arial" panose="020B0604020202020204" pitchFamily="34" charset="0"/>
              <a:buChar char="•"/>
            </a:pPr>
            <a:r>
              <a:rPr lang="en-GB" dirty="0"/>
              <a:t>Sit or kneel instead of standing.</a:t>
            </a:r>
          </a:p>
          <a:p>
            <a:pPr>
              <a:buFont typeface="Arial" panose="020B0604020202020204" pitchFamily="34" charset="0"/>
              <a:buChar char="•"/>
            </a:pPr>
            <a:r>
              <a:rPr lang="en-GB" dirty="0"/>
              <a:t>Make the circle larger or smaller.</a:t>
            </a:r>
          </a:p>
          <a:p>
            <a:pPr>
              <a:buFont typeface="Arial" panose="020B0604020202020204" pitchFamily="34" charset="0"/>
              <a:buChar char="•"/>
            </a:pPr>
            <a:r>
              <a:rPr lang="en-GB" dirty="0"/>
              <a:t>Change the number of players, e.g. 2 L v 1 IM, 6 L v 2 IM</a:t>
            </a:r>
          </a:p>
          <a:p>
            <a:pPr>
              <a:buFont typeface="Arial" panose="020B0604020202020204" pitchFamily="34" charset="0"/>
              <a:buChar char="•"/>
            </a:pPr>
            <a:r>
              <a:rPr lang="en-GB" dirty="0"/>
              <a:t>Loki players must stand on a spot to send and receive so only Iron Man can move.</a:t>
            </a:r>
          </a:p>
          <a:p>
            <a:pPr>
              <a:buFont typeface="Arial" panose="020B0604020202020204" pitchFamily="34" charset="0"/>
              <a:buChar char="•"/>
            </a:pPr>
            <a:r>
              <a:rPr lang="en-GB" dirty="0"/>
              <a:t>Loki players must pass the ball in a given order to help Iron Man to anticipate it.</a:t>
            </a:r>
          </a:p>
          <a:p>
            <a:pPr>
              <a:buFont typeface="Arial" panose="020B0604020202020204" pitchFamily="34" charset="0"/>
              <a:buChar char="•"/>
            </a:pPr>
            <a:r>
              <a:rPr lang="en-GB" dirty="0"/>
              <a:t>Change Iron Man each time the ball is intercepted.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dirty="0"/>
              <a:t>Loki players aim at a goal rather than passing to another player.</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dirty="0"/>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dirty="0"/>
              <a:t>Challenge:</a:t>
            </a:r>
            <a:r>
              <a:rPr lang="en-GB" baseline="0" dirty="0"/>
              <a:t> When a Loki drops the ball, a member of their team has to run around the circle. This should be taken in turns. </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baseline="0" dirty="0"/>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b="1" dirty="0"/>
              <a:t>Instructions </a:t>
            </a:r>
            <a:r>
              <a:rPr lang="en-GB" dirty="0"/>
              <a:t>(these are shown on the slide in presentation mode)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r>
              <a:rPr lang="en-GB" sz="1200" dirty="0">
                <a:solidFill>
                  <a:schemeClr val="bg1"/>
                </a:solidFill>
              </a:rPr>
              <a:t>One player passes a ball to another player across the circle. They cannot pass to a neighbour. Iron Man should try to intercept it – stop it from reaching the other player. How many interceptions (stopped passes) can Iron Man make in the time</a:t>
            </a:r>
            <a:r>
              <a:rPr lang="en-GB" dirty="0">
                <a:solidFill>
                  <a:schemeClr val="bg1"/>
                </a:solidFill>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r>
              <a:rPr lang="en-GB" sz="1200" dirty="0">
                <a:solidFill>
                  <a:schemeClr val="bg1"/>
                </a:solidFill>
              </a:rPr>
              <a:t>Play for 2 minutes then change places so everyone has the chance to be Iron Man.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r>
              <a:rPr lang="en-GB" sz="1200" dirty="0">
                <a:solidFill>
                  <a:schemeClr val="bg1"/>
                </a:solidFill>
              </a:rPr>
              <a:t>Can you change how the ball is passed each round? For example, you could throw overarm, underarm </a:t>
            </a:r>
            <a:br>
              <a:rPr lang="en-GB" sz="1200" dirty="0">
                <a:solidFill>
                  <a:schemeClr val="bg1"/>
                </a:solidFill>
              </a:rPr>
            </a:br>
            <a:r>
              <a:rPr lang="en-GB" sz="1200" dirty="0">
                <a:solidFill>
                  <a:schemeClr val="bg1"/>
                </a:solidFill>
              </a:rPr>
              <a:t>or with a chest pass; you could bounce, kick or roll the ball instead.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r>
              <a:rPr lang="en-GB" sz="1200" dirty="0">
                <a:solidFill>
                  <a:schemeClr val="bg1"/>
                </a:solidFill>
              </a:rPr>
              <a:t>Can Iron Man make more interceptions next time?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endParaRPr lang="en-GB" sz="1200" dirty="0">
              <a:solidFill>
                <a:schemeClr val="bg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endParaRPr lang="en-GB" sz="1200" dirty="0">
              <a:solidFill>
                <a:schemeClr val="bg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endParaRPr lang="en-GB" dirty="0">
              <a:solidFill>
                <a:schemeClr val="bg1"/>
              </a:solidFill>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dirty="0"/>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dirty="0"/>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5577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Teachers’ notes</a:t>
            </a:r>
          </a:p>
          <a:p>
            <a:pPr marL="0" lvl="0" indent="0" algn="l" rtl="0">
              <a:spcBef>
                <a:spcPts val="0"/>
              </a:spcBef>
              <a:spcAft>
                <a:spcPts val="0"/>
              </a:spcAft>
              <a:buNone/>
            </a:pPr>
            <a:r>
              <a:rPr lang="en-GB" dirty="0"/>
              <a:t>Additional inclusion ideas:</a:t>
            </a:r>
          </a:p>
          <a:p>
            <a:pPr marL="171450" lvl="0" indent="-171450" algn="l" rtl="0">
              <a:spcBef>
                <a:spcPts val="0"/>
              </a:spcBef>
              <a:spcAft>
                <a:spcPts val="0"/>
              </a:spcAft>
              <a:buFont typeface="Arial" panose="020B0604020202020204" pitchFamily="34" charset="0"/>
              <a:buChar char="•"/>
            </a:pPr>
            <a:r>
              <a:rPr lang="en-GB" dirty="0"/>
              <a:t>Players stand closer or further apart.</a:t>
            </a:r>
          </a:p>
          <a:p>
            <a:pPr marL="171450" lvl="0" indent="-171450" algn="l" rtl="0">
              <a:spcBef>
                <a:spcPts val="0"/>
              </a:spcBef>
              <a:spcAft>
                <a:spcPts val="0"/>
              </a:spcAft>
              <a:buFont typeface="Arial" panose="020B0604020202020204" pitchFamily="34" charset="0"/>
              <a:buChar char="•"/>
            </a:pPr>
            <a:r>
              <a:rPr lang="en-GB" dirty="0"/>
              <a:t>The space between players varies, e.g. some closer, some further, to increase/decrease the challenge.</a:t>
            </a:r>
          </a:p>
          <a:p>
            <a:pPr marL="171450" lvl="0" indent="-171450" algn="l" rtl="0">
              <a:spcBef>
                <a:spcPts val="0"/>
              </a:spcBef>
              <a:spcAft>
                <a:spcPts val="0"/>
              </a:spcAft>
              <a:buFont typeface="Arial" panose="020B0604020202020204" pitchFamily="34" charset="0"/>
              <a:buChar char="•"/>
            </a:pPr>
            <a:r>
              <a:rPr lang="en-GB" dirty="0"/>
              <a:t>Players sit in a line between the ‘lake’ and the ‘sledge’ and swivel to pass the blocks between them.</a:t>
            </a:r>
          </a:p>
          <a:p>
            <a:pPr marL="171450" lvl="0" indent="-171450" algn="l" rtl="0">
              <a:spcBef>
                <a:spcPts val="0"/>
              </a:spcBef>
              <a:spcAft>
                <a:spcPts val="0"/>
              </a:spcAft>
              <a:buFont typeface="Arial" panose="020B0604020202020204" pitchFamily="34" charset="0"/>
              <a:buChar char="•"/>
            </a:pPr>
            <a:r>
              <a:rPr lang="en-GB" dirty="0"/>
              <a:t>Leader tells players which action to use, e.g. “Carry the ice block above your head”.</a:t>
            </a:r>
          </a:p>
          <a:p>
            <a:pPr marL="171450" lvl="0" indent="-171450" algn="l" rtl="0">
              <a:spcBef>
                <a:spcPts val="0"/>
              </a:spcBef>
              <a:spcAft>
                <a:spcPts val="0"/>
              </a:spcAft>
              <a:buFont typeface="Arial" panose="020B0604020202020204" pitchFamily="34" charset="0"/>
              <a:buChar char="•"/>
            </a:pPr>
            <a:r>
              <a:rPr lang="en-GB" dirty="0"/>
              <a:t>If using equipment, vary the equipment and method, e.g. hockey stick to push small ball, dribble football, bounce basketball, tap balloon with body part or bat.</a:t>
            </a:r>
          </a:p>
          <a:p>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Instructions </a:t>
            </a:r>
            <a:r>
              <a:rPr lang="en-GB" dirty="0"/>
              <a:t>(these are shown on the slide in presentation mode)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dirty="0">
                <a:solidFill>
                  <a:schemeClr val="bg1"/>
                </a:solidFill>
              </a:rPr>
              <a:t>Player 1 runs to the frozen lake and returns with a pretend ice block. How big is it? How heavy is it? How will you bring it back? Carrying, pulling, pushing, kicking – it’s up to you!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dirty="0">
                <a:solidFill>
                  <a:schemeClr val="bg1"/>
                </a:solidFill>
              </a:rPr>
              <a:t>Pass it down your team line to your sledge. Each player copies the same passing action as player 1. Player 2 runs to collect another ice block. Bring it back to the team using a different method/action.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dirty="0">
                <a:solidFill>
                  <a:schemeClr val="bg1"/>
                </a:solidFill>
              </a:rPr>
              <a:t>Keep playing until everyone has collected an ice block – or until time is up. Can you beat your team score/time next round?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sz="1200" dirty="0">
              <a:solidFill>
                <a:schemeClr val="bg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sz="1200" dirty="0">
              <a:solidFill>
                <a:schemeClr val="bg1"/>
              </a:solidFill>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4448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pPr marL="0" lvl="0" indent="0" algn="l" rtl="0">
              <a:spcBef>
                <a:spcPts val="0"/>
              </a:spcBef>
              <a:spcAft>
                <a:spcPts val="0"/>
              </a:spcAft>
              <a:buNone/>
            </a:pPr>
            <a:r>
              <a:rPr lang="en-GB" dirty="0"/>
              <a:t>Additional inclusion ideas:</a:t>
            </a:r>
          </a:p>
          <a:p>
            <a:pPr marL="171450" lvl="0" indent="-171450" algn="l" rtl="0">
              <a:spcBef>
                <a:spcPts val="0"/>
              </a:spcBef>
              <a:spcAft>
                <a:spcPts val="0"/>
              </a:spcAft>
              <a:buFont typeface="Arial" panose="020B0604020202020204" pitchFamily="34" charset="0"/>
              <a:buChar char="•"/>
            </a:pPr>
            <a:r>
              <a:rPr lang="en-GB" dirty="0"/>
              <a:t>Keep the action verbs as open as possible so children can interpret them in different ways, e.g. move as quietly as possible, move as quickly as possible, imagine you are in a small space etc.</a:t>
            </a:r>
          </a:p>
          <a:p>
            <a:pPr marL="171450" lvl="0" indent="-171450" algn="l" rtl="0">
              <a:spcBef>
                <a:spcPts val="0"/>
              </a:spcBef>
              <a:spcAft>
                <a:spcPts val="0"/>
              </a:spcAft>
              <a:buFont typeface="Arial" panose="020B0604020202020204" pitchFamily="34" charset="0"/>
              <a:buChar char="•"/>
            </a:pPr>
            <a:r>
              <a:rPr lang="en-GB" dirty="0"/>
              <a:t>Children may move only part of their bodies, e.g. upper limbs if they have a lower limb impairment.</a:t>
            </a:r>
          </a:p>
          <a:p>
            <a:pPr marL="0" lvl="0" indent="0" algn="l" rtl="0">
              <a:spcBef>
                <a:spcPts val="0"/>
              </a:spcBef>
              <a:spcAft>
                <a:spcPts val="0"/>
              </a:spcAft>
              <a:buFont typeface="Arial" panose="020B0604020202020204" pitchFamily="34" charset="0"/>
              <a:buNone/>
            </a:pPr>
            <a:endParaRPr lang="en-GB" dirty="0"/>
          </a:p>
          <a:p>
            <a:pPr marL="0" lvl="0" indent="0" algn="l" rtl="0">
              <a:spcBef>
                <a:spcPts val="0"/>
              </a:spcBef>
              <a:spcAft>
                <a:spcPts val="0"/>
              </a:spcAft>
              <a:buFont typeface="Arial" panose="020B0604020202020204" pitchFamily="34" charset="0"/>
              <a:buNone/>
            </a:pPr>
            <a:r>
              <a:rPr lang="en-GB" dirty="0"/>
              <a:t>Ask children to imagine they are other characters from Toy Story (such as Bo Peep or Buzz Lightyear) or a character of their own choice: how will they move like that character?</a:t>
            </a:r>
          </a:p>
          <a:p>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Instructions </a:t>
            </a:r>
            <a:r>
              <a:rPr lang="en-GB" dirty="0"/>
              <a:t>(these are shown on the slide in presentation mode)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dirty="0">
                <a:solidFill>
                  <a:schemeClr val="bg1"/>
                </a:solidFill>
              </a:rPr>
              <a:t>Crawl under Andy’s bed to find a missing toy. Zig-zag down the garden to escape a scary dog. Creep down the stairs without being seen. Climb up to the windowsill to spy through the window. Jump on to Andy’s bed to make a speech.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dirty="0">
                <a:solidFill>
                  <a:schemeClr val="bg1"/>
                </a:solidFill>
              </a:rPr>
              <a:t>Andy’s coming! Quickly get back to your base! Did you get there in time or did Andy see you move?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dirty="0">
                <a:solidFill>
                  <a:schemeClr val="bg1"/>
                </a:solidFill>
              </a:rPr>
              <a:t>Make up your own actions and play again. How else might Woody move? How might the other toys move?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sz="1200" dirty="0">
              <a:solidFill>
                <a:schemeClr val="bg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sz="1200" dirty="0">
              <a:solidFill>
                <a:schemeClr val="bg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sz="1200" dirty="0">
              <a:solidFill>
                <a:schemeClr val="bg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559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pPr marL="0" lvl="0" indent="0" algn="l" rtl="0">
              <a:spcBef>
                <a:spcPts val="0"/>
              </a:spcBef>
              <a:spcAft>
                <a:spcPts val="0"/>
              </a:spcAft>
              <a:buNone/>
            </a:pPr>
            <a:r>
              <a:rPr lang="en-GB" dirty="0"/>
              <a:t>Additional inclusion ideas:</a:t>
            </a:r>
          </a:p>
          <a:p>
            <a:pPr marL="171450" lvl="0" indent="-171450" algn="l" rtl="0">
              <a:spcBef>
                <a:spcPts val="0"/>
              </a:spcBef>
              <a:spcAft>
                <a:spcPts val="0"/>
              </a:spcAft>
              <a:buFont typeface="Arial" panose="020B0604020202020204" pitchFamily="34" charset="0"/>
              <a:buChar char="•"/>
            </a:pPr>
            <a:r>
              <a:rPr lang="en-GB" dirty="0"/>
              <a:t>Adjust timings to suit the children. Use different time periods for different children.</a:t>
            </a:r>
          </a:p>
          <a:p>
            <a:pPr marL="171450" lvl="0" indent="-171450" algn="l" rtl="0">
              <a:spcBef>
                <a:spcPts val="0"/>
              </a:spcBef>
              <a:spcAft>
                <a:spcPts val="0"/>
              </a:spcAft>
              <a:buFont typeface="Arial" panose="020B0604020202020204" pitchFamily="34" charset="0"/>
              <a:buChar char="•"/>
            </a:pPr>
            <a:r>
              <a:rPr lang="en-GB" dirty="0"/>
              <a:t>Allow children to choose their own way to travel.</a:t>
            </a:r>
          </a:p>
          <a:p>
            <a:pPr marL="171450" lvl="0" indent="-171450" algn="l" rtl="0">
              <a:spcBef>
                <a:spcPts val="0"/>
              </a:spcBef>
              <a:spcAft>
                <a:spcPts val="0"/>
              </a:spcAft>
              <a:buFont typeface="Arial" panose="020B0604020202020204" pitchFamily="34" charset="0"/>
              <a:buChar char="•"/>
            </a:pPr>
            <a:r>
              <a:rPr lang="en-GB" dirty="0"/>
              <a:t>Encourage children to focus on their own improvement rather than comparing with others.</a:t>
            </a:r>
          </a:p>
          <a:p>
            <a:pPr marL="171450" lvl="0" indent="-171450" algn="l" rtl="0">
              <a:spcBef>
                <a:spcPts val="0"/>
              </a:spcBef>
              <a:spcAft>
                <a:spcPts val="0"/>
              </a:spcAft>
              <a:buFont typeface="Arial" panose="020B0604020202020204" pitchFamily="34" charset="0"/>
              <a:buChar char="•"/>
            </a:pPr>
            <a:r>
              <a:rPr lang="en-GB" dirty="0"/>
              <a:t>Include a resting phase between each go if needed.</a:t>
            </a:r>
          </a:p>
          <a:p>
            <a:pPr marL="171450" lvl="0" indent="-171450" algn="l" rtl="0">
              <a:spcBef>
                <a:spcPts val="0"/>
              </a:spcBef>
              <a:spcAft>
                <a:spcPts val="0"/>
              </a:spcAft>
              <a:buFont typeface="Arial" panose="020B0604020202020204" pitchFamily="34" charset="0"/>
              <a:buChar char="•"/>
            </a:pPr>
            <a:r>
              <a:rPr lang="en-GB" dirty="0"/>
              <a:t>Ask children to work in teams to cover a distance and improve their team score. For example:</a:t>
            </a:r>
          </a:p>
          <a:p>
            <a:pPr marL="628650" lvl="1" indent="-171450" algn="l" rtl="0">
              <a:spcBef>
                <a:spcPts val="0"/>
              </a:spcBef>
              <a:spcAft>
                <a:spcPts val="0"/>
              </a:spcAft>
              <a:buFont typeface="Arial" panose="020B0604020202020204" pitchFamily="34" charset="0"/>
              <a:buChar char="•"/>
            </a:pPr>
            <a:r>
              <a:rPr lang="en-GB" dirty="0"/>
              <a:t>Work in teams of 4-6.</a:t>
            </a:r>
          </a:p>
          <a:p>
            <a:pPr marL="628650" lvl="1" indent="-171450" algn="l" rtl="0">
              <a:spcBef>
                <a:spcPts val="0"/>
              </a:spcBef>
              <a:spcAft>
                <a:spcPts val="0"/>
              </a:spcAft>
              <a:buFont typeface="Arial" panose="020B0604020202020204" pitchFamily="34" charset="0"/>
              <a:buChar char="•"/>
            </a:pPr>
            <a:r>
              <a:rPr lang="en-GB" dirty="0"/>
              <a:t>Half of the team stands on one side of the ‘canyon’; the rest of the team stand on the other side.</a:t>
            </a:r>
          </a:p>
          <a:p>
            <a:pPr marL="628650" lvl="1" indent="-171450" algn="l" rtl="0">
              <a:spcBef>
                <a:spcPts val="0"/>
              </a:spcBef>
              <a:spcAft>
                <a:spcPts val="0"/>
              </a:spcAft>
              <a:buFont typeface="Arial" panose="020B0604020202020204" pitchFamily="34" charset="0"/>
              <a:buChar char="•"/>
            </a:pPr>
            <a:r>
              <a:rPr lang="en-GB" dirty="0"/>
              <a:t>Player 1 from one side ‘flies’ across the canyon, taps a player from the other side who flies back.</a:t>
            </a:r>
          </a:p>
          <a:p>
            <a:pPr marL="628650" lvl="1" indent="-171450" algn="l" rtl="0">
              <a:spcBef>
                <a:spcPts val="0"/>
              </a:spcBef>
              <a:spcAft>
                <a:spcPts val="0"/>
              </a:spcAft>
              <a:buFont typeface="Arial" panose="020B0604020202020204" pitchFamily="34" charset="0"/>
              <a:buChar char="•"/>
            </a:pPr>
            <a:r>
              <a:rPr lang="en-GB" dirty="0"/>
              <a:t>Keep alternating the relay from side to side until time is up (4 minutes).</a:t>
            </a:r>
          </a:p>
          <a:p>
            <a:pPr marL="628650" lvl="1" indent="-171450" algn="l" rtl="0">
              <a:spcBef>
                <a:spcPts val="0"/>
              </a:spcBef>
              <a:spcAft>
                <a:spcPts val="0"/>
              </a:spcAft>
              <a:buFont typeface="Arial" panose="020B0604020202020204" pitchFamily="34" charset="0"/>
              <a:buChar char="•"/>
            </a:pPr>
            <a:r>
              <a:rPr lang="en-GB" dirty="0"/>
              <a:t>How many canyon crossings did the team make?</a:t>
            </a:r>
          </a:p>
          <a:p>
            <a:pPr marL="628650" lvl="1" indent="-171450" algn="l" rtl="0">
              <a:spcBef>
                <a:spcPts val="0"/>
              </a:spcBef>
              <a:spcAft>
                <a:spcPts val="0"/>
              </a:spcAft>
              <a:buFont typeface="Arial" panose="020B0604020202020204" pitchFamily="34" charset="0"/>
              <a:buChar char="•"/>
            </a:pPr>
            <a:r>
              <a:rPr lang="en-GB" dirty="0"/>
              <a:t>Play again to see if they can beat their score a second time. </a:t>
            </a:r>
          </a:p>
          <a:p>
            <a:pPr marL="628650" lvl="1" indent="-171450" algn="l" rtl="0">
              <a:spcBef>
                <a:spcPts val="0"/>
              </a:spcBef>
              <a:spcAft>
                <a:spcPts val="0"/>
              </a:spcAft>
              <a:buFont typeface="Arial" panose="020B0604020202020204" pitchFamily="34" charset="0"/>
              <a:buChar char="•"/>
            </a:pPr>
            <a:endParaRPr lang="en-GB" dirty="0"/>
          </a:p>
          <a:p>
            <a:pPr marL="628650" lvl="1" indent="-171450" algn="l" rtl="0">
              <a:spcBef>
                <a:spcPts val="0"/>
              </a:spcBef>
              <a:spcAft>
                <a:spcPts val="0"/>
              </a:spcAft>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b="1" dirty="0"/>
              <a:t>Instructions </a:t>
            </a:r>
            <a:r>
              <a:rPr lang="en-GB" dirty="0"/>
              <a:t>(these are shown on the slide in presentation mode)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r>
              <a:rPr lang="en-GB" sz="1200" dirty="0">
                <a:solidFill>
                  <a:schemeClr val="bg1"/>
                </a:solidFill>
              </a:rPr>
              <a:t>You can count laps around the playground, distance along a track or the number of shuttle runs you do. Choose a way to travel, such as running, skipping, fast walking.</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r>
              <a:rPr lang="en-GB" sz="1200" dirty="0">
                <a:solidFill>
                  <a:schemeClr val="bg1"/>
                </a:solidFill>
              </a:rPr>
              <a:t>Set the timer again. Can you go further this time? Set the timer again. Can you go further or travel differently this time? Try to make 4 runs in total. On which one did you travel furthest?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r>
              <a:rPr lang="en-GB" sz="1200" dirty="0">
                <a:solidFill>
                  <a:schemeClr val="bg1"/>
                </a:solidFill>
              </a:rPr>
              <a:t>How will you encourage each other to fly as well as Buzz Lightyear?</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endParaRPr lang="en-GB" sz="1200" dirty="0">
              <a:solidFill>
                <a:schemeClr val="bg1"/>
              </a:solidFill>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endParaRPr lang="en-GB" dirty="0"/>
          </a:p>
          <a:p>
            <a:pPr marL="171450" lvl="0" indent="-171450" algn="l" rtl="0">
              <a:spcBef>
                <a:spcPts val="0"/>
              </a:spcBef>
              <a:spcAft>
                <a:spcPts val="0"/>
              </a:spcAft>
              <a:buFont typeface="Arial" panose="020B0604020202020204" pitchFamily="34" charset="0"/>
              <a:buChar char="•"/>
            </a:pPr>
            <a:endParaRPr lang="en-GB" dirty="0"/>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2029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dirty="0"/>
              <a:t>Additional inclusion ideas:</a:t>
            </a:r>
          </a:p>
          <a:p>
            <a:pPr>
              <a:buFont typeface="Arial" panose="020B0604020202020204" pitchFamily="34" charset="0"/>
              <a:buChar char="•"/>
            </a:pPr>
            <a:r>
              <a:rPr lang="en-GB" dirty="0"/>
              <a:t>Simplify the verbs so individual children can interpret them in their own way, e.g. “Go high” could be jump high or reach high; “Go low” could be a crouch or just a bend at the waist etc.</a:t>
            </a:r>
          </a:p>
          <a:p>
            <a:pPr>
              <a:buFont typeface="Arial" panose="020B0604020202020204" pitchFamily="34" charset="0"/>
              <a:buChar char="•"/>
            </a:pPr>
            <a:r>
              <a:rPr lang="en-GB" dirty="0"/>
              <a:t>Change the instructions to suit the children’s abilities – easier or harder.</a:t>
            </a:r>
          </a:p>
          <a:p>
            <a:pPr>
              <a:buFont typeface="Arial" panose="020B0604020202020204" pitchFamily="34" charset="0"/>
              <a:buChar char="•"/>
            </a:pPr>
            <a:r>
              <a:rPr lang="en-GB" dirty="0"/>
              <a:t>Reduce or increase the number of instructions.</a:t>
            </a:r>
          </a:p>
          <a:p>
            <a:pPr>
              <a:buFont typeface="Arial" panose="020B0604020202020204" pitchFamily="34" charset="0"/>
              <a:buChar char="•"/>
            </a:pPr>
            <a:r>
              <a:rPr lang="en-GB" dirty="0"/>
              <a:t>Include more running-type instructions, e.g. “Go East” or “Run left”, between stationary actions.</a:t>
            </a:r>
          </a:p>
          <a:p>
            <a:pPr>
              <a:buFont typeface="Arial" panose="020B0604020202020204" pitchFamily="34" charset="0"/>
              <a:buChar char="•"/>
            </a:pPr>
            <a:r>
              <a:rPr lang="en-GB" dirty="0"/>
              <a:t>Instead of calling instructions, throw a dice: 1 = jump high, 6 = cover blown.</a:t>
            </a:r>
          </a:p>
          <a:p>
            <a:pPr>
              <a:buFont typeface="Arial" panose="020B0604020202020204" pitchFamily="34" charset="0"/>
              <a:buChar char="•"/>
            </a:pPr>
            <a:r>
              <a:rPr lang="en-GB" dirty="0"/>
              <a:t>Ask chief spies to work in pairs, e.g. alternating instructions.</a:t>
            </a:r>
          </a:p>
          <a:p>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Instructions </a:t>
            </a:r>
            <a:r>
              <a:rPr lang="en-GB" dirty="0"/>
              <a:t>(these are shown on the slide in presentation mode)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sz="1200" dirty="0">
                <a:solidFill>
                  <a:schemeClr val="bg1"/>
                </a:solidFill>
              </a:rPr>
              <a:t>Trainee spies spread around the space in front of the chief spy and obey the instructions (make sure you have enough space!). Follow each instruction exactly and speedily if you want to become a spy!</a:t>
            </a:r>
          </a:p>
          <a:p>
            <a:pPr>
              <a:buClrTx/>
              <a:buFontTx/>
            </a:pPr>
            <a:r>
              <a:rPr lang="en-GB" sz="1200" dirty="0">
                <a:solidFill>
                  <a:schemeClr val="bg1"/>
                </a:solidFill>
              </a:rPr>
              <a:t>2.   Instructions:</a:t>
            </a:r>
          </a:p>
          <a:p>
            <a:pPr marL="342900" indent="-342900">
              <a:buClrTx/>
              <a:buFont typeface="+mj-lt"/>
              <a:buAutoNum type="arabicPeriod"/>
            </a:pPr>
            <a:endParaRPr lang="en-GB" sz="1200" dirty="0">
              <a:solidFill>
                <a:schemeClr val="bg1"/>
              </a:solidFill>
            </a:endParaRPr>
          </a:p>
          <a:p>
            <a:pPr marL="800100" lvl="1" indent="-342900">
              <a:buClrTx/>
              <a:buFont typeface="+mj-lt"/>
              <a:buAutoNum type="arabicPeriod"/>
            </a:pPr>
            <a:r>
              <a:rPr lang="en-GB" sz="1200" dirty="0">
                <a:solidFill>
                  <a:schemeClr val="bg1"/>
                </a:solidFill>
              </a:rPr>
              <a:t>Jump high</a:t>
            </a:r>
          </a:p>
          <a:p>
            <a:pPr marL="800100" lvl="1" indent="-342900">
              <a:buClrTx/>
              <a:buFont typeface="+mj-lt"/>
              <a:buAutoNum type="arabicPeriod"/>
            </a:pPr>
            <a:r>
              <a:rPr lang="en-GB" sz="1200" dirty="0">
                <a:solidFill>
                  <a:schemeClr val="bg1"/>
                </a:solidFill>
              </a:rPr>
              <a:t>Crouch low </a:t>
            </a:r>
          </a:p>
          <a:p>
            <a:pPr marL="800100" lvl="1" indent="-342900">
              <a:buClrTx/>
              <a:buFont typeface="+mj-lt"/>
              <a:buAutoNum type="arabicPeriod"/>
            </a:pPr>
            <a:r>
              <a:rPr lang="en-GB" sz="1200" dirty="0">
                <a:solidFill>
                  <a:schemeClr val="bg1"/>
                </a:solidFill>
              </a:rPr>
              <a:t>Kick left and right </a:t>
            </a:r>
          </a:p>
          <a:p>
            <a:pPr marL="800100" lvl="1" indent="-342900">
              <a:buClrTx/>
              <a:buFont typeface="+mj-lt"/>
              <a:buAutoNum type="arabicPeriod"/>
            </a:pPr>
            <a:r>
              <a:rPr lang="en-GB" sz="1200" dirty="0">
                <a:solidFill>
                  <a:schemeClr val="bg1"/>
                </a:solidFill>
              </a:rPr>
              <a:t>Pivot (turn around) </a:t>
            </a:r>
          </a:p>
          <a:p>
            <a:pPr marL="800100" lvl="1" indent="-342900">
              <a:buClrTx/>
              <a:buFont typeface="+mj-lt"/>
              <a:buAutoNum type="arabicPeriod"/>
            </a:pPr>
            <a:r>
              <a:rPr lang="en-GB" sz="1200" dirty="0">
                <a:solidFill>
                  <a:schemeClr val="bg1"/>
                </a:solidFill>
              </a:rPr>
              <a:t>Shuttle (run 5 steps forwards </a:t>
            </a:r>
            <a:br>
              <a:rPr lang="en-GB" sz="1200" dirty="0">
                <a:solidFill>
                  <a:schemeClr val="bg1"/>
                </a:solidFill>
              </a:rPr>
            </a:br>
            <a:r>
              <a:rPr lang="en-GB" sz="1200" dirty="0">
                <a:solidFill>
                  <a:schemeClr val="bg1"/>
                </a:solidFill>
              </a:rPr>
              <a:t>then back)</a:t>
            </a:r>
          </a:p>
          <a:p>
            <a:pPr marL="800100" lvl="1" indent="-342900">
              <a:buClrTx/>
              <a:buFont typeface="+mj-lt"/>
              <a:buAutoNum type="arabicPeriod"/>
            </a:pPr>
            <a:r>
              <a:rPr lang="en-GB" sz="1200" dirty="0">
                <a:solidFill>
                  <a:schemeClr val="bg1"/>
                </a:solidFill>
              </a:rPr>
              <a:t>Cover blown – on this signal, </a:t>
            </a:r>
            <a:br>
              <a:rPr lang="en-GB" sz="1200" dirty="0">
                <a:solidFill>
                  <a:schemeClr val="bg1"/>
                </a:solidFill>
              </a:rPr>
            </a:br>
            <a:r>
              <a:rPr lang="en-GB" sz="1200" dirty="0">
                <a:solidFill>
                  <a:schemeClr val="bg1"/>
                </a:solidFill>
              </a:rPr>
              <a:t>run to the spy base.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sz="1200" dirty="0">
              <a:solidFill>
                <a:schemeClr val="bg1"/>
              </a:solidFill>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bg1"/>
                </a:solidFill>
              </a:rPr>
              <a:t>3. Call out the instructions in a different order to keep the spies on their toes. How quickly can you call and respond? Can you just call out numbers so the spies must remember the action? Can you add your own actions?</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bg1"/>
                </a:solidFill>
              </a:rPr>
              <a:t>4. Change the chief spy after 2 minutes.</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solidFill>
                <a:schemeClr val="bg1"/>
              </a:solidFill>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solidFill>
                <a:schemeClr val="bg1"/>
              </a:solidFill>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9731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pPr marL="228600" indent="0" algn="l">
              <a:buFont typeface="Arial" panose="020B0604020202020204" pitchFamily="34" charset="0"/>
              <a:buNone/>
            </a:pPr>
            <a:r>
              <a:rPr lang="en-GB" dirty="0"/>
              <a:t>Additional inclusion ideas:</a:t>
            </a:r>
          </a:p>
          <a:p>
            <a:pPr marL="400050" indent="-171450" algn="l">
              <a:buFont typeface="Arial" panose="020B0604020202020204" pitchFamily="34" charset="0"/>
              <a:buChar char="•"/>
            </a:pPr>
            <a:r>
              <a:rPr lang="en-GB" dirty="0"/>
              <a:t>Leaders demonstrate some basic exercise moves for children to copy.</a:t>
            </a:r>
          </a:p>
          <a:p>
            <a:pPr marL="400050" indent="-171450" algn="l">
              <a:buFont typeface="Arial" panose="020B0604020202020204" pitchFamily="34" charset="0"/>
              <a:buChar char="•"/>
            </a:pPr>
            <a:r>
              <a:rPr lang="en-GB" dirty="0"/>
              <a:t>Suggest children use actions from their favourite sport (and ignore the staff if needs be).</a:t>
            </a:r>
          </a:p>
          <a:p>
            <a:pPr marL="400050" indent="-171450" algn="l">
              <a:buFont typeface="Arial" panose="020B0604020202020204" pitchFamily="34" charset="0"/>
              <a:buChar char="•"/>
            </a:pPr>
            <a:r>
              <a:rPr lang="en-GB" dirty="0"/>
              <a:t>For older children, introduce them to some basic martial arts movements.</a:t>
            </a:r>
          </a:p>
          <a:p>
            <a:pPr marL="400050" indent="-171450" algn="l">
              <a:buFont typeface="Arial" panose="020B0604020202020204" pitchFamily="34" charset="0"/>
              <a:buChar char="•"/>
            </a:pPr>
            <a:r>
              <a:rPr lang="en-GB" dirty="0"/>
              <a:t>Players just make their own move rather than replicating the previous team members’ moves.</a:t>
            </a:r>
          </a:p>
          <a:p>
            <a:pPr marL="400050" indent="-171450" algn="l">
              <a:buFont typeface="Arial" panose="020B0604020202020204" pitchFamily="34" charset="0"/>
              <a:buChar char="•"/>
            </a:pPr>
            <a:r>
              <a:rPr lang="en-GB" dirty="0"/>
              <a:t>Player 1 only makes their own move (and does not have to do the full round at the end).</a:t>
            </a:r>
          </a:p>
          <a:p>
            <a:pPr marL="400050" indent="-171450" algn="l">
              <a:buFont typeface="Arial" panose="020B0604020202020204" pitchFamily="34" charset="0"/>
              <a:buChar char="•"/>
            </a:pPr>
            <a:r>
              <a:rPr lang="en-GB" dirty="0"/>
              <a:t>Group children according to their agility.</a:t>
            </a:r>
          </a:p>
          <a:p>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Instructions </a:t>
            </a:r>
            <a:r>
              <a:rPr lang="en-GB" dirty="0"/>
              <a:t>(these are shown on the slide in presentation mode)</a:t>
            </a:r>
          </a:p>
          <a:p>
            <a:pPr>
              <a:buClrTx/>
              <a:buFontTx/>
              <a:buAutoNum type="arabicPeriod"/>
            </a:pPr>
            <a:r>
              <a:rPr lang="en-GB" sz="1200" dirty="0">
                <a:solidFill>
                  <a:schemeClr val="bg1"/>
                </a:solidFill>
              </a:rPr>
              <a:t>Player 1 makes a move like Bo Peep. For example, spin on the spot, star jump, squat, side bend, stand on one leg. Player 2 copies that move and adds their own.</a:t>
            </a:r>
          </a:p>
          <a:p>
            <a:pPr marL="457200" marR="0" lvl="0" indent="-228600" algn="l" defTabSz="914400" rtl="0" eaLnBrk="1" fontAlgn="auto" latinLnBrk="0" hangingPunct="1">
              <a:lnSpc>
                <a:spcPct val="100000"/>
              </a:lnSpc>
              <a:spcBef>
                <a:spcPts val="0"/>
              </a:spcBef>
              <a:spcAft>
                <a:spcPts val="0"/>
              </a:spcAft>
              <a:buClrTx/>
              <a:buSzPts val="1400"/>
              <a:buFontTx/>
              <a:buAutoNum type="arabicPeriod"/>
              <a:tabLst/>
              <a:defRPr/>
            </a:pPr>
            <a:r>
              <a:rPr lang="en-GB" sz="1200" dirty="0">
                <a:solidFill>
                  <a:schemeClr val="bg1"/>
                </a:solidFill>
              </a:rPr>
              <a:t>Player 3 copies both moves and adds their own. Keep going until player 1 has to remember and make all of the moves! </a:t>
            </a:r>
          </a:p>
          <a:p>
            <a:pPr marL="457200" marR="0" lvl="0" indent="-228600" algn="l" defTabSz="914400" rtl="0" eaLnBrk="1" fontAlgn="auto" latinLnBrk="0" hangingPunct="1">
              <a:lnSpc>
                <a:spcPct val="100000"/>
              </a:lnSpc>
              <a:spcBef>
                <a:spcPts val="0"/>
              </a:spcBef>
              <a:spcAft>
                <a:spcPts val="0"/>
              </a:spcAft>
              <a:buClrTx/>
              <a:buSzPts val="1400"/>
              <a:buFontTx/>
              <a:buAutoNum type="arabicPeriod"/>
              <a:tabLst/>
              <a:defRPr/>
            </a:pPr>
            <a:r>
              <a:rPr lang="en-GB" sz="1200" dirty="0">
                <a:solidFill>
                  <a:schemeClr val="bg1"/>
                </a:solidFill>
              </a:rPr>
              <a:t>Can you put all of your moves together to make a routine? Can you keep in time with each </a:t>
            </a:r>
            <a:r>
              <a:rPr lang="en-GB" sz="1200">
                <a:solidFill>
                  <a:schemeClr val="bg1"/>
                </a:solidFill>
              </a:rPr>
              <a:t>other?</a:t>
            </a:r>
            <a:endParaRPr lang="en-GB" sz="1200" dirty="0">
              <a:solidFill>
                <a:schemeClr val="bg1"/>
              </a:solidFill>
            </a:endParaRPr>
          </a:p>
          <a:p>
            <a:pPr>
              <a:buClrTx/>
              <a:buFontTx/>
              <a:buAutoNum type="arabicPeriod"/>
            </a:pPr>
            <a:endParaRPr lang="en-GB" sz="1200" dirty="0">
              <a:solidFill>
                <a:schemeClr val="bg1"/>
              </a:solidFill>
            </a:endParaRPr>
          </a:p>
          <a:p>
            <a:pPr>
              <a:buClrTx/>
              <a:buFontTx/>
              <a:buAutoNum type="arabicPeriod"/>
            </a:pPr>
            <a:endParaRPr lang="en-GB" sz="1200" dirty="0">
              <a:solidFill>
                <a:schemeClr val="bg1"/>
              </a:solidFill>
            </a:endParaRP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9687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Teachers’ notes</a:t>
            </a:r>
          </a:p>
          <a:p>
            <a:pPr marL="0" lvl="0" indent="0" algn="l" rtl="0">
              <a:spcBef>
                <a:spcPts val="0"/>
              </a:spcBef>
              <a:spcAft>
                <a:spcPts val="0"/>
              </a:spcAft>
              <a:buNone/>
            </a:pPr>
            <a:r>
              <a:rPr lang="en-GB" dirty="0"/>
              <a:t>Encourage pupils</a:t>
            </a:r>
            <a:r>
              <a:rPr lang="en-GB" baseline="0" dirty="0"/>
              <a:t> to create their own Shake Up. This is a great activity for them to do over the summer – can they teach family or friends at home? You may wish to share this activity – or the whole toolkit – on Google Classroom </a:t>
            </a:r>
            <a:r>
              <a:rPr lang="en-GB" baseline="0"/>
              <a:t>/ Teams </a:t>
            </a:r>
            <a:r>
              <a:rPr lang="en-GB" baseline="0" dirty="0"/>
              <a:t>or a similar platform to keep pupils moving at home.</a:t>
            </a:r>
            <a:endParaRPr lang="en-GB" dirty="0"/>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5528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Teachers’ notes</a:t>
            </a:r>
          </a:p>
          <a:p>
            <a:pPr marL="0" lvl="0" indent="0" algn="l" rtl="0">
              <a:spcBef>
                <a:spcPts val="0"/>
              </a:spcBef>
              <a:spcAft>
                <a:spcPts val="0"/>
              </a:spcAft>
              <a:buNone/>
            </a:pPr>
            <a:r>
              <a:rPr lang="en-GB" dirty="0"/>
              <a:t>Explain to pupils that the journey doesn’t stop here – there are going to be lots more opportunities to get active and to have more fun with their favourite characters at home.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Pupils can search ’10 Minute Shake Up’ to find more fun</a:t>
            </a:r>
            <a:r>
              <a:rPr lang="en-GB" baseline="0" dirty="0"/>
              <a:t> activities to do at home, with new games coming soon.</a:t>
            </a:r>
            <a:endParaRPr lang="en-GB" dirty="0"/>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0507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5323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2099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Teachers’ notes</a:t>
            </a:r>
          </a:p>
          <a:p>
            <a:r>
              <a:rPr lang="en-GB" dirty="0"/>
              <a:t>Use this slide to briefly introduce the</a:t>
            </a:r>
            <a:r>
              <a:rPr lang="en-GB" baseline="0" dirty="0"/>
              <a:t> Shake Ups and inspire pupils.</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8438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Teachers’ notes</a:t>
            </a:r>
          </a:p>
          <a:p>
            <a:r>
              <a:rPr lang="en-GB" dirty="0"/>
              <a:t>Spend a few minutes discussing these questions with pupils. You could also ask them </a:t>
            </a:r>
            <a:r>
              <a:rPr lang="en-GB" baseline="0" dirty="0"/>
              <a:t>to think about how the character could help them to get active. </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321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Teachers’ notes</a:t>
            </a:r>
          </a:p>
          <a:p>
            <a:r>
              <a:rPr lang="en-GB" dirty="0"/>
              <a:t>Explain that there are lots of different – and fun – ways to move.</a:t>
            </a: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9642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Teachers’ notes</a:t>
            </a:r>
          </a:p>
          <a:p>
            <a:pPr marL="0" lvl="0" indent="0" algn="l" rtl="0">
              <a:spcBef>
                <a:spcPts val="0"/>
              </a:spcBef>
              <a:spcAft>
                <a:spcPts val="0"/>
              </a:spcAft>
              <a:buNone/>
            </a:pPr>
            <a:r>
              <a:rPr lang="en-GB" b="0" dirty="0"/>
              <a:t>Tell</a:t>
            </a:r>
            <a:r>
              <a:rPr lang="en-GB" b="0" baseline="0" dirty="0"/>
              <a:t> pupils that i</a:t>
            </a:r>
            <a:r>
              <a:rPr lang="en-GB" b="0" dirty="0"/>
              <a:t>mmediately after each activity, they will have a few moments to focus on the different effects</a:t>
            </a:r>
            <a:r>
              <a:rPr lang="en-GB" b="0" baseline="0" dirty="0"/>
              <a:t>:</a:t>
            </a:r>
            <a:r>
              <a:rPr lang="en-GB" b="0" dirty="0"/>
              <a:t> </a:t>
            </a:r>
          </a:p>
          <a:p>
            <a:pPr marL="171450" lvl="0" indent="-171450" algn="l" rtl="0">
              <a:spcBef>
                <a:spcPts val="0"/>
              </a:spcBef>
              <a:spcAft>
                <a:spcPts val="0"/>
              </a:spcAft>
              <a:buFont typeface="Arial" panose="020B0604020202020204" pitchFamily="34" charset="0"/>
              <a:buChar char="•"/>
            </a:pPr>
            <a:r>
              <a:rPr lang="en-GB" b="0" dirty="0"/>
              <a:t>Physical effect – on their bodies, for example panting and warm but energised (‘buzzing’).</a:t>
            </a:r>
          </a:p>
          <a:p>
            <a:pPr marL="171450" lvl="0" indent="-171450" algn="l" rtl="0">
              <a:spcBef>
                <a:spcPts val="0"/>
              </a:spcBef>
              <a:spcAft>
                <a:spcPts val="0"/>
              </a:spcAft>
              <a:buFont typeface="Arial" panose="020B0604020202020204" pitchFamily="34" charset="0"/>
              <a:buChar char="•"/>
            </a:pPr>
            <a:r>
              <a:rPr lang="en-GB" b="0" dirty="0"/>
              <a:t>Cognitive effect – on their brains</a:t>
            </a:r>
            <a:r>
              <a:rPr lang="en-GB" b="0" baseline="0" dirty="0"/>
              <a:t> or </a:t>
            </a:r>
            <a:r>
              <a:rPr lang="en-GB" b="0" dirty="0"/>
              <a:t>minds, for</a:t>
            </a:r>
            <a:r>
              <a:rPr lang="en-GB" b="0" baseline="0" dirty="0"/>
              <a:t> example </a:t>
            </a:r>
            <a:r>
              <a:rPr lang="en-GB" b="0" dirty="0"/>
              <a:t>more alert (‘wide awake’, ‘ready to go’).</a:t>
            </a:r>
          </a:p>
          <a:p>
            <a:pPr marL="171450" lvl="0" indent="-171450" algn="l" rtl="0">
              <a:spcBef>
                <a:spcPts val="0"/>
              </a:spcBef>
              <a:spcAft>
                <a:spcPts val="0"/>
              </a:spcAft>
              <a:buFont typeface="Arial" panose="020B0604020202020204" pitchFamily="34" charset="0"/>
              <a:buChar char="•"/>
            </a:pPr>
            <a:r>
              <a:rPr lang="en-GB" b="0" dirty="0"/>
              <a:t>Emotional effect – on their moods, for</a:t>
            </a:r>
            <a:r>
              <a:rPr lang="en-GB" b="0" baseline="0" dirty="0"/>
              <a:t> example </a:t>
            </a:r>
            <a:r>
              <a:rPr lang="en-GB" b="0" dirty="0"/>
              <a:t>more pleasure, less worry (‘happy’).</a:t>
            </a:r>
          </a:p>
          <a:p>
            <a:pPr marL="0" lvl="0" indent="0" algn="l" rtl="0">
              <a:spcBef>
                <a:spcPts val="0"/>
              </a:spcBef>
              <a:spcAft>
                <a:spcPts val="0"/>
              </a:spcAft>
              <a:buNone/>
            </a:pPr>
            <a:endParaRPr lang="en-GB" b="0" dirty="0"/>
          </a:p>
          <a:p>
            <a:pPr marL="0" lvl="0" indent="0" algn="l" rtl="0">
              <a:spcBef>
                <a:spcPts val="0"/>
              </a:spcBef>
              <a:spcAft>
                <a:spcPts val="0"/>
              </a:spcAft>
              <a:buNone/>
            </a:pPr>
            <a:r>
              <a:rPr lang="en-GB" dirty="0"/>
              <a:t>‘Be active’ is one of the five ways to wellbeing (promoted by the NHS and many other organisations).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Physical activity can support mental wellbeing (as well as physical health) by:</a:t>
            </a:r>
          </a:p>
          <a:p>
            <a:pPr marL="171450" lvl="0" indent="-171450" algn="l" rtl="0">
              <a:spcBef>
                <a:spcPts val="0"/>
              </a:spcBef>
              <a:spcAft>
                <a:spcPts val="0"/>
              </a:spcAft>
              <a:buFont typeface="Arial" panose="020B0604020202020204" pitchFamily="34" charset="0"/>
              <a:buChar char="•"/>
            </a:pPr>
            <a:r>
              <a:rPr lang="en-GB" dirty="0"/>
              <a:t>releasing ‘feel good’ chemicals in the brain, called endorphins,</a:t>
            </a:r>
            <a:r>
              <a:rPr lang="en-GB" baseline="0" dirty="0"/>
              <a:t> </a:t>
            </a:r>
            <a:r>
              <a:rPr lang="en-GB" dirty="0"/>
              <a:t>that can boost the mood</a:t>
            </a:r>
          </a:p>
          <a:p>
            <a:pPr marL="171450" lvl="0" indent="-171450" algn="l" rtl="0">
              <a:spcBef>
                <a:spcPts val="0"/>
              </a:spcBef>
              <a:spcAft>
                <a:spcPts val="0"/>
              </a:spcAft>
              <a:buFont typeface="Arial" panose="020B0604020202020204" pitchFamily="34" charset="0"/>
              <a:buChar char="•"/>
            </a:pPr>
            <a:r>
              <a:rPr lang="en-GB" dirty="0"/>
              <a:t>giving</a:t>
            </a:r>
            <a:r>
              <a:rPr lang="en-GB" baseline="0" dirty="0"/>
              <a:t> more</a:t>
            </a:r>
            <a:r>
              <a:rPr lang="en-GB" dirty="0"/>
              <a:t> energy (which can also </a:t>
            </a:r>
            <a:r>
              <a:rPr lang="en-GB" baseline="0" dirty="0"/>
              <a:t>help</a:t>
            </a:r>
            <a:r>
              <a:rPr lang="en-GB" dirty="0"/>
              <a:t> to boost the mood)</a:t>
            </a:r>
          </a:p>
          <a:p>
            <a:pPr marL="171450" lvl="0" indent="-171450" algn="l" rtl="0">
              <a:spcBef>
                <a:spcPts val="0"/>
              </a:spcBef>
              <a:spcAft>
                <a:spcPts val="0"/>
              </a:spcAft>
              <a:buFont typeface="Arial" panose="020B0604020202020204" pitchFamily="34" charset="0"/>
              <a:buChar char="•"/>
            </a:pPr>
            <a:r>
              <a:rPr lang="en-GB" dirty="0"/>
              <a:t>improving concentration, memory and attention.</a:t>
            </a:r>
          </a:p>
          <a:p>
            <a:pPr marL="171450" lvl="0" indent="-171450" algn="l" rtl="0">
              <a:spcBef>
                <a:spcPts val="0"/>
              </a:spcBef>
              <a:spcAft>
                <a:spcPts val="0"/>
              </a:spcAft>
              <a:buFont typeface="Arial" panose="020B0604020202020204" pitchFamily="34" charset="0"/>
              <a:buChar char="•"/>
            </a:pPr>
            <a:endParaRPr lang="en-GB" dirty="0"/>
          </a:p>
          <a:p>
            <a:pPr marL="0" lvl="0" indent="0" algn="l" rtl="0">
              <a:spcBef>
                <a:spcPts val="0"/>
              </a:spcBef>
              <a:spcAft>
                <a:spcPts val="0"/>
              </a:spcAft>
              <a:buNone/>
            </a:pPr>
            <a:r>
              <a:rPr lang="en-GB" b="1" dirty="0"/>
              <a:t>Quote from the Relationships and Health Education curriculum (</a:t>
            </a:r>
            <a:r>
              <a:rPr lang="en-GB" b="1" dirty="0" err="1"/>
              <a:t>DfE</a:t>
            </a:r>
            <a:r>
              <a:rPr lang="en-GB" b="1" dirty="0"/>
              <a:t>, 2020)</a:t>
            </a:r>
          </a:p>
          <a:p>
            <a:pPr marL="0" lvl="0" indent="0" algn="l" rtl="0">
              <a:spcBef>
                <a:spcPts val="0"/>
              </a:spcBef>
              <a:spcAft>
                <a:spcPts val="0"/>
              </a:spcAft>
              <a:buNone/>
            </a:pPr>
            <a:r>
              <a:rPr lang="en-GB" dirty="0"/>
              <a:t>“Physical health and mental wellbeing are interlinked, and it is important that pupils understand that good physical health contributes to good mental wellbeing, and vice versa.”</a:t>
            </a: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197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Teachers’ notes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1" dirty="0"/>
              <a:t>Please note</a:t>
            </a:r>
            <a:r>
              <a:rPr lang="en-GB" b="0" i="1" baseline="0" dirty="0"/>
              <a:t> – the spinner only works when the PowerPoint is in presentation mode.</a:t>
            </a:r>
            <a:endParaRPr lang="en-GB" b="0" i="1" dirty="0"/>
          </a:p>
          <a:p>
            <a:r>
              <a:rPr lang="en-GB" dirty="0"/>
              <a:t>Click the spin button (or have a pupil click</a:t>
            </a:r>
            <a:r>
              <a:rPr lang="en-GB" baseline="0" dirty="0"/>
              <a:t> it) in presentation mode to get the spinner moving. Click it again to stop it.</a:t>
            </a:r>
          </a:p>
          <a:p>
            <a:r>
              <a:rPr lang="en-GB" baseline="0" dirty="0"/>
              <a:t>The character it lands on corresponds to the activity you can do with pupils. Click through the slides to find the corresponding activity.</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6093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Teachers’ notes</a:t>
            </a:r>
          </a:p>
          <a:p>
            <a:r>
              <a:rPr lang="en-GB" dirty="0"/>
              <a:t>Additional inclusion ideas: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dirty="0"/>
              <a:t>Create multiple bases for each team, spread around the space.</a:t>
            </a:r>
          </a:p>
          <a:p>
            <a:pPr>
              <a:buFont typeface="Arial" panose="020B0604020202020204" pitchFamily="34" charset="0"/>
              <a:buChar char="•"/>
            </a:pPr>
            <a:r>
              <a:rPr lang="en-GB" dirty="0"/>
              <a:t>Create uneven teams, e.g. fewer faster/fitter children on one team v more children on the other.</a:t>
            </a:r>
          </a:p>
          <a:p>
            <a:pPr>
              <a:buFont typeface="Arial" panose="020B0604020202020204" pitchFamily="34" charset="0"/>
              <a:buChar char="•"/>
            </a:pPr>
            <a:r>
              <a:rPr lang="en-GB" dirty="0"/>
              <a:t>Allocate roles within teams, e.g. some players are protectors, some are stealers/retrievers.</a:t>
            </a:r>
          </a:p>
          <a:p>
            <a:pPr>
              <a:buFont typeface="Arial" panose="020B0604020202020204" pitchFamily="34" charset="0"/>
              <a:buChar char="•"/>
            </a:pPr>
            <a:r>
              <a:rPr lang="en-GB" dirty="0"/>
              <a:t>Start with a set of treasures in both bases. Play stops when one team possesses all of the treasures.</a:t>
            </a:r>
          </a:p>
          <a:p>
            <a:pPr>
              <a:buFont typeface="Arial" panose="020B0604020202020204" pitchFamily="34" charset="0"/>
              <a:buChar char="•"/>
            </a:pPr>
            <a:r>
              <a:rPr lang="en-GB" dirty="0"/>
              <a:t>Place some treasures on a higher surface if players cannot stoop or bend.</a:t>
            </a:r>
          </a:p>
          <a:p>
            <a:pPr>
              <a:buFont typeface="Arial" panose="020B0604020202020204" pitchFamily="34" charset="0"/>
              <a:buChar char="•"/>
            </a:pPr>
            <a:r>
              <a:rPr lang="en-GB" dirty="0"/>
              <a:t>Play for shorter spells and swap teams more often.</a:t>
            </a:r>
          </a:p>
          <a:p>
            <a:pPr marL="228600" indent="0">
              <a:buFont typeface="Arial" panose="020B0604020202020204" pitchFamily="34" charset="0"/>
              <a:buNone/>
            </a:pPr>
            <a:endParaRPr lang="en-GB" dirty="0"/>
          </a:p>
          <a:p>
            <a:pPr marL="228600" indent="0">
              <a:buFont typeface="Arial" panose="020B0604020202020204" pitchFamily="34" charset="0"/>
              <a:buNone/>
            </a:pPr>
            <a:r>
              <a:rPr lang="en-GB" b="1" dirty="0"/>
              <a:t>Instructions </a:t>
            </a:r>
            <a:r>
              <a:rPr lang="en-GB" dirty="0"/>
              <a:t>(these are shown on the slide in presentation mode)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r>
              <a:rPr lang="en-GB" sz="1200" dirty="0">
                <a:solidFill>
                  <a:schemeClr val="bg1"/>
                </a:solidFill>
              </a:rPr>
              <a:t>Spread out lots of cones in Black Panther’s kingdom. These are the treasures. Sort players into two teams: Team Black Panther and Team </a:t>
            </a:r>
            <a:r>
              <a:rPr lang="en-GB" sz="1200" dirty="0" err="1">
                <a:solidFill>
                  <a:schemeClr val="bg1"/>
                </a:solidFill>
              </a:rPr>
              <a:t>Thanos</a:t>
            </a:r>
            <a:r>
              <a:rPr lang="en-GB" sz="1200" dirty="0">
                <a:solidFill>
                  <a:schemeClr val="bg1"/>
                </a:solidFill>
              </a:rPr>
              <a: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r>
              <a:rPr lang="en-GB" sz="1200" dirty="0">
                <a:solidFill>
                  <a:schemeClr val="bg1"/>
                </a:solidFill>
              </a:rPr>
              <a:t>Team </a:t>
            </a:r>
            <a:r>
              <a:rPr lang="en-GB" sz="1200" dirty="0" err="1">
                <a:solidFill>
                  <a:schemeClr val="bg1"/>
                </a:solidFill>
              </a:rPr>
              <a:t>Thanos</a:t>
            </a:r>
            <a:r>
              <a:rPr lang="en-GB" sz="1200" dirty="0">
                <a:solidFill>
                  <a:schemeClr val="bg1"/>
                </a:solidFill>
              </a:rPr>
              <a:t> – you try to steal the treasures and take them to your base. Team Black Panther – you try to protect the treasures. You can also retrieve stolen treasures from the Team </a:t>
            </a:r>
            <a:r>
              <a:rPr lang="en-GB" sz="1200" dirty="0" err="1">
                <a:solidFill>
                  <a:schemeClr val="bg1"/>
                </a:solidFill>
              </a:rPr>
              <a:t>Thanos</a:t>
            </a:r>
            <a:r>
              <a:rPr lang="en-GB" sz="1200" dirty="0">
                <a:solidFill>
                  <a:schemeClr val="bg1"/>
                </a:solidFill>
              </a:rPr>
              <a:t> base and bring them home.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r>
              <a:rPr lang="en-GB" sz="1200" dirty="0">
                <a:solidFill>
                  <a:schemeClr val="bg1"/>
                </a:solidFill>
              </a:rPr>
              <a:t>You can only steal or retrieve one treasure at a time. To stop someone, you tag them. If you are tagged, you must stop and return the treasure from where you took it.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r>
              <a:rPr lang="en-GB" sz="1200" dirty="0">
                <a:solidFill>
                  <a:schemeClr val="bg1"/>
                </a:solidFill>
              </a:rPr>
              <a:t>Play for 5 minutes. How many treasures can you steal or protect? If time, swap teams and play again.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endParaRPr lang="en-GB" sz="1200" dirty="0">
              <a:solidFill>
                <a:schemeClr val="bg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endParaRPr lang="en-GB" sz="1200" dirty="0">
              <a:solidFill>
                <a:schemeClr val="bg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endParaRPr lang="en-GB" sz="1200" dirty="0">
              <a:solidFill>
                <a:schemeClr val="bg1"/>
              </a:solidFill>
            </a:endParaRPr>
          </a:p>
          <a:p>
            <a:pPr marL="228600" indent="0">
              <a:buFont typeface="Arial" panose="020B0604020202020204" pitchFamily="34" charset="0"/>
              <a:buNone/>
            </a:pP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77921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AF3E3B6-5572-524B-8C29-4B5840251B39}"/>
              </a:ext>
            </a:extLst>
          </p:cNvPr>
          <p:cNvSpPr/>
          <p:nvPr userDrawn="1"/>
        </p:nvSpPr>
        <p:spPr>
          <a:xfrm>
            <a:off x="0" y="0"/>
            <a:ext cx="9144000" cy="6858000"/>
          </a:xfrm>
          <a:prstGeom prst="rect">
            <a:avLst/>
          </a:prstGeom>
          <a:solidFill>
            <a:srgbClr val="FEEB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0" name="Holder 2">
            <a:extLst>
              <a:ext uri="{FF2B5EF4-FFF2-40B4-BE49-F238E27FC236}">
                <a16:creationId xmlns:a16="http://schemas.microsoft.com/office/drawing/2014/main" xmlns="" id="{C9BCCFCC-8268-9540-8B65-1A3B8006EC7B}"/>
              </a:ext>
            </a:extLst>
          </p:cNvPr>
          <p:cNvSpPr>
            <a:spLocks noGrp="1"/>
          </p:cNvSpPr>
          <p:nvPr>
            <p:ph type="title" hasCustomPrompt="1"/>
          </p:nvPr>
        </p:nvSpPr>
        <p:spPr>
          <a:xfrm>
            <a:off x="2734849" y="4691380"/>
            <a:ext cx="3674300" cy="1410643"/>
          </a:xfrm>
          <a:prstGeom prst="rect">
            <a:avLst/>
          </a:prstGeom>
        </p:spPr>
        <p:txBody>
          <a:bodyPr wrap="square" lIns="0" tIns="0" rIns="0" bIns="0">
            <a:spAutoFit/>
          </a:bodyPr>
          <a:lstStyle>
            <a:lvl1pPr algn="ctr">
              <a:lnSpc>
                <a:spcPts val="5500"/>
              </a:lnSpc>
              <a:defRPr sz="5000" b="1" i="0">
                <a:solidFill>
                  <a:srgbClr val="1568B2"/>
                </a:solidFill>
                <a:latin typeface="Arial Narrow"/>
                <a:cs typeface="Arial Narrow"/>
              </a:defRPr>
            </a:lvl1pPr>
          </a:lstStyle>
          <a:p>
            <a:r>
              <a:rPr lang="en-GB" dirty="0"/>
              <a:t>Click to add title</a:t>
            </a:r>
            <a:endParaRPr dirty="0"/>
          </a:p>
        </p:txBody>
      </p:sp>
      <p:pic>
        <p:nvPicPr>
          <p:cNvPr id="15" name="Picture 14" descr="A picture containing logo&#10;&#10;Description automatically generated">
            <a:extLst>
              <a:ext uri="{FF2B5EF4-FFF2-40B4-BE49-F238E27FC236}">
                <a16:creationId xmlns:a16="http://schemas.microsoft.com/office/drawing/2014/main" xmlns="" id="{93BBC683-7550-3540-98AB-AD8AE8CF67CE}"/>
              </a:ext>
            </a:extLst>
          </p:cNvPr>
          <p:cNvPicPr>
            <a:picLocks noChangeAspect="1"/>
          </p:cNvPicPr>
          <p:nvPr userDrawn="1"/>
        </p:nvPicPr>
        <p:blipFill>
          <a:blip r:embed="rId2"/>
          <a:stretch>
            <a:fillRect/>
          </a:stretch>
        </p:blipFill>
        <p:spPr>
          <a:xfrm>
            <a:off x="7648793" y="5381299"/>
            <a:ext cx="1048969" cy="1074465"/>
          </a:xfrm>
          <a:prstGeom prst="rect">
            <a:avLst/>
          </a:prstGeom>
        </p:spPr>
      </p:pic>
      <p:pic>
        <p:nvPicPr>
          <p:cNvPr id="8" name="Picture 7">
            <a:extLst>
              <a:ext uri="{FF2B5EF4-FFF2-40B4-BE49-F238E27FC236}">
                <a16:creationId xmlns:a16="http://schemas.microsoft.com/office/drawing/2014/main" xmlns="" id="{9F1D0E94-4344-534E-A9E3-E3BD7EE5116D}"/>
              </a:ext>
            </a:extLst>
          </p:cNvPr>
          <p:cNvPicPr>
            <a:picLocks noChangeAspect="1"/>
          </p:cNvPicPr>
          <p:nvPr userDrawn="1"/>
        </p:nvPicPr>
        <p:blipFill>
          <a:blip r:embed="rId3"/>
          <a:srcRect/>
          <a:stretch/>
        </p:blipFill>
        <p:spPr>
          <a:xfrm>
            <a:off x="446238" y="5435511"/>
            <a:ext cx="1339097" cy="848688"/>
          </a:xfrm>
          <a:prstGeom prst="rect">
            <a:avLst/>
          </a:prstGeom>
        </p:spPr>
      </p:pic>
    </p:spTree>
    <p:extLst>
      <p:ext uri="{BB962C8B-B14F-4D97-AF65-F5344CB8AC3E}">
        <p14:creationId xmlns:p14="http://schemas.microsoft.com/office/powerpoint/2010/main" val="3535641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9" name="Holder 2">
            <a:extLst>
              <a:ext uri="{FF2B5EF4-FFF2-40B4-BE49-F238E27FC236}">
                <a16:creationId xmlns:a16="http://schemas.microsoft.com/office/drawing/2014/main" xmlns="" id="{EC86D95C-24BD-F24C-BB62-A5E2346E16BA}"/>
              </a:ext>
            </a:extLst>
          </p:cNvPr>
          <p:cNvSpPr>
            <a:spLocks noGrp="1"/>
          </p:cNvSpPr>
          <p:nvPr>
            <p:ph type="ctrTitle" hasCustomPrompt="1"/>
          </p:nvPr>
        </p:nvSpPr>
        <p:spPr>
          <a:xfrm>
            <a:off x="1635760" y="514731"/>
            <a:ext cx="3484880" cy="492443"/>
          </a:xfrm>
          <a:prstGeom prst="rect">
            <a:avLst/>
          </a:prstGeom>
        </p:spPr>
        <p:txBody>
          <a:bodyPr wrap="square" lIns="0" tIns="0" rIns="0" bIns="0">
            <a:spAutoFit/>
          </a:bodyPr>
          <a:lstStyle>
            <a:lvl1pPr algn="l">
              <a:defRPr sz="3200"/>
            </a:lvl1pPr>
          </a:lstStyle>
          <a:p>
            <a:r>
              <a:rPr lang="en-GB" dirty="0"/>
              <a:t>Click to edit title</a:t>
            </a:r>
            <a:endParaRPr dirty="0"/>
          </a:p>
        </p:txBody>
      </p:sp>
      <p:sp>
        <p:nvSpPr>
          <p:cNvPr id="5" name="Text Placeholder 15">
            <a:extLst>
              <a:ext uri="{FF2B5EF4-FFF2-40B4-BE49-F238E27FC236}">
                <a16:creationId xmlns:a16="http://schemas.microsoft.com/office/drawing/2014/main" xmlns="" id="{EEE73623-4BDD-2542-8FCA-080AA37B6E3F}"/>
              </a:ext>
            </a:extLst>
          </p:cNvPr>
          <p:cNvSpPr>
            <a:spLocks noGrp="1"/>
          </p:cNvSpPr>
          <p:nvPr>
            <p:ph type="body" sz="quarter" idx="10"/>
          </p:nvPr>
        </p:nvSpPr>
        <p:spPr>
          <a:xfrm>
            <a:off x="466725" y="1790623"/>
            <a:ext cx="4532313" cy="1231106"/>
          </a:xfr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Picture 5" descr="A picture containing logo&#10;&#10;Description automatically generated">
            <a:extLst>
              <a:ext uri="{FF2B5EF4-FFF2-40B4-BE49-F238E27FC236}">
                <a16:creationId xmlns:a16="http://schemas.microsoft.com/office/drawing/2014/main" xmlns="" id="{E24D7DE5-8532-C744-B7DD-BDE9D72695C1}"/>
              </a:ext>
            </a:extLst>
          </p:cNvPr>
          <p:cNvPicPr>
            <a:picLocks noChangeAspect="1"/>
          </p:cNvPicPr>
          <p:nvPr userDrawn="1"/>
        </p:nvPicPr>
        <p:blipFill>
          <a:blip r:embed="rId2"/>
          <a:stretch>
            <a:fillRect/>
          </a:stretch>
        </p:blipFill>
        <p:spPr>
          <a:xfrm>
            <a:off x="439163" y="454039"/>
            <a:ext cx="925375" cy="947867"/>
          </a:xfrm>
          <a:prstGeom prst="rect">
            <a:avLst/>
          </a:prstGeom>
        </p:spPr>
      </p:pic>
    </p:spTree>
    <p:extLst>
      <p:ext uri="{BB962C8B-B14F-4D97-AF65-F5344CB8AC3E}">
        <p14:creationId xmlns:p14="http://schemas.microsoft.com/office/powerpoint/2010/main" val="4183742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9" name="Holder 2">
            <a:extLst>
              <a:ext uri="{FF2B5EF4-FFF2-40B4-BE49-F238E27FC236}">
                <a16:creationId xmlns:a16="http://schemas.microsoft.com/office/drawing/2014/main" xmlns="" id="{EC86D95C-24BD-F24C-BB62-A5E2346E16BA}"/>
              </a:ext>
            </a:extLst>
          </p:cNvPr>
          <p:cNvSpPr>
            <a:spLocks noGrp="1"/>
          </p:cNvSpPr>
          <p:nvPr>
            <p:ph type="ctrTitle" hasCustomPrompt="1"/>
          </p:nvPr>
        </p:nvSpPr>
        <p:spPr>
          <a:xfrm>
            <a:off x="1635760" y="514731"/>
            <a:ext cx="3484880" cy="492443"/>
          </a:xfrm>
          <a:prstGeom prst="rect">
            <a:avLst/>
          </a:prstGeom>
        </p:spPr>
        <p:txBody>
          <a:bodyPr wrap="square" lIns="0" tIns="0" rIns="0" bIns="0">
            <a:spAutoFit/>
          </a:bodyPr>
          <a:lstStyle>
            <a:lvl1pPr algn="l">
              <a:defRPr sz="3200"/>
            </a:lvl1pPr>
          </a:lstStyle>
          <a:p>
            <a:r>
              <a:rPr lang="en-GB" dirty="0"/>
              <a:t>Click to edit title</a:t>
            </a:r>
            <a:endParaRPr dirty="0"/>
          </a:p>
        </p:txBody>
      </p:sp>
      <p:sp>
        <p:nvSpPr>
          <p:cNvPr id="5" name="Text Placeholder 15">
            <a:extLst>
              <a:ext uri="{FF2B5EF4-FFF2-40B4-BE49-F238E27FC236}">
                <a16:creationId xmlns:a16="http://schemas.microsoft.com/office/drawing/2014/main" xmlns="" id="{915810FC-D0A1-7C4D-872F-D818D2E8E07C}"/>
              </a:ext>
            </a:extLst>
          </p:cNvPr>
          <p:cNvSpPr>
            <a:spLocks noGrp="1"/>
          </p:cNvSpPr>
          <p:nvPr>
            <p:ph type="body" sz="quarter" idx="10"/>
          </p:nvPr>
        </p:nvSpPr>
        <p:spPr>
          <a:xfrm>
            <a:off x="466725" y="1790623"/>
            <a:ext cx="4532313" cy="1231106"/>
          </a:xfr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Picture 5" descr="A picture containing logo&#10;&#10;Description automatically generated">
            <a:extLst>
              <a:ext uri="{FF2B5EF4-FFF2-40B4-BE49-F238E27FC236}">
                <a16:creationId xmlns:a16="http://schemas.microsoft.com/office/drawing/2014/main" xmlns="" id="{88A06567-E0B3-BB42-A456-27D54AD68EFF}"/>
              </a:ext>
            </a:extLst>
          </p:cNvPr>
          <p:cNvPicPr>
            <a:picLocks noChangeAspect="1"/>
          </p:cNvPicPr>
          <p:nvPr userDrawn="1"/>
        </p:nvPicPr>
        <p:blipFill>
          <a:blip r:embed="rId2"/>
          <a:stretch>
            <a:fillRect/>
          </a:stretch>
        </p:blipFill>
        <p:spPr>
          <a:xfrm>
            <a:off x="439163" y="454039"/>
            <a:ext cx="925375" cy="947867"/>
          </a:xfrm>
          <a:prstGeom prst="rect">
            <a:avLst/>
          </a:prstGeom>
        </p:spPr>
      </p:pic>
    </p:spTree>
    <p:extLst>
      <p:ext uri="{BB962C8B-B14F-4D97-AF65-F5344CB8AC3E}">
        <p14:creationId xmlns:p14="http://schemas.microsoft.com/office/powerpoint/2010/main" val="3460938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9" name="Holder 2">
            <a:extLst>
              <a:ext uri="{FF2B5EF4-FFF2-40B4-BE49-F238E27FC236}">
                <a16:creationId xmlns:a16="http://schemas.microsoft.com/office/drawing/2014/main" xmlns="" id="{EC86D95C-24BD-F24C-BB62-A5E2346E16BA}"/>
              </a:ext>
            </a:extLst>
          </p:cNvPr>
          <p:cNvSpPr>
            <a:spLocks noGrp="1"/>
          </p:cNvSpPr>
          <p:nvPr>
            <p:ph type="ctrTitle" hasCustomPrompt="1"/>
          </p:nvPr>
        </p:nvSpPr>
        <p:spPr>
          <a:xfrm>
            <a:off x="1635760" y="514731"/>
            <a:ext cx="3484880" cy="492443"/>
          </a:xfrm>
          <a:prstGeom prst="rect">
            <a:avLst/>
          </a:prstGeom>
        </p:spPr>
        <p:txBody>
          <a:bodyPr wrap="square" lIns="0" tIns="0" rIns="0" bIns="0">
            <a:spAutoFit/>
          </a:bodyPr>
          <a:lstStyle>
            <a:lvl1pPr algn="l">
              <a:defRPr sz="3200"/>
            </a:lvl1pPr>
          </a:lstStyle>
          <a:p>
            <a:r>
              <a:rPr lang="en-GB" dirty="0"/>
              <a:t>Click to edit title</a:t>
            </a:r>
            <a:endParaRPr dirty="0"/>
          </a:p>
        </p:txBody>
      </p:sp>
      <p:sp>
        <p:nvSpPr>
          <p:cNvPr id="5" name="Text Placeholder 15">
            <a:extLst>
              <a:ext uri="{FF2B5EF4-FFF2-40B4-BE49-F238E27FC236}">
                <a16:creationId xmlns:a16="http://schemas.microsoft.com/office/drawing/2014/main" xmlns="" id="{22ED6DAF-1B48-F448-BDC4-0FBD1708F363}"/>
              </a:ext>
            </a:extLst>
          </p:cNvPr>
          <p:cNvSpPr>
            <a:spLocks noGrp="1"/>
          </p:cNvSpPr>
          <p:nvPr>
            <p:ph type="body" sz="quarter" idx="10"/>
          </p:nvPr>
        </p:nvSpPr>
        <p:spPr>
          <a:xfrm>
            <a:off x="466725" y="1790623"/>
            <a:ext cx="4532313" cy="1231106"/>
          </a:xfr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Picture 5" descr="A picture containing logo&#10;&#10;Description automatically generated">
            <a:extLst>
              <a:ext uri="{FF2B5EF4-FFF2-40B4-BE49-F238E27FC236}">
                <a16:creationId xmlns:a16="http://schemas.microsoft.com/office/drawing/2014/main" xmlns="" id="{9E8FD40A-8458-4F4E-B0BB-0697A9017645}"/>
              </a:ext>
            </a:extLst>
          </p:cNvPr>
          <p:cNvPicPr>
            <a:picLocks noChangeAspect="1"/>
          </p:cNvPicPr>
          <p:nvPr userDrawn="1"/>
        </p:nvPicPr>
        <p:blipFill>
          <a:blip r:embed="rId2"/>
          <a:stretch>
            <a:fillRect/>
          </a:stretch>
        </p:blipFill>
        <p:spPr>
          <a:xfrm>
            <a:off x="439163" y="454039"/>
            <a:ext cx="925375" cy="947867"/>
          </a:xfrm>
          <a:prstGeom prst="rect">
            <a:avLst/>
          </a:prstGeom>
        </p:spPr>
      </p:pic>
    </p:spTree>
    <p:extLst>
      <p:ext uri="{BB962C8B-B14F-4D97-AF65-F5344CB8AC3E}">
        <p14:creationId xmlns:p14="http://schemas.microsoft.com/office/powerpoint/2010/main" val="4172398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9" name="Holder 2">
            <a:extLst>
              <a:ext uri="{FF2B5EF4-FFF2-40B4-BE49-F238E27FC236}">
                <a16:creationId xmlns:a16="http://schemas.microsoft.com/office/drawing/2014/main" xmlns="" id="{EC86D95C-24BD-F24C-BB62-A5E2346E16BA}"/>
              </a:ext>
            </a:extLst>
          </p:cNvPr>
          <p:cNvSpPr>
            <a:spLocks noGrp="1"/>
          </p:cNvSpPr>
          <p:nvPr>
            <p:ph type="ctrTitle" hasCustomPrompt="1"/>
          </p:nvPr>
        </p:nvSpPr>
        <p:spPr>
          <a:xfrm>
            <a:off x="1635760" y="514731"/>
            <a:ext cx="3484880" cy="492443"/>
          </a:xfrm>
          <a:prstGeom prst="rect">
            <a:avLst/>
          </a:prstGeom>
        </p:spPr>
        <p:txBody>
          <a:bodyPr wrap="square" lIns="0" tIns="0" rIns="0" bIns="0">
            <a:spAutoFit/>
          </a:bodyPr>
          <a:lstStyle>
            <a:lvl1pPr algn="l">
              <a:defRPr sz="3200"/>
            </a:lvl1pPr>
          </a:lstStyle>
          <a:p>
            <a:r>
              <a:rPr lang="en-GB" dirty="0"/>
              <a:t>Click to edit title</a:t>
            </a:r>
            <a:endParaRPr dirty="0"/>
          </a:p>
        </p:txBody>
      </p:sp>
      <p:sp>
        <p:nvSpPr>
          <p:cNvPr id="5" name="Text Placeholder 15">
            <a:extLst>
              <a:ext uri="{FF2B5EF4-FFF2-40B4-BE49-F238E27FC236}">
                <a16:creationId xmlns:a16="http://schemas.microsoft.com/office/drawing/2014/main" xmlns="" id="{DEFD4C0D-74E7-D044-BC10-E460DD8BA843}"/>
              </a:ext>
            </a:extLst>
          </p:cNvPr>
          <p:cNvSpPr>
            <a:spLocks noGrp="1"/>
          </p:cNvSpPr>
          <p:nvPr>
            <p:ph type="body" sz="quarter" idx="10"/>
          </p:nvPr>
        </p:nvSpPr>
        <p:spPr>
          <a:xfrm>
            <a:off x="466725" y="1790623"/>
            <a:ext cx="4532313" cy="1231106"/>
          </a:xfr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Picture 5" descr="A picture containing logo&#10;&#10;Description automatically generated">
            <a:extLst>
              <a:ext uri="{FF2B5EF4-FFF2-40B4-BE49-F238E27FC236}">
                <a16:creationId xmlns:a16="http://schemas.microsoft.com/office/drawing/2014/main" xmlns="" id="{5F0D04FF-78EA-0846-85C3-08F8B27D64E4}"/>
              </a:ext>
            </a:extLst>
          </p:cNvPr>
          <p:cNvPicPr>
            <a:picLocks noChangeAspect="1"/>
          </p:cNvPicPr>
          <p:nvPr userDrawn="1"/>
        </p:nvPicPr>
        <p:blipFill>
          <a:blip r:embed="rId2"/>
          <a:stretch>
            <a:fillRect/>
          </a:stretch>
        </p:blipFill>
        <p:spPr>
          <a:xfrm>
            <a:off x="439163" y="454039"/>
            <a:ext cx="925375" cy="947867"/>
          </a:xfrm>
          <a:prstGeom prst="rect">
            <a:avLst/>
          </a:prstGeom>
        </p:spPr>
      </p:pic>
    </p:spTree>
    <p:extLst>
      <p:ext uri="{BB962C8B-B14F-4D97-AF65-F5344CB8AC3E}">
        <p14:creationId xmlns:p14="http://schemas.microsoft.com/office/powerpoint/2010/main" val="296409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Holder 2">
            <a:extLst>
              <a:ext uri="{FF2B5EF4-FFF2-40B4-BE49-F238E27FC236}">
                <a16:creationId xmlns:a16="http://schemas.microsoft.com/office/drawing/2014/main" xmlns="" id="{EC86D95C-24BD-F24C-BB62-A5E2346E16BA}"/>
              </a:ext>
            </a:extLst>
          </p:cNvPr>
          <p:cNvSpPr>
            <a:spLocks noGrp="1"/>
          </p:cNvSpPr>
          <p:nvPr>
            <p:ph type="ctrTitle" hasCustomPrompt="1"/>
          </p:nvPr>
        </p:nvSpPr>
        <p:spPr>
          <a:xfrm>
            <a:off x="1635760" y="514731"/>
            <a:ext cx="3484880" cy="492443"/>
          </a:xfrm>
          <a:prstGeom prst="rect">
            <a:avLst/>
          </a:prstGeom>
        </p:spPr>
        <p:txBody>
          <a:bodyPr wrap="square" lIns="0" tIns="0" rIns="0" bIns="0">
            <a:spAutoFit/>
          </a:bodyPr>
          <a:lstStyle>
            <a:lvl1pPr algn="l">
              <a:defRPr sz="3200"/>
            </a:lvl1pPr>
          </a:lstStyle>
          <a:p>
            <a:r>
              <a:rPr lang="en-GB" dirty="0"/>
              <a:t>Click to edit title</a:t>
            </a:r>
            <a:endParaRPr dirty="0"/>
          </a:p>
        </p:txBody>
      </p:sp>
      <p:sp>
        <p:nvSpPr>
          <p:cNvPr id="5" name="Text Placeholder 15">
            <a:extLst>
              <a:ext uri="{FF2B5EF4-FFF2-40B4-BE49-F238E27FC236}">
                <a16:creationId xmlns:a16="http://schemas.microsoft.com/office/drawing/2014/main" xmlns="" id="{834A0BD0-F621-6E4E-8AB5-C7911276B6CA}"/>
              </a:ext>
            </a:extLst>
          </p:cNvPr>
          <p:cNvSpPr>
            <a:spLocks noGrp="1"/>
          </p:cNvSpPr>
          <p:nvPr>
            <p:ph type="body" sz="quarter" idx="10"/>
          </p:nvPr>
        </p:nvSpPr>
        <p:spPr>
          <a:xfrm>
            <a:off x="466725" y="1790623"/>
            <a:ext cx="4532313" cy="1231106"/>
          </a:xfr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Picture 5" descr="A picture containing logo&#10;&#10;Description automatically generated">
            <a:extLst>
              <a:ext uri="{FF2B5EF4-FFF2-40B4-BE49-F238E27FC236}">
                <a16:creationId xmlns:a16="http://schemas.microsoft.com/office/drawing/2014/main" xmlns="" id="{CEC38718-6517-914F-AAFE-630FE8E2DCF8}"/>
              </a:ext>
            </a:extLst>
          </p:cNvPr>
          <p:cNvPicPr>
            <a:picLocks noChangeAspect="1"/>
          </p:cNvPicPr>
          <p:nvPr userDrawn="1"/>
        </p:nvPicPr>
        <p:blipFill>
          <a:blip r:embed="rId2"/>
          <a:stretch>
            <a:fillRect/>
          </a:stretch>
        </p:blipFill>
        <p:spPr>
          <a:xfrm>
            <a:off x="439163" y="454039"/>
            <a:ext cx="925375" cy="947867"/>
          </a:xfrm>
          <a:prstGeom prst="rect">
            <a:avLst/>
          </a:prstGeom>
        </p:spPr>
      </p:pic>
    </p:spTree>
    <p:extLst>
      <p:ext uri="{BB962C8B-B14F-4D97-AF65-F5344CB8AC3E}">
        <p14:creationId xmlns:p14="http://schemas.microsoft.com/office/powerpoint/2010/main" val="3531299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9" name="Holder 2">
            <a:extLst>
              <a:ext uri="{FF2B5EF4-FFF2-40B4-BE49-F238E27FC236}">
                <a16:creationId xmlns:a16="http://schemas.microsoft.com/office/drawing/2014/main" xmlns="" id="{EC86D95C-24BD-F24C-BB62-A5E2346E16BA}"/>
              </a:ext>
            </a:extLst>
          </p:cNvPr>
          <p:cNvSpPr>
            <a:spLocks noGrp="1"/>
          </p:cNvSpPr>
          <p:nvPr>
            <p:ph type="ctrTitle" hasCustomPrompt="1"/>
          </p:nvPr>
        </p:nvSpPr>
        <p:spPr>
          <a:xfrm>
            <a:off x="1635760" y="514731"/>
            <a:ext cx="3484880" cy="492443"/>
          </a:xfrm>
          <a:prstGeom prst="rect">
            <a:avLst/>
          </a:prstGeom>
        </p:spPr>
        <p:txBody>
          <a:bodyPr wrap="square" lIns="0" tIns="0" rIns="0" bIns="0">
            <a:spAutoFit/>
          </a:bodyPr>
          <a:lstStyle>
            <a:lvl1pPr algn="l">
              <a:defRPr sz="3200"/>
            </a:lvl1pPr>
          </a:lstStyle>
          <a:p>
            <a:r>
              <a:rPr lang="en-GB" dirty="0"/>
              <a:t>Click to edit title</a:t>
            </a:r>
            <a:endParaRPr dirty="0"/>
          </a:p>
        </p:txBody>
      </p:sp>
      <p:sp>
        <p:nvSpPr>
          <p:cNvPr id="5" name="Text Placeholder 15">
            <a:extLst>
              <a:ext uri="{FF2B5EF4-FFF2-40B4-BE49-F238E27FC236}">
                <a16:creationId xmlns:a16="http://schemas.microsoft.com/office/drawing/2014/main" xmlns="" id="{D04AE5A7-08AF-D542-A9F0-FB55F900C9D4}"/>
              </a:ext>
            </a:extLst>
          </p:cNvPr>
          <p:cNvSpPr>
            <a:spLocks noGrp="1"/>
          </p:cNvSpPr>
          <p:nvPr>
            <p:ph type="body" sz="quarter" idx="10"/>
          </p:nvPr>
        </p:nvSpPr>
        <p:spPr>
          <a:xfrm>
            <a:off x="466725" y="1790623"/>
            <a:ext cx="4532313" cy="1231106"/>
          </a:xfr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Picture 5" descr="A picture containing logo&#10;&#10;Description automatically generated">
            <a:extLst>
              <a:ext uri="{FF2B5EF4-FFF2-40B4-BE49-F238E27FC236}">
                <a16:creationId xmlns:a16="http://schemas.microsoft.com/office/drawing/2014/main" xmlns="" id="{57A7D15E-F63D-C64D-A7E2-8D6A52613B16}"/>
              </a:ext>
            </a:extLst>
          </p:cNvPr>
          <p:cNvPicPr>
            <a:picLocks noChangeAspect="1"/>
          </p:cNvPicPr>
          <p:nvPr userDrawn="1"/>
        </p:nvPicPr>
        <p:blipFill>
          <a:blip r:embed="rId2"/>
          <a:stretch>
            <a:fillRect/>
          </a:stretch>
        </p:blipFill>
        <p:spPr>
          <a:xfrm>
            <a:off x="439163" y="454039"/>
            <a:ext cx="925375" cy="947867"/>
          </a:xfrm>
          <a:prstGeom prst="rect">
            <a:avLst/>
          </a:prstGeom>
        </p:spPr>
      </p:pic>
    </p:spTree>
    <p:extLst>
      <p:ext uri="{BB962C8B-B14F-4D97-AF65-F5344CB8AC3E}">
        <p14:creationId xmlns:p14="http://schemas.microsoft.com/office/powerpoint/2010/main" val="2210879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bg>
      <p:bgPr>
        <a:solidFill>
          <a:schemeClr val="bg1"/>
        </a:solidFill>
        <a:effectLst/>
      </p:bgPr>
    </p:bg>
    <p:spTree>
      <p:nvGrpSpPr>
        <p:cNvPr id="1" name=""/>
        <p:cNvGrpSpPr/>
        <p:nvPr/>
      </p:nvGrpSpPr>
      <p:grpSpPr>
        <a:xfrm>
          <a:off x="0" y="0"/>
          <a:ext cx="0" cy="0"/>
          <a:chOff x="0" y="0"/>
          <a:chExt cx="0" cy="0"/>
        </a:xfrm>
      </p:grpSpPr>
      <p:sp>
        <p:nvSpPr>
          <p:cNvPr id="9" name="Holder 2">
            <a:extLst>
              <a:ext uri="{FF2B5EF4-FFF2-40B4-BE49-F238E27FC236}">
                <a16:creationId xmlns:a16="http://schemas.microsoft.com/office/drawing/2014/main" xmlns="" id="{EC86D95C-24BD-F24C-BB62-A5E2346E16BA}"/>
              </a:ext>
            </a:extLst>
          </p:cNvPr>
          <p:cNvSpPr>
            <a:spLocks noGrp="1"/>
          </p:cNvSpPr>
          <p:nvPr>
            <p:ph type="ctrTitle" hasCustomPrompt="1"/>
          </p:nvPr>
        </p:nvSpPr>
        <p:spPr>
          <a:xfrm>
            <a:off x="1635760" y="514731"/>
            <a:ext cx="3484880" cy="492443"/>
          </a:xfrm>
          <a:prstGeom prst="rect">
            <a:avLst/>
          </a:prstGeom>
        </p:spPr>
        <p:txBody>
          <a:bodyPr wrap="square" lIns="0" tIns="0" rIns="0" bIns="0">
            <a:spAutoFit/>
          </a:bodyPr>
          <a:lstStyle>
            <a:lvl1pPr algn="l">
              <a:defRPr sz="3200"/>
            </a:lvl1pPr>
          </a:lstStyle>
          <a:p>
            <a:r>
              <a:rPr lang="en-GB" dirty="0"/>
              <a:t>Click to edit title</a:t>
            </a:r>
            <a:endParaRPr dirty="0"/>
          </a:p>
        </p:txBody>
      </p:sp>
      <p:sp>
        <p:nvSpPr>
          <p:cNvPr id="5" name="Text Placeholder 15">
            <a:extLst>
              <a:ext uri="{FF2B5EF4-FFF2-40B4-BE49-F238E27FC236}">
                <a16:creationId xmlns:a16="http://schemas.microsoft.com/office/drawing/2014/main" xmlns="" id="{B63F6A0D-BE65-CD41-B2AD-706C3312EEAE}"/>
              </a:ext>
            </a:extLst>
          </p:cNvPr>
          <p:cNvSpPr>
            <a:spLocks noGrp="1"/>
          </p:cNvSpPr>
          <p:nvPr>
            <p:ph type="body" sz="quarter" idx="10"/>
          </p:nvPr>
        </p:nvSpPr>
        <p:spPr>
          <a:xfrm>
            <a:off x="466725" y="1790623"/>
            <a:ext cx="4532313" cy="1231106"/>
          </a:xfr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Picture 5" descr="A picture containing logo&#10;&#10;Description automatically generated">
            <a:extLst>
              <a:ext uri="{FF2B5EF4-FFF2-40B4-BE49-F238E27FC236}">
                <a16:creationId xmlns:a16="http://schemas.microsoft.com/office/drawing/2014/main" xmlns="" id="{24DB8DAA-9F6C-D14A-83CE-D354DA41A94E}"/>
              </a:ext>
            </a:extLst>
          </p:cNvPr>
          <p:cNvPicPr>
            <a:picLocks noChangeAspect="1"/>
          </p:cNvPicPr>
          <p:nvPr userDrawn="1"/>
        </p:nvPicPr>
        <p:blipFill>
          <a:blip r:embed="rId2"/>
          <a:stretch>
            <a:fillRect/>
          </a:stretch>
        </p:blipFill>
        <p:spPr>
          <a:xfrm>
            <a:off x="439163" y="454039"/>
            <a:ext cx="925375" cy="947867"/>
          </a:xfrm>
          <a:prstGeom prst="rect">
            <a:avLst/>
          </a:prstGeom>
        </p:spPr>
      </p:pic>
    </p:spTree>
    <p:extLst>
      <p:ext uri="{BB962C8B-B14F-4D97-AF65-F5344CB8AC3E}">
        <p14:creationId xmlns:p14="http://schemas.microsoft.com/office/powerpoint/2010/main" val="321275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9" name="Holder 2">
            <a:extLst>
              <a:ext uri="{FF2B5EF4-FFF2-40B4-BE49-F238E27FC236}">
                <a16:creationId xmlns:a16="http://schemas.microsoft.com/office/drawing/2014/main" xmlns="" id="{EC86D95C-24BD-F24C-BB62-A5E2346E16BA}"/>
              </a:ext>
            </a:extLst>
          </p:cNvPr>
          <p:cNvSpPr>
            <a:spLocks noGrp="1"/>
          </p:cNvSpPr>
          <p:nvPr>
            <p:ph type="ctrTitle" hasCustomPrompt="1"/>
          </p:nvPr>
        </p:nvSpPr>
        <p:spPr>
          <a:xfrm>
            <a:off x="1635760" y="514731"/>
            <a:ext cx="3484880" cy="492443"/>
          </a:xfrm>
          <a:prstGeom prst="rect">
            <a:avLst/>
          </a:prstGeom>
        </p:spPr>
        <p:txBody>
          <a:bodyPr wrap="square" lIns="0" tIns="0" rIns="0" bIns="0">
            <a:spAutoFit/>
          </a:bodyPr>
          <a:lstStyle>
            <a:lvl1pPr algn="l">
              <a:defRPr sz="3200"/>
            </a:lvl1pPr>
          </a:lstStyle>
          <a:p>
            <a:r>
              <a:rPr lang="en-GB" dirty="0"/>
              <a:t>Click to edit title</a:t>
            </a:r>
            <a:endParaRPr dirty="0"/>
          </a:p>
        </p:txBody>
      </p:sp>
      <p:sp>
        <p:nvSpPr>
          <p:cNvPr id="5" name="Text Placeholder 15">
            <a:extLst>
              <a:ext uri="{FF2B5EF4-FFF2-40B4-BE49-F238E27FC236}">
                <a16:creationId xmlns:a16="http://schemas.microsoft.com/office/drawing/2014/main" xmlns="" id="{2DD8A136-D4FD-A348-868B-08C69CDB22C1}"/>
              </a:ext>
            </a:extLst>
          </p:cNvPr>
          <p:cNvSpPr>
            <a:spLocks noGrp="1"/>
          </p:cNvSpPr>
          <p:nvPr>
            <p:ph type="body" sz="quarter" idx="10"/>
          </p:nvPr>
        </p:nvSpPr>
        <p:spPr>
          <a:xfrm>
            <a:off x="466725" y="1790623"/>
            <a:ext cx="4532313" cy="1231106"/>
          </a:xfr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Picture 5" descr="A picture containing logo&#10;&#10;Description automatically generated">
            <a:extLst>
              <a:ext uri="{FF2B5EF4-FFF2-40B4-BE49-F238E27FC236}">
                <a16:creationId xmlns:a16="http://schemas.microsoft.com/office/drawing/2014/main" xmlns="" id="{1FB5A21B-858A-0E4A-9D8B-0D10D9887302}"/>
              </a:ext>
            </a:extLst>
          </p:cNvPr>
          <p:cNvPicPr>
            <a:picLocks noChangeAspect="1"/>
          </p:cNvPicPr>
          <p:nvPr userDrawn="1"/>
        </p:nvPicPr>
        <p:blipFill>
          <a:blip r:embed="rId2"/>
          <a:stretch>
            <a:fillRect/>
          </a:stretch>
        </p:blipFill>
        <p:spPr>
          <a:xfrm>
            <a:off x="439163" y="454039"/>
            <a:ext cx="925375" cy="947867"/>
          </a:xfrm>
          <a:prstGeom prst="rect">
            <a:avLst/>
          </a:prstGeom>
        </p:spPr>
      </p:pic>
    </p:spTree>
    <p:extLst>
      <p:ext uri="{BB962C8B-B14F-4D97-AF65-F5344CB8AC3E}">
        <p14:creationId xmlns:p14="http://schemas.microsoft.com/office/powerpoint/2010/main" val="1215998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xmlns="" id="{DFFDF36A-77FA-7D4C-A7DF-695F1E269C5F}"/>
              </a:ext>
            </a:extLst>
          </p:cNvPr>
          <p:cNvSpPr>
            <a:spLocks noGrp="1"/>
          </p:cNvSpPr>
          <p:nvPr>
            <p:ph type="body" sz="quarter" idx="11"/>
          </p:nvPr>
        </p:nvSpPr>
        <p:spPr>
          <a:xfrm>
            <a:off x="6312310" y="3029352"/>
            <a:ext cx="2145890" cy="213776"/>
          </a:xfrm>
        </p:spPr>
        <p:txBody>
          <a:bodyPr/>
          <a:lstStyle>
            <a:lvl1pPr>
              <a:lnSpc>
                <a:spcPct val="104000"/>
              </a:lnSpc>
              <a:defRPr sz="1400" b="0" i="0">
                <a:latin typeface="Arial" panose="020B0604020202020204" pitchFamily="34" charset="0"/>
                <a:cs typeface="Arial" panose="020B0604020202020204" pitchFamily="34" charset="0"/>
              </a:defRPr>
            </a:lvl1pPr>
            <a:lvl2pPr>
              <a:defRPr sz="1400" b="0" i="0">
                <a:latin typeface="Arial" panose="020B0604020202020204" pitchFamily="34" charset="0"/>
                <a:cs typeface="Arial" panose="020B0604020202020204" pitchFamily="34" charset="0"/>
              </a:defRPr>
            </a:lvl2pPr>
            <a:lvl3pPr>
              <a:defRPr sz="1400" b="0" i="0">
                <a:latin typeface="Arial" panose="020B0604020202020204" pitchFamily="34" charset="0"/>
                <a:cs typeface="Arial" panose="020B0604020202020204" pitchFamily="34" charset="0"/>
              </a:defRPr>
            </a:lvl3pPr>
            <a:lvl4pPr>
              <a:defRPr sz="1400" b="0" i="0">
                <a:latin typeface="Arial" panose="020B0604020202020204" pitchFamily="34" charset="0"/>
                <a:cs typeface="Arial" panose="020B0604020202020204" pitchFamily="34" charset="0"/>
              </a:defRPr>
            </a:lvl4pPr>
            <a:lvl5pPr>
              <a:defRPr sz="1400" b="0" i="0">
                <a:latin typeface="Arial" panose="020B0604020202020204" pitchFamily="34" charset="0"/>
                <a:cs typeface="Arial" panose="020B0604020202020204" pitchFamily="34" charset="0"/>
              </a:defRPr>
            </a:lvl5pPr>
          </a:lstStyle>
          <a:p>
            <a:pPr marL="12700" marR="5080">
              <a:lnSpc>
                <a:spcPct val="107100"/>
              </a:lnSpc>
              <a:spcBef>
                <a:spcPts val="100"/>
              </a:spcBef>
            </a:pPr>
            <a:r>
              <a:rPr lang="en-GB" sz="1400" dirty="0">
                <a:latin typeface="Arial"/>
                <a:cs typeface="Arial"/>
              </a:rPr>
              <a:t>Click to edit</a:t>
            </a:r>
          </a:p>
        </p:txBody>
      </p:sp>
      <p:sp>
        <p:nvSpPr>
          <p:cNvPr id="17" name="Text Placeholder 16">
            <a:extLst>
              <a:ext uri="{FF2B5EF4-FFF2-40B4-BE49-F238E27FC236}">
                <a16:creationId xmlns:a16="http://schemas.microsoft.com/office/drawing/2014/main" xmlns="" id="{E0EF5F5A-4308-DC4D-B9DB-BDC7FEDE00CF}"/>
              </a:ext>
            </a:extLst>
          </p:cNvPr>
          <p:cNvSpPr>
            <a:spLocks noGrp="1"/>
          </p:cNvSpPr>
          <p:nvPr>
            <p:ph type="body" sz="quarter" idx="12" hasCustomPrompt="1"/>
          </p:nvPr>
        </p:nvSpPr>
        <p:spPr>
          <a:xfrm>
            <a:off x="6312310" y="2543020"/>
            <a:ext cx="2045878" cy="246221"/>
          </a:xfrm>
        </p:spPr>
        <p:txBody>
          <a:bodyPr/>
          <a:lstStyle>
            <a:lvl1pPr>
              <a:defRPr sz="1600" b="1" i="0">
                <a:latin typeface="Arial Narrow" panose="020B0604020202020204" pitchFamily="34" charset="0"/>
                <a:cs typeface="Arial Narrow" panose="020B0604020202020204" pitchFamily="34" charset="0"/>
              </a:defRPr>
            </a:lvl1pPr>
            <a:lvl2pPr>
              <a:defRPr sz="1600" b="1" i="0">
                <a:latin typeface="Arial Narrow" panose="020B0604020202020204" pitchFamily="34" charset="0"/>
                <a:cs typeface="Arial Narrow" panose="020B0604020202020204" pitchFamily="34" charset="0"/>
              </a:defRPr>
            </a:lvl2pPr>
            <a:lvl3pPr>
              <a:defRPr sz="1600" b="1" i="0">
                <a:latin typeface="Arial Narrow" panose="020B0604020202020204" pitchFamily="34" charset="0"/>
                <a:cs typeface="Arial Narrow" panose="020B0604020202020204" pitchFamily="34" charset="0"/>
              </a:defRPr>
            </a:lvl3pPr>
            <a:lvl4pPr>
              <a:defRPr sz="1600" b="1" i="0">
                <a:latin typeface="Arial Narrow" panose="020B0604020202020204" pitchFamily="34" charset="0"/>
                <a:cs typeface="Arial Narrow" panose="020B0604020202020204" pitchFamily="34" charset="0"/>
              </a:defRPr>
            </a:lvl4pPr>
            <a:lvl5pPr>
              <a:defRPr sz="1600" b="1" i="0">
                <a:latin typeface="Arial Narrow" panose="020B0604020202020204" pitchFamily="34" charset="0"/>
                <a:cs typeface="Arial Narrow" panose="020B0604020202020204" pitchFamily="34" charset="0"/>
              </a:defRPr>
            </a:lvl5pPr>
          </a:lstStyle>
          <a:p>
            <a:pPr lvl="0"/>
            <a:r>
              <a:rPr lang="en-GB" dirty="0"/>
              <a:t>CLICK TO EDIT</a:t>
            </a:r>
            <a:endParaRPr lang="en-US" dirty="0"/>
          </a:p>
        </p:txBody>
      </p:sp>
      <p:sp>
        <p:nvSpPr>
          <p:cNvPr id="7" name="Holder 2">
            <a:extLst>
              <a:ext uri="{FF2B5EF4-FFF2-40B4-BE49-F238E27FC236}">
                <a16:creationId xmlns:a16="http://schemas.microsoft.com/office/drawing/2014/main" xmlns="" id="{C59CA8E4-2B8C-6346-8A79-C257D9D6A9F4}"/>
              </a:ext>
            </a:extLst>
          </p:cNvPr>
          <p:cNvSpPr>
            <a:spLocks noGrp="1"/>
          </p:cNvSpPr>
          <p:nvPr>
            <p:ph type="ctrTitle" hasCustomPrompt="1"/>
          </p:nvPr>
        </p:nvSpPr>
        <p:spPr>
          <a:xfrm>
            <a:off x="1635760" y="514731"/>
            <a:ext cx="3484880" cy="492443"/>
          </a:xfrm>
          <a:prstGeom prst="rect">
            <a:avLst/>
          </a:prstGeom>
        </p:spPr>
        <p:txBody>
          <a:bodyPr wrap="square" lIns="0" tIns="0" rIns="0" bIns="0">
            <a:spAutoFit/>
          </a:bodyPr>
          <a:lstStyle>
            <a:lvl1pPr algn="l">
              <a:defRPr sz="3200"/>
            </a:lvl1pPr>
          </a:lstStyle>
          <a:p>
            <a:r>
              <a:rPr lang="en-GB" dirty="0"/>
              <a:t>Click to edit title</a:t>
            </a:r>
            <a:endParaRPr dirty="0"/>
          </a:p>
        </p:txBody>
      </p:sp>
      <p:sp>
        <p:nvSpPr>
          <p:cNvPr id="9" name="Text Placeholder 15">
            <a:extLst>
              <a:ext uri="{FF2B5EF4-FFF2-40B4-BE49-F238E27FC236}">
                <a16:creationId xmlns:a16="http://schemas.microsoft.com/office/drawing/2014/main" xmlns="" id="{F05F33C7-4B94-1C48-A90B-462CE1C3B862}"/>
              </a:ext>
            </a:extLst>
          </p:cNvPr>
          <p:cNvSpPr>
            <a:spLocks noGrp="1"/>
          </p:cNvSpPr>
          <p:nvPr>
            <p:ph type="body" sz="quarter" idx="10"/>
          </p:nvPr>
        </p:nvSpPr>
        <p:spPr>
          <a:xfrm>
            <a:off x="466725" y="2090878"/>
            <a:ext cx="4532313" cy="1231106"/>
          </a:xfr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descr="A picture containing logo&#10;&#10;Description automatically generated">
            <a:extLst>
              <a:ext uri="{FF2B5EF4-FFF2-40B4-BE49-F238E27FC236}">
                <a16:creationId xmlns:a16="http://schemas.microsoft.com/office/drawing/2014/main" xmlns="" id="{7E9E1A4B-9FBB-5C43-990F-ED2EF1F26394}"/>
              </a:ext>
            </a:extLst>
          </p:cNvPr>
          <p:cNvPicPr>
            <a:picLocks noChangeAspect="1"/>
          </p:cNvPicPr>
          <p:nvPr userDrawn="1"/>
        </p:nvPicPr>
        <p:blipFill>
          <a:blip r:embed="rId2"/>
          <a:stretch>
            <a:fillRect/>
          </a:stretch>
        </p:blipFill>
        <p:spPr>
          <a:xfrm>
            <a:off x="445214" y="454039"/>
            <a:ext cx="925375" cy="947867"/>
          </a:xfrm>
          <a:prstGeom prst="rect">
            <a:avLst/>
          </a:prstGeom>
        </p:spPr>
      </p:pic>
    </p:spTree>
    <p:extLst>
      <p:ext uri="{BB962C8B-B14F-4D97-AF65-F5344CB8AC3E}">
        <p14:creationId xmlns:p14="http://schemas.microsoft.com/office/powerpoint/2010/main" val="425037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206724F7-F94B-2D4B-BCAE-068EF8F43557}"/>
              </a:ext>
            </a:extLst>
          </p:cNvPr>
          <p:cNvGrpSpPr/>
          <p:nvPr userDrawn="1"/>
        </p:nvGrpSpPr>
        <p:grpSpPr>
          <a:xfrm>
            <a:off x="0" y="0"/>
            <a:ext cx="9144000" cy="6858000"/>
            <a:chOff x="0" y="0"/>
            <a:chExt cx="9144000" cy="6858000"/>
          </a:xfrm>
        </p:grpSpPr>
        <p:pic>
          <p:nvPicPr>
            <p:cNvPr id="8" name="Picture 7">
              <a:extLst>
                <a:ext uri="{FF2B5EF4-FFF2-40B4-BE49-F238E27FC236}">
                  <a16:creationId xmlns:a16="http://schemas.microsoft.com/office/drawing/2014/main" xmlns="" id="{4B8316ED-163C-FA41-B528-B34823DDE8F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xmlns="" id="{CE6AC37D-A18E-EC49-9355-4E3BFFB1CAF2}"/>
                </a:ext>
              </a:extLst>
            </p:cNvPr>
            <p:cNvSpPr/>
            <p:nvPr userDrawn="1"/>
          </p:nvSpPr>
          <p:spPr>
            <a:xfrm>
              <a:off x="5876223" y="322446"/>
              <a:ext cx="3200400" cy="1216685"/>
            </a:xfrm>
            <a:prstGeom prst="rect">
              <a:avLst/>
            </a:prstGeom>
            <a:solidFill>
              <a:srgbClr val="FEEB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Holder 2">
            <a:extLst>
              <a:ext uri="{FF2B5EF4-FFF2-40B4-BE49-F238E27FC236}">
                <a16:creationId xmlns:a16="http://schemas.microsoft.com/office/drawing/2014/main" xmlns="" id="{38A81BA0-4326-0443-8DC1-5BD66E00C9DD}"/>
              </a:ext>
            </a:extLst>
          </p:cNvPr>
          <p:cNvSpPr>
            <a:spLocks noGrp="1"/>
          </p:cNvSpPr>
          <p:nvPr>
            <p:ph type="ctrTitle" hasCustomPrompt="1"/>
          </p:nvPr>
        </p:nvSpPr>
        <p:spPr>
          <a:xfrm>
            <a:off x="457200" y="514731"/>
            <a:ext cx="8001000" cy="492443"/>
          </a:xfrm>
          <a:prstGeom prst="rect">
            <a:avLst/>
          </a:prstGeom>
        </p:spPr>
        <p:txBody>
          <a:bodyPr wrap="square" lIns="0" tIns="0" rIns="0" bIns="0">
            <a:spAutoFit/>
          </a:bodyPr>
          <a:lstStyle>
            <a:lvl1pPr algn="l">
              <a:defRPr sz="3200"/>
            </a:lvl1pPr>
          </a:lstStyle>
          <a:p>
            <a:r>
              <a:rPr lang="en-GB" dirty="0"/>
              <a:t>Click to edit title</a:t>
            </a:r>
            <a:endParaRPr dirty="0"/>
          </a:p>
        </p:txBody>
      </p:sp>
      <p:sp>
        <p:nvSpPr>
          <p:cNvPr id="18" name="Text Placeholder 12">
            <a:extLst>
              <a:ext uri="{FF2B5EF4-FFF2-40B4-BE49-F238E27FC236}">
                <a16:creationId xmlns:a16="http://schemas.microsoft.com/office/drawing/2014/main" xmlns="" id="{9BB3278A-D701-3245-83C7-5A93502DA0BD}"/>
              </a:ext>
            </a:extLst>
          </p:cNvPr>
          <p:cNvSpPr>
            <a:spLocks noGrp="1"/>
          </p:cNvSpPr>
          <p:nvPr>
            <p:ph type="body" sz="quarter" idx="10"/>
          </p:nvPr>
        </p:nvSpPr>
        <p:spPr>
          <a:xfrm>
            <a:off x="457201" y="1432243"/>
            <a:ext cx="4389119" cy="213776"/>
          </a:xfrm>
        </p:spPr>
        <p:txBody>
          <a:bodyPr/>
          <a:lstStyle>
            <a:lvl1pPr>
              <a:lnSpc>
                <a:spcPct val="104000"/>
              </a:lnSpc>
              <a:defRPr sz="1400" b="0" i="0">
                <a:latin typeface="Arial" panose="020B0604020202020204" pitchFamily="34" charset="0"/>
                <a:cs typeface="Arial" panose="020B0604020202020204" pitchFamily="34" charset="0"/>
              </a:defRPr>
            </a:lvl1pPr>
            <a:lvl2pPr>
              <a:defRPr sz="1400" b="0" i="0">
                <a:latin typeface="Arial" panose="020B0604020202020204" pitchFamily="34" charset="0"/>
                <a:cs typeface="Arial" panose="020B0604020202020204" pitchFamily="34" charset="0"/>
              </a:defRPr>
            </a:lvl2pPr>
            <a:lvl3pPr>
              <a:defRPr sz="1400" b="0" i="0">
                <a:latin typeface="Arial" panose="020B0604020202020204" pitchFamily="34" charset="0"/>
                <a:cs typeface="Arial" panose="020B0604020202020204" pitchFamily="34" charset="0"/>
              </a:defRPr>
            </a:lvl3pPr>
            <a:lvl4pPr>
              <a:defRPr sz="1400" b="0" i="0">
                <a:latin typeface="Arial" panose="020B0604020202020204" pitchFamily="34" charset="0"/>
                <a:cs typeface="Arial" panose="020B0604020202020204" pitchFamily="34" charset="0"/>
              </a:defRPr>
            </a:lvl4pPr>
            <a:lvl5pPr>
              <a:defRPr sz="1400" b="0" i="0">
                <a:latin typeface="Arial" panose="020B0604020202020204" pitchFamily="34" charset="0"/>
                <a:cs typeface="Arial" panose="020B0604020202020204" pitchFamily="34" charset="0"/>
              </a:defRPr>
            </a:lvl5pPr>
          </a:lstStyle>
          <a:p>
            <a:pPr marL="12700" marR="5080">
              <a:lnSpc>
                <a:spcPct val="107100"/>
              </a:lnSpc>
              <a:spcBef>
                <a:spcPts val="100"/>
              </a:spcBef>
            </a:pPr>
            <a:r>
              <a:rPr lang="en-GB" sz="1400" dirty="0">
                <a:latin typeface="Arial"/>
                <a:cs typeface="Arial"/>
              </a:rPr>
              <a:t>Click to edit</a:t>
            </a:r>
          </a:p>
        </p:txBody>
      </p:sp>
      <p:grpSp>
        <p:nvGrpSpPr>
          <p:cNvPr id="5" name="Group 4">
            <a:extLst>
              <a:ext uri="{FF2B5EF4-FFF2-40B4-BE49-F238E27FC236}">
                <a16:creationId xmlns:a16="http://schemas.microsoft.com/office/drawing/2014/main" xmlns="" id="{D5F04136-566F-AE43-AC6F-2ED2D65FA13E}"/>
              </a:ext>
            </a:extLst>
          </p:cNvPr>
          <p:cNvGrpSpPr/>
          <p:nvPr userDrawn="1"/>
        </p:nvGrpSpPr>
        <p:grpSpPr>
          <a:xfrm>
            <a:off x="6132996" y="455699"/>
            <a:ext cx="2563218" cy="947867"/>
            <a:chOff x="6132996" y="455699"/>
            <a:chExt cx="2563218" cy="947867"/>
          </a:xfrm>
        </p:grpSpPr>
        <p:pic>
          <p:nvPicPr>
            <p:cNvPr id="14" name="Picture 13" descr="A picture containing logo&#10;&#10;Description automatically generated">
              <a:extLst>
                <a:ext uri="{FF2B5EF4-FFF2-40B4-BE49-F238E27FC236}">
                  <a16:creationId xmlns:a16="http://schemas.microsoft.com/office/drawing/2014/main" xmlns="" id="{0806B82E-7494-7742-94A2-3558D93D40F1}"/>
                </a:ext>
              </a:extLst>
            </p:cNvPr>
            <p:cNvPicPr>
              <a:picLocks noChangeAspect="1"/>
            </p:cNvPicPr>
            <p:nvPr userDrawn="1"/>
          </p:nvPicPr>
          <p:blipFill>
            <a:blip r:embed="rId3"/>
            <a:stretch>
              <a:fillRect/>
            </a:stretch>
          </p:blipFill>
          <p:spPr>
            <a:xfrm>
              <a:off x="7770839" y="455699"/>
              <a:ext cx="925375" cy="947867"/>
            </a:xfrm>
            <a:prstGeom prst="rect">
              <a:avLst/>
            </a:prstGeom>
          </p:spPr>
        </p:pic>
        <p:pic>
          <p:nvPicPr>
            <p:cNvPr id="16" name="Picture 15">
              <a:extLst>
                <a:ext uri="{FF2B5EF4-FFF2-40B4-BE49-F238E27FC236}">
                  <a16:creationId xmlns:a16="http://schemas.microsoft.com/office/drawing/2014/main" xmlns="" id="{1DBA20E1-8A79-AD43-9BA4-2D193D5D70C5}"/>
                </a:ext>
              </a:extLst>
            </p:cNvPr>
            <p:cNvPicPr>
              <a:picLocks noChangeAspect="1"/>
            </p:cNvPicPr>
            <p:nvPr userDrawn="1"/>
          </p:nvPicPr>
          <p:blipFill>
            <a:blip r:embed="rId4"/>
            <a:srcRect/>
            <a:stretch/>
          </p:blipFill>
          <p:spPr>
            <a:xfrm>
              <a:off x="6132996" y="503524"/>
              <a:ext cx="1181319" cy="748692"/>
            </a:xfrm>
            <a:prstGeom prst="rect">
              <a:avLst/>
            </a:prstGeom>
          </p:spPr>
        </p:pic>
      </p:grpSp>
    </p:spTree>
    <p:extLst>
      <p:ext uri="{BB962C8B-B14F-4D97-AF65-F5344CB8AC3E}">
        <p14:creationId xmlns:p14="http://schemas.microsoft.com/office/powerpoint/2010/main" val="7017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bg>
      <p:bgPr>
        <a:solidFill>
          <a:schemeClr val="bg1"/>
        </a:solidFill>
        <a:effectLst/>
      </p:bgPr>
    </p:bg>
    <p:spTree>
      <p:nvGrpSpPr>
        <p:cNvPr id="1" name=""/>
        <p:cNvGrpSpPr/>
        <p:nvPr/>
      </p:nvGrpSpPr>
      <p:grpSpPr>
        <a:xfrm>
          <a:off x="0" y="0"/>
          <a:ext cx="0" cy="0"/>
          <a:chOff x="0" y="0"/>
          <a:chExt cx="0" cy="0"/>
        </a:xfrm>
      </p:grpSpPr>
      <p:sp>
        <p:nvSpPr>
          <p:cNvPr id="15" name="Holder 2">
            <a:extLst>
              <a:ext uri="{FF2B5EF4-FFF2-40B4-BE49-F238E27FC236}">
                <a16:creationId xmlns:a16="http://schemas.microsoft.com/office/drawing/2014/main" xmlns="" id="{38A81BA0-4326-0443-8DC1-5BD66E00C9DD}"/>
              </a:ext>
            </a:extLst>
          </p:cNvPr>
          <p:cNvSpPr>
            <a:spLocks noGrp="1"/>
          </p:cNvSpPr>
          <p:nvPr>
            <p:ph type="ctrTitle" hasCustomPrompt="1"/>
          </p:nvPr>
        </p:nvSpPr>
        <p:spPr>
          <a:xfrm>
            <a:off x="457200" y="514731"/>
            <a:ext cx="8001000" cy="492443"/>
          </a:xfrm>
          <a:prstGeom prst="rect">
            <a:avLst/>
          </a:prstGeom>
        </p:spPr>
        <p:txBody>
          <a:bodyPr wrap="square" lIns="0" tIns="0" rIns="0" bIns="0">
            <a:spAutoFit/>
          </a:bodyPr>
          <a:lstStyle>
            <a:lvl1pPr algn="l">
              <a:defRPr sz="3200"/>
            </a:lvl1pPr>
          </a:lstStyle>
          <a:p>
            <a:r>
              <a:rPr lang="en-GB" dirty="0"/>
              <a:t>Click to edit title</a:t>
            </a:r>
            <a:endParaRPr dirty="0"/>
          </a:p>
        </p:txBody>
      </p:sp>
      <p:sp>
        <p:nvSpPr>
          <p:cNvPr id="18" name="Text Placeholder 12">
            <a:extLst>
              <a:ext uri="{FF2B5EF4-FFF2-40B4-BE49-F238E27FC236}">
                <a16:creationId xmlns:a16="http://schemas.microsoft.com/office/drawing/2014/main" xmlns="" id="{9BB3278A-D701-3245-83C7-5A93502DA0BD}"/>
              </a:ext>
            </a:extLst>
          </p:cNvPr>
          <p:cNvSpPr>
            <a:spLocks noGrp="1"/>
          </p:cNvSpPr>
          <p:nvPr>
            <p:ph type="body" sz="quarter" idx="10"/>
          </p:nvPr>
        </p:nvSpPr>
        <p:spPr>
          <a:xfrm>
            <a:off x="457201" y="1432243"/>
            <a:ext cx="4389119" cy="213776"/>
          </a:xfrm>
        </p:spPr>
        <p:txBody>
          <a:bodyPr/>
          <a:lstStyle>
            <a:lvl1pPr>
              <a:lnSpc>
                <a:spcPct val="104000"/>
              </a:lnSpc>
              <a:defRPr sz="1400" b="0" i="0">
                <a:latin typeface="Arial" panose="020B0604020202020204" pitchFamily="34" charset="0"/>
                <a:cs typeface="Arial" panose="020B0604020202020204" pitchFamily="34" charset="0"/>
              </a:defRPr>
            </a:lvl1pPr>
            <a:lvl2pPr>
              <a:defRPr sz="1400" b="0" i="0">
                <a:latin typeface="Arial" panose="020B0604020202020204" pitchFamily="34" charset="0"/>
                <a:cs typeface="Arial" panose="020B0604020202020204" pitchFamily="34" charset="0"/>
              </a:defRPr>
            </a:lvl2pPr>
            <a:lvl3pPr>
              <a:defRPr sz="1400" b="0" i="0">
                <a:latin typeface="Arial" panose="020B0604020202020204" pitchFamily="34" charset="0"/>
                <a:cs typeface="Arial" panose="020B0604020202020204" pitchFamily="34" charset="0"/>
              </a:defRPr>
            </a:lvl3pPr>
            <a:lvl4pPr>
              <a:defRPr sz="1400" b="0" i="0">
                <a:latin typeface="Arial" panose="020B0604020202020204" pitchFamily="34" charset="0"/>
                <a:cs typeface="Arial" panose="020B0604020202020204" pitchFamily="34" charset="0"/>
              </a:defRPr>
            </a:lvl4pPr>
            <a:lvl5pPr>
              <a:defRPr sz="1400" b="0" i="0">
                <a:latin typeface="Arial" panose="020B0604020202020204" pitchFamily="34" charset="0"/>
                <a:cs typeface="Arial" panose="020B0604020202020204" pitchFamily="34" charset="0"/>
              </a:defRPr>
            </a:lvl5pPr>
          </a:lstStyle>
          <a:p>
            <a:pPr marL="12700" marR="5080">
              <a:lnSpc>
                <a:spcPct val="107100"/>
              </a:lnSpc>
              <a:spcBef>
                <a:spcPts val="100"/>
              </a:spcBef>
            </a:pPr>
            <a:r>
              <a:rPr lang="en-GB" sz="1400" dirty="0">
                <a:latin typeface="Arial"/>
                <a:cs typeface="Arial"/>
              </a:rPr>
              <a:t>Click to edit</a:t>
            </a:r>
          </a:p>
        </p:txBody>
      </p:sp>
      <p:grpSp>
        <p:nvGrpSpPr>
          <p:cNvPr id="3" name="Group 2">
            <a:extLst>
              <a:ext uri="{FF2B5EF4-FFF2-40B4-BE49-F238E27FC236}">
                <a16:creationId xmlns:a16="http://schemas.microsoft.com/office/drawing/2014/main" xmlns="" id="{185D5BE9-54F1-A649-B2DF-04FC9DC4B3FB}"/>
              </a:ext>
            </a:extLst>
          </p:cNvPr>
          <p:cNvGrpSpPr/>
          <p:nvPr userDrawn="1"/>
        </p:nvGrpSpPr>
        <p:grpSpPr>
          <a:xfrm>
            <a:off x="0" y="0"/>
            <a:ext cx="9144000" cy="6858000"/>
            <a:chOff x="0" y="0"/>
            <a:chExt cx="9144000" cy="6858000"/>
          </a:xfrm>
        </p:grpSpPr>
        <p:pic>
          <p:nvPicPr>
            <p:cNvPr id="8" name="Picture 7">
              <a:extLst>
                <a:ext uri="{FF2B5EF4-FFF2-40B4-BE49-F238E27FC236}">
                  <a16:creationId xmlns:a16="http://schemas.microsoft.com/office/drawing/2014/main" xmlns="" id="{4B8316ED-163C-FA41-B528-B34823DDE8F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Rectangle 1">
              <a:extLst>
                <a:ext uri="{FF2B5EF4-FFF2-40B4-BE49-F238E27FC236}">
                  <a16:creationId xmlns:a16="http://schemas.microsoft.com/office/drawing/2014/main" xmlns="" id="{07DCF232-5973-9448-9359-8D74EBDC207D}"/>
                </a:ext>
              </a:extLst>
            </p:cNvPr>
            <p:cNvSpPr/>
            <p:nvPr userDrawn="1"/>
          </p:nvSpPr>
          <p:spPr>
            <a:xfrm>
              <a:off x="7626773" y="250613"/>
              <a:ext cx="1219200" cy="1327574"/>
            </a:xfrm>
            <a:prstGeom prst="rect">
              <a:avLst/>
            </a:prstGeom>
            <a:solidFill>
              <a:srgbClr val="FEEB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picture containing logo&#10;&#10;Description automatically generated">
            <a:extLst>
              <a:ext uri="{FF2B5EF4-FFF2-40B4-BE49-F238E27FC236}">
                <a16:creationId xmlns:a16="http://schemas.microsoft.com/office/drawing/2014/main" xmlns="" id="{3600A4BB-5059-D047-AC58-405CCC442B43}"/>
              </a:ext>
            </a:extLst>
          </p:cNvPr>
          <p:cNvPicPr>
            <a:picLocks noChangeAspect="1"/>
          </p:cNvPicPr>
          <p:nvPr userDrawn="1"/>
        </p:nvPicPr>
        <p:blipFill>
          <a:blip r:embed="rId3"/>
          <a:stretch>
            <a:fillRect/>
          </a:stretch>
        </p:blipFill>
        <p:spPr>
          <a:xfrm>
            <a:off x="7772700" y="454039"/>
            <a:ext cx="925375" cy="947867"/>
          </a:xfrm>
          <a:prstGeom prst="rect">
            <a:avLst/>
          </a:prstGeom>
        </p:spPr>
      </p:pic>
    </p:spTree>
    <p:extLst>
      <p:ext uri="{BB962C8B-B14F-4D97-AF65-F5344CB8AC3E}">
        <p14:creationId xmlns:p14="http://schemas.microsoft.com/office/powerpoint/2010/main" val="1192137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5D6961F2-712B-134D-B688-AF5C6B5A2963}"/>
              </a:ext>
            </a:extLst>
          </p:cNvPr>
          <p:cNvGrpSpPr/>
          <p:nvPr userDrawn="1"/>
        </p:nvGrpSpPr>
        <p:grpSpPr>
          <a:xfrm>
            <a:off x="0" y="2342"/>
            <a:ext cx="9144000" cy="6858000"/>
            <a:chOff x="0" y="0"/>
            <a:chExt cx="9144000" cy="6858000"/>
          </a:xfrm>
        </p:grpSpPr>
        <p:pic>
          <p:nvPicPr>
            <p:cNvPr id="9" name="Picture 8">
              <a:extLst>
                <a:ext uri="{FF2B5EF4-FFF2-40B4-BE49-F238E27FC236}">
                  <a16:creationId xmlns:a16="http://schemas.microsoft.com/office/drawing/2014/main" xmlns="" id="{75BE7657-88EE-8044-A29C-5EAC407EE2E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0" name="Rectangle 9">
              <a:extLst>
                <a:ext uri="{FF2B5EF4-FFF2-40B4-BE49-F238E27FC236}">
                  <a16:creationId xmlns:a16="http://schemas.microsoft.com/office/drawing/2014/main" xmlns="" id="{2B86F688-101F-1947-8501-B1104A1E3008}"/>
                </a:ext>
              </a:extLst>
            </p:cNvPr>
            <p:cNvSpPr/>
            <p:nvPr userDrawn="1"/>
          </p:nvSpPr>
          <p:spPr>
            <a:xfrm>
              <a:off x="5876223" y="322446"/>
              <a:ext cx="3200400" cy="1216685"/>
            </a:xfrm>
            <a:prstGeom prst="rect">
              <a:avLst/>
            </a:prstGeom>
            <a:solidFill>
              <a:srgbClr val="FEEB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Holder 2"/>
          <p:cNvSpPr>
            <a:spLocks noGrp="1"/>
          </p:cNvSpPr>
          <p:nvPr>
            <p:ph type="ctrTitle" hasCustomPrompt="1"/>
          </p:nvPr>
        </p:nvSpPr>
        <p:spPr>
          <a:xfrm>
            <a:off x="457200" y="514731"/>
            <a:ext cx="8001000" cy="492443"/>
          </a:xfrm>
          <a:prstGeom prst="rect">
            <a:avLst/>
          </a:prstGeom>
        </p:spPr>
        <p:txBody>
          <a:bodyPr wrap="square" lIns="0" tIns="0" rIns="0" bIns="0">
            <a:spAutoFit/>
          </a:bodyPr>
          <a:lstStyle>
            <a:lvl1pPr algn="l">
              <a:defRPr sz="3200"/>
            </a:lvl1pPr>
          </a:lstStyle>
          <a:p>
            <a:r>
              <a:rPr lang="en-GB" dirty="0"/>
              <a:t>Click to edit title</a:t>
            </a:r>
            <a:endParaRPr dirty="0"/>
          </a:p>
        </p:txBody>
      </p:sp>
      <p:sp>
        <p:nvSpPr>
          <p:cNvPr id="13" name="Text Placeholder 12">
            <a:extLst>
              <a:ext uri="{FF2B5EF4-FFF2-40B4-BE49-F238E27FC236}">
                <a16:creationId xmlns:a16="http://schemas.microsoft.com/office/drawing/2014/main" xmlns="" id="{9BEA1FDE-6082-AD40-8671-0CB2EE986843}"/>
              </a:ext>
            </a:extLst>
          </p:cNvPr>
          <p:cNvSpPr>
            <a:spLocks noGrp="1"/>
          </p:cNvSpPr>
          <p:nvPr>
            <p:ph type="body" sz="quarter" idx="10"/>
          </p:nvPr>
        </p:nvSpPr>
        <p:spPr>
          <a:xfrm>
            <a:off x="457201" y="1432243"/>
            <a:ext cx="4389119" cy="213776"/>
          </a:xfrm>
        </p:spPr>
        <p:txBody>
          <a:bodyPr/>
          <a:lstStyle>
            <a:lvl1pPr>
              <a:lnSpc>
                <a:spcPct val="104000"/>
              </a:lnSpc>
              <a:defRPr sz="1400" b="0" i="0">
                <a:latin typeface="Arial" panose="020B0604020202020204" pitchFamily="34" charset="0"/>
                <a:cs typeface="Arial" panose="020B0604020202020204" pitchFamily="34" charset="0"/>
              </a:defRPr>
            </a:lvl1pPr>
            <a:lvl2pPr>
              <a:defRPr sz="1400" b="0" i="0">
                <a:latin typeface="Arial" panose="020B0604020202020204" pitchFamily="34" charset="0"/>
                <a:cs typeface="Arial" panose="020B0604020202020204" pitchFamily="34" charset="0"/>
              </a:defRPr>
            </a:lvl2pPr>
            <a:lvl3pPr>
              <a:defRPr sz="1400" b="0" i="0">
                <a:latin typeface="Arial" panose="020B0604020202020204" pitchFamily="34" charset="0"/>
                <a:cs typeface="Arial" panose="020B0604020202020204" pitchFamily="34" charset="0"/>
              </a:defRPr>
            </a:lvl3pPr>
            <a:lvl4pPr>
              <a:defRPr sz="1400" b="0" i="0">
                <a:latin typeface="Arial" panose="020B0604020202020204" pitchFamily="34" charset="0"/>
                <a:cs typeface="Arial" panose="020B0604020202020204" pitchFamily="34" charset="0"/>
              </a:defRPr>
            </a:lvl4pPr>
            <a:lvl5pPr>
              <a:defRPr sz="1400" b="0" i="0">
                <a:latin typeface="Arial" panose="020B0604020202020204" pitchFamily="34" charset="0"/>
                <a:cs typeface="Arial" panose="020B0604020202020204" pitchFamily="34" charset="0"/>
              </a:defRPr>
            </a:lvl5pPr>
          </a:lstStyle>
          <a:p>
            <a:pPr marL="12700" marR="5080">
              <a:lnSpc>
                <a:spcPct val="107100"/>
              </a:lnSpc>
              <a:spcBef>
                <a:spcPts val="100"/>
              </a:spcBef>
            </a:pPr>
            <a:r>
              <a:rPr lang="en-GB" sz="1400" dirty="0">
                <a:latin typeface="Arial"/>
                <a:cs typeface="Arial"/>
              </a:rPr>
              <a:t>Click to edit</a:t>
            </a:r>
          </a:p>
        </p:txBody>
      </p:sp>
      <p:sp>
        <p:nvSpPr>
          <p:cNvPr id="14" name="Text Placeholder 12">
            <a:extLst>
              <a:ext uri="{FF2B5EF4-FFF2-40B4-BE49-F238E27FC236}">
                <a16:creationId xmlns:a16="http://schemas.microsoft.com/office/drawing/2014/main" xmlns="" id="{DFFDF36A-77FA-7D4C-A7DF-695F1E269C5F}"/>
              </a:ext>
            </a:extLst>
          </p:cNvPr>
          <p:cNvSpPr>
            <a:spLocks noGrp="1"/>
          </p:cNvSpPr>
          <p:nvPr>
            <p:ph type="body" sz="quarter" idx="11"/>
          </p:nvPr>
        </p:nvSpPr>
        <p:spPr>
          <a:xfrm>
            <a:off x="6312310" y="3029352"/>
            <a:ext cx="2145890" cy="213776"/>
          </a:xfrm>
        </p:spPr>
        <p:txBody>
          <a:bodyPr/>
          <a:lstStyle>
            <a:lvl1pPr>
              <a:lnSpc>
                <a:spcPct val="104000"/>
              </a:lnSpc>
              <a:defRPr sz="1400" b="0" i="0">
                <a:latin typeface="Arial" panose="020B0604020202020204" pitchFamily="34" charset="0"/>
                <a:cs typeface="Arial" panose="020B0604020202020204" pitchFamily="34" charset="0"/>
              </a:defRPr>
            </a:lvl1pPr>
            <a:lvl2pPr>
              <a:defRPr sz="1400" b="0" i="0">
                <a:latin typeface="Arial" panose="020B0604020202020204" pitchFamily="34" charset="0"/>
                <a:cs typeface="Arial" panose="020B0604020202020204" pitchFamily="34" charset="0"/>
              </a:defRPr>
            </a:lvl2pPr>
            <a:lvl3pPr>
              <a:defRPr sz="1400" b="0" i="0">
                <a:latin typeface="Arial" panose="020B0604020202020204" pitchFamily="34" charset="0"/>
                <a:cs typeface="Arial" panose="020B0604020202020204" pitchFamily="34" charset="0"/>
              </a:defRPr>
            </a:lvl3pPr>
            <a:lvl4pPr>
              <a:defRPr sz="1400" b="0" i="0">
                <a:latin typeface="Arial" panose="020B0604020202020204" pitchFamily="34" charset="0"/>
                <a:cs typeface="Arial" panose="020B0604020202020204" pitchFamily="34" charset="0"/>
              </a:defRPr>
            </a:lvl4pPr>
            <a:lvl5pPr>
              <a:defRPr sz="1400" b="0" i="0">
                <a:latin typeface="Arial" panose="020B0604020202020204" pitchFamily="34" charset="0"/>
                <a:cs typeface="Arial" panose="020B0604020202020204" pitchFamily="34" charset="0"/>
              </a:defRPr>
            </a:lvl5pPr>
          </a:lstStyle>
          <a:p>
            <a:pPr marL="12700" marR="5080">
              <a:lnSpc>
                <a:spcPct val="107100"/>
              </a:lnSpc>
              <a:spcBef>
                <a:spcPts val="100"/>
              </a:spcBef>
            </a:pPr>
            <a:r>
              <a:rPr lang="en-GB" sz="1400" dirty="0">
                <a:latin typeface="Arial"/>
                <a:cs typeface="Arial"/>
              </a:rPr>
              <a:t>Click to edit</a:t>
            </a:r>
          </a:p>
        </p:txBody>
      </p:sp>
      <p:sp>
        <p:nvSpPr>
          <p:cNvPr id="17" name="Text Placeholder 16">
            <a:extLst>
              <a:ext uri="{FF2B5EF4-FFF2-40B4-BE49-F238E27FC236}">
                <a16:creationId xmlns:a16="http://schemas.microsoft.com/office/drawing/2014/main" xmlns="" id="{E0EF5F5A-4308-DC4D-B9DB-BDC7FEDE00CF}"/>
              </a:ext>
            </a:extLst>
          </p:cNvPr>
          <p:cNvSpPr>
            <a:spLocks noGrp="1"/>
          </p:cNvSpPr>
          <p:nvPr>
            <p:ph type="body" sz="quarter" idx="12" hasCustomPrompt="1"/>
          </p:nvPr>
        </p:nvSpPr>
        <p:spPr>
          <a:xfrm>
            <a:off x="6312310" y="2543020"/>
            <a:ext cx="2045878" cy="246221"/>
          </a:xfrm>
        </p:spPr>
        <p:txBody>
          <a:bodyPr/>
          <a:lstStyle>
            <a:lvl1pPr>
              <a:defRPr sz="1600" b="1" i="0">
                <a:latin typeface="Arial Narrow" panose="020B0604020202020204" pitchFamily="34" charset="0"/>
                <a:cs typeface="Arial Narrow" panose="020B0604020202020204" pitchFamily="34" charset="0"/>
              </a:defRPr>
            </a:lvl1pPr>
            <a:lvl2pPr>
              <a:defRPr sz="1600" b="1" i="0">
                <a:latin typeface="Arial Narrow" panose="020B0604020202020204" pitchFamily="34" charset="0"/>
                <a:cs typeface="Arial Narrow" panose="020B0604020202020204" pitchFamily="34" charset="0"/>
              </a:defRPr>
            </a:lvl2pPr>
            <a:lvl3pPr>
              <a:defRPr sz="1600" b="1" i="0">
                <a:latin typeface="Arial Narrow" panose="020B0604020202020204" pitchFamily="34" charset="0"/>
                <a:cs typeface="Arial Narrow" panose="020B0604020202020204" pitchFamily="34" charset="0"/>
              </a:defRPr>
            </a:lvl3pPr>
            <a:lvl4pPr>
              <a:defRPr sz="1600" b="1" i="0">
                <a:latin typeface="Arial Narrow" panose="020B0604020202020204" pitchFamily="34" charset="0"/>
                <a:cs typeface="Arial Narrow" panose="020B0604020202020204" pitchFamily="34" charset="0"/>
              </a:defRPr>
            </a:lvl4pPr>
            <a:lvl5pPr>
              <a:defRPr sz="1600" b="1" i="0">
                <a:latin typeface="Arial Narrow" panose="020B0604020202020204" pitchFamily="34" charset="0"/>
                <a:cs typeface="Arial Narrow" panose="020B0604020202020204" pitchFamily="34" charset="0"/>
              </a:defRPr>
            </a:lvl5pPr>
          </a:lstStyle>
          <a:p>
            <a:pPr lvl="0"/>
            <a:r>
              <a:rPr lang="en-GB" dirty="0"/>
              <a:t>CLICK TO EDIT</a:t>
            </a:r>
            <a:endParaRPr lang="en-US" dirty="0"/>
          </a:p>
        </p:txBody>
      </p:sp>
      <p:grpSp>
        <p:nvGrpSpPr>
          <p:cNvPr id="15" name="Group 14">
            <a:extLst>
              <a:ext uri="{FF2B5EF4-FFF2-40B4-BE49-F238E27FC236}">
                <a16:creationId xmlns:a16="http://schemas.microsoft.com/office/drawing/2014/main" xmlns="" id="{D09B42CF-4107-1C4F-A798-46466545156B}"/>
              </a:ext>
            </a:extLst>
          </p:cNvPr>
          <p:cNvGrpSpPr/>
          <p:nvPr userDrawn="1"/>
        </p:nvGrpSpPr>
        <p:grpSpPr>
          <a:xfrm>
            <a:off x="6132996" y="455699"/>
            <a:ext cx="2563218" cy="947867"/>
            <a:chOff x="6132996" y="455699"/>
            <a:chExt cx="2563218" cy="947867"/>
          </a:xfrm>
        </p:grpSpPr>
        <p:pic>
          <p:nvPicPr>
            <p:cNvPr id="16" name="Picture 15" descr="A picture containing logo&#10;&#10;Description automatically generated">
              <a:extLst>
                <a:ext uri="{FF2B5EF4-FFF2-40B4-BE49-F238E27FC236}">
                  <a16:creationId xmlns:a16="http://schemas.microsoft.com/office/drawing/2014/main" xmlns="" id="{60ACB2AF-A71A-8C49-8697-757F89D236AD}"/>
                </a:ext>
              </a:extLst>
            </p:cNvPr>
            <p:cNvPicPr>
              <a:picLocks noChangeAspect="1"/>
            </p:cNvPicPr>
            <p:nvPr userDrawn="1"/>
          </p:nvPicPr>
          <p:blipFill>
            <a:blip r:embed="rId3"/>
            <a:stretch>
              <a:fillRect/>
            </a:stretch>
          </p:blipFill>
          <p:spPr>
            <a:xfrm>
              <a:off x="7770839" y="455699"/>
              <a:ext cx="925375" cy="947867"/>
            </a:xfrm>
            <a:prstGeom prst="rect">
              <a:avLst/>
            </a:prstGeom>
          </p:spPr>
        </p:pic>
        <p:pic>
          <p:nvPicPr>
            <p:cNvPr id="18" name="Picture 17">
              <a:extLst>
                <a:ext uri="{FF2B5EF4-FFF2-40B4-BE49-F238E27FC236}">
                  <a16:creationId xmlns:a16="http://schemas.microsoft.com/office/drawing/2014/main" xmlns="" id="{5F08F057-BBBE-3F49-9764-B4C243962058}"/>
                </a:ext>
              </a:extLst>
            </p:cNvPr>
            <p:cNvPicPr>
              <a:picLocks noChangeAspect="1"/>
            </p:cNvPicPr>
            <p:nvPr userDrawn="1"/>
          </p:nvPicPr>
          <p:blipFill>
            <a:blip r:embed="rId4"/>
            <a:srcRect/>
            <a:stretch/>
          </p:blipFill>
          <p:spPr>
            <a:xfrm>
              <a:off x="6132996" y="503524"/>
              <a:ext cx="1181319" cy="748692"/>
            </a:xfrm>
            <a:prstGeom prst="rect">
              <a:avLst/>
            </a:prstGeom>
          </p:spPr>
        </p:pic>
      </p:grpSp>
    </p:spTree>
    <p:extLst>
      <p:ext uri="{BB962C8B-B14F-4D97-AF65-F5344CB8AC3E}">
        <p14:creationId xmlns:p14="http://schemas.microsoft.com/office/powerpoint/2010/main" val="2420373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bg>
      <p:bgPr>
        <a:solidFill>
          <a:schemeClr val="bg1"/>
        </a:solidFill>
        <a:effectLst/>
      </p:bgPr>
    </p:bg>
    <p:spTree>
      <p:nvGrpSpPr>
        <p:cNvPr id="1" name=""/>
        <p:cNvGrpSpPr/>
        <p:nvPr/>
      </p:nvGrpSpPr>
      <p:grpSpPr>
        <a:xfrm>
          <a:off x="0" y="0"/>
          <a:ext cx="0" cy="0"/>
          <a:chOff x="0" y="0"/>
          <a:chExt cx="0" cy="0"/>
        </a:xfrm>
      </p:grpSpPr>
      <p:sp>
        <p:nvSpPr>
          <p:cNvPr id="15" name="Holder 2">
            <a:extLst>
              <a:ext uri="{FF2B5EF4-FFF2-40B4-BE49-F238E27FC236}">
                <a16:creationId xmlns:a16="http://schemas.microsoft.com/office/drawing/2014/main" xmlns="" id="{38A81BA0-4326-0443-8DC1-5BD66E00C9DD}"/>
              </a:ext>
            </a:extLst>
          </p:cNvPr>
          <p:cNvSpPr>
            <a:spLocks noGrp="1"/>
          </p:cNvSpPr>
          <p:nvPr>
            <p:ph type="ctrTitle" hasCustomPrompt="1"/>
          </p:nvPr>
        </p:nvSpPr>
        <p:spPr>
          <a:xfrm>
            <a:off x="457200" y="514731"/>
            <a:ext cx="8001000" cy="492443"/>
          </a:xfrm>
          <a:prstGeom prst="rect">
            <a:avLst/>
          </a:prstGeom>
        </p:spPr>
        <p:txBody>
          <a:bodyPr wrap="square" lIns="0" tIns="0" rIns="0" bIns="0">
            <a:spAutoFit/>
          </a:bodyPr>
          <a:lstStyle>
            <a:lvl1pPr algn="l">
              <a:defRPr sz="3200"/>
            </a:lvl1pPr>
          </a:lstStyle>
          <a:p>
            <a:r>
              <a:rPr lang="en-GB" dirty="0"/>
              <a:t>Click to edit title</a:t>
            </a:r>
            <a:endParaRPr dirty="0"/>
          </a:p>
        </p:txBody>
      </p:sp>
      <p:sp>
        <p:nvSpPr>
          <p:cNvPr id="18" name="Text Placeholder 12">
            <a:extLst>
              <a:ext uri="{FF2B5EF4-FFF2-40B4-BE49-F238E27FC236}">
                <a16:creationId xmlns:a16="http://schemas.microsoft.com/office/drawing/2014/main" xmlns="" id="{9BB3278A-D701-3245-83C7-5A93502DA0BD}"/>
              </a:ext>
            </a:extLst>
          </p:cNvPr>
          <p:cNvSpPr>
            <a:spLocks noGrp="1"/>
          </p:cNvSpPr>
          <p:nvPr>
            <p:ph type="body" sz="quarter" idx="10"/>
          </p:nvPr>
        </p:nvSpPr>
        <p:spPr>
          <a:xfrm>
            <a:off x="457201" y="1432243"/>
            <a:ext cx="4389119" cy="213776"/>
          </a:xfrm>
        </p:spPr>
        <p:txBody>
          <a:bodyPr/>
          <a:lstStyle>
            <a:lvl1pPr>
              <a:lnSpc>
                <a:spcPct val="104000"/>
              </a:lnSpc>
              <a:defRPr sz="1400" b="0" i="0">
                <a:latin typeface="Arial" panose="020B0604020202020204" pitchFamily="34" charset="0"/>
                <a:cs typeface="Arial" panose="020B0604020202020204" pitchFamily="34" charset="0"/>
              </a:defRPr>
            </a:lvl1pPr>
            <a:lvl2pPr>
              <a:defRPr sz="1400" b="0" i="0">
                <a:latin typeface="Arial" panose="020B0604020202020204" pitchFamily="34" charset="0"/>
                <a:cs typeface="Arial" panose="020B0604020202020204" pitchFamily="34" charset="0"/>
              </a:defRPr>
            </a:lvl2pPr>
            <a:lvl3pPr>
              <a:defRPr sz="1400" b="0" i="0">
                <a:latin typeface="Arial" panose="020B0604020202020204" pitchFamily="34" charset="0"/>
                <a:cs typeface="Arial" panose="020B0604020202020204" pitchFamily="34" charset="0"/>
              </a:defRPr>
            </a:lvl3pPr>
            <a:lvl4pPr>
              <a:defRPr sz="1400" b="0" i="0">
                <a:latin typeface="Arial" panose="020B0604020202020204" pitchFamily="34" charset="0"/>
                <a:cs typeface="Arial" panose="020B0604020202020204" pitchFamily="34" charset="0"/>
              </a:defRPr>
            </a:lvl4pPr>
            <a:lvl5pPr>
              <a:defRPr sz="1400" b="0" i="0">
                <a:latin typeface="Arial" panose="020B0604020202020204" pitchFamily="34" charset="0"/>
                <a:cs typeface="Arial" panose="020B0604020202020204" pitchFamily="34" charset="0"/>
              </a:defRPr>
            </a:lvl5pPr>
          </a:lstStyle>
          <a:p>
            <a:pPr marL="12700" marR="5080">
              <a:lnSpc>
                <a:spcPct val="107100"/>
              </a:lnSpc>
              <a:spcBef>
                <a:spcPts val="100"/>
              </a:spcBef>
            </a:pPr>
            <a:r>
              <a:rPr lang="en-GB" sz="1400" dirty="0">
                <a:latin typeface="Arial"/>
                <a:cs typeface="Arial"/>
              </a:rPr>
              <a:t>Click to edit</a:t>
            </a:r>
          </a:p>
        </p:txBody>
      </p:sp>
      <p:grpSp>
        <p:nvGrpSpPr>
          <p:cNvPr id="5" name="Group 4">
            <a:extLst>
              <a:ext uri="{FF2B5EF4-FFF2-40B4-BE49-F238E27FC236}">
                <a16:creationId xmlns:a16="http://schemas.microsoft.com/office/drawing/2014/main" xmlns="" id="{24E39F9B-B5D8-F240-959B-36EFB3879C85}"/>
              </a:ext>
            </a:extLst>
          </p:cNvPr>
          <p:cNvGrpSpPr/>
          <p:nvPr userDrawn="1"/>
        </p:nvGrpSpPr>
        <p:grpSpPr>
          <a:xfrm>
            <a:off x="0" y="0"/>
            <a:ext cx="9144000" cy="6858000"/>
            <a:chOff x="0" y="0"/>
            <a:chExt cx="9144000" cy="6858000"/>
          </a:xfrm>
        </p:grpSpPr>
        <p:pic>
          <p:nvPicPr>
            <p:cNvPr id="6" name="Picture 5">
              <a:extLst>
                <a:ext uri="{FF2B5EF4-FFF2-40B4-BE49-F238E27FC236}">
                  <a16:creationId xmlns:a16="http://schemas.microsoft.com/office/drawing/2014/main" xmlns="" id="{25568F35-2AA0-4E4F-842C-99C6AFE1B98C}"/>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xmlns="" id="{716BF0BC-F38E-9040-A9C3-67BDF056B2C3}"/>
                </a:ext>
              </a:extLst>
            </p:cNvPr>
            <p:cNvSpPr/>
            <p:nvPr userDrawn="1"/>
          </p:nvSpPr>
          <p:spPr>
            <a:xfrm>
              <a:off x="7626773" y="250613"/>
              <a:ext cx="1219200" cy="1327574"/>
            </a:xfrm>
            <a:prstGeom prst="rect">
              <a:avLst/>
            </a:prstGeom>
            <a:solidFill>
              <a:srgbClr val="FEEB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picture containing logo&#10;&#10;Description automatically generated">
            <a:extLst>
              <a:ext uri="{FF2B5EF4-FFF2-40B4-BE49-F238E27FC236}">
                <a16:creationId xmlns:a16="http://schemas.microsoft.com/office/drawing/2014/main" xmlns="" id="{EC2B9CFC-6850-8A41-871A-D449BDAC3FBD}"/>
              </a:ext>
            </a:extLst>
          </p:cNvPr>
          <p:cNvPicPr>
            <a:picLocks noChangeAspect="1"/>
          </p:cNvPicPr>
          <p:nvPr userDrawn="1"/>
        </p:nvPicPr>
        <p:blipFill>
          <a:blip r:embed="rId3"/>
          <a:stretch>
            <a:fillRect/>
          </a:stretch>
        </p:blipFill>
        <p:spPr>
          <a:xfrm>
            <a:off x="7772700" y="454039"/>
            <a:ext cx="925375" cy="947867"/>
          </a:xfrm>
          <a:prstGeom prst="rect">
            <a:avLst/>
          </a:prstGeom>
        </p:spPr>
      </p:pic>
    </p:spTree>
    <p:extLst>
      <p:ext uri="{BB962C8B-B14F-4D97-AF65-F5344CB8AC3E}">
        <p14:creationId xmlns:p14="http://schemas.microsoft.com/office/powerpoint/2010/main" val="458122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15" name="Holder 2">
            <a:extLst>
              <a:ext uri="{FF2B5EF4-FFF2-40B4-BE49-F238E27FC236}">
                <a16:creationId xmlns:a16="http://schemas.microsoft.com/office/drawing/2014/main" xmlns="" id="{38A81BA0-4326-0443-8DC1-5BD66E00C9DD}"/>
              </a:ext>
            </a:extLst>
          </p:cNvPr>
          <p:cNvSpPr>
            <a:spLocks noGrp="1"/>
          </p:cNvSpPr>
          <p:nvPr>
            <p:ph type="ctrTitle" hasCustomPrompt="1"/>
          </p:nvPr>
        </p:nvSpPr>
        <p:spPr>
          <a:xfrm>
            <a:off x="1635760" y="514731"/>
            <a:ext cx="6822440" cy="492443"/>
          </a:xfrm>
          <a:prstGeom prst="rect">
            <a:avLst/>
          </a:prstGeom>
        </p:spPr>
        <p:txBody>
          <a:bodyPr wrap="square" lIns="0" tIns="0" rIns="0" bIns="0">
            <a:spAutoFit/>
          </a:bodyPr>
          <a:lstStyle>
            <a:lvl1pPr algn="l">
              <a:defRPr sz="3200"/>
            </a:lvl1pPr>
          </a:lstStyle>
          <a:p>
            <a:r>
              <a:rPr lang="en-GB" dirty="0"/>
              <a:t>Click to edit title</a:t>
            </a:r>
            <a:endParaRPr dirty="0"/>
          </a:p>
        </p:txBody>
      </p:sp>
      <p:sp>
        <p:nvSpPr>
          <p:cNvPr id="18" name="Text Placeholder 12">
            <a:extLst>
              <a:ext uri="{FF2B5EF4-FFF2-40B4-BE49-F238E27FC236}">
                <a16:creationId xmlns:a16="http://schemas.microsoft.com/office/drawing/2014/main" xmlns="" id="{9BB3278A-D701-3245-83C7-5A93502DA0BD}"/>
              </a:ext>
            </a:extLst>
          </p:cNvPr>
          <p:cNvSpPr>
            <a:spLocks noGrp="1"/>
          </p:cNvSpPr>
          <p:nvPr>
            <p:ph type="body" sz="quarter" idx="10"/>
          </p:nvPr>
        </p:nvSpPr>
        <p:spPr>
          <a:xfrm>
            <a:off x="457201" y="2218627"/>
            <a:ext cx="4389119" cy="213776"/>
          </a:xfrm>
        </p:spPr>
        <p:txBody>
          <a:bodyPr/>
          <a:lstStyle>
            <a:lvl1pPr>
              <a:lnSpc>
                <a:spcPct val="104000"/>
              </a:lnSpc>
              <a:defRPr sz="1400" b="0" i="0">
                <a:latin typeface="Arial" panose="020B0604020202020204" pitchFamily="34" charset="0"/>
                <a:cs typeface="Arial" panose="020B0604020202020204" pitchFamily="34" charset="0"/>
              </a:defRPr>
            </a:lvl1pPr>
            <a:lvl2pPr>
              <a:defRPr sz="1400" b="0" i="0">
                <a:latin typeface="Arial" panose="020B0604020202020204" pitchFamily="34" charset="0"/>
                <a:cs typeface="Arial" panose="020B0604020202020204" pitchFamily="34" charset="0"/>
              </a:defRPr>
            </a:lvl2pPr>
            <a:lvl3pPr>
              <a:defRPr sz="1400" b="0" i="0">
                <a:latin typeface="Arial" panose="020B0604020202020204" pitchFamily="34" charset="0"/>
                <a:cs typeface="Arial" panose="020B0604020202020204" pitchFamily="34" charset="0"/>
              </a:defRPr>
            </a:lvl3pPr>
            <a:lvl4pPr>
              <a:defRPr sz="1400" b="0" i="0">
                <a:latin typeface="Arial" panose="020B0604020202020204" pitchFamily="34" charset="0"/>
                <a:cs typeface="Arial" panose="020B0604020202020204" pitchFamily="34" charset="0"/>
              </a:defRPr>
            </a:lvl4pPr>
            <a:lvl5pPr>
              <a:defRPr sz="1400" b="0" i="0">
                <a:latin typeface="Arial" panose="020B0604020202020204" pitchFamily="34" charset="0"/>
                <a:cs typeface="Arial" panose="020B0604020202020204" pitchFamily="34" charset="0"/>
              </a:defRPr>
            </a:lvl5pPr>
          </a:lstStyle>
          <a:p>
            <a:pPr marL="12700" marR="5080">
              <a:lnSpc>
                <a:spcPct val="107100"/>
              </a:lnSpc>
              <a:spcBef>
                <a:spcPts val="100"/>
              </a:spcBef>
            </a:pPr>
            <a:r>
              <a:rPr lang="en-GB" sz="1400" dirty="0">
                <a:latin typeface="Arial"/>
                <a:cs typeface="Arial"/>
              </a:rPr>
              <a:t>Click to edit</a:t>
            </a:r>
          </a:p>
        </p:txBody>
      </p:sp>
      <p:pic>
        <p:nvPicPr>
          <p:cNvPr id="5" name="Picture 4" descr="A picture containing logo&#10;&#10;Description automatically generated">
            <a:extLst>
              <a:ext uri="{FF2B5EF4-FFF2-40B4-BE49-F238E27FC236}">
                <a16:creationId xmlns:a16="http://schemas.microsoft.com/office/drawing/2014/main" xmlns="" id="{01CB6DA2-4BBA-1748-BA67-ECCAF489BFB8}"/>
              </a:ext>
            </a:extLst>
          </p:cNvPr>
          <p:cNvPicPr>
            <a:picLocks noChangeAspect="1"/>
          </p:cNvPicPr>
          <p:nvPr userDrawn="1"/>
        </p:nvPicPr>
        <p:blipFill>
          <a:blip r:embed="rId2"/>
          <a:stretch>
            <a:fillRect/>
          </a:stretch>
        </p:blipFill>
        <p:spPr>
          <a:xfrm>
            <a:off x="439163" y="454039"/>
            <a:ext cx="925375" cy="947867"/>
          </a:xfrm>
          <a:prstGeom prst="rect">
            <a:avLst/>
          </a:prstGeom>
        </p:spPr>
      </p:pic>
    </p:spTree>
    <p:extLst>
      <p:ext uri="{BB962C8B-B14F-4D97-AF65-F5344CB8AC3E}">
        <p14:creationId xmlns:p14="http://schemas.microsoft.com/office/powerpoint/2010/main" val="145982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bg>
      <p:bgPr>
        <a:solidFill>
          <a:srgbClr val="FFF101"/>
        </a:solidFill>
        <a:effectLst/>
      </p:bgPr>
    </p:bg>
    <p:spTree>
      <p:nvGrpSpPr>
        <p:cNvPr id="1" name=""/>
        <p:cNvGrpSpPr/>
        <p:nvPr/>
      </p:nvGrpSpPr>
      <p:grpSpPr>
        <a:xfrm>
          <a:off x="0" y="0"/>
          <a:ext cx="0" cy="0"/>
          <a:chOff x="0" y="0"/>
          <a:chExt cx="0" cy="0"/>
        </a:xfrm>
      </p:grpSpPr>
      <p:sp>
        <p:nvSpPr>
          <p:cNvPr id="15" name="Holder 2">
            <a:extLst>
              <a:ext uri="{FF2B5EF4-FFF2-40B4-BE49-F238E27FC236}">
                <a16:creationId xmlns:a16="http://schemas.microsoft.com/office/drawing/2014/main" xmlns="" id="{38A81BA0-4326-0443-8DC1-5BD66E00C9DD}"/>
              </a:ext>
            </a:extLst>
          </p:cNvPr>
          <p:cNvSpPr>
            <a:spLocks noGrp="1"/>
          </p:cNvSpPr>
          <p:nvPr>
            <p:ph type="ctrTitle" hasCustomPrompt="1"/>
          </p:nvPr>
        </p:nvSpPr>
        <p:spPr>
          <a:xfrm>
            <a:off x="1635760" y="514731"/>
            <a:ext cx="6822440" cy="492443"/>
          </a:xfrm>
          <a:prstGeom prst="rect">
            <a:avLst/>
          </a:prstGeom>
        </p:spPr>
        <p:txBody>
          <a:bodyPr wrap="square" lIns="0" tIns="0" rIns="0" bIns="0">
            <a:spAutoFit/>
          </a:bodyPr>
          <a:lstStyle>
            <a:lvl1pPr algn="l">
              <a:defRPr sz="3200"/>
            </a:lvl1pPr>
          </a:lstStyle>
          <a:p>
            <a:r>
              <a:rPr lang="en-GB" dirty="0"/>
              <a:t>Click to edit title</a:t>
            </a:r>
            <a:endParaRPr dirty="0"/>
          </a:p>
        </p:txBody>
      </p:sp>
      <p:sp>
        <p:nvSpPr>
          <p:cNvPr id="18" name="Text Placeholder 12">
            <a:extLst>
              <a:ext uri="{FF2B5EF4-FFF2-40B4-BE49-F238E27FC236}">
                <a16:creationId xmlns:a16="http://schemas.microsoft.com/office/drawing/2014/main" xmlns="" id="{9BB3278A-D701-3245-83C7-5A93502DA0BD}"/>
              </a:ext>
            </a:extLst>
          </p:cNvPr>
          <p:cNvSpPr>
            <a:spLocks noGrp="1"/>
          </p:cNvSpPr>
          <p:nvPr>
            <p:ph type="body" sz="quarter" idx="10"/>
          </p:nvPr>
        </p:nvSpPr>
        <p:spPr>
          <a:xfrm>
            <a:off x="457201" y="2218627"/>
            <a:ext cx="4389119" cy="213776"/>
          </a:xfrm>
        </p:spPr>
        <p:txBody>
          <a:bodyPr/>
          <a:lstStyle>
            <a:lvl1pPr>
              <a:lnSpc>
                <a:spcPct val="104000"/>
              </a:lnSpc>
              <a:defRPr sz="1400" b="0" i="0">
                <a:latin typeface="Arial" panose="020B0604020202020204" pitchFamily="34" charset="0"/>
                <a:cs typeface="Arial" panose="020B0604020202020204" pitchFamily="34" charset="0"/>
              </a:defRPr>
            </a:lvl1pPr>
            <a:lvl2pPr>
              <a:defRPr sz="1400" b="0" i="0">
                <a:latin typeface="Arial" panose="020B0604020202020204" pitchFamily="34" charset="0"/>
                <a:cs typeface="Arial" panose="020B0604020202020204" pitchFamily="34" charset="0"/>
              </a:defRPr>
            </a:lvl2pPr>
            <a:lvl3pPr>
              <a:defRPr sz="1400" b="0" i="0">
                <a:latin typeface="Arial" panose="020B0604020202020204" pitchFamily="34" charset="0"/>
                <a:cs typeface="Arial" panose="020B0604020202020204" pitchFamily="34" charset="0"/>
              </a:defRPr>
            </a:lvl3pPr>
            <a:lvl4pPr>
              <a:defRPr sz="1400" b="0" i="0">
                <a:latin typeface="Arial" panose="020B0604020202020204" pitchFamily="34" charset="0"/>
                <a:cs typeface="Arial" panose="020B0604020202020204" pitchFamily="34" charset="0"/>
              </a:defRPr>
            </a:lvl4pPr>
            <a:lvl5pPr>
              <a:defRPr sz="1400" b="0" i="0">
                <a:latin typeface="Arial" panose="020B0604020202020204" pitchFamily="34" charset="0"/>
                <a:cs typeface="Arial" panose="020B0604020202020204" pitchFamily="34" charset="0"/>
              </a:defRPr>
            </a:lvl5pPr>
          </a:lstStyle>
          <a:p>
            <a:pPr marL="12700" marR="5080">
              <a:lnSpc>
                <a:spcPct val="107100"/>
              </a:lnSpc>
              <a:spcBef>
                <a:spcPts val="100"/>
              </a:spcBef>
            </a:pPr>
            <a:r>
              <a:rPr lang="en-GB" sz="1400" dirty="0">
                <a:latin typeface="Arial"/>
                <a:cs typeface="Arial"/>
              </a:rPr>
              <a:t>Click to edit</a:t>
            </a:r>
          </a:p>
        </p:txBody>
      </p:sp>
      <p:pic>
        <p:nvPicPr>
          <p:cNvPr id="6" name="Picture 5">
            <a:extLst>
              <a:ext uri="{FF2B5EF4-FFF2-40B4-BE49-F238E27FC236}">
                <a16:creationId xmlns:a16="http://schemas.microsoft.com/office/drawing/2014/main" xmlns="" id="{5B284B8E-9C94-6949-ACD4-AD8C37C2487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9776"/>
          <a:stretch/>
        </p:blipFill>
        <p:spPr>
          <a:xfrm>
            <a:off x="0" y="2042051"/>
            <a:ext cx="9144000" cy="4815949"/>
          </a:xfrm>
          <a:prstGeom prst="rect">
            <a:avLst/>
          </a:prstGeom>
        </p:spPr>
      </p:pic>
      <p:sp>
        <p:nvSpPr>
          <p:cNvPr id="7" name="Text Placeholder 15">
            <a:extLst>
              <a:ext uri="{FF2B5EF4-FFF2-40B4-BE49-F238E27FC236}">
                <a16:creationId xmlns:a16="http://schemas.microsoft.com/office/drawing/2014/main" xmlns="" id="{83F5B963-9500-0C44-A265-47A726135102}"/>
              </a:ext>
            </a:extLst>
          </p:cNvPr>
          <p:cNvSpPr>
            <a:spLocks noGrp="1"/>
          </p:cNvSpPr>
          <p:nvPr>
            <p:ph type="body" sz="quarter" idx="11"/>
          </p:nvPr>
        </p:nvSpPr>
        <p:spPr>
          <a:xfrm>
            <a:off x="1635760" y="1377238"/>
            <a:ext cx="6822440" cy="492444"/>
          </a:xfr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descr="A picture containing logo&#10;&#10;Description automatically generated">
            <a:extLst>
              <a:ext uri="{FF2B5EF4-FFF2-40B4-BE49-F238E27FC236}">
                <a16:creationId xmlns:a16="http://schemas.microsoft.com/office/drawing/2014/main" xmlns="" id="{5BA12103-3521-D145-8A58-9377EAEA0EB3}"/>
              </a:ext>
            </a:extLst>
          </p:cNvPr>
          <p:cNvPicPr>
            <a:picLocks noChangeAspect="1"/>
          </p:cNvPicPr>
          <p:nvPr userDrawn="1"/>
        </p:nvPicPr>
        <p:blipFill>
          <a:blip r:embed="rId3"/>
          <a:stretch>
            <a:fillRect/>
          </a:stretch>
        </p:blipFill>
        <p:spPr>
          <a:xfrm>
            <a:off x="439163" y="454039"/>
            <a:ext cx="925375" cy="947867"/>
          </a:xfrm>
          <a:prstGeom prst="rect">
            <a:avLst/>
          </a:prstGeom>
        </p:spPr>
      </p:pic>
    </p:spTree>
    <p:extLst>
      <p:ext uri="{BB962C8B-B14F-4D97-AF65-F5344CB8AC3E}">
        <p14:creationId xmlns:p14="http://schemas.microsoft.com/office/powerpoint/2010/main" val="913257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10" name="Holder 2">
            <a:extLst>
              <a:ext uri="{FF2B5EF4-FFF2-40B4-BE49-F238E27FC236}">
                <a16:creationId xmlns:a16="http://schemas.microsoft.com/office/drawing/2014/main" xmlns="" id="{B3C4A1F0-595A-594D-B2B1-556D9D21CA9F}"/>
              </a:ext>
            </a:extLst>
          </p:cNvPr>
          <p:cNvSpPr>
            <a:spLocks noGrp="1"/>
          </p:cNvSpPr>
          <p:nvPr>
            <p:ph type="ctrTitle" hasCustomPrompt="1"/>
          </p:nvPr>
        </p:nvSpPr>
        <p:spPr>
          <a:xfrm>
            <a:off x="1635760" y="514731"/>
            <a:ext cx="3484880" cy="492443"/>
          </a:xfrm>
          <a:prstGeom prst="rect">
            <a:avLst/>
          </a:prstGeom>
        </p:spPr>
        <p:txBody>
          <a:bodyPr wrap="square" lIns="0" tIns="0" rIns="0" bIns="0">
            <a:spAutoFit/>
          </a:bodyPr>
          <a:lstStyle>
            <a:lvl1pPr algn="l">
              <a:defRPr sz="3200"/>
            </a:lvl1pPr>
          </a:lstStyle>
          <a:p>
            <a:r>
              <a:rPr lang="en-GB" dirty="0"/>
              <a:t>Click to edit title</a:t>
            </a:r>
            <a:endParaRPr dirty="0"/>
          </a:p>
        </p:txBody>
      </p:sp>
      <p:sp>
        <p:nvSpPr>
          <p:cNvPr id="16" name="Text Placeholder 15">
            <a:extLst>
              <a:ext uri="{FF2B5EF4-FFF2-40B4-BE49-F238E27FC236}">
                <a16:creationId xmlns:a16="http://schemas.microsoft.com/office/drawing/2014/main" xmlns="" id="{AA316F1D-9B64-9E49-9745-68C50F54DD48}"/>
              </a:ext>
            </a:extLst>
          </p:cNvPr>
          <p:cNvSpPr>
            <a:spLocks noGrp="1"/>
          </p:cNvSpPr>
          <p:nvPr>
            <p:ph type="body" sz="quarter" idx="10"/>
          </p:nvPr>
        </p:nvSpPr>
        <p:spPr>
          <a:xfrm>
            <a:off x="466725" y="1790623"/>
            <a:ext cx="4532313" cy="1231106"/>
          </a:xfr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A picture containing logo&#10;&#10;Description automatically generated">
            <a:extLst>
              <a:ext uri="{FF2B5EF4-FFF2-40B4-BE49-F238E27FC236}">
                <a16:creationId xmlns:a16="http://schemas.microsoft.com/office/drawing/2014/main" xmlns="" id="{85681996-CDF2-194F-8627-5F99B3567FE1}"/>
              </a:ext>
            </a:extLst>
          </p:cNvPr>
          <p:cNvPicPr>
            <a:picLocks noChangeAspect="1"/>
          </p:cNvPicPr>
          <p:nvPr userDrawn="1"/>
        </p:nvPicPr>
        <p:blipFill>
          <a:blip r:embed="rId2"/>
          <a:stretch>
            <a:fillRect/>
          </a:stretch>
        </p:blipFill>
        <p:spPr>
          <a:xfrm>
            <a:off x="439163" y="454039"/>
            <a:ext cx="925375" cy="947867"/>
          </a:xfrm>
          <a:prstGeom prst="rect">
            <a:avLst/>
          </a:prstGeom>
        </p:spPr>
      </p:pic>
    </p:spTree>
    <p:extLst>
      <p:ext uri="{BB962C8B-B14F-4D97-AF65-F5344CB8AC3E}">
        <p14:creationId xmlns:p14="http://schemas.microsoft.com/office/powerpoint/2010/main" val="1993120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34849" y="4610100"/>
            <a:ext cx="3674300" cy="769441"/>
          </a:xfrm>
          <a:prstGeom prst="rect">
            <a:avLst/>
          </a:prstGeom>
        </p:spPr>
        <p:txBody>
          <a:bodyPr wrap="square" lIns="0" tIns="0" rIns="0" bIns="0">
            <a:spAutoFit/>
          </a:bodyPr>
          <a:lstStyle>
            <a:lvl1pPr>
              <a:defRPr sz="5000" b="1" i="0">
                <a:solidFill>
                  <a:srgbClr val="1568B2"/>
                </a:solidFill>
                <a:latin typeface="Arial Narrow"/>
                <a:cs typeface="Arial Narrow"/>
              </a:defRPr>
            </a:lvl1pPr>
          </a:lstStyle>
          <a:p>
            <a:endParaRPr dirty="0"/>
          </a:p>
        </p:txBody>
      </p:sp>
      <p:sp>
        <p:nvSpPr>
          <p:cNvPr id="3" name="Holder 3"/>
          <p:cNvSpPr>
            <a:spLocks noGrp="1"/>
          </p:cNvSpPr>
          <p:nvPr>
            <p:ph type="body" idx="1"/>
          </p:nvPr>
        </p:nvSpPr>
        <p:spPr>
          <a:xfrm>
            <a:off x="444500" y="2070100"/>
            <a:ext cx="8255000" cy="2092960"/>
          </a:xfrm>
          <a:prstGeom prst="rect">
            <a:avLst/>
          </a:prstGeom>
        </p:spPr>
        <p:txBody>
          <a:bodyPr wrap="square" lIns="0" tIns="0" rIns="0" bIns="0">
            <a:spAutoFit/>
          </a:bodyPr>
          <a:lstStyle>
            <a:lvl1pPr>
              <a:defRPr b="0" i="0">
                <a:solidFill>
                  <a:schemeClr val="tx1"/>
                </a:solidFill>
              </a:defRPr>
            </a:lvl1pPr>
          </a:lstStyle>
          <a:p>
            <a:endParaRPr/>
          </a:p>
        </p:txBody>
      </p:sp>
    </p:spTree>
    <p:extLst>
      <p:ext uri="{BB962C8B-B14F-4D97-AF65-F5344CB8AC3E}">
        <p14:creationId xmlns:p14="http://schemas.microsoft.com/office/powerpoint/2010/main" val="367507856"/>
      </p:ext>
    </p:extLst>
  </p:cSld>
  <p:clrMap bg1="lt1" tx1="dk1" bg2="lt2" tx2="dk2" accent1="accent1" accent2="accent2" accent3="accent3" accent4="accent4" accent5="accent5" accent6="accent6" hlink="hlink" folHlink="folHlink"/>
  <p:sldLayoutIdLst>
    <p:sldLayoutId id="2147483673" r:id="rId1"/>
    <p:sldLayoutId id="2147483678" r:id="rId2"/>
    <p:sldLayoutId id="2147483674" r:id="rId3"/>
    <p:sldLayoutId id="2147483692" r:id="rId4"/>
    <p:sldLayoutId id="2147483690" r:id="rId5"/>
    <p:sldLayoutId id="2147483689" r:id="rId6"/>
    <p:sldLayoutId id="2147483681" r:id="rId7"/>
    <p:sldLayoutId id="2147483682" r:id="rId8"/>
    <p:sldLayoutId id="2147483679" r:id="rId9"/>
    <p:sldLayoutId id="2147483680" r:id="rId10"/>
    <p:sldLayoutId id="2147483683" r:id="rId11"/>
    <p:sldLayoutId id="2147483684" r:id="rId12"/>
    <p:sldLayoutId id="2147483685" r:id="rId13"/>
    <p:sldLayoutId id="2147483686" r:id="rId14"/>
    <p:sldLayoutId id="2147483687" r:id="rId15"/>
    <p:sldLayoutId id="2147483688" r:id="rId16"/>
    <p:sldLayoutId id="2147483691" r:id="rId17"/>
  </p:sldLayoutIdLst>
  <p:txStyles>
    <p:titleStyle>
      <a:lvl1pPr>
        <a:defRPr b="1" i="0">
          <a:latin typeface="Arial Narrow" panose="020B0604020202020204" pitchFamily="34" charset="0"/>
          <a:ea typeface="+mj-ea"/>
          <a:cs typeface="Arial Narrow" panose="020B0604020202020204" pitchFamily="34" charset="0"/>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17.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876242/Guidance_to_increase_physical_activity_among_children_and_young_people_in_schools_and_colleges.p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hyperlink" Target="https://assets.publishing.service.gov.uk/government/uploads/system/uploads/attachment_data/file/832868/uk-chief-medical-officers-physical-activity-guidelines.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gov.uk/government/publications/actions-for-schools-during-the-coronavirus-outbreak/schools-coronavirus-covid-19-operational-guidance"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nhs.uk/10-minute-shake-up/shake-ups" TargetMode="External"/><Relationship Id="rId2" Type="http://schemas.openxmlformats.org/officeDocument/2006/relationships/hyperlink" Target="https://campaignresources.phe.gov.uk/schools/resources/2021-shake-up-games-pack"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campaignresources.phe.gov.uk/schools/resources/2021-shake-up-certificate" TargetMode="External"/><Relationship Id="rId4" Type="http://schemas.openxmlformats.org/officeDocument/2006/relationships/hyperlink" Target="https://campaignresources.phe.gov.uk/schools/resources/2021-sharing-with-families-toolki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5AD678-F77F-3345-9478-A4DC258B9ED7}"/>
              </a:ext>
            </a:extLst>
          </p:cNvPr>
          <p:cNvSpPr>
            <a:spLocks noGrp="1"/>
          </p:cNvSpPr>
          <p:nvPr>
            <p:ph type="title"/>
          </p:nvPr>
        </p:nvSpPr>
        <p:spPr>
          <a:xfrm>
            <a:off x="1452283" y="4742036"/>
            <a:ext cx="6228678" cy="1410643"/>
          </a:xfrm>
        </p:spPr>
        <p:txBody>
          <a:bodyPr/>
          <a:lstStyle/>
          <a:p>
            <a:r>
              <a:rPr lang="en-US" dirty="0"/>
              <a:t>Shake Up</a:t>
            </a:r>
            <a:br>
              <a:rPr lang="en-US" dirty="0"/>
            </a:br>
            <a:r>
              <a:rPr lang="en-US" dirty="0"/>
              <a:t>toolkit</a:t>
            </a:r>
          </a:p>
        </p:txBody>
      </p:sp>
      <p:pic>
        <p:nvPicPr>
          <p:cNvPr id="3" name="Picture 2" descr="Some characters from Disney Frozen, Disney Pixar Toy Story and Marvel's Avengers">
            <a:extLst>
              <a:ext uri="{FF2B5EF4-FFF2-40B4-BE49-F238E27FC236}">
                <a16:creationId xmlns:a16="http://schemas.microsoft.com/office/drawing/2014/main" xmlns="" id="{B1AA9167-9123-CF44-9012-0FAE585821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4398380"/>
          </a:xfrm>
          <a:prstGeom prst="rect">
            <a:avLst/>
          </a:prstGeom>
        </p:spPr>
      </p:pic>
    </p:spTree>
    <p:extLst>
      <p:ext uri="{BB962C8B-B14F-4D97-AF65-F5344CB8AC3E}">
        <p14:creationId xmlns:p14="http://schemas.microsoft.com/office/powerpoint/2010/main" val="2999066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600778-3903-C646-8915-43B1B63DDA26}"/>
              </a:ext>
            </a:extLst>
          </p:cNvPr>
          <p:cNvSpPr>
            <a:spLocks noGrp="1"/>
          </p:cNvSpPr>
          <p:nvPr>
            <p:ph type="ctrTitle"/>
          </p:nvPr>
        </p:nvSpPr>
        <p:spPr/>
        <p:txBody>
          <a:bodyPr/>
          <a:lstStyle/>
          <a:p>
            <a:r>
              <a:rPr lang="en-GB" dirty="0"/>
              <a:t>Protect the treasure</a:t>
            </a:r>
            <a:endParaRPr lang="en-US" dirty="0"/>
          </a:p>
        </p:txBody>
      </p:sp>
      <p:pic>
        <p:nvPicPr>
          <p:cNvPr id="57" name="Picture 56" descr="Black Panther leaping.">
            <a:extLst>
              <a:ext uri="{FF2B5EF4-FFF2-40B4-BE49-F238E27FC236}">
                <a16:creationId xmlns:a16="http://schemas.microsoft.com/office/drawing/2014/main" xmlns="" id="{BED0B102-4017-8049-A109-3CAB91D09D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50479" y="0"/>
            <a:ext cx="4093521" cy="6858000"/>
          </a:xfrm>
          <a:prstGeom prst="rect">
            <a:avLst/>
          </a:prstGeom>
        </p:spPr>
      </p:pic>
      <p:sp>
        <p:nvSpPr>
          <p:cNvPr id="56" name="object 14">
            <a:extLst>
              <a:ext uri="{FF2B5EF4-FFF2-40B4-BE49-F238E27FC236}">
                <a16:creationId xmlns:a16="http://schemas.microsoft.com/office/drawing/2014/main" xmlns="" id="{51FEAFEF-67B0-7346-A178-BEEE5A30995A}"/>
              </a:ext>
              <a:ext uri="{C183D7F6-B498-43B3-948B-1728B52AA6E4}">
                <adec:decorative xmlns:adec="http://schemas.microsoft.com/office/drawing/2017/decorative" xmlns="" val="1"/>
              </a:ext>
            </a:extLst>
          </p:cNvPr>
          <p:cNvSpPr txBox="1"/>
          <p:nvPr/>
        </p:nvSpPr>
        <p:spPr>
          <a:xfrm>
            <a:off x="7115013" y="6613200"/>
            <a:ext cx="1922889" cy="120546"/>
          </a:xfrm>
          <a:prstGeom prst="rect">
            <a:avLst/>
          </a:prstGeom>
        </p:spPr>
        <p:txBody>
          <a:bodyPr vert="horz" wrap="square" lIns="0" tIns="12700" rIns="0" bIns="0" rtlCol="0">
            <a:spAutoFit/>
          </a:bodyPr>
          <a:lstStyle/>
          <a:p>
            <a:pPr marL="12700" algn="r">
              <a:lnSpc>
                <a:spcPct val="100000"/>
              </a:lnSpc>
              <a:spcBef>
                <a:spcPts val="100"/>
              </a:spcBef>
            </a:pPr>
            <a:r>
              <a:rPr sz="700" spc="-5" dirty="0">
                <a:solidFill>
                  <a:schemeClr val="bg1"/>
                </a:solidFill>
                <a:latin typeface="Arial"/>
                <a:cs typeface="Arial"/>
              </a:rPr>
              <a:t>©</a:t>
            </a:r>
            <a:r>
              <a:rPr lang="en-GB" sz="700" spc="-5" dirty="0">
                <a:solidFill>
                  <a:schemeClr val="bg1"/>
                </a:solidFill>
                <a:latin typeface="Arial"/>
                <a:cs typeface="Arial"/>
              </a:rPr>
              <a:t> 2021 </a:t>
            </a:r>
            <a:r>
              <a:rPr sz="700" spc="-5" dirty="0">
                <a:solidFill>
                  <a:schemeClr val="bg1"/>
                </a:solidFill>
                <a:latin typeface="Arial"/>
                <a:cs typeface="Arial"/>
              </a:rPr>
              <a:t>MARVEL</a:t>
            </a:r>
            <a:endParaRPr sz="700" dirty="0">
              <a:solidFill>
                <a:schemeClr val="bg1"/>
              </a:solidFill>
              <a:latin typeface="Arial"/>
              <a:cs typeface="Arial"/>
            </a:endParaRPr>
          </a:p>
        </p:txBody>
      </p:sp>
      <p:sp>
        <p:nvSpPr>
          <p:cNvPr id="5" name="Text Placeholder 4">
            <a:extLst>
              <a:ext uri="{FF2B5EF4-FFF2-40B4-BE49-F238E27FC236}">
                <a16:creationId xmlns:a16="http://schemas.microsoft.com/office/drawing/2014/main" xmlns="" id="{2E227B1C-0858-F542-A5D1-67276EFAE10A}"/>
              </a:ext>
            </a:extLst>
          </p:cNvPr>
          <p:cNvSpPr>
            <a:spLocks noGrp="1"/>
          </p:cNvSpPr>
          <p:nvPr>
            <p:ph type="body" sz="quarter" idx="10"/>
          </p:nvPr>
        </p:nvSpPr>
        <p:spPr>
          <a:xfrm>
            <a:off x="466725" y="1790623"/>
            <a:ext cx="4532313" cy="2154436"/>
          </a:xfrm>
        </p:spPr>
        <p:txBody>
          <a:bodyPr/>
          <a:lstStyle/>
          <a:p>
            <a:r>
              <a:rPr lang="en-GB" sz="1400" b="1" dirty="0"/>
              <a:t>Black Panther is the protector of his kingdom. </a:t>
            </a:r>
            <a:br>
              <a:rPr lang="en-GB" sz="1400" b="1" dirty="0"/>
            </a:br>
            <a:r>
              <a:rPr lang="en-GB" sz="1400" b="1" dirty="0"/>
              <a:t>Can you help him to protect its treasures when enemies try to steal them? Like Black Panther, </a:t>
            </a:r>
            <a:br>
              <a:rPr lang="en-GB" sz="1400" b="1" dirty="0"/>
            </a:br>
            <a:r>
              <a:rPr lang="en-GB" sz="1400" b="1" dirty="0"/>
              <a:t>you will need to have speed and stamina!</a:t>
            </a:r>
          </a:p>
          <a:p>
            <a:endParaRPr lang="en-GB" sz="1400" dirty="0"/>
          </a:p>
          <a:p>
            <a:r>
              <a:rPr lang="en-GB" sz="1400" b="1" dirty="0"/>
              <a:t>Who will finish the game with the most treasure?</a:t>
            </a:r>
          </a:p>
          <a:p>
            <a:endParaRPr lang="en-GB" sz="1400" dirty="0"/>
          </a:p>
          <a:p>
            <a:r>
              <a:rPr lang="en-GB" sz="1400" dirty="0"/>
              <a:t>You will need to set up two large bases at either end </a:t>
            </a:r>
            <a:br>
              <a:rPr lang="en-GB" sz="1400" dirty="0"/>
            </a:br>
            <a:r>
              <a:rPr lang="en-GB" sz="1400" dirty="0"/>
              <a:t>of the playground. One is Black Panther’s kingdom. </a:t>
            </a:r>
            <a:br>
              <a:rPr lang="en-GB" sz="1400" dirty="0"/>
            </a:br>
            <a:r>
              <a:rPr lang="en-GB" sz="1400" dirty="0"/>
              <a:t>The other belongs to his enemy – </a:t>
            </a:r>
            <a:r>
              <a:rPr lang="en-GB" sz="1400" dirty="0" err="1"/>
              <a:t>Thanos</a:t>
            </a:r>
            <a:r>
              <a:rPr lang="en-GB" sz="1400" dirty="0"/>
              <a:t>.</a:t>
            </a:r>
          </a:p>
        </p:txBody>
      </p:sp>
      <p:grpSp>
        <p:nvGrpSpPr>
          <p:cNvPr id="31" name="Group 30">
            <a:extLst>
              <a:ext uri="{FF2B5EF4-FFF2-40B4-BE49-F238E27FC236}">
                <a16:creationId xmlns:a16="http://schemas.microsoft.com/office/drawing/2014/main" xmlns="" id="{B8631142-B91F-C944-9D80-EBEF30681446}"/>
              </a:ext>
            </a:extLst>
          </p:cNvPr>
          <p:cNvGrpSpPr/>
          <p:nvPr/>
        </p:nvGrpSpPr>
        <p:grpSpPr>
          <a:xfrm>
            <a:off x="466725" y="4492814"/>
            <a:ext cx="4405526" cy="1850455"/>
            <a:chOff x="-5880420" y="81946"/>
            <a:chExt cx="4405526" cy="1850455"/>
          </a:xfrm>
        </p:grpSpPr>
        <p:grpSp>
          <p:nvGrpSpPr>
            <p:cNvPr id="19" name="Group 18">
              <a:extLst>
                <a:ext uri="{FF2B5EF4-FFF2-40B4-BE49-F238E27FC236}">
                  <a16:creationId xmlns:a16="http://schemas.microsoft.com/office/drawing/2014/main" xmlns="" id="{B5B8B71F-9BD9-FB48-BA89-60D5919268AC}"/>
                </a:ext>
              </a:extLst>
            </p:cNvPr>
            <p:cNvGrpSpPr/>
            <p:nvPr/>
          </p:nvGrpSpPr>
          <p:grpSpPr>
            <a:xfrm>
              <a:off x="-5880420" y="81946"/>
              <a:ext cx="4405526" cy="1850455"/>
              <a:chOff x="463067" y="4495411"/>
              <a:chExt cx="4405526" cy="1850455"/>
            </a:xfrm>
          </p:grpSpPr>
          <p:grpSp>
            <p:nvGrpSpPr>
              <p:cNvPr id="20" name="Group 19">
                <a:extLst>
                  <a:ext uri="{FF2B5EF4-FFF2-40B4-BE49-F238E27FC236}">
                    <a16:creationId xmlns:a16="http://schemas.microsoft.com/office/drawing/2014/main" xmlns="" id="{EF92886C-1A8D-8741-835E-55AF168A4F13}"/>
                  </a:ext>
                </a:extLst>
              </p:cNvPr>
              <p:cNvGrpSpPr/>
              <p:nvPr/>
            </p:nvGrpSpPr>
            <p:grpSpPr>
              <a:xfrm>
                <a:off x="463067" y="4495411"/>
                <a:ext cx="4405526" cy="1850455"/>
                <a:chOff x="463067" y="4495411"/>
                <a:chExt cx="4405526" cy="1850455"/>
              </a:xfrm>
            </p:grpSpPr>
            <p:sp>
              <p:nvSpPr>
                <p:cNvPr id="22" name="Freeform 21">
                  <a:extLst>
                    <a:ext uri="{FF2B5EF4-FFF2-40B4-BE49-F238E27FC236}">
                      <a16:creationId xmlns:a16="http://schemas.microsoft.com/office/drawing/2014/main" xmlns="" id="{23E9AD52-7656-DB47-A3D6-7829CA9B937D}"/>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rgbClr val="A6DA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xmlns="" id="{CF3BB59D-46AF-754A-B69E-53E7A587A16B}"/>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21A4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1" name="Oval 20">
                <a:extLst>
                  <a:ext uri="{FF2B5EF4-FFF2-40B4-BE49-F238E27FC236}">
                    <a16:creationId xmlns:a16="http://schemas.microsoft.com/office/drawing/2014/main" xmlns="" id="{B99095FF-2AAF-8A4B-9EC9-FF4C3B1D7930}"/>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6">
              <a:extLst>
                <a:ext uri="{FF2B5EF4-FFF2-40B4-BE49-F238E27FC236}">
                  <a16:creationId xmlns:a16="http://schemas.microsoft.com/office/drawing/2014/main" xmlns="" id="{60B8FF5D-35AD-8C4C-A68D-5425F90B705B}"/>
                </a:ext>
              </a:extLst>
            </p:cNvPr>
            <p:cNvSpPr txBox="1">
              <a:spLocks/>
            </p:cNvSpPr>
            <p:nvPr/>
          </p:nvSpPr>
          <p:spPr>
            <a:xfrm>
              <a:off x="-5529797" y="902350"/>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21A4DE"/>
                  </a:solidFill>
                </a:rPr>
                <a:t>1</a:t>
              </a:r>
            </a:p>
          </p:txBody>
        </p:sp>
        <p:sp>
          <p:nvSpPr>
            <p:cNvPr id="24" name="Text Placeholder 6">
              <a:extLst>
                <a:ext uri="{FF2B5EF4-FFF2-40B4-BE49-F238E27FC236}">
                  <a16:creationId xmlns:a16="http://schemas.microsoft.com/office/drawing/2014/main" xmlns="" id="{CC804ECF-703D-AE44-863A-64224DA68995}"/>
                </a:ext>
              </a:extLst>
            </p:cNvPr>
            <p:cNvSpPr txBox="1">
              <a:spLocks/>
            </p:cNvSpPr>
            <p:nvPr/>
          </p:nvSpPr>
          <p:spPr>
            <a:xfrm>
              <a:off x="-4711385" y="488428"/>
              <a:ext cx="2936240" cy="1077218"/>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Spread out lots of cones in </a:t>
              </a:r>
              <a:br>
                <a:rPr lang="en-GB" sz="1400" dirty="0">
                  <a:solidFill>
                    <a:schemeClr val="bg1"/>
                  </a:solidFill>
                </a:rPr>
              </a:br>
              <a:r>
                <a:rPr lang="en-GB" sz="1400" dirty="0">
                  <a:solidFill>
                    <a:schemeClr val="bg1"/>
                  </a:solidFill>
                </a:rPr>
                <a:t>Black Panther’s kingdom. These are the treasures. Sort players into two teams: Team Black Panther and Team </a:t>
              </a:r>
              <a:r>
                <a:rPr lang="en-GB" sz="1400" dirty="0" err="1">
                  <a:solidFill>
                    <a:schemeClr val="bg1"/>
                  </a:solidFill>
                </a:rPr>
                <a:t>Thanos</a:t>
              </a:r>
              <a:r>
                <a:rPr lang="en-GB" sz="1400" dirty="0">
                  <a:solidFill>
                    <a:schemeClr val="bg1"/>
                  </a:solidFill>
                </a:rPr>
                <a:t>.</a:t>
              </a:r>
            </a:p>
          </p:txBody>
        </p:sp>
      </p:grpSp>
      <p:grpSp>
        <p:nvGrpSpPr>
          <p:cNvPr id="40" name="Group 39">
            <a:extLst>
              <a:ext uri="{FF2B5EF4-FFF2-40B4-BE49-F238E27FC236}">
                <a16:creationId xmlns:a16="http://schemas.microsoft.com/office/drawing/2014/main" xmlns="" id="{46ADFD4C-4DCE-794F-BBCA-432413BF8362}"/>
              </a:ext>
            </a:extLst>
          </p:cNvPr>
          <p:cNvGrpSpPr/>
          <p:nvPr/>
        </p:nvGrpSpPr>
        <p:grpSpPr>
          <a:xfrm>
            <a:off x="466725" y="4492814"/>
            <a:ext cx="4405526" cy="1850455"/>
            <a:chOff x="-5880420" y="81946"/>
            <a:chExt cx="4405526" cy="1850455"/>
          </a:xfrm>
        </p:grpSpPr>
        <p:grpSp>
          <p:nvGrpSpPr>
            <p:cNvPr id="41" name="Group 40">
              <a:extLst>
                <a:ext uri="{FF2B5EF4-FFF2-40B4-BE49-F238E27FC236}">
                  <a16:creationId xmlns:a16="http://schemas.microsoft.com/office/drawing/2014/main" xmlns="" id="{F395A271-5ED3-FC49-982C-FB78540B7EFC}"/>
                </a:ext>
              </a:extLst>
            </p:cNvPr>
            <p:cNvGrpSpPr/>
            <p:nvPr/>
          </p:nvGrpSpPr>
          <p:grpSpPr>
            <a:xfrm>
              <a:off x="-5880420" y="81946"/>
              <a:ext cx="4405526" cy="1850455"/>
              <a:chOff x="463067" y="4495411"/>
              <a:chExt cx="4405526" cy="1850455"/>
            </a:xfrm>
          </p:grpSpPr>
          <p:grpSp>
            <p:nvGrpSpPr>
              <p:cNvPr id="44" name="Group 43">
                <a:extLst>
                  <a:ext uri="{FF2B5EF4-FFF2-40B4-BE49-F238E27FC236}">
                    <a16:creationId xmlns:a16="http://schemas.microsoft.com/office/drawing/2014/main" xmlns="" id="{79FFA93E-9FE6-B545-A49D-87D902C8069D}"/>
                  </a:ext>
                </a:extLst>
              </p:cNvPr>
              <p:cNvGrpSpPr/>
              <p:nvPr/>
            </p:nvGrpSpPr>
            <p:grpSpPr>
              <a:xfrm>
                <a:off x="463067" y="4495411"/>
                <a:ext cx="4405526" cy="1850455"/>
                <a:chOff x="463067" y="4495411"/>
                <a:chExt cx="4405526" cy="1850455"/>
              </a:xfrm>
            </p:grpSpPr>
            <p:sp>
              <p:nvSpPr>
                <p:cNvPr id="46" name="Freeform 45">
                  <a:extLst>
                    <a:ext uri="{FF2B5EF4-FFF2-40B4-BE49-F238E27FC236}">
                      <a16:creationId xmlns:a16="http://schemas.microsoft.com/office/drawing/2014/main" xmlns="" id="{231C5D7D-85CD-4F4C-8148-6F03E9888604}"/>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rgbClr val="A6DA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Freeform 46">
                  <a:extLst>
                    <a:ext uri="{FF2B5EF4-FFF2-40B4-BE49-F238E27FC236}">
                      <a16:creationId xmlns:a16="http://schemas.microsoft.com/office/drawing/2014/main" xmlns="" id="{E1AC24FB-6550-A041-9266-D247D60D080B}"/>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21A4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5" name="Oval 44">
                <a:extLst>
                  <a:ext uri="{FF2B5EF4-FFF2-40B4-BE49-F238E27FC236}">
                    <a16:creationId xmlns:a16="http://schemas.microsoft.com/office/drawing/2014/main" xmlns="" id="{6391CD7C-937B-874A-BE51-3909810CEA43}"/>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 Placeholder 6">
              <a:extLst>
                <a:ext uri="{FF2B5EF4-FFF2-40B4-BE49-F238E27FC236}">
                  <a16:creationId xmlns:a16="http://schemas.microsoft.com/office/drawing/2014/main" xmlns="" id="{CADED38A-D79C-B24F-A9E5-798C44CADE70}"/>
                </a:ext>
              </a:extLst>
            </p:cNvPr>
            <p:cNvSpPr txBox="1">
              <a:spLocks/>
            </p:cNvSpPr>
            <p:nvPr/>
          </p:nvSpPr>
          <p:spPr>
            <a:xfrm>
              <a:off x="-5529797" y="891751"/>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21A4DE"/>
                  </a:solidFill>
                </a:rPr>
                <a:t>2</a:t>
              </a:r>
            </a:p>
          </p:txBody>
        </p:sp>
        <p:sp>
          <p:nvSpPr>
            <p:cNvPr id="42" name="Text Placeholder 6">
              <a:extLst>
                <a:ext uri="{FF2B5EF4-FFF2-40B4-BE49-F238E27FC236}">
                  <a16:creationId xmlns:a16="http://schemas.microsoft.com/office/drawing/2014/main" xmlns="" id="{B15C3A4B-5E97-BB41-8205-158277DFE553}"/>
                </a:ext>
              </a:extLst>
            </p:cNvPr>
            <p:cNvSpPr txBox="1">
              <a:spLocks/>
            </p:cNvSpPr>
            <p:nvPr/>
          </p:nvSpPr>
          <p:spPr>
            <a:xfrm>
              <a:off x="-4711386" y="353142"/>
              <a:ext cx="3142219" cy="1292662"/>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Team </a:t>
              </a:r>
              <a:r>
                <a:rPr lang="en-GB" sz="1400" dirty="0" err="1">
                  <a:solidFill>
                    <a:schemeClr val="bg1"/>
                  </a:solidFill>
                </a:rPr>
                <a:t>Thanos</a:t>
              </a:r>
              <a:r>
                <a:rPr lang="en-GB" sz="1400" dirty="0">
                  <a:solidFill>
                    <a:schemeClr val="bg1"/>
                  </a:solidFill>
                </a:rPr>
                <a:t> – you try to steal the treasures and take them to your base. Team Black Panther – you try to protect the treasures. You can also retrieve stolen treasures from the Team </a:t>
              </a:r>
              <a:br>
                <a:rPr lang="en-GB" sz="1400" dirty="0">
                  <a:solidFill>
                    <a:schemeClr val="bg1"/>
                  </a:solidFill>
                </a:rPr>
              </a:br>
              <a:r>
                <a:rPr lang="en-GB" sz="1400" dirty="0" err="1">
                  <a:solidFill>
                    <a:schemeClr val="bg1"/>
                  </a:solidFill>
                </a:rPr>
                <a:t>Thanos</a:t>
              </a:r>
              <a:r>
                <a:rPr lang="en-GB" sz="1400" dirty="0">
                  <a:solidFill>
                    <a:schemeClr val="bg1"/>
                  </a:solidFill>
                </a:rPr>
                <a:t> base and bring them home.</a:t>
              </a:r>
            </a:p>
          </p:txBody>
        </p:sp>
      </p:grpSp>
      <p:grpSp>
        <p:nvGrpSpPr>
          <p:cNvPr id="32" name="Group 31">
            <a:extLst>
              <a:ext uri="{FF2B5EF4-FFF2-40B4-BE49-F238E27FC236}">
                <a16:creationId xmlns:a16="http://schemas.microsoft.com/office/drawing/2014/main" xmlns="" id="{399CD945-1B71-A74F-A366-965CA39E13BA}"/>
              </a:ext>
            </a:extLst>
          </p:cNvPr>
          <p:cNvGrpSpPr/>
          <p:nvPr/>
        </p:nvGrpSpPr>
        <p:grpSpPr>
          <a:xfrm>
            <a:off x="466725" y="4492814"/>
            <a:ext cx="4405526" cy="1850455"/>
            <a:chOff x="-5880420" y="81946"/>
            <a:chExt cx="4405526" cy="1850455"/>
          </a:xfrm>
        </p:grpSpPr>
        <p:grpSp>
          <p:nvGrpSpPr>
            <p:cNvPr id="33" name="Group 32">
              <a:extLst>
                <a:ext uri="{FF2B5EF4-FFF2-40B4-BE49-F238E27FC236}">
                  <a16:creationId xmlns:a16="http://schemas.microsoft.com/office/drawing/2014/main" xmlns="" id="{AD2F6B7F-E65F-FE4F-AC1A-8AAB0457DBB3}"/>
                </a:ext>
              </a:extLst>
            </p:cNvPr>
            <p:cNvGrpSpPr/>
            <p:nvPr/>
          </p:nvGrpSpPr>
          <p:grpSpPr>
            <a:xfrm>
              <a:off x="-5880420" y="81946"/>
              <a:ext cx="4405526" cy="1850455"/>
              <a:chOff x="463067" y="4495411"/>
              <a:chExt cx="4405526" cy="1850455"/>
            </a:xfrm>
          </p:grpSpPr>
          <p:grpSp>
            <p:nvGrpSpPr>
              <p:cNvPr id="36" name="Group 35">
                <a:extLst>
                  <a:ext uri="{FF2B5EF4-FFF2-40B4-BE49-F238E27FC236}">
                    <a16:creationId xmlns:a16="http://schemas.microsoft.com/office/drawing/2014/main" xmlns="" id="{547F7C93-05E7-5C40-B30A-C0A425B8F56B}"/>
                  </a:ext>
                </a:extLst>
              </p:cNvPr>
              <p:cNvGrpSpPr/>
              <p:nvPr/>
            </p:nvGrpSpPr>
            <p:grpSpPr>
              <a:xfrm>
                <a:off x="463067" y="4495411"/>
                <a:ext cx="4405526" cy="1850455"/>
                <a:chOff x="463067" y="4495411"/>
                <a:chExt cx="4405526" cy="1850455"/>
              </a:xfrm>
            </p:grpSpPr>
            <p:sp>
              <p:nvSpPr>
                <p:cNvPr id="38" name="Freeform 37">
                  <a:extLst>
                    <a:ext uri="{FF2B5EF4-FFF2-40B4-BE49-F238E27FC236}">
                      <a16:creationId xmlns:a16="http://schemas.microsoft.com/office/drawing/2014/main" xmlns="" id="{3A759331-6413-824A-984A-99ACCC8F3558}"/>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rgbClr val="A6DA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xmlns="" id="{B184279A-BE02-894C-977C-57E3C676D1D7}"/>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21A4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7" name="Oval 36">
                <a:extLst>
                  <a:ext uri="{FF2B5EF4-FFF2-40B4-BE49-F238E27FC236}">
                    <a16:creationId xmlns:a16="http://schemas.microsoft.com/office/drawing/2014/main" xmlns="" id="{567EC39D-BE6F-654E-B690-7EE6D4FBEF12}"/>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6">
              <a:extLst>
                <a:ext uri="{FF2B5EF4-FFF2-40B4-BE49-F238E27FC236}">
                  <a16:creationId xmlns:a16="http://schemas.microsoft.com/office/drawing/2014/main" xmlns="" id="{F266EA9A-4324-074E-8A2B-9D36CD6D2B59}"/>
                </a:ext>
              </a:extLst>
            </p:cNvPr>
            <p:cNvSpPr txBox="1">
              <a:spLocks/>
            </p:cNvSpPr>
            <p:nvPr/>
          </p:nvSpPr>
          <p:spPr>
            <a:xfrm>
              <a:off x="-5529797" y="902350"/>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21A4DE"/>
                  </a:solidFill>
                </a:rPr>
                <a:t>3</a:t>
              </a:r>
            </a:p>
          </p:txBody>
        </p:sp>
        <p:sp>
          <p:nvSpPr>
            <p:cNvPr id="34" name="Text Placeholder 6">
              <a:extLst>
                <a:ext uri="{FF2B5EF4-FFF2-40B4-BE49-F238E27FC236}">
                  <a16:creationId xmlns:a16="http://schemas.microsoft.com/office/drawing/2014/main" xmlns="" id="{D93033B5-97CD-C44C-80A2-263DBD094E35}"/>
                </a:ext>
              </a:extLst>
            </p:cNvPr>
            <p:cNvSpPr txBox="1">
              <a:spLocks/>
            </p:cNvSpPr>
            <p:nvPr/>
          </p:nvSpPr>
          <p:spPr>
            <a:xfrm>
              <a:off x="-4711385" y="460864"/>
              <a:ext cx="3030512" cy="1077218"/>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You can only steal or retrieve </a:t>
              </a:r>
              <a:br>
                <a:rPr lang="en-GB" sz="1400" dirty="0">
                  <a:solidFill>
                    <a:schemeClr val="bg1"/>
                  </a:solidFill>
                </a:rPr>
              </a:br>
              <a:r>
                <a:rPr lang="en-GB" sz="1400" dirty="0">
                  <a:solidFill>
                    <a:schemeClr val="bg1"/>
                  </a:solidFill>
                </a:rPr>
                <a:t>one treasure at a time. To stop someone, you tag them. If you are tagged, you must stop and return </a:t>
              </a:r>
              <a:br>
                <a:rPr lang="en-GB" sz="1400" dirty="0">
                  <a:solidFill>
                    <a:schemeClr val="bg1"/>
                  </a:solidFill>
                </a:rPr>
              </a:br>
              <a:r>
                <a:rPr lang="en-GB" sz="1400" dirty="0">
                  <a:solidFill>
                    <a:schemeClr val="bg1"/>
                  </a:solidFill>
                </a:rPr>
                <a:t>the treasure from where you took it.</a:t>
              </a:r>
            </a:p>
          </p:txBody>
        </p:sp>
      </p:grpSp>
      <p:grpSp>
        <p:nvGrpSpPr>
          <p:cNvPr id="48" name="Group 47">
            <a:extLst>
              <a:ext uri="{FF2B5EF4-FFF2-40B4-BE49-F238E27FC236}">
                <a16:creationId xmlns:a16="http://schemas.microsoft.com/office/drawing/2014/main" xmlns="" id="{EAD5BE65-409F-FA4B-9599-E039FA315928}"/>
              </a:ext>
            </a:extLst>
          </p:cNvPr>
          <p:cNvGrpSpPr/>
          <p:nvPr/>
        </p:nvGrpSpPr>
        <p:grpSpPr>
          <a:xfrm>
            <a:off x="466725" y="4492814"/>
            <a:ext cx="4405526" cy="1850455"/>
            <a:chOff x="-5880420" y="81946"/>
            <a:chExt cx="4405526" cy="1850455"/>
          </a:xfrm>
        </p:grpSpPr>
        <p:grpSp>
          <p:nvGrpSpPr>
            <p:cNvPr id="49" name="Group 48">
              <a:extLst>
                <a:ext uri="{FF2B5EF4-FFF2-40B4-BE49-F238E27FC236}">
                  <a16:creationId xmlns:a16="http://schemas.microsoft.com/office/drawing/2014/main" xmlns="" id="{BF235B29-4752-2748-A3C1-743AFEFFDFC9}"/>
                </a:ext>
              </a:extLst>
            </p:cNvPr>
            <p:cNvGrpSpPr/>
            <p:nvPr/>
          </p:nvGrpSpPr>
          <p:grpSpPr>
            <a:xfrm>
              <a:off x="-5880420" y="81946"/>
              <a:ext cx="4405526" cy="1850455"/>
              <a:chOff x="463067" y="4495411"/>
              <a:chExt cx="4405526" cy="1850455"/>
            </a:xfrm>
          </p:grpSpPr>
          <p:grpSp>
            <p:nvGrpSpPr>
              <p:cNvPr id="52" name="Group 51">
                <a:extLst>
                  <a:ext uri="{FF2B5EF4-FFF2-40B4-BE49-F238E27FC236}">
                    <a16:creationId xmlns:a16="http://schemas.microsoft.com/office/drawing/2014/main" xmlns="" id="{B5967F1D-DEF5-CE4B-8894-45B886F4AE74}"/>
                  </a:ext>
                </a:extLst>
              </p:cNvPr>
              <p:cNvGrpSpPr/>
              <p:nvPr/>
            </p:nvGrpSpPr>
            <p:grpSpPr>
              <a:xfrm>
                <a:off x="463067" y="4495411"/>
                <a:ext cx="4405526" cy="1850455"/>
                <a:chOff x="463067" y="4495411"/>
                <a:chExt cx="4405526" cy="1850455"/>
              </a:xfrm>
            </p:grpSpPr>
            <p:sp>
              <p:nvSpPr>
                <p:cNvPr id="54" name="Freeform 53">
                  <a:extLst>
                    <a:ext uri="{FF2B5EF4-FFF2-40B4-BE49-F238E27FC236}">
                      <a16:creationId xmlns:a16="http://schemas.microsoft.com/office/drawing/2014/main" xmlns="" id="{303F7CC5-D0C0-D54E-A09B-36B7E728E9BB}"/>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rgbClr val="A6DA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5" name="Freeform 54">
                  <a:extLst>
                    <a:ext uri="{FF2B5EF4-FFF2-40B4-BE49-F238E27FC236}">
                      <a16:creationId xmlns:a16="http://schemas.microsoft.com/office/drawing/2014/main" xmlns="" id="{7E13D248-5E68-7547-9526-5C6FBEA288C3}"/>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21A4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3" name="Oval 52">
                <a:extLst>
                  <a:ext uri="{FF2B5EF4-FFF2-40B4-BE49-F238E27FC236}">
                    <a16:creationId xmlns:a16="http://schemas.microsoft.com/office/drawing/2014/main" xmlns="" id="{60569A91-D99B-EE40-8658-9C6E5E597F25}"/>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 Placeholder 6">
              <a:extLst>
                <a:ext uri="{FF2B5EF4-FFF2-40B4-BE49-F238E27FC236}">
                  <a16:creationId xmlns:a16="http://schemas.microsoft.com/office/drawing/2014/main" xmlns="" id="{CC995185-1224-BF49-8FCE-E0BC3E07E781}"/>
                </a:ext>
              </a:extLst>
            </p:cNvPr>
            <p:cNvSpPr txBox="1">
              <a:spLocks/>
            </p:cNvSpPr>
            <p:nvPr/>
          </p:nvSpPr>
          <p:spPr>
            <a:xfrm>
              <a:off x="-5529797" y="902350"/>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21A4DE"/>
                  </a:solidFill>
                </a:rPr>
                <a:t>4</a:t>
              </a:r>
            </a:p>
          </p:txBody>
        </p:sp>
        <p:sp>
          <p:nvSpPr>
            <p:cNvPr id="50" name="Text Placeholder 6">
              <a:extLst>
                <a:ext uri="{FF2B5EF4-FFF2-40B4-BE49-F238E27FC236}">
                  <a16:creationId xmlns:a16="http://schemas.microsoft.com/office/drawing/2014/main" xmlns="" id="{B09C9AA4-17C8-F24A-A198-E01A76D32D93}"/>
                </a:ext>
              </a:extLst>
            </p:cNvPr>
            <p:cNvSpPr txBox="1">
              <a:spLocks/>
            </p:cNvSpPr>
            <p:nvPr/>
          </p:nvSpPr>
          <p:spPr>
            <a:xfrm>
              <a:off x="-4711385" y="684006"/>
              <a:ext cx="2936240" cy="646331"/>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Play for 5 minutes. How many treasures can you steal or protect? </a:t>
              </a:r>
              <a:br>
                <a:rPr lang="en-GB" sz="1400" dirty="0">
                  <a:solidFill>
                    <a:schemeClr val="bg1"/>
                  </a:solidFill>
                </a:rPr>
              </a:br>
              <a:r>
                <a:rPr lang="en-GB" sz="1400" dirty="0">
                  <a:solidFill>
                    <a:schemeClr val="bg1"/>
                  </a:solidFill>
                </a:rPr>
                <a:t>If time, swap teams and play again.</a:t>
              </a:r>
            </a:p>
          </p:txBody>
        </p:sp>
      </p:grpSp>
    </p:spTree>
    <p:extLst>
      <p:ext uri="{BB962C8B-B14F-4D97-AF65-F5344CB8AC3E}">
        <p14:creationId xmlns:p14="http://schemas.microsoft.com/office/powerpoint/2010/main" val="382201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1C64224-FA15-BF49-A879-54DF1807BD81}"/>
              </a:ext>
            </a:extLst>
          </p:cNvPr>
          <p:cNvSpPr>
            <a:spLocks noGrp="1"/>
          </p:cNvSpPr>
          <p:nvPr>
            <p:ph type="ctrTitle"/>
          </p:nvPr>
        </p:nvSpPr>
        <p:spPr>
          <a:xfrm>
            <a:off x="1635760" y="514731"/>
            <a:ext cx="3484880" cy="492443"/>
          </a:xfrm>
        </p:spPr>
        <p:txBody>
          <a:bodyPr/>
          <a:lstStyle/>
          <a:p>
            <a:r>
              <a:rPr lang="en-GB" dirty="0"/>
              <a:t>Freeze like Anna!</a:t>
            </a:r>
            <a:endParaRPr lang="en-US" dirty="0"/>
          </a:p>
        </p:txBody>
      </p:sp>
      <p:pic>
        <p:nvPicPr>
          <p:cNvPr id="36" name="Picture 35" descr="Anna skipping ">
            <a:extLst>
              <a:ext uri="{FF2B5EF4-FFF2-40B4-BE49-F238E27FC236}">
                <a16:creationId xmlns:a16="http://schemas.microsoft.com/office/drawing/2014/main" xmlns="" id="{00727AED-8425-AC4D-90E4-B57C7AD6649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43096" y="0"/>
            <a:ext cx="4100904" cy="6858000"/>
          </a:xfrm>
          <a:prstGeom prst="rect">
            <a:avLst/>
          </a:prstGeom>
        </p:spPr>
      </p:pic>
      <p:sp>
        <p:nvSpPr>
          <p:cNvPr id="35" name="object 14">
            <a:extLst>
              <a:ext uri="{FF2B5EF4-FFF2-40B4-BE49-F238E27FC236}">
                <a16:creationId xmlns:a16="http://schemas.microsoft.com/office/drawing/2014/main" xmlns="" id="{8599C0B9-8646-8B4A-BDBE-3DBE81B6B324}"/>
              </a:ext>
              <a:ext uri="{C183D7F6-B498-43B3-948B-1728B52AA6E4}">
                <adec:decorative xmlns:adec="http://schemas.microsoft.com/office/drawing/2017/decorative" xmlns="" val="1"/>
              </a:ext>
            </a:extLst>
          </p:cNvPr>
          <p:cNvSpPr txBox="1"/>
          <p:nvPr/>
        </p:nvSpPr>
        <p:spPr>
          <a:xfrm>
            <a:off x="7115013" y="6613200"/>
            <a:ext cx="1922889" cy="120546"/>
          </a:xfrm>
          <a:prstGeom prst="rect">
            <a:avLst/>
          </a:prstGeom>
        </p:spPr>
        <p:txBody>
          <a:bodyPr vert="horz" wrap="square" lIns="0" tIns="12700" rIns="0" bIns="0" rtlCol="0">
            <a:spAutoFit/>
          </a:bodyPr>
          <a:lstStyle/>
          <a:p>
            <a:pPr marL="12700" algn="r">
              <a:lnSpc>
                <a:spcPct val="100000"/>
              </a:lnSpc>
              <a:spcBef>
                <a:spcPts val="100"/>
              </a:spcBef>
            </a:pPr>
            <a:r>
              <a:rPr sz="700" spc="-5" dirty="0">
                <a:solidFill>
                  <a:schemeClr val="bg1"/>
                </a:solidFill>
                <a:latin typeface="Arial"/>
                <a:cs typeface="Arial"/>
              </a:rPr>
              <a:t>©</a:t>
            </a:r>
            <a:r>
              <a:rPr lang="en-GB" sz="700" spc="-5" dirty="0">
                <a:solidFill>
                  <a:schemeClr val="bg1"/>
                </a:solidFill>
                <a:latin typeface="Arial"/>
                <a:cs typeface="Arial"/>
              </a:rPr>
              <a:t>Disney</a:t>
            </a:r>
            <a:endParaRPr sz="700" dirty="0">
              <a:solidFill>
                <a:schemeClr val="bg1"/>
              </a:solidFill>
              <a:latin typeface="Arial"/>
              <a:cs typeface="Arial"/>
            </a:endParaRPr>
          </a:p>
        </p:txBody>
      </p:sp>
      <p:sp>
        <p:nvSpPr>
          <p:cNvPr id="3" name="Text Placeholder 2">
            <a:extLst>
              <a:ext uri="{FF2B5EF4-FFF2-40B4-BE49-F238E27FC236}">
                <a16:creationId xmlns:a16="http://schemas.microsoft.com/office/drawing/2014/main" xmlns="" id="{7092FE70-A018-AD41-B15D-9C610D90F49B}"/>
              </a:ext>
            </a:extLst>
          </p:cNvPr>
          <p:cNvSpPr>
            <a:spLocks noGrp="1"/>
          </p:cNvSpPr>
          <p:nvPr>
            <p:ph type="body" sz="quarter" idx="10"/>
          </p:nvPr>
        </p:nvSpPr>
        <p:spPr>
          <a:xfrm>
            <a:off x="466725" y="1790623"/>
            <a:ext cx="4532313" cy="1938992"/>
          </a:xfrm>
        </p:spPr>
        <p:txBody>
          <a:bodyPr/>
          <a:lstStyle/>
          <a:p>
            <a:r>
              <a:rPr lang="en-GB" sz="1400" b="1" dirty="0"/>
              <a:t>Anna is fearless and strong. Even though </a:t>
            </a:r>
            <a:br>
              <a:rPr lang="en-GB" sz="1400" b="1" dirty="0"/>
            </a:br>
            <a:r>
              <a:rPr lang="en-GB" sz="1400" b="1" dirty="0"/>
              <a:t>Elsa’s magic makes her start turning to ice, </a:t>
            </a:r>
            <a:br>
              <a:rPr lang="en-GB" sz="1400" b="1" dirty="0"/>
            </a:br>
            <a:r>
              <a:rPr lang="en-GB" sz="1400" b="1" dirty="0"/>
              <a:t>Anna still dives in front of Hans to stop his sword striking Elsa. At that moment she turns to ice!</a:t>
            </a:r>
            <a:r>
              <a:rPr lang="en-GB" sz="1400" dirty="0"/>
              <a:t/>
            </a:r>
            <a:br>
              <a:rPr lang="en-GB" sz="1400" dirty="0"/>
            </a:br>
            <a:endParaRPr lang="en-GB" sz="1400" dirty="0"/>
          </a:p>
          <a:p>
            <a:r>
              <a:rPr lang="en-GB" sz="1400" b="1" dirty="0"/>
              <a:t>Can you freeze like Anna?</a:t>
            </a:r>
            <a:endParaRPr lang="en-GB" sz="1400" dirty="0"/>
          </a:p>
          <a:p>
            <a:endParaRPr lang="en-GB" sz="1400" dirty="0"/>
          </a:p>
          <a:p>
            <a:r>
              <a:rPr lang="en-GB" sz="1400" dirty="0"/>
              <a:t>Get ready for a game of freeze tag. When you are tagged, can you freeze like Anna? </a:t>
            </a:r>
          </a:p>
        </p:txBody>
      </p:sp>
      <p:grpSp>
        <p:nvGrpSpPr>
          <p:cNvPr id="68" name="Group 67">
            <a:extLst>
              <a:ext uri="{FF2B5EF4-FFF2-40B4-BE49-F238E27FC236}">
                <a16:creationId xmlns:a16="http://schemas.microsoft.com/office/drawing/2014/main" xmlns="" id="{9B5EBCB9-E337-F949-8075-DD59BA047E81}"/>
              </a:ext>
            </a:extLst>
          </p:cNvPr>
          <p:cNvGrpSpPr/>
          <p:nvPr/>
        </p:nvGrpSpPr>
        <p:grpSpPr>
          <a:xfrm>
            <a:off x="466725" y="4039889"/>
            <a:ext cx="4405526" cy="1850455"/>
            <a:chOff x="-5861335" y="81946"/>
            <a:chExt cx="4405526" cy="1850455"/>
          </a:xfrm>
        </p:grpSpPr>
        <p:grpSp>
          <p:nvGrpSpPr>
            <p:cNvPr id="10" name="Group 9">
              <a:extLst>
                <a:ext uri="{FF2B5EF4-FFF2-40B4-BE49-F238E27FC236}">
                  <a16:creationId xmlns:a16="http://schemas.microsoft.com/office/drawing/2014/main" xmlns="" id="{0F8B960F-2C14-E449-B1AB-D25F0C91588A}"/>
                </a:ext>
              </a:extLst>
            </p:cNvPr>
            <p:cNvGrpSpPr/>
            <p:nvPr/>
          </p:nvGrpSpPr>
          <p:grpSpPr>
            <a:xfrm>
              <a:off x="-5861335" y="81946"/>
              <a:ext cx="4405526" cy="1850455"/>
              <a:chOff x="498216" y="4495411"/>
              <a:chExt cx="4405526" cy="1850455"/>
            </a:xfrm>
          </p:grpSpPr>
          <p:grpSp>
            <p:nvGrpSpPr>
              <p:cNvPr id="15" name="Group 14">
                <a:extLst>
                  <a:ext uri="{FF2B5EF4-FFF2-40B4-BE49-F238E27FC236}">
                    <a16:creationId xmlns:a16="http://schemas.microsoft.com/office/drawing/2014/main" xmlns="" id="{92748FFD-9978-424E-B20E-54A5D7226F97}"/>
                  </a:ext>
                </a:extLst>
              </p:cNvPr>
              <p:cNvGrpSpPr/>
              <p:nvPr/>
            </p:nvGrpSpPr>
            <p:grpSpPr>
              <a:xfrm>
                <a:off x="498216" y="4495411"/>
                <a:ext cx="4405526" cy="1850455"/>
                <a:chOff x="498216" y="4495411"/>
                <a:chExt cx="4405526" cy="1850455"/>
              </a:xfrm>
            </p:grpSpPr>
            <p:sp>
              <p:nvSpPr>
                <p:cNvPr id="17" name="Freeform 16">
                  <a:extLst>
                    <a:ext uri="{FF2B5EF4-FFF2-40B4-BE49-F238E27FC236}">
                      <a16:creationId xmlns:a16="http://schemas.microsoft.com/office/drawing/2014/main" xmlns="" id="{E9139E0D-A5E4-DF45-852D-CB6ADF0C153C}"/>
                    </a:ext>
                    <a:ext uri="{C183D7F6-B498-43B3-948B-1728B52AA6E4}">
                      <adec:decorative xmlns:adec="http://schemas.microsoft.com/office/drawing/2017/decorative" xmlns="" val="1"/>
                    </a:ext>
                  </a:extLst>
                </p:cNvPr>
                <p:cNvSpPr/>
                <p:nvPr/>
              </p:nvSpPr>
              <p:spPr>
                <a:xfrm>
                  <a:off x="498216"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rgbClr val="FFCE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xmlns="" id="{1FA79FB1-AE0E-5943-8938-545AE57116E4}"/>
                    </a:ext>
                    <a:ext uri="{C183D7F6-B498-43B3-948B-1728B52AA6E4}">
                      <adec:decorative xmlns:adec="http://schemas.microsoft.com/office/drawing/2017/decorative" xmlns="" val="1"/>
                    </a:ext>
                  </a:extLst>
                </p:cNvPr>
                <p:cNvSpPr/>
                <p:nvPr/>
              </p:nvSpPr>
              <p:spPr>
                <a:xfrm>
                  <a:off x="1128635"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F2199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6" name="Oval 15">
                <a:extLst>
                  <a:ext uri="{FF2B5EF4-FFF2-40B4-BE49-F238E27FC236}">
                    <a16:creationId xmlns:a16="http://schemas.microsoft.com/office/drawing/2014/main" xmlns="" id="{5399B9CE-62E7-AA4F-A400-F242BA7AD813}"/>
                  </a:ext>
                  <a:ext uri="{C183D7F6-B498-43B3-948B-1728B52AA6E4}">
                    <adec:decorative xmlns:adec="http://schemas.microsoft.com/office/drawing/2017/decorative" xmlns="" val="1"/>
                  </a:ext>
                </a:extLst>
              </p:cNvPr>
              <p:cNvSpPr/>
              <p:nvPr/>
            </p:nvSpPr>
            <p:spPr>
              <a:xfrm>
                <a:off x="815414"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 Placeholder 6">
              <a:extLst>
                <a:ext uri="{FF2B5EF4-FFF2-40B4-BE49-F238E27FC236}">
                  <a16:creationId xmlns:a16="http://schemas.microsoft.com/office/drawing/2014/main" xmlns="" id="{363E2855-8EF9-1348-ADF9-795FD6BD4CCC}"/>
                </a:ext>
              </a:extLst>
            </p:cNvPr>
            <p:cNvSpPr txBox="1">
              <a:spLocks/>
            </p:cNvSpPr>
            <p:nvPr/>
          </p:nvSpPr>
          <p:spPr>
            <a:xfrm>
              <a:off x="-5500079" y="906443"/>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F233A7"/>
                  </a:solidFill>
                </a:rPr>
                <a:t>1</a:t>
              </a:r>
            </a:p>
          </p:txBody>
        </p:sp>
        <p:sp>
          <p:nvSpPr>
            <p:cNvPr id="13" name="Text Placeholder 6">
              <a:extLst>
                <a:ext uri="{FF2B5EF4-FFF2-40B4-BE49-F238E27FC236}">
                  <a16:creationId xmlns:a16="http://schemas.microsoft.com/office/drawing/2014/main" xmlns="" id="{B096EBCC-276D-CE43-B235-B36AE186B0CA}"/>
                </a:ext>
              </a:extLst>
            </p:cNvPr>
            <p:cNvSpPr txBox="1">
              <a:spLocks/>
            </p:cNvSpPr>
            <p:nvPr/>
          </p:nvSpPr>
          <p:spPr>
            <a:xfrm>
              <a:off x="-4692300" y="576285"/>
              <a:ext cx="2936240" cy="86177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When you are tagged, stop, make a shape and freeze. What shapes can you make? Think tall, small, wide, strong or spiky!</a:t>
              </a:r>
            </a:p>
          </p:txBody>
        </p:sp>
      </p:grpSp>
      <p:grpSp>
        <p:nvGrpSpPr>
          <p:cNvPr id="6" name="Group 5">
            <a:extLst>
              <a:ext uri="{FF2B5EF4-FFF2-40B4-BE49-F238E27FC236}">
                <a16:creationId xmlns:a16="http://schemas.microsoft.com/office/drawing/2014/main" xmlns="" id="{9EBF1A3E-81CA-474E-B39F-C7B7CA75E9F4}"/>
              </a:ext>
            </a:extLst>
          </p:cNvPr>
          <p:cNvGrpSpPr/>
          <p:nvPr/>
        </p:nvGrpSpPr>
        <p:grpSpPr>
          <a:xfrm>
            <a:off x="466725" y="4039889"/>
            <a:ext cx="4405526" cy="1850455"/>
            <a:chOff x="-5905293" y="2226309"/>
            <a:chExt cx="4405526" cy="1850455"/>
          </a:xfrm>
        </p:grpSpPr>
        <p:grpSp>
          <p:nvGrpSpPr>
            <p:cNvPr id="28" name="Group 27">
              <a:extLst>
                <a:ext uri="{FF2B5EF4-FFF2-40B4-BE49-F238E27FC236}">
                  <a16:creationId xmlns:a16="http://schemas.microsoft.com/office/drawing/2014/main" xmlns="" id="{DD68312E-ABED-7147-9160-393E4BFD6E84}"/>
                </a:ext>
              </a:extLst>
            </p:cNvPr>
            <p:cNvGrpSpPr/>
            <p:nvPr/>
          </p:nvGrpSpPr>
          <p:grpSpPr>
            <a:xfrm>
              <a:off x="-5905293" y="2226309"/>
              <a:ext cx="4405526" cy="1850455"/>
              <a:chOff x="454258" y="4495411"/>
              <a:chExt cx="4405526" cy="1850455"/>
            </a:xfrm>
          </p:grpSpPr>
          <p:grpSp>
            <p:nvGrpSpPr>
              <p:cNvPr id="31" name="Group 30">
                <a:extLst>
                  <a:ext uri="{FF2B5EF4-FFF2-40B4-BE49-F238E27FC236}">
                    <a16:creationId xmlns:a16="http://schemas.microsoft.com/office/drawing/2014/main" xmlns="" id="{9DBD44A1-0287-DD4D-8114-B1B9591CBB10}"/>
                  </a:ext>
                </a:extLst>
              </p:cNvPr>
              <p:cNvGrpSpPr/>
              <p:nvPr/>
            </p:nvGrpSpPr>
            <p:grpSpPr>
              <a:xfrm>
                <a:off x="454258" y="4495411"/>
                <a:ext cx="4405526" cy="1850455"/>
                <a:chOff x="454258" y="4495411"/>
                <a:chExt cx="4405526" cy="1850455"/>
              </a:xfrm>
            </p:grpSpPr>
            <p:sp>
              <p:nvSpPr>
                <p:cNvPr id="33" name="Freeform 32">
                  <a:extLst>
                    <a:ext uri="{FF2B5EF4-FFF2-40B4-BE49-F238E27FC236}">
                      <a16:creationId xmlns:a16="http://schemas.microsoft.com/office/drawing/2014/main" xmlns="" id="{B7D2301B-6AD3-D341-B69A-043B8CDF5FFB}"/>
                    </a:ext>
                    <a:ext uri="{C183D7F6-B498-43B3-948B-1728B52AA6E4}">
                      <adec:decorative xmlns:adec="http://schemas.microsoft.com/office/drawing/2017/decorative" xmlns="" val="1"/>
                    </a:ext>
                  </a:extLst>
                </p:cNvPr>
                <p:cNvSpPr/>
                <p:nvPr/>
              </p:nvSpPr>
              <p:spPr>
                <a:xfrm>
                  <a:off x="454258"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rgbClr val="FFCE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xmlns="" id="{B92A5E1B-13CA-1549-B1FC-AC6FC6B6DD6D}"/>
                    </a:ext>
                    <a:ext uri="{C183D7F6-B498-43B3-948B-1728B52AA6E4}">
                      <adec:decorative xmlns:adec="http://schemas.microsoft.com/office/drawing/2017/decorative" xmlns="" val="1"/>
                    </a:ext>
                  </a:extLst>
                </p:cNvPr>
                <p:cNvSpPr/>
                <p:nvPr/>
              </p:nvSpPr>
              <p:spPr>
                <a:xfrm>
                  <a:off x="1084677"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F2199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2" name="Oval 31">
                <a:extLst>
                  <a:ext uri="{FF2B5EF4-FFF2-40B4-BE49-F238E27FC236}">
                    <a16:creationId xmlns:a16="http://schemas.microsoft.com/office/drawing/2014/main" xmlns="" id="{BA2D68B8-2D1F-F244-B62B-D72D4EEF8376}"/>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 Placeholder 6">
              <a:extLst>
                <a:ext uri="{FF2B5EF4-FFF2-40B4-BE49-F238E27FC236}">
                  <a16:creationId xmlns:a16="http://schemas.microsoft.com/office/drawing/2014/main" xmlns="" id="{C8408DC5-BB50-5442-832D-E860FA6D4E99}"/>
                </a:ext>
              </a:extLst>
            </p:cNvPr>
            <p:cNvSpPr txBox="1">
              <a:spLocks/>
            </p:cNvSpPr>
            <p:nvPr/>
          </p:nvSpPr>
          <p:spPr>
            <a:xfrm>
              <a:off x="-5545861" y="3043813"/>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F233A7"/>
                  </a:solidFill>
                </a:rPr>
                <a:t>2</a:t>
              </a:r>
            </a:p>
          </p:txBody>
        </p:sp>
        <p:sp>
          <p:nvSpPr>
            <p:cNvPr id="29" name="Text Placeholder 6">
              <a:extLst>
                <a:ext uri="{FF2B5EF4-FFF2-40B4-BE49-F238E27FC236}">
                  <a16:creationId xmlns:a16="http://schemas.microsoft.com/office/drawing/2014/main" xmlns="" id="{72A90B20-1789-BC44-B609-CA98EF8C41A5}"/>
                </a:ext>
              </a:extLst>
            </p:cNvPr>
            <p:cNvSpPr txBox="1">
              <a:spLocks/>
            </p:cNvSpPr>
            <p:nvPr/>
          </p:nvSpPr>
          <p:spPr>
            <a:xfrm>
              <a:off x="-4736259" y="2727641"/>
              <a:ext cx="3142219" cy="86177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Stay frozen until another player </a:t>
              </a:r>
              <a:br>
                <a:rPr lang="en-GB" sz="1400" dirty="0">
                  <a:solidFill>
                    <a:schemeClr val="bg1"/>
                  </a:solidFill>
                </a:rPr>
              </a:br>
              <a:r>
                <a:rPr lang="en-GB" sz="1400" dirty="0">
                  <a:solidFill>
                    <a:schemeClr val="bg1"/>
                  </a:solidFill>
                </a:rPr>
                <a:t>taps your shoulder. Move again. </a:t>
              </a:r>
              <a:br>
                <a:rPr lang="en-GB" sz="1400" dirty="0">
                  <a:solidFill>
                    <a:schemeClr val="bg1"/>
                  </a:solidFill>
                </a:rPr>
              </a:br>
              <a:r>
                <a:rPr lang="en-GB" sz="1400" dirty="0">
                  <a:solidFill>
                    <a:schemeClr val="bg1"/>
                  </a:solidFill>
                </a:rPr>
                <a:t>If you are tagged again, make a different shape.</a:t>
              </a:r>
            </a:p>
          </p:txBody>
        </p:sp>
      </p:grpSp>
      <p:grpSp>
        <p:nvGrpSpPr>
          <p:cNvPr id="69" name="Group 68">
            <a:extLst>
              <a:ext uri="{FF2B5EF4-FFF2-40B4-BE49-F238E27FC236}">
                <a16:creationId xmlns:a16="http://schemas.microsoft.com/office/drawing/2014/main" xmlns="" id="{96EE2B88-AFB5-CB40-B73B-F65D6A3C69F9}"/>
              </a:ext>
            </a:extLst>
          </p:cNvPr>
          <p:cNvGrpSpPr/>
          <p:nvPr/>
        </p:nvGrpSpPr>
        <p:grpSpPr>
          <a:xfrm>
            <a:off x="466725" y="4039889"/>
            <a:ext cx="4405526" cy="1850455"/>
            <a:chOff x="-5896484" y="4370672"/>
            <a:chExt cx="4405526" cy="1850455"/>
          </a:xfrm>
        </p:grpSpPr>
        <p:grpSp>
          <p:nvGrpSpPr>
            <p:cNvPr id="20" name="Group 19">
              <a:extLst>
                <a:ext uri="{FF2B5EF4-FFF2-40B4-BE49-F238E27FC236}">
                  <a16:creationId xmlns:a16="http://schemas.microsoft.com/office/drawing/2014/main" xmlns="" id="{6805C877-D85D-D841-AB8C-5673B78CD275}"/>
                </a:ext>
              </a:extLst>
            </p:cNvPr>
            <p:cNvGrpSpPr/>
            <p:nvPr/>
          </p:nvGrpSpPr>
          <p:grpSpPr>
            <a:xfrm>
              <a:off x="-5896484" y="4370672"/>
              <a:ext cx="4405526" cy="1850455"/>
              <a:chOff x="463067" y="4495411"/>
              <a:chExt cx="4405526" cy="1850455"/>
            </a:xfrm>
          </p:grpSpPr>
          <p:grpSp>
            <p:nvGrpSpPr>
              <p:cNvPr id="23" name="Group 22">
                <a:extLst>
                  <a:ext uri="{FF2B5EF4-FFF2-40B4-BE49-F238E27FC236}">
                    <a16:creationId xmlns:a16="http://schemas.microsoft.com/office/drawing/2014/main" xmlns="" id="{68D9FD63-B83E-DD4B-9D32-AECDE96EB590}"/>
                  </a:ext>
                </a:extLst>
              </p:cNvPr>
              <p:cNvGrpSpPr/>
              <p:nvPr/>
            </p:nvGrpSpPr>
            <p:grpSpPr>
              <a:xfrm>
                <a:off x="463067" y="4495411"/>
                <a:ext cx="4405526" cy="1850455"/>
                <a:chOff x="463067" y="4495411"/>
                <a:chExt cx="4405526" cy="1850455"/>
              </a:xfrm>
            </p:grpSpPr>
            <p:sp>
              <p:nvSpPr>
                <p:cNvPr id="25" name="Freeform 24">
                  <a:extLst>
                    <a:ext uri="{FF2B5EF4-FFF2-40B4-BE49-F238E27FC236}">
                      <a16:creationId xmlns:a16="http://schemas.microsoft.com/office/drawing/2014/main" xmlns="" id="{8146168F-B6CE-6842-87A5-83EF81F24F27}"/>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rgbClr val="FFCE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25">
                  <a:extLst>
                    <a:ext uri="{FF2B5EF4-FFF2-40B4-BE49-F238E27FC236}">
                      <a16:creationId xmlns:a16="http://schemas.microsoft.com/office/drawing/2014/main" xmlns="" id="{3EDEE49B-92D8-4F49-9C3B-274EDAED959E}"/>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F2199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4" name="Oval 23">
                <a:extLst>
                  <a:ext uri="{FF2B5EF4-FFF2-40B4-BE49-F238E27FC236}">
                    <a16:creationId xmlns:a16="http://schemas.microsoft.com/office/drawing/2014/main" xmlns="" id="{9A912033-FF79-9B47-8F6F-705AA83A2177}"/>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 Placeholder 6">
              <a:extLst>
                <a:ext uri="{FF2B5EF4-FFF2-40B4-BE49-F238E27FC236}">
                  <a16:creationId xmlns:a16="http://schemas.microsoft.com/office/drawing/2014/main" xmlns="" id="{485BF37F-2828-A142-9619-806ACFD2391F}"/>
                </a:ext>
              </a:extLst>
            </p:cNvPr>
            <p:cNvSpPr txBox="1">
              <a:spLocks/>
            </p:cNvSpPr>
            <p:nvPr/>
          </p:nvSpPr>
          <p:spPr>
            <a:xfrm>
              <a:off x="-5545861" y="5188176"/>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F233A7"/>
                  </a:solidFill>
                </a:rPr>
                <a:t>3</a:t>
              </a:r>
            </a:p>
          </p:txBody>
        </p:sp>
        <p:sp>
          <p:nvSpPr>
            <p:cNvPr id="21" name="Text Placeholder 6">
              <a:extLst>
                <a:ext uri="{FF2B5EF4-FFF2-40B4-BE49-F238E27FC236}">
                  <a16:creationId xmlns:a16="http://schemas.microsoft.com/office/drawing/2014/main" xmlns="" id="{18C07636-F6C7-534D-B8FB-26E74C439917}"/>
                </a:ext>
              </a:extLst>
            </p:cNvPr>
            <p:cNvSpPr txBox="1">
              <a:spLocks/>
            </p:cNvSpPr>
            <p:nvPr/>
          </p:nvSpPr>
          <p:spPr>
            <a:xfrm>
              <a:off x="-4727449" y="5090944"/>
              <a:ext cx="3030512" cy="430887"/>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Play for 2 minutes then change </a:t>
              </a:r>
              <a:br>
                <a:rPr lang="en-GB" sz="1400" dirty="0">
                  <a:solidFill>
                    <a:schemeClr val="bg1"/>
                  </a:solidFill>
                </a:rPr>
              </a:br>
              <a:r>
                <a:rPr lang="en-GB" sz="1400" dirty="0">
                  <a:solidFill>
                    <a:schemeClr val="bg1"/>
                  </a:solidFill>
                </a:rPr>
                <a:t>the tagger.</a:t>
              </a:r>
            </a:p>
          </p:txBody>
        </p:sp>
      </p:grpSp>
    </p:spTree>
    <p:extLst>
      <p:ext uri="{BB962C8B-B14F-4D97-AF65-F5344CB8AC3E}">
        <p14:creationId xmlns:p14="http://schemas.microsoft.com/office/powerpoint/2010/main" val="167131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1C64224-FA15-BF49-A879-54DF1807BD81}"/>
              </a:ext>
            </a:extLst>
          </p:cNvPr>
          <p:cNvSpPr>
            <a:spLocks noGrp="1"/>
          </p:cNvSpPr>
          <p:nvPr>
            <p:ph type="ctrTitle"/>
          </p:nvPr>
        </p:nvSpPr>
        <p:spPr/>
        <p:txBody>
          <a:bodyPr/>
          <a:lstStyle/>
          <a:p>
            <a:r>
              <a:rPr lang="en-GB" dirty="0"/>
              <a:t>Intercept for Iron Man</a:t>
            </a:r>
          </a:p>
        </p:txBody>
      </p:sp>
      <p:pic>
        <p:nvPicPr>
          <p:cNvPr id="37" name="Picture 36" descr="Iron Man with arm outstrectched">
            <a:extLst>
              <a:ext uri="{FF2B5EF4-FFF2-40B4-BE49-F238E27FC236}">
                <a16:creationId xmlns:a16="http://schemas.microsoft.com/office/drawing/2014/main" xmlns="" id="{CAC759FE-E24E-2745-A0D8-67914E2E60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410"/>
          <a:stretch/>
        </p:blipFill>
        <p:spPr>
          <a:xfrm>
            <a:off x="5066708" y="0"/>
            <a:ext cx="4077291" cy="6858000"/>
          </a:xfrm>
          <a:prstGeom prst="rect">
            <a:avLst/>
          </a:prstGeom>
        </p:spPr>
      </p:pic>
      <p:sp>
        <p:nvSpPr>
          <p:cNvPr id="36" name="object 14">
            <a:extLst>
              <a:ext uri="{FF2B5EF4-FFF2-40B4-BE49-F238E27FC236}">
                <a16:creationId xmlns:a16="http://schemas.microsoft.com/office/drawing/2014/main" xmlns="" id="{3B135030-FA54-5D49-AEF7-1E00D7E305E9}"/>
              </a:ext>
              <a:ext uri="{C183D7F6-B498-43B3-948B-1728B52AA6E4}">
                <adec:decorative xmlns:adec="http://schemas.microsoft.com/office/drawing/2017/decorative" xmlns="" val="1"/>
              </a:ext>
            </a:extLst>
          </p:cNvPr>
          <p:cNvSpPr txBox="1"/>
          <p:nvPr/>
        </p:nvSpPr>
        <p:spPr>
          <a:xfrm>
            <a:off x="7115013" y="6613200"/>
            <a:ext cx="1922889" cy="120546"/>
          </a:xfrm>
          <a:prstGeom prst="rect">
            <a:avLst/>
          </a:prstGeom>
        </p:spPr>
        <p:txBody>
          <a:bodyPr vert="horz" wrap="square" lIns="0" tIns="12700" rIns="0" bIns="0" rtlCol="0">
            <a:spAutoFit/>
          </a:bodyPr>
          <a:lstStyle/>
          <a:p>
            <a:pPr marL="12700" algn="r">
              <a:lnSpc>
                <a:spcPct val="100000"/>
              </a:lnSpc>
              <a:spcBef>
                <a:spcPts val="100"/>
              </a:spcBef>
            </a:pPr>
            <a:r>
              <a:rPr sz="700" spc="-5" dirty="0">
                <a:solidFill>
                  <a:schemeClr val="bg1"/>
                </a:solidFill>
                <a:latin typeface="Arial"/>
                <a:cs typeface="Arial"/>
              </a:rPr>
              <a:t>©</a:t>
            </a:r>
            <a:r>
              <a:rPr lang="en-GB" sz="700" spc="-5" dirty="0">
                <a:solidFill>
                  <a:schemeClr val="bg1"/>
                </a:solidFill>
                <a:latin typeface="Arial"/>
                <a:cs typeface="Arial"/>
              </a:rPr>
              <a:t> 2021 </a:t>
            </a:r>
            <a:r>
              <a:rPr sz="700" spc="-5" dirty="0">
                <a:solidFill>
                  <a:schemeClr val="bg1"/>
                </a:solidFill>
                <a:latin typeface="Arial"/>
                <a:cs typeface="Arial"/>
              </a:rPr>
              <a:t>MARVEL</a:t>
            </a:r>
            <a:endParaRPr sz="700" dirty="0">
              <a:solidFill>
                <a:schemeClr val="bg1"/>
              </a:solidFill>
              <a:latin typeface="Arial"/>
              <a:cs typeface="Arial"/>
            </a:endParaRPr>
          </a:p>
        </p:txBody>
      </p:sp>
      <p:sp>
        <p:nvSpPr>
          <p:cNvPr id="2" name="Text Placeholder 1">
            <a:extLst>
              <a:ext uri="{FF2B5EF4-FFF2-40B4-BE49-F238E27FC236}">
                <a16:creationId xmlns:a16="http://schemas.microsoft.com/office/drawing/2014/main" xmlns="" id="{F2AEC2A8-4A7A-C14E-A8AF-78B0ACF9B219}"/>
              </a:ext>
            </a:extLst>
          </p:cNvPr>
          <p:cNvSpPr>
            <a:spLocks noGrp="1"/>
          </p:cNvSpPr>
          <p:nvPr>
            <p:ph type="body" sz="quarter" idx="10"/>
          </p:nvPr>
        </p:nvSpPr>
        <p:spPr>
          <a:xfrm>
            <a:off x="466725" y="1790623"/>
            <a:ext cx="4532313" cy="1938992"/>
          </a:xfrm>
        </p:spPr>
        <p:txBody>
          <a:bodyPr/>
          <a:lstStyle/>
          <a:p>
            <a:r>
              <a:rPr lang="en-GB" sz="1400" b="1" dirty="0"/>
              <a:t>Iron Man needs to use his intelligence and </a:t>
            </a:r>
            <a:br>
              <a:rPr lang="en-GB" sz="1400" b="1" dirty="0"/>
            </a:br>
            <a:r>
              <a:rPr lang="en-GB" sz="1400" b="1" dirty="0"/>
              <a:t>speed to intercept messages from the mischievous Loki. Practise intercepting like Iron Man!</a:t>
            </a:r>
            <a:r>
              <a:rPr lang="en-GB" sz="1400" dirty="0"/>
              <a:t/>
            </a:r>
            <a:br>
              <a:rPr lang="en-GB" sz="1400" dirty="0"/>
            </a:br>
            <a:endParaRPr lang="en-GB" sz="1400" dirty="0"/>
          </a:p>
          <a:p>
            <a:r>
              <a:rPr lang="en-GB" sz="1400" b="1" dirty="0"/>
              <a:t>Can you stop the message getting past?</a:t>
            </a:r>
          </a:p>
          <a:p>
            <a:pPr>
              <a:buClrTx/>
              <a:buFontTx/>
            </a:pPr>
            <a:endParaRPr lang="en-GB" sz="1400" dirty="0"/>
          </a:p>
          <a:p>
            <a:pPr>
              <a:buClrTx/>
              <a:buFontTx/>
            </a:pPr>
            <a:r>
              <a:rPr lang="en-GB" sz="1400" dirty="0"/>
              <a:t>This group activity needs 5-8 players. </a:t>
            </a:r>
            <a:br>
              <a:rPr lang="en-GB" sz="1400" dirty="0"/>
            </a:br>
            <a:r>
              <a:rPr lang="en-GB" sz="1400" dirty="0"/>
              <a:t>Stand in a wide circle with Iron Man in the middle. </a:t>
            </a:r>
            <a:br>
              <a:rPr lang="en-GB" sz="1400" dirty="0"/>
            </a:br>
            <a:r>
              <a:rPr lang="en-GB" sz="1400" dirty="0"/>
              <a:t>The other players are Loki.</a:t>
            </a:r>
          </a:p>
        </p:txBody>
      </p:sp>
      <p:grpSp>
        <p:nvGrpSpPr>
          <p:cNvPr id="92" name="Group 91">
            <a:extLst>
              <a:ext uri="{FF2B5EF4-FFF2-40B4-BE49-F238E27FC236}">
                <a16:creationId xmlns:a16="http://schemas.microsoft.com/office/drawing/2014/main" xmlns="" id="{074DB9A7-6E0F-F34D-B878-664B088EABB1}"/>
              </a:ext>
            </a:extLst>
          </p:cNvPr>
          <p:cNvGrpSpPr/>
          <p:nvPr/>
        </p:nvGrpSpPr>
        <p:grpSpPr>
          <a:xfrm>
            <a:off x="466725" y="4287883"/>
            <a:ext cx="4405526" cy="1850455"/>
            <a:chOff x="-5880420" y="81946"/>
            <a:chExt cx="4405526" cy="1850455"/>
          </a:xfrm>
        </p:grpSpPr>
        <p:grpSp>
          <p:nvGrpSpPr>
            <p:cNvPr id="93" name="Group 92">
              <a:extLst>
                <a:ext uri="{FF2B5EF4-FFF2-40B4-BE49-F238E27FC236}">
                  <a16:creationId xmlns:a16="http://schemas.microsoft.com/office/drawing/2014/main" xmlns="" id="{25C3C754-CE01-334C-97A6-81EB7C98A8E4}"/>
                </a:ext>
              </a:extLst>
            </p:cNvPr>
            <p:cNvGrpSpPr/>
            <p:nvPr/>
          </p:nvGrpSpPr>
          <p:grpSpPr>
            <a:xfrm>
              <a:off x="-5880420" y="81946"/>
              <a:ext cx="4405526" cy="1850455"/>
              <a:chOff x="463067" y="4495411"/>
              <a:chExt cx="4405526" cy="1850455"/>
            </a:xfrm>
          </p:grpSpPr>
          <p:grpSp>
            <p:nvGrpSpPr>
              <p:cNvPr id="96" name="Group 95">
                <a:extLst>
                  <a:ext uri="{FF2B5EF4-FFF2-40B4-BE49-F238E27FC236}">
                    <a16:creationId xmlns:a16="http://schemas.microsoft.com/office/drawing/2014/main" xmlns="" id="{D48E234B-10EF-BD48-98FA-BE01D7406650}"/>
                  </a:ext>
                </a:extLst>
              </p:cNvPr>
              <p:cNvGrpSpPr/>
              <p:nvPr/>
            </p:nvGrpSpPr>
            <p:grpSpPr>
              <a:xfrm>
                <a:off x="463067" y="4495411"/>
                <a:ext cx="4405526" cy="1850455"/>
                <a:chOff x="463067" y="4495411"/>
                <a:chExt cx="4405526" cy="1850455"/>
              </a:xfrm>
            </p:grpSpPr>
            <p:sp>
              <p:nvSpPr>
                <p:cNvPr id="98" name="Freeform 97">
                  <a:extLst>
                    <a:ext uri="{FF2B5EF4-FFF2-40B4-BE49-F238E27FC236}">
                      <a16:creationId xmlns:a16="http://schemas.microsoft.com/office/drawing/2014/main" xmlns="" id="{561E0498-A680-0945-B9CA-577038108865}"/>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9" name="Freeform 98">
                  <a:extLst>
                    <a:ext uri="{FF2B5EF4-FFF2-40B4-BE49-F238E27FC236}">
                      <a16:creationId xmlns:a16="http://schemas.microsoft.com/office/drawing/2014/main" xmlns="" id="{540F2BD5-2A3C-9946-A5E2-A74F93D5FE10}"/>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E3061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97" name="Oval 96">
                <a:extLst>
                  <a:ext uri="{FF2B5EF4-FFF2-40B4-BE49-F238E27FC236}">
                    <a16:creationId xmlns:a16="http://schemas.microsoft.com/office/drawing/2014/main" xmlns="" id="{D0679F6F-F958-2743-B57C-EBEBE4259D0F}"/>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Text Placeholder 6">
              <a:extLst>
                <a:ext uri="{FF2B5EF4-FFF2-40B4-BE49-F238E27FC236}">
                  <a16:creationId xmlns:a16="http://schemas.microsoft.com/office/drawing/2014/main" xmlns="" id="{DF816411-19E0-C549-9C00-2E4E913A746C}"/>
                </a:ext>
              </a:extLst>
            </p:cNvPr>
            <p:cNvSpPr txBox="1">
              <a:spLocks/>
            </p:cNvSpPr>
            <p:nvPr/>
          </p:nvSpPr>
          <p:spPr>
            <a:xfrm>
              <a:off x="-5529797" y="897242"/>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E30616"/>
                  </a:solidFill>
                </a:rPr>
                <a:t>1</a:t>
              </a:r>
            </a:p>
          </p:txBody>
        </p:sp>
        <p:sp>
          <p:nvSpPr>
            <p:cNvPr id="94" name="Text Placeholder 6">
              <a:extLst>
                <a:ext uri="{FF2B5EF4-FFF2-40B4-BE49-F238E27FC236}">
                  <a16:creationId xmlns:a16="http://schemas.microsoft.com/office/drawing/2014/main" xmlns="" id="{421FA795-5177-3D46-A68A-6975880B2D45}"/>
                </a:ext>
              </a:extLst>
            </p:cNvPr>
            <p:cNvSpPr txBox="1">
              <a:spLocks/>
            </p:cNvSpPr>
            <p:nvPr/>
          </p:nvSpPr>
          <p:spPr>
            <a:xfrm>
              <a:off x="-4711385" y="237163"/>
              <a:ext cx="3025599" cy="1538883"/>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One player passes a ball to another player across the circle. They cannot pass to a neighbour. Iron Man should try to intercept it – stop it from </a:t>
              </a:r>
              <a:br>
                <a:rPr lang="en-GB" sz="1400" dirty="0">
                  <a:solidFill>
                    <a:schemeClr val="bg1"/>
                  </a:solidFill>
                </a:rPr>
              </a:br>
              <a:r>
                <a:rPr lang="en-GB" sz="1400" dirty="0">
                  <a:solidFill>
                    <a:schemeClr val="bg1"/>
                  </a:solidFill>
                </a:rPr>
                <a:t>reaching the other player. How many interceptions (stopped passes) </a:t>
              </a:r>
              <a:br>
                <a:rPr lang="en-GB" sz="1400" dirty="0">
                  <a:solidFill>
                    <a:schemeClr val="bg1"/>
                  </a:solidFill>
                </a:rPr>
              </a:br>
              <a:r>
                <a:rPr lang="en-GB" sz="1400" dirty="0">
                  <a:solidFill>
                    <a:schemeClr val="bg1"/>
                  </a:solidFill>
                </a:rPr>
                <a:t>can Iron Man make in the time</a:t>
              </a:r>
              <a:r>
                <a:rPr lang="en-GB" dirty="0">
                  <a:solidFill>
                    <a:schemeClr val="bg1"/>
                  </a:solidFill>
                </a:rPr>
                <a:t>?</a:t>
              </a:r>
            </a:p>
          </p:txBody>
        </p:sp>
      </p:grpSp>
      <p:grpSp>
        <p:nvGrpSpPr>
          <p:cNvPr id="84" name="Group 83">
            <a:extLst>
              <a:ext uri="{FF2B5EF4-FFF2-40B4-BE49-F238E27FC236}">
                <a16:creationId xmlns:a16="http://schemas.microsoft.com/office/drawing/2014/main" xmlns="" id="{E23CBCAA-F6AA-A645-B108-606DD21F71DF}"/>
              </a:ext>
            </a:extLst>
          </p:cNvPr>
          <p:cNvGrpSpPr/>
          <p:nvPr/>
        </p:nvGrpSpPr>
        <p:grpSpPr>
          <a:xfrm>
            <a:off x="466725" y="4287883"/>
            <a:ext cx="4405526" cy="1850455"/>
            <a:chOff x="-5880420" y="81946"/>
            <a:chExt cx="4405526" cy="1850455"/>
          </a:xfrm>
        </p:grpSpPr>
        <p:grpSp>
          <p:nvGrpSpPr>
            <p:cNvPr id="85" name="Group 84">
              <a:extLst>
                <a:ext uri="{FF2B5EF4-FFF2-40B4-BE49-F238E27FC236}">
                  <a16:creationId xmlns:a16="http://schemas.microsoft.com/office/drawing/2014/main" xmlns="" id="{9D86E014-1298-AB47-9299-5D25B930BA50}"/>
                </a:ext>
              </a:extLst>
            </p:cNvPr>
            <p:cNvGrpSpPr/>
            <p:nvPr/>
          </p:nvGrpSpPr>
          <p:grpSpPr>
            <a:xfrm>
              <a:off x="-5880420" y="81946"/>
              <a:ext cx="4405526" cy="1850455"/>
              <a:chOff x="463067" y="4495411"/>
              <a:chExt cx="4405526" cy="1850455"/>
            </a:xfrm>
          </p:grpSpPr>
          <p:grpSp>
            <p:nvGrpSpPr>
              <p:cNvPr id="88" name="Group 87">
                <a:extLst>
                  <a:ext uri="{FF2B5EF4-FFF2-40B4-BE49-F238E27FC236}">
                    <a16:creationId xmlns:a16="http://schemas.microsoft.com/office/drawing/2014/main" xmlns="" id="{AAE85AD5-7D94-C949-BAFB-CE443C81A019}"/>
                  </a:ext>
                </a:extLst>
              </p:cNvPr>
              <p:cNvGrpSpPr/>
              <p:nvPr/>
            </p:nvGrpSpPr>
            <p:grpSpPr>
              <a:xfrm>
                <a:off x="463067" y="4495411"/>
                <a:ext cx="4405526" cy="1850455"/>
                <a:chOff x="463067" y="4495411"/>
                <a:chExt cx="4405526" cy="1850455"/>
              </a:xfrm>
            </p:grpSpPr>
            <p:sp>
              <p:nvSpPr>
                <p:cNvPr id="90" name="Freeform 89">
                  <a:extLst>
                    <a:ext uri="{FF2B5EF4-FFF2-40B4-BE49-F238E27FC236}">
                      <a16:creationId xmlns:a16="http://schemas.microsoft.com/office/drawing/2014/main" xmlns="" id="{7AA46AA8-F30D-B946-876D-AC37FECA4821}"/>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1" name="Freeform 90">
                  <a:extLst>
                    <a:ext uri="{FF2B5EF4-FFF2-40B4-BE49-F238E27FC236}">
                      <a16:creationId xmlns:a16="http://schemas.microsoft.com/office/drawing/2014/main" xmlns="" id="{D7A7504C-AC31-7245-89C7-8E1FBA98D5E3}"/>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E3061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9" name="Oval 88">
                <a:extLst>
                  <a:ext uri="{FF2B5EF4-FFF2-40B4-BE49-F238E27FC236}">
                    <a16:creationId xmlns:a16="http://schemas.microsoft.com/office/drawing/2014/main" xmlns="" id="{98146460-F9BF-F24D-AF01-CE38AA5D95C5}"/>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Text Placeholder 6">
              <a:extLst>
                <a:ext uri="{FF2B5EF4-FFF2-40B4-BE49-F238E27FC236}">
                  <a16:creationId xmlns:a16="http://schemas.microsoft.com/office/drawing/2014/main" xmlns="" id="{9440FA07-4846-B947-960C-F00AB4C9D1E8}"/>
                </a:ext>
              </a:extLst>
            </p:cNvPr>
            <p:cNvSpPr txBox="1">
              <a:spLocks/>
            </p:cNvSpPr>
            <p:nvPr/>
          </p:nvSpPr>
          <p:spPr>
            <a:xfrm>
              <a:off x="-5529797" y="896254"/>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E30616"/>
                  </a:solidFill>
                </a:rPr>
                <a:t>2</a:t>
              </a:r>
            </a:p>
          </p:txBody>
        </p:sp>
        <p:sp>
          <p:nvSpPr>
            <p:cNvPr id="86" name="Text Placeholder 6">
              <a:extLst>
                <a:ext uri="{FF2B5EF4-FFF2-40B4-BE49-F238E27FC236}">
                  <a16:creationId xmlns:a16="http://schemas.microsoft.com/office/drawing/2014/main" xmlns="" id="{408CD81D-923D-A84A-86D4-D2F970BB3328}"/>
                </a:ext>
              </a:extLst>
            </p:cNvPr>
            <p:cNvSpPr txBox="1">
              <a:spLocks/>
            </p:cNvSpPr>
            <p:nvPr/>
          </p:nvSpPr>
          <p:spPr>
            <a:xfrm>
              <a:off x="-4711386" y="693557"/>
              <a:ext cx="3142219" cy="646331"/>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Play for 2 minutes then change </a:t>
              </a:r>
              <a:br>
                <a:rPr lang="en-GB" sz="1400" dirty="0">
                  <a:solidFill>
                    <a:schemeClr val="bg1"/>
                  </a:solidFill>
                </a:rPr>
              </a:br>
              <a:r>
                <a:rPr lang="en-GB" sz="1400" dirty="0">
                  <a:solidFill>
                    <a:schemeClr val="bg1"/>
                  </a:solidFill>
                </a:rPr>
                <a:t>places so everyone has the chance </a:t>
              </a:r>
              <a:br>
                <a:rPr lang="en-GB" sz="1400" dirty="0">
                  <a:solidFill>
                    <a:schemeClr val="bg1"/>
                  </a:solidFill>
                </a:rPr>
              </a:br>
              <a:r>
                <a:rPr lang="en-GB" sz="1400" dirty="0">
                  <a:solidFill>
                    <a:schemeClr val="bg1"/>
                  </a:solidFill>
                </a:rPr>
                <a:t>to be Iron Man.</a:t>
              </a:r>
            </a:p>
          </p:txBody>
        </p:sp>
      </p:grpSp>
      <p:grpSp>
        <p:nvGrpSpPr>
          <p:cNvPr id="76" name="Group 75">
            <a:extLst>
              <a:ext uri="{FF2B5EF4-FFF2-40B4-BE49-F238E27FC236}">
                <a16:creationId xmlns:a16="http://schemas.microsoft.com/office/drawing/2014/main" xmlns="" id="{5B5F6031-9376-5343-96F9-6DC22AAF085D}"/>
              </a:ext>
            </a:extLst>
          </p:cNvPr>
          <p:cNvGrpSpPr/>
          <p:nvPr/>
        </p:nvGrpSpPr>
        <p:grpSpPr>
          <a:xfrm>
            <a:off x="466725" y="4287883"/>
            <a:ext cx="4405526" cy="1850455"/>
            <a:chOff x="-5880420" y="81946"/>
            <a:chExt cx="4405526" cy="1850455"/>
          </a:xfrm>
        </p:grpSpPr>
        <p:grpSp>
          <p:nvGrpSpPr>
            <p:cNvPr id="77" name="Group 76">
              <a:extLst>
                <a:ext uri="{FF2B5EF4-FFF2-40B4-BE49-F238E27FC236}">
                  <a16:creationId xmlns:a16="http://schemas.microsoft.com/office/drawing/2014/main" xmlns="" id="{A67603C8-EA46-204A-A37B-896E2A92CEC3}"/>
                </a:ext>
              </a:extLst>
            </p:cNvPr>
            <p:cNvGrpSpPr/>
            <p:nvPr/>
          </p:nvGrpSpPr>
          <p:grpSpPr>
            <a:xfrm>
              <a:off x="-5880420" y="81946"/>
              <a:ext cx="4405526" cy="1850455"/>
              <a:chOff x="463067" y="4495411"/>
              <a:chExt cx="4405526" cy="1850455"/>
            </a:xfrm>
          </p:grpSpPr>
          <p:grpSp>
            <p:nvGrpSpPr>
              <p:cNvPr id="80" name="Group 79">
                <a:extLst>
                  <a:ext uri="{FF2B5EF4-FFF2-40B4-BE49-F238E27FC236}">
                    <a16:creationId xmlns:a16="http://schemas.microsoft.com/office/drawing/2014/main" xmlns="" id="{991BAD71-FA3B-3C4B-B93B-1F32505D41B8}"/>
                  </a:ext>
                </a:extLst>
              </p:cNvPr>
              <p:cNvGrpSpPr/>
              <p:nvPr/>
            </p:nvGrpSpPr>
            <p:grpSpPr>
              <a:xfrm>
                <a:off x="463067" y="4495411"/>
                <a:ext cx="4405526" cy="1850455"/>
                <a:chOff x="463067" y="4495411"/>
                <a:chExt cx="4405526" cy="1850455"/>
              </a:xfrm>
            </p:grpSpPr>
            <p:sp>
              <p:nvSpPr>
                <p:cNvPr id="82" name="Freeform 81">
                  <a:extLst>
                    <a:ext uri="{FF2B5EF4-FFF2-40B4-BE49-F238E27FC236}">
                      <a16:creationId xmlns:a16="http://schemas.microsoft.com/office/drawing/2014/main" xmlns="" id="{CE97B1CB-24D5-414B-B4CA-A0D69A082981}"/>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82">
                  <a:extLst>
                    <a:ext uri="{FF2B5EF4-FFF2-40B4-BE49-F238E27FC236}">
                      <a16:creationId xmlns:a16="http://schemas.microsoft.com/office/drawing/2014/main" xmlns="" id="{660B97BE-2615-A045-855C-5559554AB8F6}"/>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E3061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1" name="Oval 80">
                <a:extLst>
                  <a:ext uri="{FF2B5EF4-FFF2-40B4-BE49-F238E27FC236}">
                    <a16:creationId xmlns:a16="http://schemas.microsoft.com/office/drawing/2014/main" xmlns="" id="{24664145-57D9-5F4B-8778-4F78A5A412B3}"/>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Text Placeholder 6">
              <a:extLst>
                <a:ext uri="{FF2B5EF4-FFF2-40B4-BE49-F238E27FC236}">
                  <a16:creationId xmlns:a16="http://schemas.microsoft.com/office/drawing/2014/main" xmlns="" id="{73836B01-9F8E-E84E-92B4-9A1B44C13858}"/>
                </a:ext>
              </a:extLst>
            </p:cNvPr>
            <p:cNvSpPr txBox="1">
              <a:spLocks/>
            </p:cNvSpPr>
            <p:nvPr/>
          </p:nvSpPr>
          <p:spPr>
            <a:xfrm>
              <a:off x="-5529797" y="896254"/>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E30616"/>
                  </a:solidFill>
                </a:rPr>
                <a:t>3</a:t>
              </a:r>
            </a:p>
          </p:txBody>
        </p:sp>
        <p:sp>
          <p:nvSpPr>
            <p:cNvPr id="78" name="Text Placeholder 6">
              <a:extLst>
                <a:ext uri="{FF2B5EF4-FFF2-40B4-BE49-F238E27FC236}">
                  <a16:creationId xmlns:a16="http://schemas.microsoft.com/office/drawing/2014/main" xmlns="" id="{A8F093A3-C5FA-524A-BEFA-DCAA374D891F}"/>
                </a:ext>
              </a:extLst>
            </p:cNvPr>
            <p:cNvSpPr txBox="1">
              <a:spLocks/>
            </p:cNvSpPr>
            <p:nvPr/>
          </p:nvSpPr>
          <p:spPr>
            <a:xfrm>
              <a:off x="-4711385" y="465367"/>
              <a:ext cx="3030512" cy="1077218"/>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Can you change how the ball </a:t>
              </a:r>
              <a:br>
                <a:rPr lang="en-GB" sz="1400" dirty="0">
                  <a:solidFill>
                    <a:schemeClr val="bg1"/>
                  </a:solidFill>
                </a:rPr>
              </a:br>
              <a:r>
                <a:rPr lang="en-GB" sz="1400" dirty="0">
                  <a:solidFill>
                    <a:schemeClr val="bg1"/>
                  </a:solidFill>
                </a:rPr>
                <a:t>is passed each round? For example, you could throw overarm, underarm </a:t>
              </a:r>
              <a:br>
                <a:rPr lang="en-GB" sz="1400" dirty="0">
                  <a:solidFill>
                    <a:schemeClr val="bg1"/>
                  </a:solidFill>
                </a:rPr>
              </a:br>
              <a:r>
                <a:rPr lang="en-GB" sz="1400" dirty="0">
                  <a:solidFill>
                    <a:schemeClr val="bg1"/>
                  </a:solidFill>
                </a:rPr>
                <a:t>or with a chest pass; you could bounce, kick or roll the ball instead.</a:t>
              </a:r>
            </a:p>
          </p:txBody>
        </p:sp>
      </p:grpSp>
      <p:grpSp>
        <p:nvGrpSpPr>
          <p:cNvPr id="68" name="Group 67">
            <a:extLst>
              <a:ext uri="{FF2B5EF4-FFF2-40B4-BE49-F238E27FC236}">
                <a16:creationId xmlns:a16="http://schemas.microsoft.com/office/drawing/2014/main" xmlns="" id="{4BD3C24B-0724-2D40-BEF6-CAA35BF6668C}"/>
              </a:ext>
            </a:extLst>
          </p:cNvPr>
          <p:cNvGrpSpPr/>
          <p:nvPr/>
        </p:nvGrpSpPr>
        <p:grpSpPr>
          <a:xfrm>
            <a:off x="466725" y="4287883"/>
            <a:ext cx="4405526" cy="1850455"/>
            <a:chOff x="-5880420" y="81946"/>
            <a:chExt cx="4405526" cy="1850455"/>
          </a:xfrm>
        </p:grpSpPr>
        <p:grpSp>
          <p:nvGrpSpPr>
            <p:cNvPr id="69" name="Group 68">
              <a:extLst>
                <a:ext uri="{FF2B5EF4-FFF2-40B4-BE49-F238E27FC236}">
                  <a16:creationId xmlns:a16="http://schemas.microsoft.com/office/drawing/2014/main" xmlns="" id="{37282871-53DC-6C4E-845D-477A72004317}"/>
                </a:ext>
              </a:extLst>
            </p:cNvPr>
            <p:cNvGrpSpPr/>
            <p:nvPr/>
          </p:nvGrpSpPr>
          <p:grpSpPr>
            <a:xfrm>
              <a:off x="-5880420" y="81946"/>
              <a:ext cx="4405526" cy="1850455"/>
              <a:chOff x="463067" y="4495411"/>
              <a:chExt cx="4405526" cy="1850455"/>
            </a:xfrm>
          </p:grpSpPr>
          <p:grpSp>
            <p:nvGrpSpPr>
              <p:cNvPr id="72" name="Group 71">
                <a:extLst>
                  <a:ext uri="{FF2B5EF4-FFF2-40B4-BE49-F238E27FC236}">
                    <a16:creationId xmlns:a16="http://schemas.microsoft.com/office/drawing/2014/main" xmlns="" id="{2B726B9A-9EAB-7D44-BEA7-0C80FBF17D32}"/>
                  </a:ext>
                </a:extLst>
              </p:cNvPr>
              <p:cNvGrpSpPr/>
              <p:nvPr/>
            </p:nvGrpSpPr>
            <p:grpSpPr>
              <a:xfrm>
                <a:off x="463067" y="4495411"/>
                <a:ext cx="4405526" cy="1850455"/>
                <a:chOff x="463067" y="4495411"/>
                <a:chExt cx="4405526" cy="1850455"/>
              </a:xfrm>
            </p:grpSpPr>
            <p:sp>
              <p:nvSpPr>
                <p:cNvPr id="74" name="Freeform 73">
                  <a:extLst>
                    <a:ext uri="{FF2B5EF4-FFF2-40B4-BE49-F238E27FC236}">
                      <a16:creationId xmlns:a16="http://schemas.microsoft.com/office/drawing/2014/main" xmlns="" id="{6F7DAACA-D8AD-A740-9FA6-A97198EC98A0}"/>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5" name="Freeform 74">
                  <a:extLst>
                    <a:ext uri="{FF2B5EF4-FFF2-40B4-BE49-F238E27FC236}">
                      <a16:creationId xmlns:a16="http://schemas.microsoft.com/office/drawing/2014/main" xmlns="" id="{915CC1B3-510E-7F4A-94DB-6CF3DB05D8DB}"/>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E3061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73" name="Oval 72">
                <a:extLst>
                  <a:ext uri="{FF2B5EF4-FFF2-40B4-BE49-F238E27FC236}">
                    <a16:creationId xmlns:a16="http://schemas.microsoft.com/office/drawing/2014/main" xmlns="" id="{EF7C0150-AB33-DC4B-890D-72F5D563F855}"/>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 Placeholder 6">
              <a:extLst>
                <a:ext uri="{FF2B5EF4-FFF2-40B4-BE49-F238E27FC236}">
                  <a16:creationId xmlns:a16="http://schemas.microsoft.com/office/drawing/2014/main" xmlns="" id="{A8F7EC8E-764D-0F41-88F7-6152F596C863}"/>
                </a:ext>
              </a:extLst>
            </p:cNvPr>
            <p:cNvSpPr txBox="1">
              <a:spLocks/>
            </p:cNvSpPr>
            <p:nvPr/>
          </p:nvSpPr>
          <p:spPr>
            <a:xfrm>
              <a:off x="-5529797" y="896254"/>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E30616"/>
                  </a:solidFill>
                </a:rPr>
                <a:t>4</a:t>
              </a:r>
            </a:p>
          </p:txBody>
        </p:sp>
        <p:sp>
          <p:nvSpPr>
            <p:cNvPr id="70" name="Text Placeholder 6">
              <a:extLst>
                <a:ext uri="{FF2B5EF4-FFF2-40B4-BE49-F238E27FC236}">
                  <a16:creationId xmlns:a16="http://schemas.microsoft.com/office/drawing/2014/main" xmlns="" id="{B656C8A0-53A4-D94A-AC4C-34FD286E247D}"/>
                </a:ext>
              </a:extLst>
            </p:cNvPr>
            <p:cNvSpPr txBox="1">
              <a:spLocks/>
            </p:cNvSpPr>
            <p:nvPr/>
          </p:nvSpPr>
          <p:spPr>
            <a:xfrm>
              <a:off x="-4711385" y="801278"/>
              <a:ext cx="2936240" cy="430887"/>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Can Iron Man make more interceptions next time? </a:t>
              </a:r>
            </a:p>
          </p:txBody>
        </p:sp>
      </p:grpSp>
    </p:spTree>
    <p:extLst>
      <p:ext uri="{BB962C8B-B14F-4D97-AF65-F5344CB8AC3E}">
        <p14:creationId xmlns:p14="http://schemas.microsoft.com/office/powerpoint/2010/main" val="237064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1C64224-FA15-BF49-A879-54DF1807BD81}"/>
              </a:ext>
            </a:extLst>
          </p:cNvPr>
          <p:cNvSpPr>
            <a:spLocks noGrp="1"/>
          </p:cNvSpPr>
          <p:nvPr>
            <p:ph type="ctrTitle"/>
          </p:nvPr>
        </p:nvSpPr>
        <p:spPr>
          <a:xfrm>
            <a:off x="1635760" y="514731"/>
            <a:ext cx="3850640" cy="492443"/>
          </a:xfrm>
        </p:spPr>
        <p:txBody>
          <a:bodyPr/>
          <a:lstStyle/>
          <a:p>
            <a:r>
              <a:rPr lang="en-GB" dirty="0"/>
              <a:t>Harvest ice like Kristoff</a:t>
            </a:r>
          </a:p>
        </p:txBody>
      </p:sp>
      <p:pic>
        <p:nvPicPr>
          <p:cNvPr id="35" name="Picture 34" descr="Kristoff from Frozen">
            <a:extLst>
              <a:ext uri="{FF2B5EF4-FFF2-40B4-BE49-F238E27FC236}">
                <a16:creationId xmlns:a16="http://schemas.microsoft.com/office/drawing/2014/main" xmlns="" id="{8A8D606D-FCE6-974B-82BA-A6BA6AA7C2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82261" y="0"/>
            <a:ext cx="4161739" cy="6858000"/>
          </a:xfrm>
          <a:prstGeom prst="rect">
            <a:avLst/>
          </a:prstGeom>
        </p:spPr>
      </p:pic>
      <p:sp>
        <p:nvSpPr>
          <p:cNvPr id="31" name="object 14">
            <a:extLst>
              <a:ext uri="{FF2B5EF4-FFF2-40B4-BE49-F238E27FC236}">
                <a16:creationId xmlns:a16="http://schemas.microsoft.com/office/drawing/2014/main" xmlns="" id="{6F2786A9-DFF5-FB4E-A7F0-24FD41490936}"/>
              </a:ext>
              <a:ext uri="{C183D7F6-B498-43B3-948B-1728B52AA6E4}">
                <adec:decorative xmlns:adec="http://schemas.microsoft.com/office/drawing/2017/decorative" xmlns="" val="1"/>
              </a:ext>
            </a:extLst>
          </p:cNvPr>
          <p:cNvSpPr txBox="1"/>
          <p:nvPr/>
        </p:nvSpPr>
        <p:spPr>
          <a:xfrm>
            <a:off x="7115013" y="6613200"/>
            <a:ext cx="1922889" cy="120546"/>
          </a:xfrm>
          <a:prstGeom prst="rect">
            <a:avLst/>
          </a:prstGeom>
        </p:spPr>
        <p:txBody>
          <a:bodyPr vert="horz" wrap="square" lIns="0" tIns="12700" rIns="0" bIns="0" rtlCol="0">
            <a:spAutoFit/>
          </a:bodyPr>
          <a:lstStyle/>
          <a:p>
            <a:pPr marL="12700" algn="r">
              <a:lnSpc>
                <a:spcPct val="100000"/>
              </a:lnSpc>
              <a:spcBef>
                <a:spcPts val="100"/>
              </a:spcBef>
            </a:pPr>
            <a:r>
              <a:rPr sz="700" spc="-5" dirty="0">
                <a:solidFill>
                  <a:schemeClr val="bg1"/>
                </a:solidFill>
                <a:latin typeface="Arial"/>
                <a:cs typeface="Arial"/>
              </a:rPr>
              <a:t>©</a:t>
            </a:r>
            <a:r>
              <a:rPr lang="en-GB" sz="700" spc="-5" dirty="0">
                <a:solidFill>
                  <a:schemeClr val="bg1"/>
                </a:solidFill>
                <a:latin typeface="Arial"/>
                <a:cs typeface="Arial"/>
              </a:rPr>
              <a:t>Disney</a:t>
            </a:r>
            <a:endParaRPr sz="700" dirty="0">
              <a:solidFill>
                <a:schemeClr val="bg1"/>
              </a:solidFill>
              <a:latin typeface="Arial"/>
              <a:cs typeface="Arial"/>
            </a:endParaRPr>
          </a:p>
        </p:txBody>
      </p:sp>
      <p:sp>
        <p:nvSpPr>
          <p:cNvPr id="2" name="Text Placeholder 1">
            <a:extLst>
              <a:ext uri="{FF2B5EF4-FFF2-40B4-BE49-F238E27FC236}">
                <a16:creationId xmlns:a16="http://schemas.microsoft.com/office/drawing/2014/main" xmlns="" id="{889D6DC7-436F-404C-906B-58015DE7557D}"/>
              </a:ext>
            </a:extLst>
          </p:cNvPr>
          <p:cNvSpPr>
            <a:spLocks noGrp="1"/>
          </p:cNvSpPr>
          <p:nvPr>
            <p:ph type="body" sz="quarter" idx="10"/>
          </p:nvPr>
        </p:nvSpPr>
        <p:spPr>
          <a:xfrm>
            <a:off x="466725" y="1790623"/>
            <a:ext cx="4532313" cy="2154436"/>
          </a:xfrm>
        </p:spPr>
        <p:txBody>
          <a:bodyPr/>
          <a:lstStyle/>
          <a:p>
            <a:r>
              <a:rPr lang="en-GB" sz="1400" b="1" dirty="0"/>
              <a:t>In winter, ice harvesters, like Kristoff, work together to take ice from the frozen lake, cutting the blocks with their sharp saws. Can you work together </a:t>
            </a:r>
            <a:br>
              <a:rPr lang="en-GB" sz="1400" b="1" dirty="0"/>
            </a:br>
            <a:r>
              <a:rPr lang="en-GB" sz="1400" b="1" dirty="0"/>
              <a:t>to collect ice blocks? </a:t>
            </a:r>
            <a:r>
              <a:rPr lang="en-GB" sz="1400" dirty="0"/>
              <a:t/>
            </a:r>
            <a:br>
              <a:rPr lang="en-GB" sz="1400" dirty="0"/>
            </a:br>
            <a:endParaRPr lang="en-GB" sz="1400" dirty="0"/>
          </a:p>
          <a:p>
            <a:r>
              <a:rPr lang="en-GB" sz="1400" b="1" dirty="0"/>
              <a:t>Collect the ice blocks before they melt!</a:t>
            </a:r>
          </a:p>
          <a:p>
            <a:endParaRPr lang="en-GB" sz="1400" dirty="0"/>
          </a:p>
          <a:p>
            <a:r>
              <a:rPr lang="en-GB" sz="1400" dirty="0"/>
              <a:t>Stand in a line with your team mates (4-6 per team) and spread out so you’re arm’s length away from each other. How quickly can you get an ice block down the line?</a:t>
            </a:r>
          </a:p>
        </p:txBody>
      </p:sp>
      <p:grpSp>
        <p:nvGrpSpPr>
          <p:cNvPr id="3" name="Group 2">
            <a:extLst>
              <a:ext uri="{FF2B5EF4-FFF2-40B4-BE49-F238E27FC236}">
                <a16:creationId xmlns:a16="http://schemas.microsoft.com/office/drawing/2014/main" xmlns="" id="{017D7234-01BE-0E4B-A6C2-4CD2D49D7171}"/>
              </a:ext>
              <a:ext uri="{C183D7F6-B498-43B3-948B-1728B52AA6E4}">
                <adec:decorative xmlns:adec="http://schemas.microsoft.com/office/drawing/2017/decorative" xmlns="" val="1"/>
              </a:ext>
            </a:extLst>
          </p:cNvPr>
          <p:cNvGrpSpPr/>
          <p:nvPr/>
        </p:nvGrpSpPr>
        <p:grpSpPr>
          <a:xfrm>
            <a:off x="5958481" y="5584998"/>
            <a:ext cx="779813" cy="779813"/>
            <a:chOff x="5958481" y="5584998"/>
            <a:chExt cx="779813" cy="779813"/>
          </a:xfrm>
        </p:grpSpPr>
        <p:sp>
          <p:nvSpPr>
            <p:cNvPr id="5" name="Oval 4">
              <a:extLst>
                <a:ext uri="{FF2B5EF4-FFF2-40B4-BE49-F238E27FC236}">
                  <a16:creationId xmlns:a16="http://schemas.microsoft.com/office/drawing/2014/main" xmlns="" id="{0843E48E-3879-854D-97DF-0AC52C6AA5EB}"/>
                </a:ext>
                <a:ext uri="{C183D7F6-B498-43B3-948B-1728B52AA6E4}">
                  <adec:decorative xmlns:adec="http://schemas.microsoft.com/office/drawing/2017/decorative" xmlns="" val="1"/>
                </a:ext>
              </a:extLst>
            </p:cNvPr>
            <p:cNvSpPr/>
            <p:nvPr/>
          </p:nvSpPr>
          <p:spPr>
            <a:xfrm>
              <a:off x="5958481" y="5584998"/>
              <a:ext cx="779813" cy="779813"/>
            </a:xfrm>
            <a:prstGeom prst="ellipse">
              <a:avLst/>
            </a:prstGeom>
            <a:solidFill>
              <a:srgbClr val="21A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xmlns="" id="{CFC125C6-BD58-3B40-8D55-F34A76514877}"/>
                </a:ext>
                <a:ext uri="{C183D7F6-B498-43B3-948B-1728B52AA6E4}">
                  <adec:decorative xmlns:adec="http://schemas.microsoft.com/office/drawing/2017/decorative" xmlns="" val="1"/>
                </a:ext>
              </a:extLst>
            </p:cNvPr>
            <p:cNvSpPr>
              <a:spLocks noChangeArrowheads="1"/>
            </p:cNvSpPr>
            <p:nvPr/>
          </p:nvSpPr>
          <p:spPr bwMode="auto">
            <a:xfrm>
              <a:off x="6196266" y="5752553"/>
              <a:ext cx="304243" cy="444703"/>
            </a:xfrm>
            <a:custGeom>
              <a:avLst/>
              <a:gdLst>
                <a:gd name="connsiteX0" fmla="*/ 1690905 w 5171715"/>
                <a:gd name="connsiteY0" fmla="*/ 6763389 h 7559315"/>
                <a:gd name="connsiteX1" fmla="*/ 1690905 w 5171715"/>
                <a:gd name="connsiteY1" fmla="*/ 6962461 h 7559315"/>
                <a:gd name="connsiteX2" fmla="*/ 1889623 w 5171715"/>
                <a:gd name="connsiteY2" fmla="*/ 7161532 h 7559315"/>
                <a:gd name="connsiteX3" fmla="*/ 3282092 w 5171715"/>
                <a:gd name="connsiteY3" fmla="*/ 7161532 h 7559315"/>
                <a:gd name="connsiteX4" fmla="*/ 3480810 w 5171715"/>
                <a:gd name="connsiteY4" fmla="*/ 6962461 h 7559315"/>
                <a:gd name="connsiteX5" fmla="*/ 3480810 w 5171715"/>
                <a:gd name="connsiteY5" fmla="*/ 6763389 h 7559315"/>
                <a:gd name="connsiteX6" fmla="*/ 1690905 w 5171715"/>
                <a:gd name="connsiteY6" fmla="*/ 6763389 h 7559315"/>
                <a:gd name="connsiteX7" fmla="*/ 1690905 w 5171715"/>
                <a:gd name="connsiteY7" fmla="*/ 5968184 h 7559315"/>
                <a:gd name="connsiteX8" fmla="*/ 1690905 w 5171715"/>
                <a:gd name="connsiteY8" fmla="*/ 6366327 h 7559315"/>
                <a:gd name="connsiteX9" fmla="*/ 3480810 w 5171715"/>
                <a:gd name="connsiteY9" fmla="*/ 6366327 h 7559315"/>
                <a:gd name="connsiteX10" fmla="*/ 3480810 w 5171715"/>
                <a:gd name="connsiteY10" fmla="*/ 5968184 h 7559315"/>
                <a:gd name="connsiteX11" fmla="*/ 1690905 w 5171715"/>
                <a:gd name="connsiteY11" fmla="*/ 5968184 h 7559315"/>
                <a:gd name="connsiteX12" fmla="*/ 2806860 w 5171715"/>
                <a:gd name="connsiteY12" fmla="*/ 709237 h 7559315"/>
                <a:gd name="connsiteX13" fmla="*/ 4476390 w 5171715"/>
                <a:gd name="connsiteY13" fmla="*/ 2587371 h 7559315"/>
                <a:gd name="connsiteX14" fmla="*/ 4391779 w 5171715"/>
                <a:gd name="connsiteY14" fmla="*/ 3140801 h 7559315"/>
                <a:gd name="connsiteX15" fmla="*/ 4140468 w 5171715"/>
                <a:gd name="connsiteY15" fmla="*/ 3290231 h 7559315"/>
                <a:gd name="connsiteX16" fmla="*/ 4012652 w 5171715"/>
                <a:gd name="connsiteY16" fmla="*/ 3025578 h 7559315"/>
                <a:gd name="connsiteX17" fmla="*/ 4078180 w 5171715"/>
                <a:gd name="connsiteY17" fmla="*/ 2587371 h 7559315"/>
                <a:gd name="connsiteX18" fmla="*/ 2763294 w 5171715"/>
                <a:gd name="connsiteY18" fmla="*/ 1104595 h 7559315"/>
                <a:gd name="connsiteX19" fmla="*/ 2580031 w 5171715"/>
                <a:gd name="connsiteY19" fmla="*/ 889993 h 7559315"/>
                <a:gd name="connsiteX20" fmla="*/ 2806860 w 5171715"/>
                <a:gd name="connsiteY20" fmla="*/ 709237 h 7559315"/>
                <a:gd name="connsiteX21" fmla="*/ 2585858 w 5171715"/>
                <a:gd name="connsiteY21" fmla="*/ 397783 h 7559315"/>
                <a:gd name="connsiteX22" fmla="*/ 397796 w 5171715"/>
                <a:gd name="connsiteY22" fmla="*/ 2471294 h 7559315"/>
                <a:gd name="connsiteX23" fmla="*/ 1006911 w 5171715"/>
                <a:gd name="connsiteY23" fmla="*/ 4199220 h 7559315"/>
                <a:gd name="connsiteX24" fmla="*/ 1678665 w 5171715"/>
                <a:gd name="connsiteY24" fmla="*/ 5570401 h 7559315"/>
                <a:gd name="connsiteX25" fmla="*/ 3493050 w 5171715"/>
                <a:gd name="connsiteY25" fmla="*/ 5570401 h 7559315"/>
                <a:gd name="connsiteX26" fmla="*/ 4164804 w 5171715"/>
                <a:gd name="connsiteY26" fmla="*/ 4199220 h 7559315"/>
                <a:gd name="connsiteX27" fmla="*/ 4773919 w 5171715"/>
                <a:gd name="connsiteY27" fmla="*/ 2471294 h 7559315"/>
                <a:gd name="connsiteX28" fmla="*/ 2585858 w 5171715"/>
                <a:gd name="connsiteY28" fmla="*/ 397783 h 7559315"/>
                <a:gd name="connsiteX29" fmla="*/ 2585858 w 5171715"/>
                <a:gd name="connsiteY29" fmla="*/ 0 h 7559315"/>
                <a:gd name="connsiteX30" fmla="*/ 5171715 w 5171715"/>
                <a:gd name="connsiteY30" fmla="*/ 2471294 h 7559315"/>
                <a:gd name="connsiteX31" fmla="*/ 4487721 w 5171715"/>
                <a:gd name="connsiteY31" fmla="*/ 4429610 h 7559315"/>
                <a:gd name="connsiteX32" fmla="*/ 3878966 w 5171715"/>
                <a:gd name="connsiteY32" fmla="*/ 5769472 h 7559315"/>
                <a:gd name="connsiteX33" fmla="*/ 3878966 w 5171715"/>
                <a:gd name="connsiteY33" fmla="*/ 6962461 h 7559315"/>
                <a:gd name="connsiteX34" fmla="*/ 3282092 w 5171715"/>
                <a:gd name="connsiteY34" fmla="*/ 7559315 h 7559315"/>
                <a:gd name="connsiteX35" fmla="*/ 3182012 w 5171715"/>
                <a:gd name="connsiteY35" fmla="*/ 7559315 h 7559315"/>
                <a:gd name="connsiteX36" fmla="*/ 1989343 w 5171715"/>
                <a:gd name="connsiteY36" fmla="*/ 7559315 h 7559315"/>
                <a:gd name="connsiteX37" fmla="*/ 1889623 w 5171715"/>
                <a:gd name="connsiteY37" fmla="*/ 7559315 h 7559315"/>
                <a:gd name="connsiteX38" fmla="*/ 1292749 w 5171715"/>
                <a:gd name="connsiteY38" fmla="*/ 6962461 h 7559315"/>
                <a:gd name="connsiteX39" fmla="*/ 1292749 w 5171715"/>
                <a:gd name="connsiteY39" fmla="*/ 5769472 h 7559315"/>
                <a:gd name="connsiteX40" fmla="*/ 683994 w 5171715"/>
                <a:gd name="connsiteY40" fmla="*/ 4429610 h 7559315"/>
                <a:gd name="connsiteX41" fmla="*/ 0 w 5171715"/>
                <a:gd name="connsiteY41" fmla="*/ 2471294 h 7559315"/>
                <a:gd name="connsiteX42" fmla="*/ 2585858 w 5171715"/>
                <a:gd name="connsiteY42" fmla="*/ 0 h 755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171715" h="7559315">
                  <a:moveTo>
                    <a:pt x="1690905" y="6763389"/>
                  </a:moveTo>
                  <a:cubicBezTo>
                    <a:pt x="1690905" y="6763389"/>
                    <a:pt x="1690905" y="6763389"/>
                    <a:pt x="1690905" y="6962461"/>
                  </a:cubicBezTo>
                  <a:cubicBezTo>
                    <a:pt x="1690905" y="7082336"/>
                    <a:pt x="1786664" y="7161532"/>
                    <a:pt x="1889623" y="7161532"/>
                  </a:cubicBezTo>
                  <a:cubicBezTo>
                    <a:pt x="1889623" y="7161532"/>
                    <a:pt x="1889623" y="7161532"/>
                    <a:pt x="3282092" y="7161532"/>
                  </a:cubicBezTo>
                  <a:cubicBezTo>
                    <a:pt x="3385051" y="7161532"/>
                    <a:pt x="3480810" y="7082336"/>
                    <a:pt x="3480810" y="6962461"/>
                  </a:cubicBezTo>
                  <a:lnTo>
                    <a:pt x="3480810" y="6763389"/>
                  </a:lnTo>
                  <a:cubicBezTo>
                    <a:pt x="3480810" y="6763389"/>
                    <a:pt x="3480810" y="6763389"/>
                    <a:pt x="1690905" y="6763389"/>
                  </a:cubicBezTo>
                  <a:close/>
                  <a:moveTo>
                    <a:pt x="1690905" y="5968184"/>
                  </a:moveTo>
                  <a:cubicBezTo>
                    <a:pt x="1690905" y="5968184"/>
                    <a:pt x="1690905" y="5968184"/>
                    <a:pt x="1690905" y="6366327"/>
                  </a:cubicBezTo>
                  <a:cubicBezTo>
                    <a:pt x="1690905" y="6366327"/>
                    <a:pt x="1690905" y="6366327"/>
                    <a:pt x="3480810" y="6366327"/>
                  </a:cubicBezTo>
                  <a:lnTo>
                    <a:pt x="3480810" y="5968184"/>
                  </a:lnTo>
                  <a:cubicBezTo>
                    <a:pt x="3480810" y="5968184"/>
                    <a:pt x="3480810" y="5968184"/>
                    <a:pt x="1690905" y="5968184"/>
                  </a:cubicBezTo>
                  <a:close/>
                  <a:moveTo>
                    <a:pt x="2806860" y="709237"/>
                  </a:moveTo>
                  <a:cubicBezTo>
                    <a:pt x="3745858" y="819059"/>
                    <a:pt x="4476390" y="1620578"/>
                    <a:pt x="4476390" y="2587371"/>
                  </a:cubicBezTo>
                  <a:cubicBezTo>
                    <a:pt x="4476390" y="2780369"/>
                    <a:pt x="4446146" y="2965086"/>
                    <a:pt x="4391779" y="3140801"/>
                  </a:cubicBezTo>
                  <a:cubicBezTo>
                    <a:pt x="4369817" y="3248822"/>
                    <a:pt x="4245961" y="3322277"/>
                    <a:pt x="4140468" y="3290231"/>
                  </a:cubicBezTo>
                  <a:cubicBezTo>
                    <a:pt x="4034614" y="3258185"/>
                    <a:pt x="3971247" y="3128198"/>
                    <a:pt x="4012652" y="3025578"/>
                  </a:cubicBezTo>
                  <a:cubicBezTo>
                    <a:pt x="4055497" y="2886951"/>
                    <a:pt x="4078180" y="2740041"/>
                    <a:pt x="4078180" y="2587371"/>
                  </a:cubicBezTo>
                  <a:cubicBezTo>
                    <a:pt x="4078180" y="1820058"/>
                    <a:pt x="3505348" y="1191013"/>
                    <a:pt x="2763294" y="1104595"/>
                  </a:cubicBezTo>
                  <a:cubicBezTo>
                    <a:pt x="2658521" y="1096314"/>
                    <a:pt x="2571750" y="994053"/>
                    <a:pt x="2580031" y="889993"/>
                  </a:cubicBezTo>
                  <a:cubicBezTo>
                    <a:pt x="2583272" y="752805"/>
                    <a:pt x="2699566" y="701675"/>
                    <a:pt x="2806860" y="709237"/>
                  </a:cubicBezTo>
                  <a:close/>
                  <a:moveTo>
                    <a:pt x="2585858" y="397783"/>
                  </a:moveTo>
                  <a:cubicBezTo>
                    <a:pt x="1475627" y="397783"/>
                    <a:pt x="397796" y="1257426"/>
                    <a:pt x="397796" y="2471294"/>
                  </a:cubicBezTo>
                  <a:cubicBezTo>
                    <a:pt x="397796" y="3285219"/>
                    <a:pt x="688674" y="3749239"/>
                    <a:pt x="1006911" y="4199220"/>
                  </a:cubicBezTo>
                  <a:cubicBezTo>
                    <a:pt x="1292749" y="4603842"/>
                    <a:pt x="1614946" y="5003785"/>
                    <a:pt x="1678665" y="5570401"/>
                  </a:cubicBezTo>
                  <a:cubicBezTo>
                    <a:pt x="1678665" y="5570401"/>
                    <a:pt x="1678665" y="5570401"/>
                    <a:pt x="3493050" y="5570401"/>
                  </a:cubicBezTo>
                  <a:cubicBezTo>
                    <a:pt x="3556769" y="5003785"/>
                    <a:pt x="3878966" y="4603842"/>
                    <a:pt x="4164804" y="4199220"/>
                  </a:cubicBezTo>
                  <a:cubicBezTo>
                    <a:pt x="4483041" y="3749239"/>
                    <a:pt x="4773919" y="3285219"/>
                    <a:pt x="4773919" y="2471294"/>
                  </a:cubicBezTo>
                  <a:cubicBezTo>
                    <a:pt x="4773919" y="1257426"/>
                    <a:pt x="3696088" y="397783"/>
                    <a:pt x="2585858" y="397783"/>
                  </a:cubicBezTo>
                  <a:close/>
                  <a:moveTo>
                    <a:pt x="2585858" y="0"/>
                  </a:moveTo>
                  <a:cubicBezTo>
                    <a:pt x="3901646" y="0"/>
                    <a:pt x="5171715" y="1023436"/>
                    <a:pt x="5171715" y="2471294"/>
                  </a:cubicBezTo>
                  <a:cubicBezTo>
                    <a:pt x="5171715" y="3384935"/>
                    <a:pt x="4816038" y="3964870"/>
                    <a:pt x="4487721" y="4429610"/>
                  </a:cubicBezTo>
                  <a:cubicBezTo>
                    <a:pt x="4159404" y="4893990"/>
                    <a:pt x="3878966" y="5235615"/>
                    <a:pt x="3878966" y="5769472"/>
                  </a:cubicBezTo>
                  <a:cubicBezTo>
                    <a:pt x="3878966" y="5769472"/>
                    <a:pt x="3878966" y="5769472"/>
                    <a:pt x="3878966" y="6962461"/>
                  </a:cubicBezTo>
                  <a:cubicBezTo>
                    <a:pt x="3878966" y="7300126"/>
                    <a:pt x="3598889" y="7559315"/>
                    <a:pt x="3282092" y="7559315"/>
                  </a:cubicBezTo>
                  <a:cubicBezTo>
                    <a:pt x="3282092" y="7559315"/>
                    <a:pt x="3282092" y="7559315"/>
                    <a:pt x="3182012" y="7559315"/>
                  </a:cubicBezTo>
                  <a:lnTo>
                    <a:pt x="1989343" y="7559315"/>
                  </a:lnTo>
                  <a:cubicBezTo>
                    <a:pt x="1989343" y="7559315"/>
                    <a:pt x="1989343" y="7559315"/>
                    <a:pt x="1889623" y="7559315"/>
                  </a:cubicBezTo>
                  <a:cubicBezTo>
                    <a:pt x="1572826" y="7559315"/>
                    <a:pt x="1292749" y="7300126"/>
                    <a:pt x="1292749" y="6962461"/>
                  </a:cubicBezTo>
                  <a:cubicBezTo>
                    <a:pt x="1292749" y="6962461"/>
                    <a:pt x="1292749" y="6962461"/>
                    <a:pt x="1292749" y="5769472"/>
                  </a:cubicBezTo>
                  <a:cubicBezTo>
                    <a:pt x="1292749" y="5235615"/>
                    <a:pt x="1012311" y="4893990"/>
                    <a:pt x="683994" y="4429610"/>
                  </a:cubicBezTo>
                  <a:cubicBezTo>
                    <a:pt x="354957" y="3964870"/>
                    <a:pt x="0" y="3384935"/>
                    <a:pt x="0" y="2471294"/>
                  </a:cubicBezTo>
                  <a:cubicBezTo>
                    <a:pt x="0" y="1023436"/>
                    <a:pt x="1270069" y="0"/>
                    <a:pt x="2585858" y="0"/>
                  </a:cubicBezTo>
                  <a:close/>
                </a:path>
              </a:pathLst>
            </a:custGeom>
            <a:solidFill>
              <a:schemeClr val="bg1"/>
            </a:solidFill>
            <a:ln>
              <a:noFill/>
            </a:ln>
            <a:effectLst/>
          </p:spPr>
          <p:txBody>
            <a:bodyPr wrap="square" anchor="ctr">
              <a:noAutofit/>
            </a:bodyPr>
            <a:lstStyle/>
            <a:p>
              <a:endParaRPr lang="en-US"/>
            </a:p>
          </p:txBody>
        </p:sp>
      </p:grpSp>
      <p:sp>
        <p:nvSpPr>
          <p:cNvPr id="13" name="Rounded Rectangle 12">
            <a:extLst>
              <a:ext uri="{FF2B5EF4-FFF2-40B4-BE49-F238E27FC236}">
                <a16:creationId xmlns:a16="http://schemas.microsoft.com/office/drawing/2014/main" xmlns="" id="{A3D50399-4747-7D4A-BC02-7309A6E66F88}"/>
              </a:ext>
            </a:extLst>
          </p:cNvPr>
          <p:cNvSpPr/>
          <p:nvPr/>
        </p:nvSpPr>
        <p:spPr>
          <a:xfrm>
            <a:off x="6782658" y="5584996"/>
            <a:ext cx="2064950" cy="7798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pPr>
            <a:r>
              <a:rPr lang="en-GB" dirty="0">
                <a:solidFill>
                  <a:schemeClr val="bg1"/>
                </a:solidFill>
                <a:latin typeface="Arial" panose="020B0604020202020204" pitchFamily="34" charset="0"/>
                <a:cs typeface="Arial" panose="020B0604020202020204" pitchFamily="34" charset="0"/>
              </a:rPr>
              <a:t>You could use a ball, </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bean bag or balloon</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as a pretend ice block. </a:t>
            </a:r>
          </a:p>
        </p:txBody>
      </p:sp>
      <p:grpSp>
        <p:nvGrpSpPr>
          <p:cNvPr id="62" name="Group 61">
            <a:extLst>
              <a:ext uri="{FF2B5EF4-FFF2-40B4-BE49-F238E27FC236}">
                <a16:creationId xmlns:a16="http://schemas.microsoft.com/office/drawing/2014/main" xmlns="" id="{6A065B3C-1C8E-8549-A174-55F36549E08A}"/>
              </a:ext>
            </a:extLst>
          </p:cNvPr>
          <p:cNvGrpSpPr/>
          <p:nvPr/>
        </p:nvGrpSpPr>
        <p:grpSpPr>
          <a:xfrm>
            <a:off x="466725" y="4492814"/>
            <a:ext cx="4405526" cy="1850455"/>
            <a:chOff x="-5880420" y="81946"/>
            <a:chExt cx="4405526" cy="1850455"/>
          </a:xfrm>
        </p:grpSpPr>
        <p:grpSp>
          <p:nvGrpSpPr>
            <p:cNvPr id="63" name="Group 62">
              <a:extLst>
                <a:ext uri="{FF2B5EF4-FFF2-40B4-BE49-F238E27FC236}">
                  <a16:creationId xmlns:a16="http://schemas.microsoft.com/office/drawing/2014/main" xmlns="" id="{600D416A-58E6-E744-B8C6-5C780BC537CD}"/>
                </a:ext>
              </a:extLst>
            </p:cNvPr>
            <p:cNvGrpSpPr/>
            <p:nvPr/>
          </p:nvGrpSpPr>
          <p:grpSpPr>
            <a:xfrm>
              <a:off x="-5880420" y="81946"/>
              <a:ext cx="4405526" cy="1850455"/>
              <a:chOff x="463067" y="4495411"/>
              <a:chExt cx="4405526" cy="1850455"/>
            </a:xfrm>
          </p:grpSpPr>
          <p:grpSp>
            <p:nvGrpSpPr>
              <p:cNvPr id="66" name="Group 65">
                <a:extLst>
                  <a:ext uri="{FF2B5EF4-FFF2-40B4-BE49-F238E27FC236}">
                    <a16:creationId xmlns:a16="http://schemas.microsoft.com/office/drawing/2014/main" xmlns="" id="{9EF81D94-7BFC-354E-AC65-EA3FB015E268}"/>
                  </a:ext>
                </a:extLst>
              </p:cNvPr>
              <p:cNvGrpSpPr/>
              <p:nvPr/>
            </p:nvGrpSpPr>
            <p:grpSpPr>
              <a:xfrm>
                <a:off x="463067" y="4495411"/>
                <a:ext cx="4405526" cy="1850455"/>
                <a:chOff x="463067" y="4495411"/>
                <a:chExt cx="4405526" cy="1850455"/>
              </a:xfrm>
            </p:grpSpPr>
            <p:sp>
              <p:nvSpPr>
                <p:cNvPr id="68" name="Freeform 67">
                  <a:extLst>
                    <a:ext uri="{FF2B5EF4-FFF2-40B4-BE49-F238E27FC236}">
                      <a16:creationId xmlns:a16="http://schemas.microsoft.com/office/drawing/2014/main" xmlns="" id="{C6BC0ADF-F620-744A-9623-7C516AD81EF7}"/>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rgbClr val="A6DA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9" name="Freeform 68">
                  <a:extLst>
                    <a:ext uri="{FF2B5EF4-FFF2-40B4-BE49-F238E27FC236}">
                      <a16:creationId xmlns:a16="http://schemas.microsoft.com/office/drawing/2014/main" xmlns="" id="{9C8ACC72-072A-5845-B3CC-F5BADC238401}"/>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21A4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7" name="Oval 66">
                <a:extLst>
                  <a:ext uri="{FF2B5EF4-FFF2-40B4-BE49-F238E27FC236}">
                    <a16:creationId xmlns:a16="http://schemas.microsoft.com/office/drawing/2014/main" xmlns="" id="{8E3A649E-A773-3D49-85FC-BF5159185D8F}"/>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 Placeholder 6">
              <a:extLst>
                <a:ext uri="{FF2B5EF4-FFF2-40B4-BE49-F238E27FC236}">
                  <a16:creationId xmlns:a16="http://schemas.microsoft.com/office/drawing/2014/main" xmlns="" id="{707C9EA9-7554-DA4E-B008-2C97AA31125A}"/>
                </a:ext>
              </a:extLst>
            </p:cNvPr>
            <p:cNvSpPr txBox="1">
              <a:spLocks/>
            </p:cNvSpPr>
            <p:nvPr/>
          </p:nvSpPr>
          <p:spPr>
            <a:xfrm>
              <a:off x="-5529797" y="902350"/>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21A4DE"/>
                  </a:solidFill>
                </a:rPr>
                <a:t>1</a:t>
              </a:r>
            </a:p>
          </p:txBody>
        </p:sp>
        <p:sp>
          <p:nvSpPr>
            <p:cNvPr id="64" name="Text Placeholder 6">
              <a:extLst>
                <a:ext uri="{FF2B5EF4-FFF2-40B4-BE49-F238E27FC236}">
                  <a16:creationId xmlns:a16="http://schemas.microsoft.com/office/drawing/2014/main" xmlns="" id="{61A5F5F3-DEE0-3042-A937-F70B284073EF}"/>
                </a:ext>
              </a:extLst>
            </p:cNvPr>
            <p:cNvSpPr txBox="1">
              <a:spLocks/>
            </p:cNvSpPr>
            <p:nvPr/>
          </p:nvSpPr>
          <p:spPr>
            <a:xfrm>
              <a:off x="-4711385" y="350046"/>
              <a:ext cx="2936240" cy="1292662"/>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Player 1 runs to the frozen lake </a:t>
              </a:r>
              <a:br>
                <a:rPr lang="en-GB" sz="1400" dirty="0">
                  <a:solidFill>
                    <a:schemeClr val="bg1"/>
                  </a:solidFill>
                </a:rPr>
              </a:br>
              <a:r>
                <a:rPr lang="en-GB" sz="1400" dirty="0">
                  <a:solidFill>
                    <a:schemeClr val="bg1"/>
                  </a:solidFill>
                </a:rPr>
                <a:t>and returns with a pretend ice </a:t>
              </a:r>
              <a:br>
                <a:rPr lang="en-GB" sz="1400" dirty="0">
                  <a:solidFill>
                    <a:schemeClr val="bg1"/>
                  </a:solidFill>
                </a:rPr>
              </a:br>
              <a:r>
                <a:rPr lang="en-GB" sz="1400" dirty="0">
                  <a:solidFill>
                    <a:schemeClr val="bg1"/>
                  </a:solidFill>
                </a:rPr>
                <a:t>block. How big is it? How heavy </a:t>
              </a:r>
              <a:br>
                <a:rPr lang="en-GB" sz="1400" dirty="0">
                  <a:solidFill>
                    <a:schemeClr val="bg1"/>
                  </a:solidFill>
                </a:rPr>
              </a:br>
              <a:r>
                <a:rPr lang="en-GB" sz="1400" dirty="0">
                  <a:solidFill>
                    <a:schemeClr val="bg1"/>
                  </a:solidFill>
                </a:rPr>
                <a:t>is it? How will you bring it back? </a:t>
              </a:r>
              <a:br>
                <a:rPr lang="en-GB" sz="1400" dirty="0">
                  <a:solidFill>
                    <a:schemeClr val="bg1"/>
                  </a:solidFill>
                </a:rPr>
              </a:br>
              <a:r>
                <a:rPr lang="en-GB" sz="1400" dirty="0">
                  <a:solidFill>
                    <a:schemeClr val="bg1"/>
                  </a:solidFill>
                </a:rPr>
                <a:t>Carrying, pulling, pushing, kicking </a:t>
              </a:r>
              <a:br>
                <a:rPr lang="en-GB" sz="1400" dirty="0">
                  <a:solidFill>
                    <a:schemeClr val="bg1"/>
                  </a:solidFill>
                </a:rPr>
              </a:br>
              <a:r>
                <a:rPr lang="en-GB" sz="1400" dirty="0">
                  <a:solidFill>
                    <a:schemeClr val="bg1"/>
                  </a:solidFill>
                </a:rPr>
                <a:t>– it’s up to you! </a:t>
              </a:r>
            </a:p>
          </p:txBody>
        </p:sp>
      </p:grpSp>
      <p:grpSp>
        <p:nvGrpSpPr>
          <p:cNvPr id="54" name="Group 53">
            <a:extLst>
              <a:ext uri="{FF2B5EF4-FFF2-40B4-BE49-F238E27FC236}">
                <a16:creationId xmlns:a16="http://schemas.microsoft.com/office/drawing/2014/main" xmlns="" id="{A18D35BB-3F56-034A-A727-6437001FB197}"/>
              </a:ext>
            </a:extLst>
          </p:cNvPr>
          <p:cNvGrpSpPr/>
          <p:nvPr/>
        </p:nvGrpSpPr>
        <p:grpSpPr>
          <a:xfrm>
            <a:off x="466725" y="4492814"/>
            <a:ext cx="4405526" cy="1850455"/>
            <a:chOff x="-5880420" y="81946"/>
            <a:chExt cx="4405526" cy="1850455"/>
          </a:xfrm>
        </p:grpSpPr>
        <p:grpSp>
          <p:nvGrpSpPr>
            <p:cNvPr id="55" name="Group 54">
              <a:extLst>
                <a:ext uri="{FF2B5EF4-FFF2-40B4-BE49-F238E27FC236}">
                  <a16:creationId xmlns:a16="http://schemas.microsoft.com/office/drawing/2014/main" xmlns="" id="{87D34232-CEC9-A445-970A-B837AF2B9004}"/>
                </a:ext>
              </a:extLst>
            </p:cNvPr>
            <p:cNvGrpSpPr/>
            <p:nvPr/>
          </p:nvGrpSpPr>
          <p:grpSpPr>
            <a:xfrm>
              <a:off x="-5880420" y="81946"/>
              <a:ext cx="4405526" cy="1850455"/>
              <a:chOff x="463067" y="4495411"/>
              <a:chExt cx="4405526" cy="1850455"/>
            </a:xfrm>
          </p:grpSpPr>
          <p:grpSp>
            <p:nvGrpSpPr>
              <p:cNvPr id="58" name="Group 57">
                <a:extLst>
                  <a:ext uri="{FF2B5EF4-FFF2-40B4-BE49-F238E27FC236}">
                    <a16:creationId xmlns:a16="http://schemas.microsoft.com/office/drawing/2014/main" xmlns="" id="{75734821-968B-D14D-AA7E-611D38BAA6AB}"/>
                  </a:ext>
                </a:extLst>
              </p:cNvPr>
              <p:cNvGrpSpPr/>
              <p:nvPr/>
            </p:nvGrpSpPr>
            <p:grpSpPr>
              <a:xfrm>
                <a:off x="463067" y="4495411"/>
                <a:ext cx="4405526" cy="1850455"/>
                <a:chOff x="463067" y="4495411"/>
                <a:chExt cx="4405526" cy="1850455"/>
              </a:xfrm>
            </p:grpSpPr>
            <p:sp>
              <p:nvSpPr>
                <p:cNvPr id="60" name="Freeform 59">
                  <a:extLst>
                    <a:ext uri="{FF2B5EF4-FFF2-40B4-BE49-F238E27FC236}">
                      <a16:creationId xmlns:a16="http://schemas.microsoft.com/office/drawing/2014/main" xmlns="" id="{448D9BDC-773C-2940-A7CF-A870770FDAA9}"/>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rgbClr val="A6DA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 name="Freeform 60">
                  <a:extLst>
                    <a:ext uri="{FF2B5EF4-FFF2-40B4-BE49-F238E27FC236}">
                      <a16:creationId xmlns:a16="http://schemas.microsoft.com/office/drawing/2014/main" xmlns="" id="{9D01C421-E4F3-BA40-B857-C061E3CA7860}"/>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21A4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9" name="Oval 58">
                <a:extLst>
                  <a:ext uri="{FF2B5EF4-FFF2-40B4-BE49-F238E27FC236}">
                    <a16:creationId xmlns:a16="http://schemas.microsoft.com/office/drawing/2014/main" xmlns="" id="{8B26D53A-8AB6-EC47-B84B-01B28A42E664}"/>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Placeholder 6">
              <a:extLst>
                <a:ext uri="{FF2B5EF4-FFF2-40B4-BE49-F238E27FC236}">
                  <a16:creationId xmlns:a16="http://schemas.microsoft.com/office/drawing/2014/main" xmlns="" id="{7702B5A2-F158-464F-B727-C95F0B68B55D}"/>
                </a:ext>
              </a:extLst>
            </p:cNvPr>
            <p:cNvSpPr txBox="1">
              <a:spLocks/>
            </p:cNvSpPr>
            <p:nvPr/>
          </p:nvSpPr>
          <p:spPr>
            <a:xfrm>
              <a:off x="-5529797" y="897242"/>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21A4DE"/>
                  </a:solidFill>
                </a:rPr>
                <a:t>2</a:t>
              </a:r>
            </a:p>
          </p:txBody>
        </p:sp>
        <p:sp>
          <p:nvSpPr>
            <p:cNvPr id="56" name="Text Placeholder 6">
              <a:extLst>
                <a:ext uri="{FF2B5EF4-FFF2-40B4-BE49-F238E27FC236}">
                  <a16:creationId xmlns:a16="http://schemas.microsoft.com/office/drawing/2014/main" xmlns="" id="{7BE69A75-1E6B-E546-9E45-7228B0ED9BEC}"/>
                </a:ext>
              </a:extLst>
            </p:cNvPr>
            <p:cNvSpPr txBox="1">
              <a:spLocks/>
            </p:cNvSpPr>
            <p:nvPr/>
          </p:nvSpPr>
          <p:spPr>
            <a:xfrm>
              <a:off x="-4711386" y="360841"/>
              <a:ext cx="3142219" cy="1292662"/>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Pass it down your team line to your sledge. Each player copies the same passing action as player 1. Player 2 runs to collect another ice block. </a:t>
              </a:r>
              <a:br>
                <a:rPr lang="en-GB" sz="1400" dirty="0">
                  <a:solidFill>
                    <a:schemeClr val="bg1"/>
                  </a:solidFill>
                </a:rPr>
              </a:br>
              <a:r>
                <a:rPr lang="en-GB" sz="1400" dirty="0">
                  <a:solidFill>
                    <a:schemeClr val="bg1"/>
                  </a:solidFill>
                </a:rPr>
                <a:t>Bring it back to the team using </a:t>
              </a:r>
              <a:br>
                <a:rPr lang="en-GB" sz="1400" dirty="0">
                  <a:solidFill>
                    <a:schemeClr val="bg1"/>
                  </a:solidFill>
                </a:rPr>
              </a:br>
              <a:r>
                <a:rPr lang="en-GB" sz="1400" dirty="0">
                  <a:solidFill>
                    <a:schemeClr val="bg1"/>
                  </a:solidFill>
                </a:rPr>
                <a:t>a different method/action.</a:t>
              </a:r>
            </a:p>
          </p:txBody>
        </p:sp>
      </p:grpSp>
      <p:grpSp>
        <p:nvGrpSpPr>
          <p:cNvPr id="46" name="Group 45">
            <a:extLst>
              <a:ext uri="{FF2B5EF4-FFF2-40B4-BE49-F238E27FC236}">
                <a16:creationId xmlns:a16="http://schemas.microsoft.com/office/drawing/2014/main" xmlns="" id="{58720FA4-2B85-284F-98BA-CF6A441603FF}"/>
              </a:ext>
            </a:extLst>
          </p:cNvPr>
          <p:cNvGrpSpPr/>
          <p:nvPr/>
        </p:nvGrpSpPr>
        <p:grpSpPr>
          <a:xfrm>
            <a:off x="466725" y="4492814"/>
            <a:ext cx="4405526" cy="1850455"/>
            <a:chOff x="-5880420" y="81946"/>
            <a:chExt cx="4405526" cy="1850455"/>
          </a:xfrm>
        </p:grpSpPr>
        <p:grpSp>
          <p:nvGrpSpPr>
            <p:cNvPr id="47" name="Group 46">
              <a:extLst>
                <a:ext uri="{FF2B5EF4-FFF2-40B4-BE49-F238E27FC236}">
                  <a16:creationId xmlns:a16="http://schemas.microsoft.com/office/drawing/2014/main" xmlns="" id="{7B43B856-AD7A-494E-A5ED-D2C12B9E0A25}"/>
                </a:ext>
              </a:extLst>
            </p:cNvPr>
            <p:cNvGrpSpPr/>
            <p:nvPr/>
          </p:nvGrpSpPr>
          <p:grpSpPr>
            <a:xfrm>
              <a:off x="-5880420" y="81946"/>
              <a:ext cx="4405526" cy="1850455"/>
              <a:chOff x="463067" y="4495411"/>
              <a:chExt cx="4405526" cy="1850455"/>
            </a:xfrm>
          </p:grpSpPr>
          <p:grpSp>
            <p:nvGrpSpPr>
              <p:cNvPr id="50" name="Group 49">
                <a:extLst>
                  <a:ext uri="{FF2B5EF4-FFF2-40B4-BE49-F238E27FC236}">
                    <a16:creationId xmlns:a16="http://schemas.microsoft.com/office/drawing/2014/main" xmlns="" id="{01530A3A-65A6-734B-ADD8-DBD2FE1C7B61}"/>
                  </a:ext>
                </a:extLst>
              </p:cNvPr>
              <p:cNvGrpSpPr/>
              <p:nvPr/>
            </p:nvGrpSpPr>
            <p:grpSpPr>
              <a:xfrm>
                <a:off x="463067" y="4495411"/>
                <a:ext cx="4405526" cy="1850455"/>
                <a:chOff x="463067" y="4495411"/>
                <a:chExt cx="4405526" cy="1850455"/>
              </a:xfrm>
            </p:grpSpPr>
            <p:sp>
              <p:nvSpPr>
                <p:cNvPr id="52" name="Freeform 51">
                  <a:extLst>
                    <a:ext uri="{FF2B5EF4-FFF2-40B4-BE49-F238E27FC236}">
                      <a16:creationId xmlns:a16="http://schemas.microsoft.com/office/drawing/2014/main" xmlns="" id="{15A561E2-C579-8042-9C7B-54197666DCC0}"/>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rgbClr val="A6DA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Freeform 52">
                  <a:extLst>
                    <a:ext uri="{FF2B5EF4-FFF2-40B4-BE49-F238E27FC236}">
                      <a16:creationId xmlns:a16="http://schemas.microsoft.com/office/drawing/2014/main" xmlns="" id="{E668A73F-5C68-2047-A93E-EF439B5BB410}"/>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21A4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1" name="Oval 50">
                <a:extLst>
                  <a:ext uri="{FF2B5EF4-FFF2-40B4-BE49-F238E27FC236}">
                    <a16:creationId xmlns:a16="http://schemas.microsoft.com/office/drawing/2014/main" xmlns="" id="{44DD9DF0-A9EF-8541-B8A7-57939D1D6F55}"/>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 Placeholder 6">
              <a:extLst>
                <a:ext uri="{FF2B5EF4-FFF2-40B4-BE49-F238E27FC236}">
                  <a16:creationId xmlns:a16="http://schemas.microsoft.com/office/drawing/2014/main" xmlns="" id="{F08862CC-CBEA-4F4A-8A04-E218CFF30B3A}"/>
                </a:ext>
              </a:extLst>
            </p:cNvPr>
            <p:cNvSpPr txBox="1">
              <a:spLocks/>
            </p:cNvSpPr>
            <p:nvPr/>
          </p:nvSpPr>
          <p:spPr>
            <a:xfrm>
              <a:off x="-5529797" y="897242"/>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21A4DE"/>
                  </a:solidFill>
                </a:rPr>
                <a:t>3</a:t>
              </a:r>
            </a:p>
          </p:txBody>
        </p:sp>
        <p:sp>
          <p:nvSpPr>
            <p:cNvPr id="48" name="Text Placeholder 6">
              <a:extLst>
                <a:ext uri="{FF2B5EF4-FFF2-40B4-BE49-F238E27FC236}">
                  <a16:creationId xmlns:a16="http://schemas.microsoft.com/office/drawing/2014/main" xmlns="" id="{E111F398-DF65-3A4F-9924-09443FA9C3D1}"/>
                </a:ext>
              </a:extLst>
            </p:cNvPr>
            <p:cNvSpPr txBox="1">
              <a:spLocks/>
            </p:cNvSpPr>
            <p:nvPr/>
          </p:nvSpPr>
          <p:spPr>
            <a:xfrm>
              <a:off x="-4711385" y="574077"/>
              <a:ext cx="3030512" cy="86177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Keep playing until everyone has collected an ice block – or until time </a:t>
              </a:r>
              <a:br>
                <a:rPr lang="en-GB" sz="1400" dirty="0">
                  <a:solidFill>
                    <a:schemeClr val="bg1"/>
                  </a:solidFill>
                </a:rPr>
              </a:br>
              <a:r>
                <a:rPr lang="en-GB" sz="1400" dirty="0">
                  <a:solidFill>
                    <a:schemeClr val="bg1"/>
                  </a:solidFill>
                </a:rPr>
                <a:t>is up. Can you beat your team score/time next round?</a:t>
              </a:r>
            </a:p>
          </p:txBody>
        </p:sp>
      </p:grpSp>
    </p:spTree>
    <p:extLst>
      <p:ext uri="{BB962C8B-B14F-4D97-AF65-F5344CB8AC3E}">
        <p14:creationId xmlns:p14="http://schemas.microsoft.com/office/powerpoint/2010/main" val="198014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1C64224-FA15-BF49-A879-54DF1807BD81}"/>
              </a:ext>
            </a:extLst>
          </p:cNvPr>
          <p:cNvSpPr>
            <a:spLocks noGrp="1"/>
          </p:cNvSpPr>
          <p:nvPr>
            <p:ph type="ctrTitle"/>
          </p:nvPr>
        </p:nvSpPr>
        <p:spPr>
          <a:xfrm>
            <a:off x="1635760" y="514731"/>
            <a:ext cx="3484880" cy="492443"/>
          </a:xfrm>
        </p:spPr>
        <p:txBody>
          <a:bodyPr/>
          <a:lstStyle/>
          <a:p>
            <a:r>
              <a:rPr lang="en-GB" dirty="0"/>
              <a:t>Move like Woody</a:t>
            </a:r>
          </a:p>
        </p:txBody>
      </p:sp>
      <p:pic>
        <p:nvPicPr>
          <p:cNvPr id="29" name="Picture 28" descr="Woody tipping his hat">
            <a:extLst>
              <a:ext uri="{FF2B5EF4-FFF2-40B4-BE49-F238E27FC236}">
                <a16:creationId xmlns:a16="http://schemas.microsoft.com/office/drawing/2014/main" xmlns="" id="{32BA5781-224A-3841-B74A-5EBE0B4B75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233"/>
          <a:stretch/>
        </p:blipFill>
        <p:spPr>
          <a:xfrm>
            <a:off x="5050479" y="0"/>
            <a:ext cx="4093521" cy="6858000"/>
          </a:xfrm>
          <a:prstGeom prst="rect">
            <a:avLst/>
          </a:prstGeom>
        </p:spPr>
      </p:pic>
      <p:sp>
        <p:nvSpPr>
          <p:cNvPr id="28" name="object 14">
            <a:extLst>
              <a:ext uri="{FF2B5EF4-FFF2-40B4-BE49-F238E27FC236}">
                <a16:creationId xmlns:a16="http://schemas.microsoft.com/office/drawing/2014/main" xmlns="" id="{A4593D44-B219-4449-9B40-EB21EC4364CD}"/>
              </a:ext>
              <a:ext uri="{C183D7F6-B498-43B3-948B-1728B52AA6E4}">
                <adec:decorative xmlns:adec="http://schemas.microsoft.com/office/drawing/2017/decorative" xmlns="" val="1"/>
              </a:ext>
            </a:extLst>
          </p:cNvPr>
          <p:cNvSpPr txBox="1"/>
          <p:nvPr/>
        </p:nvSpPr>
        <p:spPr>
          <a:xfrm>
            <a:off x="7115013" y="6613200"/>
            <a:ext cx="1922889" cy="120546"/>
          </a:xfrm>
          <a:prstGeom prst="rect">
            <a:avLst/>
          </a:prstGeom>
        </p:spPr>
        <p:txBody>
          <a:bodyPr vert="horz" wrap="square" lIns="0" tIns="12700" rIns="0" bIns="0" rtlCol="0">
            <a:spAutoFit/>
          </a:bodyPr>
          <a:lstStyle/>
          <a:p>
            <a:pPr marL="12700" algn="r">
              <a:lnSpc>
                <a:spcPct val="100000"/>
              </a:lnSpc>
              <a:spcBef>
                <a:spcPts val="100"/>
              </a:spcBef>
            </a:pPr>
            <a:r>
              <a:rPr sz="700" spc="-5" dirty="0">
                <a:solidFill>
                  <a:schemeClr val="bg1"/>
                </a:solidFill>
                <a:latin typeface="Arial"/>
                <a:cs typeface="Arial"/>
              </a:rPr>
              <a:t>©</a:t>
            </a:r>
            <a:r>
              <a:rPr lang="en-GB" sz="700" spc="-5" dirty="0">
                <a:solidFill>
                  <a:schemeClr val="bg1"/>
                </a:solidFill>
                <a:latin typeface="Arial"/>
                <a:cs typeface="Arial"/>
              </a:rPr>
              <a:t>Disney/Pixar</a:t>
            </a:r>
            <a:endParaRPr sz="700" dirty="0">
              <a:solidFill>
                <a:schemeClr val="bg1"/>
              </a:solidFill>
              <a:latin typeface="Arial"/>
              <a:cs typeface="Arial"/>
            </a:endParaRPr>
          </a:p>
        </p:txBody>
      </p:sp>
      <p:sp>
        <p:nvSpPr>
          <p:cNvPr id="2" name="Text Placeholder 1">
            <a:extLst>
              <a:ext uri="{FF2B5EF4-FFF2-40B4-BE49-F238E27FC236}">
                <a16:creationId xmlns:a16="http://schemas.microsoft.com/office/drawing/2014/main" xmlns="" id="{3C00A6D8-2400-5542-8D86-932B31EB0053}"/>
              </a:ext>
            </a:extLst>
          </p:cNvPr>
          <p:cNvSpPr>
            <a:spLocks noGrp="1"/>
          </p:cNvSpPr>
          <p:nvPr>
            <p:ph type="body" sz="quarter" idx="10"/>
          </p:nvPr>
        </p:nvSpPr>
        <p:spPr>
          <a:xfrm>
            <a:off x="466725" y="1790623"/>
            <a:ext cx="4532313" cy="1723549"/>
          </a:xfrm>
        </p:spPr>
        <p:txBody>
          <a:bodyPr/>
          <a:lstStyle/>
          <a:p>
            <a:r>
              <a:rPr lang="en-GB" sz="1400" b="1" dirty="0"/>
              <a:t>Woody is a tall, lanky cowboy, but he can fit </a:t>
            </a:r>
            <a:br>
              <a:rPr lang="en-GB" sz="1400" b="1" dirty="0"/>
            </a:br>
            <a:r>
              <a:rPr lang="en-GB" sz="1400" b="1" dirty="0"/>
              <a:t>into spaces that only a toy can. What different </a:t>
            </a:r>
            <a:br>
              <a:rPr lang="en-GB" sz="1400" b="1" dirty="0"/>
            </a:br>
            <a:r>
              <a:rPr lang="en-GB" sz="1400" b="1" dirty="0"/>
              <a:t>ways can you move?</a:t>
            </a:r>
          </a:p>
          <a:p>
            <a:r>
              <a:rPr lang="en-GB" sz="1400" b="1" dirty="0"/>
              <a:t> </a:t>
            </a:r>
          </a:p>
          <a:p>
            <a:r>
              <a:rPr lang="en-GB" sz="1400" b="1" dirty="0"/>
              <a:t>Can you move like Woody?</a:t>
            </a:r>
          </a:p>
          <a:p>
            <a:endParaRPr lang="en-US" sz="1400" dirty="0"/>
          </a:p>
          <a:p>
            <a:r>
              <a:rPr lang="en-US" sz="1400" dirty="0"/>
              <a:t>Follow the instructions to move like Woody, </a:t>
            </a:r>
            <a:br>
              <a:rPr lang="en-US" sz="1400" dirty="0"/>
            </a:br>
            <a:r>
              <a:rPr lang="en-US" sz="1400" dirty="0"/>
              <a:t>but be ready to run back to base when Andy is coming!</a:t>
            </a:r>
          </a:p>
        </p:txBody>
      </p:sp>
      <p:grpSp>
        <p:nvGrpSpPr>
          <p:cNvPr id="52" name="Group 51">
            <a:extLst>
              <a:ext uri="{FF2B5EF4-FFF2-40B4-BE49-F238E27FC236}">
                <a16:creationId xmlns:a16="http://schemas.microsoft.com/office/drawing/2014/main" xmlns="" id="{E44AFC8F-9DDD-4643-8949-6682AD70E650}"/>
              </a:ext>
            </a:extLst>
          </p:cNvPr>
          <p:cNvGrpSpPr/>
          <p:nvPr/>
        </p:nvGrpSpPr>
        <p:grpSpPr>
          <a:xfrm>
            <a:off x="466725" y="4038584"/>
            <a:ext cx="4405526" cy="1850455"/>
            <a:chOff x="-5896484" y="81946"/>
            <a:chExt cx="4405526" cy="1850455"/>
          </a:xfrm>
        </p:grpSpPr>
        <p:grpSp>
          <p:nvGrpSpPr>
            <p:cNvPr id="53" name="Group 52">
              <a:extLst>
                <a:ext uri="{FF2B5EF4-FFF2-40B4-BE49-F238E27FC236}">
                  <a16:creationId xmlns:a16="http://schemas.microsoft.com/office/drawing/2014/main" xmlns="" id="{80629046-3FB0-0E4B-9557-8D402BE9528B}"/>
                </a:ext>
              </a:extLst>
            </p:cNvPr>
            <p:cNvGrpSpPr/>
            <p:nvPr/>
          </p:nvGrpSpPr>
          <p:grpSpPr>
            <a:xfrm>
              <a:off x="-5896484" y="81946"/>
              <a:ext cx="4405526" cy="1850455"/>
              <a:chOff x="463067" y="4495411"/>
              <a:chExt cx="4405526" cy="1850455"/>
            </a:xfrm>
          </p:grpSpPr>
          <p:grpSp>
            <p:nvGrpSpPr>
              <p:cNvPr id="56" name="Group 55">
                <a:extLst>
                  <a:ext uri="{FF2B5EF4-FFF2-40B4-BE49-F238E27FC236}">
                    <a16:creationId xmlns:a16="http://schemas.microsoft.com/office/drawing/2014/main" xmlns="" id="{540F398D-2E92-6640-8436-814D57CFFD52}"/>
                  </a:ext>
                </a:extLst>
              </p:cNvPr>
              <p:cNvGrpSpPr/>
              <p:nvPr/>
            </p:nvGrpSpPr>
            <p:grpSpPr>
              <a:xfrm>
                <a:off x="463067" y="4495411"/>
                <a:ext cx="4405526" cy="1850455"/>
                <a:chOff x="463067" y="4495411"/>
                <a:chExt cx="4405526" cy="1850455"/>
              </a:xfrm>
            </p:grpSpPr>
            <p:sp>
              <p:nvSpPr>
                <p:cNvPr id="58" name="Freeform 57">
                  <a:extLst>
                    <a:ext uri="{FF2B5EF4-FFF2-40B4-BE49-F238E27FC236}">
                      <a16:creationId xmlns:a16="http://schemas.microsoft.com/office/drawing/2014/main" xmlns="" id="{0531230E-99B6-564B-9FD2-3526F07BF160}"/>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9" name="Freeform 58">
                  <a:extLst>
                    <a:ext uri="{FF2B5EF4-FFF2-40B4-BE49-F238E27FC236}">
                      <a16:creationId xmlns:a16="http://schemas.microsoft.com/office/drawing/2014/main" xmlns="" id="{71435509-2788-704F-890F-4EF8AF137683}"/>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EA5F2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7" name="Oval 56">
                <a:extLst>
                  <a:ext uri="{FF2B5EF4-FFF2-40B4-BE49-F238E27FC236}">
                    <a16:creationId xmlns:a16="http://schemas.microsoft.com/office/drawing/2014/main" xmlns="" id="{C851A902-68B9-C94D-814F-41BE266B0242}"/>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 Placeholder 6">
              <a:extLst>
                <a:ext uri="{FF2B5EF4-FFF2-40B4-BE49-F238E27FC236}">
                  <a16:creationId xmlns:a16="http://schemas.microsoft.com/office/drawing/2014/main" xmlns="" id="{DB8BAD86-1F4D-7949-89E5-559FE7077CAD}"/>
                </a:ext>
              </a:extLst>
            </p:cNvPr>
            <p:cNvSpPr txBox="1">
              <a:spLocks/>
            </p:cNvSpPr>
            <p:nvPr/>
          </p:nvSpPr>
          <p:spPr>
            <a:xfrm>
              <a:off x="-5545861" y="899099"/>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EA5F2D"/>
                  </a:solidFill>
                </a:rPr>
                <a:t>1</a:t>
              </a:r>
            </a:p>
          </p:txBody>
        </p:sp>
        <p:sp>
          <p:nvSpPr>
            <p:cNvPr id="54" name="Text Placeholder 6">
              <a:extLst>
                <a:ext uri="{FF2B5EF4-FFF2-40B4-BE49-F238E27FC236}">
                  <a16:creationId xmlns:a16="http://schemas.microsoft.com/office/drawing/2014/main" xmlns="" id="{B80EC71F-E21D-FC44-961F-EC38821DAD22}"/>
                </a:ext>
              </a:extLst>
            </p:cNvPr>
            <p:cNvSpPr txBox="1">
              <a:spLocks/>
            </p:cNvSpPr>
            <p:nvPr/>
          </p:nvSpPr>
          <p:spPr>
            <a:xfrm>
              <a:off x="-4727449" y="268159"/>
              <a:ext cx="2936240" cy="1508105"/>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Crawl under Andy’s bed to find a missing toy. Zig-zag down the garden to escape a scary dog. Creep down the stairs without being seen. Climb up to the windowsill to spy through the window. Jump on to Andy’s bed to make a speech. </a:t>
              </a:r>
            </a:p>
          </p:txBody>
        </p:sp>
      </p:grpSp>
      <p:grpSp>
        <p:nvGrpSpPr>
          <p:cNvPr id="44" name="Group 43">
            <a:extLst>
              <a:ext uri="{FF2B5EF4-FFF2-40B4-BE49-F238E27FC236}">
                <a16:creationId xmlns:a16="http://schemas.microsoft.com/office/drawing/2014/main" xmlns="" id="{6B7B17A7-2D3C-E747-B31A-0ACF451BAF4C}"/>
              </a:ext>
            </a:extLst>
          </p:cNvPr>
          <p:cNvGrpSpPr/>
          <p:nvPr/>
        </p:nvGrpSpPr>
        <p:grpSpPr>
          <a:xfrm>
            <a:off x="466725" y="4038584"/>
            <a:ext cx="4405526" cy="1850455"/>
            <a:chOff x="-5896484" y="2226309"/>
            <a:chExt cx="4405526" cy="1850455"/>
          </a:xfrm>
        </p:grpSpPr>
        <p:grpSp>
          <p:nvGrpSpPr>
            <p:cNvPr id="45" name="Group 44">
              <a:extLst>
                <a:ext uri="{FF2B5EF4-FFF2-40B4-BE49-F238E27FC236}">
                  <a16:creationId xmlns:a16="http://schemas.microsoft.com/office/drawing/2014/main" xmlns="" id="{53D56917-743F-A944-BC6B-31959674CCF6}"/>
                </a:ext>
              </a:extLst>
            </p:cNvPr>
            <p:cNvGrpSpPr/>
            <p:nvPr/>
          </p:nvGrpSpPr>
          <p:grpSpPr>
            <a:xfrm>
              <a:off x="-5896484" y="2226309"/>
              <a:ext cx="4405526" cy="1850455"/>
              <a:chOff x="463067" y="4495411"/>
              <a:chExt cx="4405526" cy="1850455"/>
            </a:xfrm>
          </p:grpSpPr>
          <p:grpSp>
            <p:nvGrpSpPr>
              <p:cNvPr id="48" name="Group 47">
                <a:extLst>
                  <a:ext uri="{FF2B5EF4-FFF2-40B4-BE49-F238E27FC236}">
                    <a16:creationId xmlns:a16="http://schemas.microsoft.com/office/drawing/2014/main" xmlns="" id="{00ADF22A-88DC-C442-905C-DF2CAE3204ED}"/>
                  </a:ext>
                </a:extLst>
              </p:cNvPr>
              <p:cNvGrpSpPr/>
              <p:nvPr/>
            </p:nvGrpSpPr>
            <p:grpSpPr>
              <a:xfrm>
                <a:off x="463067" y="4495411"/>
                <a:ext cx="4405526" cy="1850455"/>
                <a:chOff x="463067" y="4495411"/>
                <a:chExt cx="4405526" cy="1850455"/>
              </a:xfrm>
            </p:grpSpPr>
            <p:sp>
              <p:nvSpPr>
                <p:cNvPr id="50" name="Freeform 49">
                  <a:extLst>
                    <a:ext uri="{FF2B5EF4-FFF2-40B4-BE49-F238E27FC236}">
                      <a16:creationId xmlns:a16="http://schemas.microsoft.com/office/drawing/2014/main" xmlns="" id="{B9BF60A6-CBB4-4948-8223-03186A9D60F8}"/>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Freeform 50">
                  <a:extLst>
                    <a:ext uri="{FF2B5EF4-FFF2-40B4-BE49-F238E27FC236}">
                      <a16:creationId xmlns:a16="http://schemas.microsoft.com/office/drawing/2014/main" xmlns="" id="{3CDD0625-7C21-5147-869A-9D68F672842F}"/>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EA5F2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Oval 48">
                <a:extLst>
                  <a:ext uri="{FF2B5EF4-FFF2-40B4-BE49-F238E27FC236}">
                    <a16:creationId xmlns:a16="http://schemas.microsoft.com/office/drawing/2014/main" xmlns="" id="{D247EAE4-EB7E-D94F-B58F-877778A04C6A}"/>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 Placeholder 6">
              <a:extLst>
                <a:ext uri="{FF2B5EF4-FFF2-40B4-BE49-F238E27FC236}">
                  <a16:creationId xmlns:a16="http://schemas.microsoft.com/office/drawing/2014/main" xmlns="" id="{533C1060-840A-ED43-A7AD-670C5273B090}"/>
                </a:ext>
              </a:extLst>
            </p:cNvPr>
            <p:cNvSpPr txBox="1">
              <a:spLocks/>
            </p:cNvSpPr>
            <p:nvPr/>
          </p:nvSpPr>
          <p:spPr>
            <a:xfrm>
              <a:off x="-5545861" y="3051685"/>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EA5F2D"/>
                  </a:solidFill>
                </a:rPr>
                <a:t>2</a:t>
              </a:r>
            </a:p>
          </p:txBody>
        </p:sp>
        <p:sp>
          <p:nvSpPr>
            <p:cNvPr id="46" name="Text Placeholder 6">
              <a:extLst>
                <a:ext uri="{FF2B5EF4-FFF2-40B4-BE49-F238E27FC236}">
                  <a16:creationId xmlns:a16="http://schemas.microsoft.com/office/drawing/2014/main" xmlns="" id="{50D4D04F-151D-934B-8D8B-5EDCDBC40080}"/>
                </a:ext>
              </a:extLst>
            </p:cNvPr>
            <p:cNvSpPr txBox="1">
              <a:spLocks/>
            </p:cNvSpPr>
            <p:nvPr/>
          </p:nvSpPr>
          <p:spPr>
            <a:xfrm>
              <a:off x="-4727450" y="2828369"/>
              <a:ext cx="3142219" cy="646331"/>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Andy’s coming! Quickly get back to your base! Did you get there in time </a:t>
              </a:r>
              <a:br>
                <a:rPr lang="en-GB" sz="1400" dirty="0">
                  <a:solidFill>
                    <a:schemeClr val="bg1"/>
                  </a:solidFill>
                </a:rPr>
              </a:br>
              <a:r>
                <a:rPr lang="en-GB" sz="1400" dirty="0">
                  <a:solidFill>
                    <a:schemeClr val="bg1"/>
                  </a:solidFill>
                </a:rPr>
                <a:t>or did Andy see you move?</a:t>
              </a:r>
            </a:p>
          </p:txBody>
        </p:sp>
      </p:grpSp>
      <p:grpSp>
        <p:nvGrpSpPr>
          <p:cNvPr id="36" name="Group 35">
            <a:extLst>
              <a:ext uri="{FF2B5EF4-FFF2-40B4-BE49-F238E27FC236}">
                <a16:creationId xmlns:a16="http://schemas.microsoft.com/office/drawing/2014/main" xmlns="" id="{F346FA63-50F3-EF45-8B59-CB31640E0573}"/>
              </a:ext>
            </a:extLst>
          </p:cNvPr>
          <p:cNvGrpSpPr/>
          <p:nvPr/>
        </p:nvGrpSpPr>
        <p:grpSpPr>
          <a:xfrm>
            <a:off x="466725" y="4038584"/>
            <a:ext cx="4405526" cy="1850455"/>
            <a:chOff x="-5896484" y="4370672"/>
            <a:chExt cx="4405526" cy="1850455"/>
          </a:xfrm>
        </p:grpSpPr>
        <p:grpSp>
          <p:nvGrpSpPr>
            <p:cNvPr id="37" name="Group 36">
              <a:extLst>
                <a:ext uri="{FF2B5EF4-FFF2-40B4-BE49-F238E27FC236}">
                  <a16:creationId xmlns:a16="http://schemas.microsoft.com/office/drawing/2014/main" xmlns="" id="{BA3CF848-4EB8-5A42-902D-75871E3FF7AB}"/>
                </a:ext>
              </a:extLst>
            </p:cNvPr>
            <p:cNvGrpSpPr/>
            <p:nvPr/>
          </p:nvGrpSpPr>
          <p:grpSpPr>
            <a:xfrm>
              <a:off x="-5896484" y="4370672"/>
              <a:ext cx="4405526" cy="1850455"/>
              <a:chOff x="463067" y="4495411"/>
              <a:chExt cx="4405526" cy="1850455"/>
            </a:xfrm>
          </p:grpSpPr>
          <p:grpSp>
            <p:nvGrpSpPr>
              <p:cNvPr id="40" name="Group 39">
                <a:extLst>
                  <a:ext uri="{FF2B5EF4-FFF2-40B4-BE49-F238E27FC236}">
                    <a16:creationId xmlns:a16="http://schemas.microsoft.com/office/drawing/2014/main" xmlns="" id="{F1D41D6E-77DC-6842-944C-BAC0DC6794BB}"/>
                  </a:ext>
                </a:extLst>
              </p:cNvPr>
              <p:cNvGrpSpPr/>
              <p:nvPr/>
            </p:nvGrpSpPr>
            <p:grpSpPr>
              <a:xfrm>
                <a:off x="463067" y="4495411"/>
                <a:ext cx="4405526" cy="1850455"/>
                <a:chOff x="463067" y="4495411"/>
                <a:chExt cx="4405526" cy="1850455"/>
              </a:xfrm>
            </p:grpSpPr>
            <p:sp>
              <p:nvSpPr>
                <p:cNvPr id="42" name="Freeform 41">
                  <a:extLst>
                    <a:ext uri="{FF2B5EF4-FFF2-40B4-BE49-F238E27FC236}">
                      <a16:creationId xmlns:a16="http://schemas.microsoft.com/office/drawing/2014/main" xmlns="" id="{A23F97BC-8E12-FF4D-BCAF-267F09D60364}"/>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42">
                  <a:extLst>
                    <a:ext uri="{FF2B5EF4-FFF2-40B4-BE49-F238E27FC236}">
                      <a16:creationId xmlns:a16="http://schemas.microsoft.com/office/drawing/2014/main" xmlns="" id="{DA7087B8-5DB3-7442-92B1-C65C7C7878E8}"/>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EA5F2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1" name="Oval 40">
                <a:extLst>
                  <a:ext uri="{FF2B5EF4-FFF2-40B4-BE49-F238E27FC236}">
                    <a16:creationId xmlns:a16="http://schemas.microsoft.com/office/drawing/2014/main" xmlns="" id="{0E6FE552-CD70-FF45-86D0-2C1A471E5EA0}"/>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 Placeholder 6">
              <a:extLst>
                <a:ext uri="{FF2B5EF4-FFF2-40B4-BE49-F238E27FC236}">
                  <a16:creationId xmlns:a16="http://schemas.microsoft.com/office/drawing/2014/main" xmlns="" id="{719C95BF-D2B3-A444-BE58-EFB67886E904}"/>
                </a:ext>
              </a:extLst>
            </p:cNvPr>
            <p:cNvSpPr txBox="1">
              <a:spLocks/>
            </p:cNvSpPr>
            <p:nvPr/>
          </p:nvSpPr>
          <p:spPr>
            <a:xfrm>
              <a:off x="-5545861" y="5201214"/>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EA5F2D"/>
                  </a:solidFill>
                </a:rPr>
                <a:t>3</a:t>
              </a:r>
            </a:p>
          </p:txBody>
        </p:sp>
        <p:sp>
          <p:nvSpPr>
            <p:cNvPr id="38" name="Text Placeholder 6">
              <a:extLst>
                <a:ext uri="{FF2B5EF4-FFF2-40B4-BE49-F238E27FC236}">
                  <a16:creationId xmlns:a16="http://schemas.microsoft.com/office/drawing/2014/main" xmlns="" id="{C98E982B-B6BD-864D-B307-E218F0D34A67}"/>
                </a:ext>
              </a:extLst>
            </p:cNvPr>
            <p:cNvSpPr txBox="1">
              <a:spLocks/>
            </p:cNvSpPr>
            <p:nvPr/>
          </p:nvSpPr>
          <p:spPr>
            <a:xfrm>
              <a:off x="-4727449" y="4972379"/>
              <a:ext cx="3030512" cy="646331"/>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Make up your own actions and play again. How else might Woody move?</a:t>
              </a:r>
              <a:br>
                <a:rPr lang="en-GB" sz="1400" dirty="0">
                  <a:solidFill>
                    <a:schemeClr val="bg1"/>
                  </a:solidFill>
                </a:rPr>
              </a:br>
              <a:r>
                <a:rPr lang="en-GB" sz="1400" dirty="0">
                  <a:solidFill>
                    <a:schemeClr val="bg1"/>
                  </a:solidFill>
                </a:rPr>
                <a:t>How might the other toys move?</a:t>
              </a:r>
            </a:p>
          </p:txBody>
        </p:sp>
      </p:grpSp>
    </p:spTree>
    <p:extLst>
      <p:ext uri="{BB962C8B-B14F-4D97-AF65-F5344CB8AC3E}">
        <p14:creationId xmlns:p14="http://schemas.microsoft.com/office/powerpoint/2010/main" val="40622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1C64224-FA15-BF49-A879-54DF1807BD81}"/>
              </a:ext>
            </a:extLst>
          </p:cNvPr>
          <p:cNvSpPr>
            <a:spLocks noGrp="1"/>
          </p:cNvSpPr>
          <p:nvPr>
            <p:ph type="ctrTitle"/>
          </p:nvPr>
        </p:nvSpPr>
        <p:spPr>
          <a:xfrm>
            <a:off x="1635760" y="514731"/>
            <a:ext cx="3850640" cy="984885"/>
          </a:xfrm>
        </p:spPr>
        <p:txBody>
          <a:bodyPr/>
          <a:lstStyle/>
          <a:p>
            <a:r>
              <a:rPr lang="en-GB" dirty="0"/>
              <a:t>Travel ‘to infinity </a:t>
            </a:r>
            <a:br>
              <a:rPr lang="en-GB" dirty="0"/>
            </a:br>
            <a:r>
              <a:rPr lang="en-GB" dirty="0"/>
              <a:t>and beyond!’</a:t>
            </a:r>
          </a:p>
        </p:txBody>
      </p:sp>
      <p:pic>
        <p:nvPicPr>
          <p:cNvPr id="29" name="Picture 28" descr="Buzz crouching and ready for action">
            <a:extLst>
              <a:ext uri="{FF2B5EF4-FFF2-40B4-BE49-F238E27FC236}">
                <a16:creationId xmlns:a16="http://schemas.microsoft.com/office/drawing/2014/main" xmlns="" id="{F1713246-4E72-C24C-B74A-DABC175556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233"/>
          <a:stretch/>
        </p:blipFill>
        <p:spPr>
          <a:xfrm>
            <a:off x="5050478" y="0"/>
            <a:ext cx="4093521" cy="6858000"/>
          </a:xfrm>
          <a:prstGeom prst="rect">
            <a:avLst/>
          </a:prstGeom>
        </p:spPr>
      </p:pic>
      <p:sp>
        <p:nvSpPr>
          <p:cNvPr id="28" name="object 14">
            <a:extLst>
              <a:ext uri="{FF2B5EF4-FFF2-40B4-BE49-F238E27FC236}">
                <a16:creationId xmlns:a16="http://schemas.microsoft.com/office/drawing/2014/main" xmlns="" id="{7B9A6ADC-A708-9143-AD45-100C16557D34}"/>
              </a:ext>
              <a:ext uri="{C183D7F6-B498-43B3-948B-1728B52AA6E4}">
                <adec:decorative xmlns:adec="http://schemas.microsoft.com/office/drawing/2017/decorative" xmlns="" val="1"/>
              </a:ext>
            </a:extLst>
          </p:cNvPr>
          <p:cNvSpPr txBox="1"/>
          <p:nvPr/>
        </p:nvSpPr>
        <p:spPr>
          <a:xfrm>
            <a:off x="7115013" y="6613200"/>
            <a:ext cx="1922889" cy="120546"/>
          </a:xfrm>
          <a:prstGeom prst="rect">
            <a:avLst/>
          </a:prstGeom>
        </p:spPr>
        <p:txBody>
          <a:bodyPr vert="horz" wrap="square" lIns="0" tIns="12700" rIns="0" bIns="0" rtlCol="0">
            <a:spAutoFit/>
          </a:bodyPr>
          <a:lstStyle/>
          <a:p>
            <a:pPr marL="12700" algn="r">
              <a:lnSpc>
                <a:spcPct val="100000"/>
              </a:lnSpc>
              <a:spcBef>
                <a:spcPts val="100"/>
              </a:spcBef>
            </a:pPr>
            <a:r>
              <a:rPr sz="700" spc="-5" dirty="0">
                <a:solidFill>
                  <a:schemeClr val="bg1"/>
                </a:solidFill>
                <a:latin typeface="Arial"/>
                <a:cs typeface="Arial"/>
              </a:rPr>
              <a:t>©</a:t>
            </a:r>
            <a:r>
              <a:rPr lang="en-GB" sz="700" spc="-5" dirty="0">
                <a:solidFill>
                  <a:schemeClr val="bg1"/>
                </a:solidFill>
                <a:latin typeface="Arial"/>
                <a:cs typeface="Arial"/>
              </a:rPr>
              <a:t>Disney/Pixar</a:t>
            </a:r>
            <a:endParaRPr sz="700" dirty="0">
              <a:solidFill>
                <a:schemeClr val="bg1"/>
              </a:solidFill>
              <a:latin typeface="Arial"/>
              <a:cs typeface="Arial"/>
            </a:endParaRPr>
          </a:p>
        </p:txBody>
      </p:sp>
      <p:sp>
        <p:nvSpPr>
          <p:cNvPr id="2" name="Text Placeholder 1">
            <a:extLst>
              <a:ext uri="{FF2B5EF4-FFF2-40B4-BE49-F238E27FC236}">
                <a16:creationId xmlns:a16="http://schemas.microsoft.com/office/drawing/2014/main" xmlns="" id="{BE265318-A64C-A040-B973-9AC3E17D758A}"/>
              </a:ext>
            </a:extLst>
          </p:cNvPr>
          <p:cNvSpPr>
            <a:spLocks noGrp="1"/>
          </p:cNvSpPr>
          <p:nvPr>
            <p:ph type="body" sz="quarter" idx="10"/>
          </p:nvPr>
        </p:nvSpPr>
        <p:spPr>
          <a:xfrm>
            <a:off x="466725" y="1790623"/>
            <a:ext cx="4532313" cy="2154436"/>
          </a:xfrm>
        </p:spPr>
        <p:txBody>
          <a:bodyPr/>
          <a:lstStyle/>
          <a:p>
            <a:r>
              <a:rPr lang="en-GB" sz="1400" b="1" dirty="0"/>
              <a:t>Buzz Lightyear believes he can fly. He pops out his wings and shouts ‘To infinity and beyond!’ when he tries to take off. Can you try and go ‘To infinity and beyond!’ and see how far you can travel?</a:t>
            </a:r>
          </a:p>
          <a:p>
            <a:r>
              <a:rPr lang="en-GB" sz="1400" b="1" dirty="0"/>
              <a:t> </a:t>
            </a:r>
          </a:p>
          <a:p>
            <a:r>
              <a:rPr lang="en-GB" sz="1400" b="1" dirty="0"/>
              <a:t>How far can you travel each time?</a:t>
            </a:r>
          </a:p>
          <a:p>
            <a:pPr>
              <a:buClrTx/>
              <a:buFontTx/>
            </a:pPr>
            <a:endParaRPr lang="en-GB" sz="1400" dirty="0"/>
          </a:p>
          <a:p>
            <a:r>
              <a:rPr lang="en-GB" sz="1400" dirty="0"/>
              <a:t>Try out your new wings and go for a test flight.</a:t>
            </a:r>
          </a:p>
          <a:p>
            <a:r>
              <a:rPr lang="en-GB" sz="1400" dirty="0"/>
              <a:t>Set a timer or get a friend to time for 2 minutes. </a:t>
            </a:r>
            <a:br>
              <a:rPr lang="en-GB" sz="1400" dirty="0"/>
            </a:br>
            <a:r>
              <a:rPr lang="en-GB" sz="1400" dirty="0"/>
              <a:t>How far can you travel in that time?</a:t>
            </a:r>
          </a:p>
        </p:txBody>
      </p:sp>
      <p:grpSp>
        <p:nvGrpSpPr>
          <p:cNvPr id="52" name="Group 51">
            <a:extLst>
              <a:ext uri="{FF2B5EF4-FFF2-40B4-BE49-F238E27FC236}">
                <a16:creationId xmlns:a16="http://schemas.microsoft.com/office/drawing/2014/main" xmlns="" id="{33D75F61-B9C7-6D45-8E68-D4FC7A3D847C}"/>
              </a:ext>
            </a:extLst>
          </p:cNvPr>
          <p:cNvGrpSpPr/>
          <p:nvPr/>
        </p:nvGrpSpPr>
        <p:grpSpPr>
          <a:xfrm>
            <a:off x="466725" y="4481196"/>
            <a:ext cx="4405526" cy="1850455"/>
            <a:chOff x="-5896484" y="81946"/>
            <a:chExt cx="4405526" cy="1850455"/>
          </a:xfrm>
        </p:grpSpPr>
        <p:grpSp>
          <p:nvGrpSpPr>
            <p:cNvPr id="53" name="Group 52">
              <a:extLst>
                <a:ext uri="{FF2B5EF4-FFF2-40B4-BE49-F238E27FC236}">
                  <a16:creationId xmlns:a16="http://schemas.microsoft.com/office/drawing/2014/main" xmlns="" id="{D460AD57-5398-B743-98E4-082581BEB27B}"/>
                </a:ext>
              </a:extLst>
            </p:cNvPr>
            <p:cNvGrpSpPr/>
            <p:nvPr/>
          </p:nvGrpSpPr>
          <p:grpSpPr>
            <a:xfrm>
              <a:off x="-5896484" y="81946"/>
              <a:ext cx="4405526" cy="1850455"/>
              <a:chOff x="463067" y="4495411"/>
              <a:chExt cx="4405526" cy="1850455"/>
            </a:xfrm>
          </p:grpSpPr>
          <p:grpSp>
            <p:nvGrpSpPr>
              <p:cNvPr id="56" name="Group 55">
                <a:extLst>
                  <a:ext uri="{FF2B5EF4-FFF2-40B4-BE49-F238E27FC236}">
                    <a16:creationId xmlns:a16="http://schemas.microsoft.com/office/drawing/2014/main" xmlns="" id="{968C389C-658B-5643-B3AD-B3B5FA02F0C5}"/>
                  </a:ext>
                </a:extLst>
              </p:cNvPr>
              <p:cNvGrpSpPr/>
              <p:nvPr/>
            </p:nvGrpSpPr>
            <p:grpSpPr>
              <a:xfrm>
                <a:off x="463067" y="4495411"/>
                <a:ext cx="4405526" cy="1850455"/>
                <a:chOff x="463067" y="4495411"/>
                <a:chExt cx="4405526" cy="1850455"/>
              </a:xfrm>
            </p:grpSpPr>
            <p:sp>
              <p:nvSpPr>
                <p:cNvPr id="58" name="Freeform 57">
                  <a:extLst>
                    <a:ext uri="{FF2B5EF4-FFF2-40B4-BE49-F238E27FC236}">
                      <a16:creationId xmlns:a16="http://schemas.microsoft.com/office/drawing/2014/main" xmlns="" id="{9D5BDF4C-36A0-9C40-8068-1A442B640B4E}"/>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9" name="Freeform 58">
                  <a:extLst>
                    <a:ext uri="{FF2B5EF4-FFF2-40B4-BE49-F238E27FC236}">
                      <a16:creationId xmlns:a16="http://schemas.microsoft.com/office/drawing/2014/main" xmlns="" id="{4F315FD9-88C1-5848-A2F0-D7BEFD1552EC}"/>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25A6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7" name="Oval 56">
                <a:extLst>
                  <a:ext uri="{FF2B5EF4-FFF2-40B4-BE49-F238E27FC236}">
                    <a16:creationId xmlns:a16="http://schemas.microsoft.com/office/drawing/2014/main" xmlns="" id="{B5953C0E-C635-8D45-AAB4-9196F02F3F93}"/>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 Placeholder 6">
              <a:extLst>
                <a:ext uri="{FF2B5EF4-FFF2-40B4-BE49-F238E27FC236}">
                  <a16:creationId xmlns:a16="http://schemas.microsoft.com/office/drawing/2014/main" xmlns="" id="{FDFFEC34-ECA5-B24D-81E9-64A145A967BC}"/>
                </a:ext>
              </a:extLst>
            </p:cNvPr>
            <p:cNvSpPr txBox="1">
              <a:spLocks/>
            </p:cNvSpPr>
            <p:nvPr/>
          </p:nvSpPr>
          <p:spPr>
            <a:xfrm>
              <a:off x="-5545861" y="884062"/>
              <a:ext cx="273735" cy="246221"/>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b="1" dirty="0">
                  <a:solidFill>
                    <a:srgbClr val="25A638"/>
                  </a:solidFill>
                </a:rPr>
                <a:t>1</a:t>
              </a:r>
            </a:p>
          </p:txBody>
        </p:sp>
        <p:sp>
          <p:nvSpPr>
            <p:cNvPr id="54" name="Text Placeholder 6">
              <a:extLst>
                <a:ext uri="{FF2B5EF4-FFF2-40B4-BE49-F238E27FC236}">
                  <a16:creationId xmlns:a16="http://schemas.microsoft.com/office/drawing/2014/main" xmlns="" id="{E11AA1EC-4020-0946-9115-5F7039E9F564}"/>
                </a:ext>
              </a:extLst>
            </p:cNvPr>
            <p:cNvSpPr txBox="1">
              <a:spLocks/>
            </p:cNvSpPr>
            <p:nvPr/>
          </p:nvSpPr>
          <p:spPr>
            <a:xfrm>
              <a:off x="-4727449" y="456891"/>
              <a:ext cx="2936240" cy="1077218"/>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You can count laps around the playground, distance along a track or the number of shuttle runs you do. Choose a way to travel, such as running, skipping, fast walking.</a:t>
              </a:r>
            </a:p>
          </p:txBody>
        </p:sp>
      </p:grpSp>
      <p:grpSp>
        <p:nvGrpSpPr>
          <p:cNvPr id="44" name="Group 43">
            <a:extLst>
              <a:ext uri="{FF2B5EF4-FFF2-40B4-BE49-F238E27FC236}">
                <a16:creationId xmlns:a16="http://schemas.microsoft.com/office/drawing/2014/main" xmlns="" id="{980DB534-BDE7-A148-9B3D-B00D463F9457}"/>
              </a:ext>
            </a:extLst>
          </p:cNvPr>
          <p:cNvGrpSpPr/>
          <p:nvPr/>
        </p:nvGrpSpPr>
        <p:grpSpPr>
          <a:xfrm>
            <a:off x="466725" y="4481196"/>
            <a:ext cx="4405526" cy="1850455"/>
            <a:chOff x="-5896484" y="2226309"/>
            <a:chExt cx="4405526" cy="1850455"/>
          </a:xfrm>
        </p:grpSpPr>
        <p:grpSp>
          <p:nvGrpSpPr>
            <p:cNvPr id="45" name="Group 44">
              <a:extLst>
                <a:ext uri="{FF2B5EF4-FFF2-40B4-BE49-F238E27FC236}">
                  <a16:creationId xmlns:a16="http://schemas.microsoft.com/office/drawing/2014/main" xmlns="" id="{28727E42-622E-A043-8A2F-9491F73226C7}"/>
                </a:ext>
              </a:extLst>
            </p:cNvPr>
            <p:cNvGrpSpPr/>
            <p:nvPr/>
          </p:nvGrpSpPr>
          <p:grpSpPr>
            <a:xfrm>
              <a:off x="-5896484" y="2226309"/>
              <a:ext cx="4405526" cy="1850455"/>
              <a:chOff x="463067" y="4495411"/>
              <a:chExt cx="4405526" cy="1850455"/>
            </a:xfrm>
          </p:grpSpPr>
          <p:grpSp>
            <p:nvGrpSpPr>
              <p:cNvPr id="48" name="Group 47">
                <a:extLst>
                  <a:ext uri="{FF2B5EF4-FFF2-40B4-BE49-F238E27FC236}">
                    <a16:creationId xmlns:a16="http://schemas.microsoft.com/office/drawing/2014/main" xmlns="" id="{077CB850-1BC9-0149-9338-A6175B35C1D6}"/>
                  </a:ext>
                </a:extLst>
              </p:cNvPr>
              <p:cNvGrpSpPr/>
              <p:nvPr/>
            </p:nvGrpSpPr>
            <p:grpSpPr>
              <a:xfrm>
                <a:off x="463067" y="4495411"/>
                <a:ext cx="4405526" cy="1850455"/>
                <a:chOff x="463067" y="4495411"/>
                <a:chExt cx="4405526" cy="1850455"/>
              </a:xfrm>
            </p:grpSpPr>
            <p:sp>
              <p:nvSpPr>
                <p:cNvPr id="50" name="Freeform 49">
                  <a:extLst>
                    <a:ext uri="{FF2B5EF4-FFF2-40B4-BE49-F238E27FC236}">
                      <a16:creationId xmlns:a16="http://schemas.microsoft.com/office/drawing/2014/main" xmlns="" id="{0D2247D2-D4DF-284A-B6E0-23AAEC0EA35F}"/>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Freeform 50">
                  <a:extLst>
                    <a:ext uri="{FF2B5EF4-FFF2-40B4-BE49-F238E27FC236}">
                      <a16:creationId xmlns:a16="http://schemas.microsoft.com/office/drawing/2014/main" xmlns="" id="{DF16B1EE-A931-B040-B09C-52C5589C61EC}"/>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25A6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Oval 48">
                <a:extLst>
                  <a:ext uri="{FF2B5EF4-FFF2-40B4-BE49-F238E27FC236}">
                    <a16:creationId xmlns:a16="http://schemas.microsoft.com/office/drawing/2014/main" xmlns="" id="{9EF66CCE-CF9B-674B-9A03-6CB6547A85B2}"/>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 Placeholder 6">
              <a:extLst>
                <a:ext uri="{FF2B5EF4-FFF2-40B4-BE49-F238E27FC236}">
                  <a16:creationId xmlns:a16="http://schemas.microsoft.com/office/drawing/2014/main" xmlns="" id="{B448F073-A026-D042-B368-89A2185554C4}"/>
                </a:ext>
              </a:extLst>
            </p:cNvPr>
            <p:cNvSpPr txBox="1">
              <a:spLocks/>
            </p:cNvSpPr>
            <p:nvPr/>
          </p:nvSpPr>
          <p:spPr>
            <a:xfrm>
              <a:off x="-5545861" y="3043813"/>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25A638"/>
                  </a:solidFill>
                </a:rPr>
                <a:t>2</a:t>
              </a:r>
            </a:p>
          </p:txBody>
        </p:sp>
        <p:sp>
          <p:nvSpPr>
            <p:cNvPr id="46" name="Text Placeholder 6">
              <a:extLst>
                <a:ext uri="{FF2B5EF4-FFF2-40B4-BE49-F238E27FC236}">
                  <a16:creationId xmlns:a16="http://schemas.microsoft.com/office/drawing/2014/main" xmlns="" id="{8A9249B5-52B3-DE45-A210-2A76EA77CDD1}"/>
                </a:ext>
              </a:extLst>
            </p:cNvPr>
            <p:cNvSpPr txBox="1">
              <a:spLocks/>
            </p:cNvSpPr>
            <p:nvPr/>
          </p:nvSpPr>
          <p:spPr>
            <a:xfrm>
              <a:off x="-4727450" y="2635412"/>
              <a:ext cx="3142219" cy="1077218"/>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Set the timer again. Can you go </a:t>
              </a:r>
              <a:br>
                <a:rPr lang="en-GB" sz="1400" dirty="0">
                  <a:solidFill>
                    <a:schemeClr val="bg1"/>
                  </a:solidFill>
                </a:rPr>
              </a:br>
              <a:r>
                <a:rPr lang="en-GB" sz="1400" dirty="0">
                  <a:solidFill>
                    <a:schemeClr val="bg1"/>
                  </a:solidFill>
                </a:rPr>
                <a:t>further this time? Set the timer again. Can you go further or travel differently this time? Try to make 4 runs in total. On which one did you travel furthest?</a:t>
              </a:r>
            </a:p>
          </p:txBody>
        </p:sp>
      </p:grpSp>
      <p:grpSp>
        <p:nvGrpSpPr>
          <p:cNvPr id="36" name="Group 35">
            <a:extLst>
              <a:ext uri="{FF2B5EF4-FFF2-40B4-BE49-F238E27FC236}">
                <a16:creationId xmlns:a16="http://schemas.microsoft.com/office/drawing/2014/main" xmlns="" id="{82226399-9A03-2144-A998-55D5BE8F85D6}"/>
              </a:ext>
            </a:extLst>
          </p:cNvPr>
          <p:cNvGrpSpPr/>
          <p:nvPr/>
        </p:nvGrpSpPr>
        <p:grpSpPr>
          <a:xfrm>
            <a:off x="466725" y="4481196"/>
            <a:ext cx="4405526" cy="1850455"/>
            <a:chOff x="-5896484" y="4370672"/>
            <a:chExt cx="4405526" cy="1850455"/>
          </a:xfrm>
        </p:grpSpPr>
        <p:grpSp>
          <p:nvGrpSpPr>
            <p:cNvPr id="37" name="Group 36">
              <a:extLst>
                <a:ext uri="{FF2B5EF4-FFF2-40B4-BE49-F238E27FC236}">
                  <a16:creationId xmlns:a16="http://schemas.microsoft.com/office/drawing/2014/main" xmlns="" id="{C432AA0A-3ABB-AB47-A079-4783AC99A43A}"/>
                </a:ext>
              </a:extLst>
            </p:cNvPr>
            <p:cNvGrpSpPr/>
            <p:nvPr/>
          </p:nvGrpSpPr>
          <p:grpSpPr>
            <a:xfrm>
              <a:off x="-5896484" y="4370672"/>
              <a:ext cx="4405526" cy="1850455"/>
              <a:chOff x="463067" y="4495411"/>
              <a:chExt cx="4405526" cy="1850455"/>
            </a:xfrm>
          </p:grpSpPr>
          <p:grpSp>
            <p:nvGrpSpPr>
              <p:cNvPr id="40" name="Group 39">
                <a:extLst>
                  <a:ext uri="{FF2B5EF4-FFF2-40B4-BE49-F238E27FC236}">
                    <a16:creationId xmlns:a16="http://schemas.microsoft.com/office/drawing/2014/main" xmlns="" id="{14D79830-8793-A44B-81FB-6B526786BDB5}"/>
                  </a:ext>
                </a:extLst>
              </p:cNvPr>
              <p:cNvGrpSpPr/>
              <p:nvPr/>
            </p:nvGrpSpPr>
            <p:grpSpPr>
              <a:xfrm>
                <a:off x="463067" y="4495411"/>
                <a:ext cx="4405526" cy="1850455"/>
                <a:chOff x="463067" y="4495411"/>
                <a:chExt cx="4405526" cy="1850455"/>
              </a:xfrm>
            </p:grpSpPr>
            <p:sp>
              <p:nvSpPr>
                <p:cNvPr id="42" name="Freeform 41">
                  <a:extLst>
                    <a:ext uri="{FF2B5EF4-FFF2-40B4-BE49-F238E27FC236}">
                      <a16:creationId xmlns:a16="http://schemas.microsoft.com/office/drawing/2014/main" xmlns="" id="{B5D31B2E-916A-FE45-B01F-CCCA3E00F1E1}"/>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42">
                  <a:extLst>
                    <a:ext uri="{FF2B5EF4-FFF2-40B4-BE49-F238E27FC236}">
                      <a16:creationId xmlns:a16="http://schemas.microsoft.com/office/drawing/2014/main" xmlns="" id="{A03DBD1C-F616-AE42-AEDD-D7124C194CB8}"/>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25A6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1" name="Oval 40">
                <a:extLst>
                  <a:ext uri="{FF2B5EF4-FFF2-40B4-BE49-F238E27FC236}">
                    <a16:creationId xmlns:a16="http://schemas.microsoft.com/office/drawing/2014/main" xmlns="" id="{BACF5F29-2F2D-6A4B-A55D-957C8E7B8F13}"/>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 Placeholder 6">
              <a:extLst>
                <a:ext uri="{FF2B5EF4-FFF2-40B4-BE49-F238E27FC236}">
                  <a16:creationId xmlns:a16="http://schemas.microsoft.com/office/drawing/2014/main" xmlns="" id="{3ED6D838-6966-694F-A117-312AEF19630B}"/>
                </a:ext>
              </a:extLst>
            </p:cNvPr>
            <p:cNvSpPr txBox="1">
              <a:spLocks/>
            </p:cNvSpPr>
            <p:nvPr/>
          </p:nvSpPr>
          <p:spPr>
            <a:xfrm>
              <a:off x="-5545861" y="5188878"/>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25A638"/>
                  </a:solidFill>
                </a:rPr>
                <a:t>3</a:t>
              </a:r>
            </a:p>
          </p:txBody>
        </p:sp>
        <p:sp>
          <p:nvSpPr>
            <p:cNvPr id="38" name="Text Placeholder 6">
              <a:extLst>
                <a:ext uri="{FF2B5EF4-FFF2-40B4-BE49-F238E27FC236}">
                  <a16:creationId xmlns:a16="http://schemas.microsoft.com/office/drawing/2014/main" xmlns="" id="{6FDC0F3C-B53B-3D40-97FD-402E71E33474}"/>
                </a:ext>
              </a:extLst>
            </p:cNvPr>
            <p:cNvSpPr txBox="1">
              <a:spLocks/>
            </p:cNvSpPr>
            <p:nvPr/>
          </p:nvSpPr>
          <p:spPr>
            <a:xfrm>
              <a:off x="-4727449" y="5068782"/>
              <a:ext cx="3030512" cy="430887"/>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How will you encourage each other </a:t>
              </a:r>
              <a:br>
                <a:rPr lang="en-GB" sz="1400" dirty="0">
                  <a:solidFill>
                    <a:schemeClr val="bg1"/>
                  </a:solidFill>
                </a:rPr>
              </a:br>
              <a:r>
                <a:rPr lang="en-GB" sz="1400" dirty="0">
                  <a:solidFill>
                    <a:schemeClr val="bg1"/>
                  </a:solidFill>
                </a:rPr>
                <a:t>to fly as well as Buzz Lightyear?</a:t>
              </a:r>
            </a:p>
          </p:txBody>
        </p:sp>
      </p:grpSp>
    </p:spTree>
    <p:extLst>
      <p:ext uri="{BB962C8B-B14F-4D97-AF65-F5344CB8AC3E}">
        <p14:creationId xmlns:p14="http://schemas.microsoft.com/office/powerpoint/2010/main" val="390470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1C64224-FA15-BF49-A879-54DF1807BD81}"/>
              </a:ext>
            </a:extLst>
          </p:cNvPr>
          <p:cNvSpPr>
            <a:spLocks noGrp="1"/>
          </p:cNvSpPr>
          <p:nvPr>
            <p:ph type="ctrTitle"/>
          </p:nvPr>
        </p:nvSpPr>
        <p:spPr>
          <a:xfrm>
            <a:off x="1635760" y="514731"/>
            <a:ext cx="3484880" cy="492443"/>
          </a:xfrm>
        </p:spPr>
        <p:txBody>
          <a:bodyPr/>
          <a:lstStyle/>
          <a:p>
            <a:r>
              <a:rPr lang="en-GB" dirty="0"/>
              <a:t>Training station</a:t>
            </a:r>
          </a:p>
        </p:txBody>
      </p:sp>
      <p:pic>
        <p:nvPicPr>
          <p:cNvPr id="34" name="Picture 33" descr="Black Widow crouching low">
            <a:extLst>
              <a:ext uri="{FF2B5EF4-FFF2-40B4-BE49-F238E27FC236}">
                <a16:creationId xmlns:a16="http://schemas.microsoft.com/office/drawing/2014/main" xmlns="" id="{7BB18DA2-297F-1B42-86EE-E142A28010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62790" y="0"/>
            <a:ext cx="4081210" cy="6858000"/>
          </a:xfrm>
          <a:prstGeom prst="rect">
            <a:avLst/>
          </a:prstGeom>
        </p:spPr>
      </p:pic>
      <p:sp>
        <p:nvSpPr>
          <p:cNvPr id="33" name="object 14">
            <a:extLst>
              <a:ext uri="{FF2B5EF4-FFF2-40B4-BE49-F238E27FC236}">
                <a16:creationId xmlns:a16="http://schemas.microsoft.com/office/drawing/2014/main" xmlns="" id="{785955C3-F279-DB4E-B991-E1EDB83D94D3}"/>
              </a:ext>
              <a:ext uri="{C183D7F6-B498-43B3-948B-1728B52AA6E4}">
                <adec:decorative xmlns:adec="http://schemas.microsoft.com/office/drawing/2017/decorative" xmlns="" val="1"/>
              </a:ext>
            </a:extLst>
          </p:cNvPr>
          <p:cNvSpPr txBox="1"/>
          <p:nvPr/>
        </p:nvSpPr>
        <p:spPr>
          <a:xfrm>
            <a:off x="7115013" y="6613200"/>
            <a:ext cx="1922889" cy="120546"/>
          </a:xfrm>
          <a:prstGeom prst="rect">
            <a:avLst/>
          </a:prstGeom>
        </p:spPr>
        <p:txBody>
          <a:bodyPr vert="horz" wrap="square" lIns="0" tIns="12700" rIns="0" bIns="0" rtlCol="0">
            <a:spAutoFit/>
          </a:bodyPr>
          <a:lstStyle/>
          <a:p>
            <a:pPr marL="12700" algn="r">
              <a:lnSpc>
                <a:spcPct val="100000"/>
              </a:lnSpc>
              <a:spcBef>
                <a:spcPts val="100"/>
              </a:spcBef>
            </a:pPr>
            <a:r>
              <a:rPr sz="700" spc="-5" dirty="0">
                <a:solidFill>
                  <a:schemeClr val="bg1"/>
                </a:solidFill>
                <a:latin typeface="Arial"/>
                <a:cs typeface="Arial"/>
              </a:rPr>
              <a:t>©</a:t>
            </a:r>
            <a:r>
              <a:rPr lang="en-GB" sz="700" spc="-5" dirty="0">
                <a:solidFill>
                  <a:schemeClr val="bg1"/>
                </a:solidFill>
                <a:latin typeface="Arial"/>
                <a:cs typeface="Arial"/>
              </a:rPr>
              <a:t> 2021 MARVEL</a:t>
            </a:r>
            <a:endParaRPr sz="700" dirty="0">
              <a:solidFill>
                <a:schemeClr val="bg1"/>
              </a:solidFill>
              <a:latin typeface="Arial"/>
              <a:cs typeface="Arial"/>
            </a:endParaRPr>
          </a:p>
        </p:txBody>
      </p:sp>
      <p:sp>
        <p:nvSpPr>
          <p:cNvPr id="2" name="Text Placeholder 1">
            <a:extLst>
              <a:ext uri="{FF2B5EF4-FFF2-40B4-BE49-F238E27FC236}">
                <a16:creationId xmlns:a16="http://schemas.microsoft.com/office/drawing/2014/main" xmlns="" id="{6713ACC9-02C0-D841-AE05-729943EB5665}"/>
              </a:ext>
            </a:extLst>
          </p:cNvPr>
          <p:cNvSpPr>
            <a:spLocks noGrp="1"/>
          </p:cNvSpPr>
          <p:nvPr>
            <p:ph type="body" sz="quarter" idx="10"/>
          </p:nvPr>
        </p:nvSpPr>
        <p:spPr>
          <a:xfrm>
            <a:off x="466725" y="1790623"/>
            <a:ext cx="4653915" cy="1723549"/>
          </a:xfrm>
        </p:spPr>
        <p:txBody>
          <a:bodyPr/>
          <a:lstStyle/>
          <a:p>
            <a:r>
              <a:rPr lang="en-US" sz="1400" b="1" dirty="0"/>
              <a:t>Black Widow had to train for more than a </a:t>
            </a:r>
            <a:br>
              <a:rPr lang="en-US" sz="1400" b="1" dirty="0"/>
            </a:br>
            <a:r>
              <a:rPr lang="en-US" sz="1400" b="1" dirty="0"/>
              <a:t>decade to become a super spy! Can you </a:t>
            </a:r>
            <a:br>
              <a:rPr lang="en-US" sz="1400" b="1" dirty="0"/>
            </a:br>
            <a:r>
              <a:rPr lang="en-US" sz="1400" b="1" dirty="0"/>
              <a:t>train like Black Widow?</a:t>
            </a:r>
          </a:p>
          <a:p>
            <a:endParaRPr lang="en-US" sz="1400" b="1" dirty="0"/>
          </a:p>
          <a:p>
            <a:r>
              <a:rPr lang="en-US" sz="1400" b="1" dirty="0"/>
              <a:t>Follow the instructions to become a super spy!</a:t>
            </a:r>
          </a:p>
          <a:p>
            <a:endParaRPr lang="en-US" sz="1400" dirty="0"/>
          </a:p>
          <a:p>
            <a:r>
              <a:rPr lang="en-US" sz="1400" dirty="0"/>
              <a:t>One person will be the chief spy (trainer). </a:t>
            </a:r>
            <a:br>
              <a:rPr lang="en-US" sz="1400" dirty="0"/>
            </a:br>
            <a:r>
              <a:rPr lang="en-US" sz="1400" dirty="0"/>
              <a:t>They stand at the front and call instructions. </a:t>
            </a:r>
          </a:p>
        </p:txBody>
      </p:sp>
      <p:grpSp>
        <p:nvGrpSpPr>
          <p:cNvPr id="103" name="Group 102">
            <a:extLst>
              <a:ext uri="{FF2B5EF4-FFF2-40B4-BE49-F238E27FC236}">
                <a16:creationId xmlns:a16="http://schemas.microsoft.com/office/drawing/2014/main" xmlns="" id="{CC3AE291-E9DC-EA48-9EAE-76B099A5CF5D}"/>
              </a:ext>
            </a:extLst>
          </p:cNvPr>
          <p:cNvGrpSpPr/>
          <p:nvPr/>
        </p:nvGrpSpPr>
        <p:grpSpPr>
          <a:xfrm>
            <a:off x="411746" y="4040036"/>
            <a:ext cx="4405527" cy="2398951"/>
            <a:chOff x="-5377913" y="-1637999"/>
            <a:chExt cx="4405527" cy="2398951"/>
          </a:xfrm>
        </p:grpSpPr>
        <p:grpSp>
          <p:nvGrpSpPr>
            <p:cNvPr id="6" name="Group 5">
              <a:extLst>
                <a:ext uri="{FF2B5EF4-FFF2-40B4-BE49-F238E27FC236}">
                  <a16:creationId xmlns:a16="http://schemas.microsoft.com/office/drawing/2014/main" xmlns="" id="{B8CC6880-C00E-6E4D-9720-FF655335D597}"/>
                </a:ext>
              </a:extLst>
            </p:cNvPr>
            <p:cNvGrpSpPr/>
            <p:nvPr/>
          </p:nvGrpSpPr>
          <p:grpSpPr>
            <a:xfrm>
              <a:off x="-5377913" y="-1637999"/>
              <a:ext cx="4405527" cy="2398951"/>
              <a:chOff x="-5458123" y="7162542"/>
              <a:chExt cx="4405527" cy="2398951"/>
            </a:xfrm>
          </p:grpSpPr>
          <p:sp>
            <p:nvSpPr>
              <p:cNvPr id="5" name="Rounded Rectangle 4">
                <a:extLst>
                  <a:ext uri="{FF2B5EF4-FFF2-40B4-BE49-F238E27FC236}">
                    <a16:creationId xmlns:a16="http://schemas.microsoft.com/office/drawing/2014/main" xmlns="" id="{7ACDCD4D-14FC-6840-BF7A-7E6286239ED4}"/>
                  </a:ext>
                  <a:ext uri="{C183D7F6-B498-43B3-948B-1728B52AA6E4}">
                    <adec:decorative xmlns:adec="http://schemas.microsoft.com/office/drawing/2017/decorative" xmlns="" val="1"/>
                  </a:ext>
                </a:extLst>
              </p:cNvPr>
              <p:cNvSpPr/>
              <p:nvPr/>
            </p:nvSpPr>
            <p:spPr>
              <a:xfrm>
                <a:off x="-5377440" y="7162543"/>
                <a:ext cx="4324844" cy="2398950"/>
              </a:xfrm>
              <a:prstGeom prst="roundRect">
                <a:avLst>
                  <a:gd name="adj" fmla="val 4279"/>
                </a:avLst>
              </a:prstGeom>
              <a:solidFill>
                <a:srgbClr val="E30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81">
                <a:extLst>
                  <a:ext uri="{FF2B5EF4-FFF2-40B4-BE49-F238E27FC236}">
                    <a16:creationId xmlns:a16="http://schemas.microsoft.com/office/drawing/2014/main" xmlns="" id="{069D4D8D-4503-F140-A4E7-1243E4F6E252}"/>
                  </a:ext>
                  <a:ext uri="{C183D7F6-B498-43B3-948B-1728B52AA6E4}">
                    <adec:decorative xmlns:adec="http://schemas.microsoft.com/office/drawing/2017/decorative" xmlns="" val="1"/>
                  </a:ext>
                </a:extLst>
              </p:cNvPr>
              <p:cNvSpPr/>
              <p:nvPr/>
            </p:nvSpPr>
            <p:spPr>
              <a:xfrm>
                <a:off x="-5458123" y="7162542"/>
                <a:ext cx="1003113" cy="2398951"/>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Oval 39">
                <a:extLst>
                  <a:ext uri="{FF2B5EF4-FFF2-40B4-BE49-F238E27FC236}">
                    <a16:creationId xmlns:a16="http://schemas.microsoft.com/office/drawing/2014/main" xmlns="" id="{5F547BE3-470F-D84F-B7E6-73FF76A1F3F5}"/>
                  </a:ext>
                  <a:ext uri="{C183D7F6-B498-43B3-948B-1728B52AA6E4}">
                    <adec:decorative xmlns:adec="http://schemas.microsoft.com/office/drawing/2017/decorative" xmlns="" val="1"/>
                  </a:ext>
                </a:extLst>
              </p:cNvPr>
              <p:cNvSpPr/>
              <p:nvPr/>
            </p:nvSpPr>
            <p:spPr>
              <a:xfrm>
                <a:off x="-5124528" y="8186162"/>
                <a:ext cx="330159" cy="330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6">
                <a:extLst>
                  <a:ext uri="{FF2B5EF4-FFF2-40B4-BE49-F238E27FC236}">
                    <a16:creationId xmlns:a16="http://schemas.microsoft.com/office/drawing/2014/main" xmlns="" id="{4C2900A9-E0D2-C14A-B6E5-385DB6C1C4ED}"/>
                  </a:ext>
                </a:extLst>
              </p:cNvPr>
              <p:cNvSpPr txBox="1">
                <a:spLocks/>
              </p:cNvSpPr>
              <p:nvPr/>
            </p:nvSpPr>
            <p:spPr>
              <a:xfrm>
                <a:off x="-5080903" y="8249863"/>
                <a:ext cx="246669"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E30616"/>
                    </a:solidFill>
                  </a:rPr>
                  <a:t>1</a:t>
                </a:r>
              </a:p>
            </p:txBody>
          </p:sp>
        </p:grpSp>
        <p:sp>
          <p:nvSpPr>
            <p:cNvPr id="69" name="Text Placeholder 6">
              <a:extLst>
                <a:ext uri="{FF2B5EF4-FFF2-40B4-BE49-F238E27FC236}">
                  <a16:creationId xmlns:a16="http://schemas.microsoft.com/office/drawing/2014/main" xmlns="" id="{ED493CD6-C304-4C4A-9E7C-F917E75DE6F5}"/>
                </a:ext>
              </a:extLst>
            </p:cNvPr>
            <p:cNvSpPr txBox="1">
              <a:spLocks/>
            </p:cNvSpPr>
            <p:nvPr/>
          </p:nvSpPr>
          <p:spPr>
            <a:xfrm>
              <a:off x="-4184262" y="-1203353"/>
              <a:ext cx="2842663" cy="1508105"/>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Trainee spies spread around </a:t>
              </a:r>
              <a:br>
                <a:rPr lang="en-GB" sz="1400" dirty="0">
                  <a:solidFill>
                    <a:schemeClr val="bg1"/>
                  </a:solidFill>
                </a:rPr>
              </a:br>
              <a:r>
                <a:rPr lang="en-GB" sz="1400" dirty="0">
                  <a:solidFill>
                    <a:schemeClr val="bg1"/>
                  </a:solidFill>
                </a:rPr>
                <a:t>the space in front of the chief </a:t>
              </a:r>
              <a:br>
                <a:rPr lang="en-GB" sz="1400" dirty="0">
                  <a:solidFill>
                    <a:schemeClr val="bg1"/>
                  </a:solidFill>
                </a:rPr>
              </a:br>
              <a:r>
                <a:rPr lang="en-GB" sz="1400" dirty="0">
                  <a:solidFill>
                    <a:schemeClr val="bg1"/>
                  </a:solidFill>
                </a:rPr>
                <a:t>spy and obey the instructions </a:t>
              </a:r>
              <a:br>
                <a:rPr lang="en-GB" sz="1400" dirty="0">
                  <a:solidFill>
                    <a:schemeClr val="bg1"/>
                  </a:solidFill>
                </a:rPr>
              </a:br>
              <a:r>
                <a:rPr lang="en-GB" sz="1400" dirty="0">
                  <a:solidFill>
                    <a:schemeClr val="bg1"/>
                  </a:solidFill>
                </a:rPr>
                <a:t>(make sure you have enough space!). Follow each instruction exactly and speedily if you want</a:t>
              </a:r>
              <a:br>
                <a:rPr lang="en-GB" sz="1400" dirty="0">
                  <a:solidFill>
                    <a:schemeClr val="bg1"/>
                  </a:solidFill>
                </a:rPr>
              </a:br>
              <a:r>
                <a:rPr lang="en-GB" sz="1400" dirty="0">
                  <a:solidFill>
                    <a:schemeClr val="bg1"/>
                  </a:solidFill>
                </a:rPr>
                <a:t> to become a spy!</a:t>
              </a:r>
            </a:p>
          </p:txBody>
        </p:sp>
      </p:grpSp>
      <p:grpSp>
        <p:nvGrpSpPr>
          <p:cNvPr id="102" name="Group 101">
            <a:extLst>
              <a:ext uri="{FF2B5EF4-FFF2-40B4-BE49-F238E27FC236}">
                <a16:creationId xmlns:a16="http://schemas.microsoft.com/office/drawing/2014/main" xmlns="" id="{B31EE1CD-6EEF-0046-B72F-0227273129C3}"/>
              </a:ext>
            </a:extLst>
          </p:cNvPr>
          <p:cNvGrpSpPr/>
          <p:nvPr/>
        </p:nvGrpSpPr>
        <p:grpSpPr>
          <a:xfrm>
            <a:off x="411746" y="4040036"/>
            <a:ext cx="4405527" cy="2398951"/>
            <a:chOff x="-5377913" y="1007174"/>
            <a:chExt cx="4405527" cy="2398951"/>
          </a:xfrm>
        </p:grpSpPr>
        <p:grpSp>
          <p:nvGrpSpPr>
            <p:cNvPr id="86" name="Group 85">
              <a:extLst>
                <a:ext uri="{FF2B5EF4-FFF2-40B4-BE49-F238E27FC236}">
                  <a16:creationId xmlns:a16="http://schemas.microsoft.com/office/drawing/2014/main" xmlns="" id="{F8B67533-ED7F-FD4C-B529-FE826AD0AD65}"/>
                </a:ext>
              </a:extLst>
            </p:cNvPr>
            <p:cNvGrpSpPr/>
            <p:nvPr/>
          </p:nvGrpSpPr>
          <p:grpSpPr>
            <a:xfrm>
              <a:off x="-5377913" y="1007174"/>
              <a:ext cx="4405527" cy="2398951"/>
              <a:chOff x="-5458123" y="7162542"/>
              <a:chExt cx="4405527" cy="2398951"/>
            </a:xfrm>
          </p:grpSpPr>
          <p:sp>
            <p:nvSpPr>
              <p:cNvPr id="87" name="Rounded Rectangle 86">
                <a:extLst>
                  <a:ext uri="{FF2B5EF4-FFF2-40B4-BE49-F238E27FC236}">
                    <a16:creationId xmlns:a16="http://schemas.microsoft.com/office/drawing/2014/main" xmlns="" id="{0ED6B2E0-00BB-404E-A660-2487E6869485}"/>
                  </a:ext>
                  <a:ext uri="{C183D7F6-B498-43B3-948B-1728B52AA6E4}">
                    <adec:decorative xmlns:adec="http://schemas.microsoft.com/office/drawing/2017/decorative" xmlns="" val="1"/>
                  </a:ext>
                </a:extLst>
              </p:cNvPr>
              <p:cNvSpPr/>
              <p:nvPr/>
            </p:nvSpPr>
            <p:spPr>
              <a:xfrm>
                <a:off x="-5377440" y="7162543"/>
                <a:ext cx="4324844" cy="2398950"/>
              </a:xfrm>
              <a:prstGeom prst="roundRect">
                <a:avLst>
                  <a:gd name="adj" fmla="val 4279"/>
                </a:avLst>
              </a:prstGeom>
              <a:solidFill>
                <a:srgbClr val="E30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Freeform 87">
                <a:extLst>
                  <a:ext uri="{FF2B5EF4-FFF2-40B4-BE49-F238E27FC236}">
                    <a16:creationId xmlns:a16="http://schemas.microsoft.com/office/drawing/2014/main" xmlns="" id="{4DF18E45-C623-B249-AFB3-373FEBB29930}"/>
                  </a:ext>
                  <a:ext uri="{C183D7F6-B498-43B3-948B-1728B52AA6E4}">
                    <adec:decorative xmlns:adec="http://schemas.microsoft.com/office/drawing/2017/decorative" xmlns="" val="1"/>
                  </a:ext>
                </a:extLst>
              </p:cNvPr>
              <p:cNvSpPr/>
              <p:nvPr/>
            </p:nvSpPr>
            <p:spPr>
              <a:xfrm>
                <a:off x="-5458123" y="7162542"/>
                <a:ext cx="1003113" cy="2398951"/>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Oval 88">
                <a:extLst>
                  <a:ext uri="{FF2B5EF4-FFF2-40B4-BE49-F238E27FC236}">
                    <a16:creationId xmlns:a16="http://schemas.microsoft.com/office/drawing/2014/main" xmlns="" id="{B4CBBDAF-E3CD-D045-9F0F-D27804362271}"/>
                  </a:ext>
                  <a:ext uri="{C183D7F6-B498-43B3-948B-1728B52AA6E4}">
                    <adec:decorative xmlns:adec="http://schemas.microsoft.com/office/drawing/2017/decorative" xmlns="" val="1"/>
                  </a:ext>
                </a:extLst>
              </p:cNvPr>
              <p:cNvSpPr/>
              <p:nvPr/>
            </p:nvSpPr>
            <p:spPr>
              <a:xfrm>
                <a:off x="-5124528" y="8186162"/>
                <a:ext cx="330159" cy="330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 Placeholder 6">
                <a:extLst>
                  <a:ext uri="{FF2B5EF4-FFF2-40B4-BE49-F238E27FC236}">
                    <a16:creationId xmlns:a16="http://schemas.microsoft.com/office/drawing/2014/main" xmlns="" id="{93269EF1-20FE-954A-BC08-0D096C54A386}"/>
                  </a:ext>
                </a:extLst>
              </p:cNvPr>
              <p:cNvSpPr txBox="1">
                <a:spLocks/>
              </p:cNvSpPr>
              <p:nvPr/>
            </p:nvSpPr>
            <p:spPr>
              <a:xfrm>
                <a:off x="-5080903" y="8244309"/>
                <a:ext cx="246669"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E30616"/>
                    </a:solidFill>
                  </a:rPr>
                  <a:t>2</a:t>
                </a:r>
              </a:p>
            </p:txBody>
          </p:sp>
        </p:grpSp>
        <p:sp>
          <p:nvSpPr>
            <p:cNvPr id="61" name="Text Placeholder 6">
              <a:extLst>
                <a:ext uri="{FF2B5EF4-FFF2-40B4-BE49-F238E27FC236}">
                  <a16:creationId xmlns:a16="http://schemas.microsoft.com/office/drawing/2014/main" xmlns="" id="{0A2C382D-D9E2-4D45-BB28-EA597F6B89B3}"/>
                </a:ext>
              </a:extLst>
            </p:cNvPr>
            <p:cNvSpPr txBox="1">
              <a:spLocks/>
            </p:cNvSpPr>
            <p:nvPr/>
          </p:nvSpPr>
          <p:spPr>
            <a:xfrm>
              <a:off x="-4184262" y="1114736"/>
              <a:ext cx="3139698" cy="2154436"/>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Instructions:</a:t>
              </a:r>
            </a:p>
            <a:p>
              <a:pPr marL="342900" indent="-342900">
                <a:buClrTx/>
                <a:buFont typeface="+mj-lt"/>
                <a:buAutoNum type="arabicPeriod"/>
              </a:pPr>
              <a:endParaRPr lang="en-GB" sz="1400" dirty="0">
                <a:solidFill>
                  <a:schemeClr val="bg1"/>
                </a:solidFill>
              </a:endParaRPr>
            </a:p>
            <a:p>
              <a:pPr marL="342900" indent="-342900">
                <a:buClrTx/>
                <a:buFont typeface="+mj-lt"/>
                <a:buAutoNum type="arabicPeriod"/>
              </a:pPr>
              <a:r>
                <a:rPr lang="en-GB" sz="1400" dirty="0">
                  <a:solidFill>
                    <a:schemeClr val="bg1"/>
                  </a:solidFill>
                </a:rPr>
                <a:t>Jump high</a:t>
              </a:r>
            </a:p>
            <a:p>
              <a:pPr marL="342900" indent="-342900">
                <a:buClrTx/>
                <a:buFont typeface="+mj-lt"/>
                <a:buAutoNum type="arabicPeriod"/>
              </a:pPr>
              <a:r>
                <a:rPr lang="en-GB" sz="1400" dirty="0">
                  <a:solidFill>
                    <a:schemeClr val="bg1"/>
                  </a:solidFill>
                </a:rPr>
                <a:t>Crouch low </a:t>
              </a:r>
            </a:p>
            <a:p>
              <a:pPr marL="342900" indent="-342900">
                <a:buClrTx/>
                <a:buFont typeface="+mj-lt"/>
                <a:buAutoNum type="arabicPeriod"/>
              </a:pPr>
              <a:r>
                <a:rPr lang="en-GB" sz="1400" dirty="0">
                  <a:solidFill>
                    <a:schemeClr val="bg1"/>
                  </a:solidFill>
                </a:rPr>
                <a:t>Kick left and right </a:t>
              </a:r>
            </a:p>
            <a:p>
              <a:pPr marL="342900" indent="-342900">
                <a:buClrTx/>
                <a:buFont typeface="+mj-lt"/>
                <a:buAutoNum type="arabicPeriod"/>
              </a:pPr>
              <a:r>
                <a:rPr lang="en-GB" sz="1400" dirty="0">
                  <a:solidFill>
                    <a:schemeClr val="bg1"/>
                  </a:solidFill>
                </a:rPr>
                <a:t>Pivot (turn around) </a:t>
              </a:r>
            </a:p>
            <a:p>
              <a:pPr marL="342900" indent="-342900">
                <a:buClrTx/>
                <a:buFont typeface="+mj-lt"/>
                <a:buAutoNum type="arabicPeriod"/>
              </a:pPr>
              <a:r>
                <a:rPr lang="en-GB" sz="1400" dirty="0">
                  <a:solidFill>
                    <a:schemeClr val="bg1"/>
                  </a:solidFill>
                </a:rPr>
                <a:t>Shuttle (run 5 steps forwards </a:t>
              </a:r>
              <a:br>
                <a:rPr lang="en-GB" sz="1400" dirty="0">
                  <a:solidFill>
                    <a:schemeClr val="bg1"/>
                  </a:solidFill>
                </a:rPr>
              </a:br>
              <a:r>
                <a:rPr lang="en-GB" sz="1400" dirty="0">
                  <a:solidFill>
                    <a:schemeClr val="bg1"/>
                  </a:solidFill>
                </a:rPr>
                <a:t>then back)</a:t>
              </a:r>
            </a:p>
            <a:p>
              <a:pPr marL="342900" indent="-342900">
                <a:buClrTx/>
                <a:buFont typeface="+mj-lt"/>
                <a:buAutoNum type="arabicPeriod"/>
              </a:pPr>
              <a:r>
                <a:rPr lang="en-GB" sz="1400" dirty="0">
                  <a:solidFill>
                    <a:schemeClr val="bg1"/>
                  </a:solidFill>
                </a:rPr>
                <a:t>Cover blown – on this signal, </a:t>
              </a:r>
              <a:br>
                <a:rPr lang="en-GB" sz="1400" dirty="0">
                  <a:solidFill>
                    <a:schemeClr val="bg1"/>
                  </a:solidFill>
                </a:rPr>
              </a:br>
              <a:r>
                <a:rPr lang="en-GB" sz="1400" dirty="0">
                  <a:solidFill>
                    <a:schemeClr val="bg1"/>
                  </a:solidFill>
                </a:rPr>
                <a:t>run to the spy base.</a:t>
              </a:r>
            </a:p>
          </p:txBody>
        </p:sp>
      </p:grpSp>
      <p:grpSp>
        <p:nvGrpSpPr>
          <p:cNvPr id="12" name="Group 11">
            <a:extLst>
              <a:ext uri="{FF2B5EF4-FFF2-40B4-BE49-F238E27FC236}">
                <a16:creationId xmlns:a16="http://schemas.microsoft.com/office/drawing/2014/main" xmlns="" id="{C003AD81-6A3D-164B-8665-74C5CD92956C}"/>
              </a:ext>
            </a:extLst>
          </p:cNvPr>
          <p:cNvGrpSpPr/>
          <p:nvPr/>
        </p:nvGrpSpPr>
        <p:grpSpPr>
          <a:xfrm>
            <a:off x="411746" y="4040036"/>
            <a:ext cx="4405527" cy="2398951"/>
            <a:chOff x="-5380718" y="3652347"/>
            <a:chExt cx="4405527" cy="2398951"/>
          </a:xfrm>
        </p:grpSpPr>
        <p:grpSp>
          <p:nvGrpSpPr>
            <p:cNvPr id="91" name="Group 90">
              <a:extLst>
                <a:ext uri="{FF2B5EF4-FFF2-40B4-BE49-F238E27FC236}">
                  <a16:creationId xmlns:a16="http://schemas.microsoft.com/office/drawing/2014/main" xmlns="" id="{F88AF3A1-C0E8-914A-B6DC-9ADA4DA11CB1}"/>
                </a:ext>
              </a:extLst>
            </p:cNvPr>
            <p:cNvGrpSpPr/>
            <p:nvPr/>
          </p:nvGrpSpPr>
          <p:grpSpPr>
            <a:xfrm>
              <a:off x="-5380718" y="3652347"/>
              <a:ext cx="4405527" cy="2398951"/>
              <a:chOff x="-5458123" y="7162542"/>
              <a:chExt cx="4405527" cy="2398951"/>
            </a:xfrm>
          </p:grpSpPr>
          <p:sp>
            <p:nvSpPr>
              <p:cNvPr id="92" name="Rounded Rectangle 91">
                <a:extLst>
                  <a:ext uri="{FF2B5EF4-FFF2-40B4-BE49-F238E27FC236}">
                    <a16:creationId xmlns:a16="http://schemas.microsoft.com/office/drawing/2014/main" xmlns="" id="{E9BD5568-EBCB-DE41-BB63-F5BB1A27FAEE}"/>
                  </a:ext>
                  <a:ext uri="{C183D7F6-B498-43B3-948B-1728B52AA6E4}">
                    <adec:decorative xmlns:adec="http://schemas.microsoft.com/office/drawing/2017/decorative" xmlns="" val="1"/>
                  </a:ext>
                </a:extLst>
              </p:cNvPr>
              <p:cNvSpPr/>
              <p:nvPr/>
            </p:nvSpPr>
            <p:spPr>
              <a:xfrm>
                <a:off x="-5377440" y="7162543"/>
                <a:ext cx="4324844" cy="2398950"/>
              </a:xfrm>
              <a:prstGeom prst="roundRect">
                <a:avLst>
                  <a:gd name="adj" fmla="val 4279"/>
                </a:avLst>
              </a:prstGeom>
              <a:solidFill>
                <a:srgbClr val="E30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Freeform 92">
                <a:extLst>
                  <a:ext uri="{FF2B5EF4-FFF2-40B4-BE49-F238E27FC236}">
                    <a16:creationId xmlns:a16="http://schemas.microsoft.com/office/drawing/2014/main" xmlns="" id="{1C101EF8-8AE9-944A-8EFA-39DD824A1691}"/>
                  </a:ext>
                  <a:ext uri="{C183D7F6-B498-43B3-948B-1728B52AA6E4}">
                    <adec:decorative xmlns:adec="http://schemas.microsoft.com/office/drawing/2017/decorative" xmlns="" val="1"/>
                  </a:ext>
                </a:extLst>
              </p:cNvPr>
              <p:cNvSpPr/>
              <p:nvPr/>
            </p:nvSpPr>
            <p:spPr>
              <a:xfrm>
                <a:off x="-5458123" y="7162542"/>
                <a:ext cx="1003113" cy="2398951"/>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4" name="Oval 93">
                <a:extLst>
                  <a:ext uri="{FF2B5EF4-FFF2-40B4-BE49-F238E27FC236}">
                    <a16:creationId xmlns:a16="http://schemas.microsoft.com/office/drawing/2014/main" xmlns="" id="{4EFD1D56-3FF1-904C-9535-B2634916A41B}"/>
                  </a:ext>
                  <a:ext uri="{C183D7F6-B498-43B3-948B-1728B52AA6E4}">
                    <adec:decorative xmlns:adec="http://schemas.microsoft.com/office/drawing/2017/decorative" xmlns="" val="1"/>
                  </a:ext>
                </a:extLst>
              </p:cNvPr>
              <p:cNvSpPr/>
              <p:nvPr/>
            </p:nvSpPr>
            <p:spPr>
              <a:xfrm>
                <a:off x="-5124528" y="8186162"/>
                <a:ext cx="330159" cy="330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 Placeholder 6">
                <a:extLst>
                  <a:ext uri="{FF2B5EF4-FFF2-40B4-BE49-F238E27FC236}">
                    <a16:creationId xmlns:a16="http://schemas.microsoft.com/office/drawing/2014/main" xmlns="" id="{A250B0C0-8AEC-114B-B87E-F41A739082E3}"/>
                  </a:ext>
                </a:extLst>
              </p:cNvPr>
              <p:cNvSpPr txBox="1">
                <a:spLocks/>
              </p:cNvSpPr>
              <p:nvPr/>
            </p:nvSpPr>
            <p:spPr>
              <a:xfrm>
                <a:off x="-5080903" y="8254293"/>
                <a:ext cx="246669"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E30616"/>
                    </a:solidFill>
                  </a:rPr>
                  <a:t>3</a:t>
                </a:r>
              </a:p>
            </p:txBody>
          </p:sp>
        </p:grpSp>
        <p:sp>
          <p:nvSpPr>
            <p:cNvPr id="53" name="Text Placeholder 6">
              <a:extLst>
                <a:ext uri="{FF2B5EF4-FFF2-40B4-BE49-F238E27FC236}">
                  <a16:creationId xmlns:a16="http://schemas.microsoft.com/office/drawing/2014/main" xmlns="" id="{8941ACB2-EBAD-F345-964D-4AA78C3F7BA1}"/>
                </a:ext>
              </a:extLst>
            </p:cNvPr>
            <p:cNvSpPr txBox="1">
              <a:spLocks/>
            </p:cNvSpPr>
            <p:nvPr/>
          </p:nvSpPr>
          <p:spPr>
            <a:xfrm>
              <a:off x="-4184262" y="4097768"/>
              <a:ext cx="3030512" cy="1508105"/>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Call out the instructions in a different order to keep the spies on their </a:t>
              </a:r>
              <a:br>
                <a:rPr lang="en-GB" sz="1400" dirty="0">
                  <a:solidFill>
                    <a:schemeClr val="bg1"/>
                  </a:solidFill>
                </a:rPr>
              </a:br>
              <a:r>
                <a:rPr lang="en-GB" sz="1400" dirty="0">
                  <a:solidFill>
                    <a:schemeClr val="bg1"/>
                  </a:solidFill>
                </a:rPr>
                <a:t>toes. How quickly can you call </a:t>
              </a:r>
              <a:br>
                <a:rPr lang="en-GB" sz="1400" dirty="0">
                  <a:solidFill>
                    <a:schemeClr val="bg1"/>
                  </a:solidFill>
                </a:rPr>
              </a:br>
              <a:r>
                <a:rPr lang="en-GB" sz="1400" dirty="0">
                  <a:solidFill>
                    <a:schemeClr val="bg1"/>
                  </a:solidFill>
                </a:rPr>
                <a:t>and respond? Can you just call out numbers so the spies must remember the action? Can you add your </a:t>
              </a:r>
              <a:br>
                <a:rPr lang="en-GB" sz="1400" dirty="0">
                  <a:solidFill>
                    <a:schemeClr val="bg1"/>
                  </a:solidFill>
                </a:rPr>
              </a:br>
              <a:r>
                <a:rPr lang="en-GB" sz="1400" dirty="0">
                  <a:solidFill>
                    <a:schemeClr val="bg1"/>
                  </a:solidFill>
                </a:rPr>
                <a:t>own actions?</a:t>
              </a:r>
            </a:p>
          </p:txBody>
        </p:sp>
      </p:grpSp>
      <p:grpSp>
        <p:nvGrpSpPr>
          <p:cNvPr id="11" name="Group 10">
            <a:extLst>
              <a:ext uri="{FF2B5EF4-FFF2-40B4-BE49-F238E27FC236}">
                <a16:creationId xmlns:a16="http://schemas.microsoft.com/office/drawing/2014/main" xmlns="" id="{523ECB7C-0995-F748-A27F-782EE044F2C6}"/>
              </a:ext>
            </a:extLst>
          </p:cNvPr>
          <p:cNvGrpSpPr/>
          <p:nvPr/>
        </p:nvGrpSpPr>
        <p:grpSpPr>
          <a:xfrm>
            <a:off x="411746" y="4040036"/>
            <a:ext cx="4405527" cy="2398951"/>
            <a:chOff x="-5380718" y="6297520"/>
            <a:chExt cx="4405527" cy="2398951"/>
          </a:xfrm>
        </p:grpSpPr>
        <p:grpSp>
          <p:nvGrpSpPr>
            <p:cNvPr id="96" name="Group 95">
              <a:extLst>
                <a:ext uri="{FF2B5EF4-FFF2-40B4-BE49-F238E27FC236}">
                  <a16:creationId xmlns:a16="http://schemas.microsoft.com/office/drawing/2014/main" xmlns="" id="{2FD24C3F-0471-0141-9072-00473BF47294}"/>
                </a:ext>
              </a:extLst>
            </p:cNvPr>
            <p:cNvGrpSpPr/>
            <p:nvPr/>
          </p:nvGrpSpPr>
          <p:grpSpPr>
            <a:xfrm>
              <a:off x="-5380718" y="6297520"/>
              <a:ext cx="4405527" cy="2398951"/>
              <a:chOff x="-5458123" y="7162542"/>
              <a:chExt cx="4405527" cy="2398951"/>
            </a:xfrm>
          </p:grpSpPr>
          <p:sp>
            <p:nvSpPr>
              <p:cNvPr id="97" name="Rounded Rectangle 96">
                <a:extLst>
                  <a:ext uri="{FF2B5EF4-FFF2-40B4-BE49-F238E27FC236}">
                    <a16:creationId xmlns:a16="http://schemas.microsoft.com/office/drawing/2014/main" xmlns="" id="{EDF0244C-D801-1A4F-B897-AABE5AD61D75}"/>
                  </a:ext>
                  <a:ext uri="{C183D7F6-B498-43B3-948B-1728B52AA6E4}">
                    <adec:decorative xmlns:adec="http://schemas.microsoft.com/office/drawing/2017/decorative" xmlns="" val="1"/>
                  </a:ext>
                </a:extLst>
              </p:cNvPr>
              <p:cNvSpPr/>
              <p:nvPr/>
            </p:nvSpPr>
            <p:spPr>
              <a:xfrm>
                <a:off x="-5377440" y="7162543"/>
                <a:ext cx="4324844" cy="2398950"/>
              </a:xfrm>
              <a:prstGeom prst="roundRect">
                <a:avLst>
                  <a:gd name="adj" fmla="val 4279"/>
                </a:avLst>
              </a:prstGeom>
              <a:solidFill>
                <a:srgbClr val="E30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Freeform 97">
                <a:extLst>
                  <a:ext uri="{FF2B5EF4-FFF2-40B4-BE49-F238E27FC236}">
                    <a16:creationId xmlns:a16="http://schemas.microsoft.com/office/drawing/2014/main" xmlns="" id="{07DF5CB2-FE22-5E4C-8DEC-592952F1C043}"/>
                  </a:ext>
                  <a:ext uri="{C183D7F6-B498-43B3-948B-1728B52AA6E4}">
                    <adec:decorative xmlns:adec="http://schemas.microsoft.com/office/drawing/2017/decorative" xmlns="" val="1"/>
                  </a:ext>
                </a:extLst>
              </p:cNvPr>
              <p:cNvSpPr/>
              <p:nvPr/>
            </p:nvSpPr>
            <p:spPr>
              <a:xfrm>
                <a:off x="-5458123" y="7162542"/>
                <a:ext cx="1003113" cy="2398951"/>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9" name="Oval 98">
                <a:extLst>
                  <a:ext uri="{FF2B5EF4-FFF2-40B4-BE49-F238E27FC236}">
                    <a16:creationId xmlns:a16="http://schemas.microsoft.com/office/drawing/2014/main" xmlns="" id="{8CAFFB50-9A5C-B343-A702-264A969C0BFF}"/>
                  </a:ext>
                  <a:ext uri="{C183D7F6-B498-43B3-948B-1728B52AA6E4}">
                    <adec:decorative xmlns:adec="http://schemas.microsoft.com/office/drawing/2017/decorative" xmlns="" val="1"/>
                  </a:ext>
                </a:extLst>
              </p:cNvPr>
              <p:cNvSpPr/>
              <p:nvPr/>
            </p:nvSpPr>
            <p:spPr>
              <a:xfrm>
                <a:off x="-5124528" y="8186162"/>
                <a:ext cx="330159" cy="330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 Placeholder 6">
                <a:extLst>
                  <a:ext uri="{FF2B5EF4-FFF2-40B4-BE49-F238E27FC236}">
                    <a16:creationId xmlns:a16="http://schemas.microsoft.com/office/drawing/2014/main" xmlns="" id="{B0804952-449A-8847-B74F-D0E9540F4EE9}"/>
                  </a:ext>
                </a:extLst>
              </p:cNvPr>
              <p:cNvSpPr txBox="1">
                <a:spLocks/>
              </p:cNvSpPr>
              <p:nvPr/>
            </p:nvSpPr>
            <p:spPr>
              <a:xfrm>
                <a:off x="-5080903" y="8244309"/>
                <a:ext cx="246669"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E30616"/>
                    </a:solidFill>
                  </a:rPr>
                  <a:t>4</a:t>
                </a:r>
              </a:p>
            </p:txBody>
          </p:sp>
        </p:grpSp>
        <p:sp>
          <p:nvSpPr>
            <p:cNvPr id="45" name="Text Placeholder 6">
              <a:extLst>
                <a:ext uri="{FF2B5EF4-FFF2-40B4-BE49-F238E27FC236}">
                  <a16:creationId xmlns:a16="http://schemas.microsoft.com/office/drawing/2014/main" xmlns="" id="{2104C8FC-FF93-344B-9E25-29765046842D}"/>
                </a:ext>
              </a:extLst>
            </p:cNvPr>
            <p:cNvSpPr txBox="1">
              <a:spLocks/>
            </p:cNvSpPr>
            <p:nvPr/>
          </p:nvSpPr>
          <p:spPr>
            <a:xfrm>
              <a:off x="-4184262" y="7380978"/>
              <a:ext cx="2964348"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Change the chief spy after 2 minutes.</a:t>
              </a:r>
            </a:p>
          </p:txBody>
        </p:sp>
      </p:grpSp>
    </p:spTree>
    <p:extLst>
      <p:ext uri="{BB962C8B-B14F-4D97-AF65-F5344CB8AC3E}">
        <p14:creationId xmlns:p14="http://schemas.microsoft.com/office/powerpoint/2010/main" val="180900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1C64224-FA15-BF49-A879-54DF1807BD81}"/>
              </a:ext>
            </a:extLst>
          </p:cNvPr>
          <p:cNvSpPr>
            <a:spLocks noGrp="1"/>
          </p:cNvSpPr>
          <p:nvPr>
            <p:ph type="ctrTitle"/>
          </p:nvPr>
        </p:nvSpPr>
        <p:spPr>
          <a:xfrm>
            <a:off x="1635760" y="514731"/>
            <a:ext cx="3484880" cy="492443"/>
          </a:xfrm>
        </p:spPr>
        <p:txBody>
          <a:bodyPr/>
          <a:lstStyle/>
          <a:p>
            <a:r>
              <a:rPr lang="en-GB" dirty="0"/>
              <a:t>Add to the action!</a:t>
            </a:r>
          </a:p>
        </p:txBody>
      </p:sp>
      <p:pic>
        <p:nvPicPr>
          <p:cNvPr id="29" name="Picture 28" descr="Bo Peep with her staff, looking over her shoulder">
            <a:extLst>
              <a:ext uri="{FF2B5EF4-FFF2-40B4-BE49-F238E27FC236}">
                <a16:creationId xmlns:a16="http://schemas.microsoft.com/office/drawing/2014/main" xmlns="" id="{61A14B3D-1A92-544F-AA92-79FF152289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05024" y="0"/>
            <a:ext cx="4038975" cy="6858000"/>
          </a:xfrm>
          <a:prstGeom prst="rect">
            <a:avLst/>
          </a:prstGeom>
        </p:spPr>
      </p:pic>
      <p:sp>
        <p:nvSpPr>
          <p:cNvPr id="28" name="object 14">
            <a:extLst>
              <a:ext uri="{FF2B5EF4-FFF2-40B4-BE49-F238E27FC236}">
                <a16:creationId xmlns:a16="http://schemas.microsoft.com/office/drawing/2014/main" xmlns="" id="{261CAF85-8703-EC44-B45E-4E5344461B2D}"/>
              </a:ext>
              <a:ext uri="{C183D7F6-B498-43B3-948B-1728B52AA6E4}">
                <adec:decorative xmlns:adec="http://schemas.microsoft.com/office/drawing/2017/decorative" xmlns="" val="1"/>
              </a:ext>
            </a:extLst>
          </p:cNvPr>
          <p:cNvSpPr txBox="1"/>
          <p:nvPr/>
        </p:nvSpPr>
        <p:spPr>
          <a:xfrm>
            <a:off x="7115013" y="6613200"/>
            <a:ext cx="1922889" cy="120546"/>
          </a:xfrm>
          <a:prstGeom prst="rect">
            <a:avLst/>
          </a:prstGeom>
        </p:spPr>
        <p:txBody>
          <a:bodyPr vert="horz" wrap="square" lIns="0" tIns="12700" rIns="0" bIns="0" rtlCol="0">
            <a:spAutoFit/>
          </a:bodyPr>
          <a:lstStyle/>
          <a:p>
            <a:pPr marL="12700" algn="r">
              <a:lnSpc>
                <a:spcPct val="100000"/>
              </a:lnSpc>
              <a:spcBef>
                <a:spcPts val="100"/>
              </a:spcBef>
            </a:pPr>
            <a:r>
              <a:rPr sz="700" spc="-5" dirty="0">
                <a:solidFill>
                  <a:schemeClr val="bg1"/>
                </a:solidFill>
                <a:latin typeface="Arial"/>
                <a:cs typeface="Arial"/>
              </a:rPr>
              <a:t>©</a:t>
            </a:r>
            <a:r>
              <a:rPr lang="en-GB" sz="700" spc="-5" dirty="0">
                <a:solidFill>
                  <a:schemeClr val="bg1"/>
                </a:solidFill>
                <a:latin typeface="Arial"/>
                <a:cs typeface="Arial"/>
              </a:rPr>
              <a:t>Disney/Pixar</a:t>
            </a:r>
            <a:endParaRPr sz="700" dirty="0">
              <a:solidFill>
                <a:schemeClr val="bg1"/>
              </a:solidFill>
              <a:latin typeface="Arial"/>
              <a:cs typeface="Arial"/>
            </a:endParaRPr>
          </a:p>
        </p:txBody>
      </p:sp>
      <p:sp>
        <p:nvSpPr>
          <p:cNvPr id="2" name="Text Placeholder 1">
            <a:extLst>
              <a:ext uri="{FF2B5EF4-FFF2-40B4-BE49-F238E27FC236}">
                <a16:creationId xmlns:a16="http://schemas.microsoft.com/office/drawing/2014/main" xmlns="" id="{1399869E-05C5-BF43-8370-41A0B6525814}"/>
              </a:ext>
            </a:extLst>
          </p:cNvPr>
          <p:cNvSpPr>
            <a:spLocks noGrp="1"/>
          </p:cNvSpPr>
          <p:nvPr>
            <p:ph type="body" sz="quarter" idx="10"/>
          </p:nvPr>
        </p:nvSpPr>
        <p:spPr>
          <a:xfrm>
            <a:off x="466725" y="1790623"/>
            <a:ext cx="4586859" cy="1938992"/>
          </a:xfrm>
        </p:spPr>
        <p:txBody>
          <a:bodyPr/>
          <a:lstStyle/>
          <a:p>
            <a:r>
              <a:rPr lang="en-GB" sz="1400" b="1" dirty="0"/>
              <a:t>Brave and tough, Bo Peep has lightning-quick reflexes and never goes anywhere without </a:t>
            </a:r>
            <a:br>
              <a:rPr lang="en-GB" sz="1400" b="1" dirty="0"/>
            </a:br>
            <a:r>
              <a:rPr lang="en-GB" sz="1400" b="1" dirty="0"/>
              <a:t>her staff (the long blue pole).</a:t>
            </a:r>
          </a:p>
          <a:p>
            <a:endParaRPr lang="en-GB" sz="1400" b="1" dirty="0"/>
          </a:p>
          <a:p>
            <a:r>
              <a:rPr lang="en-GB" sz="1400" b="1" dirty="0"/>
              <a:t>Are you as agile as Bo Peep? </a:t>
            </a:r>
          </a:p>
          <a:p>
            <a:endParaRPr lang="en-GB" sz="1400" dirty="0"/>
          </a:p>
          <a:p>
            <a:r>
              <a:rPr lang="en-GB" sz="1400" dirty="0"/>
              <a:t>Stand in a wide circle in your team (4-6 players).</a:t>
            </a:r>
          </a:p>
          <a:p>
            <a:r>
              <a:rPr lang="en-GB" sz="1400" dirty="0"/>
              <a:t>Imagine you each have a staff. Include this in </a:t>
            </a:r>
            <a:br>
              <a:rPr lang="en-GB" sz="1400" dirty="0"/>
            </a:br>
            <a:r>
              <a:rPr lang="en-GB" sz="1400" dirty="0"/>
              <a:t>your moves.</a:t>
            </a:r>
          </a:p>
        </p:txBody>
      </p:sp>
      <p:grpSp>
        <p:nvGrpSpPr>
          <p:cNvPr id="52" name="Group 51">
            <a:extLst>
              <a:ext uri="{FF2B5EF4-FFF2-40B4-BE49-F238E27FC236}">
                <a16:creationId xmlns:a16="http://schemas.microsoft.com/office/drawing/2014/main" xmlns="" id="{8BB906F0-F68D-DF45-864B-55EC805C6FD7}"/>
              </a:ext>
            </a:extLst>
          </p:cNvPr>
          <p:cNvGrpSpPr/>
          <p:nvPr/>
        </p:nvGrpSpPr>
        <p:grpSpPr>
          <a:xfrm>
            <a:off x="466725" y="4278892"/>
            <a:ext cx="4405526" cy="1850455"/>
            <a:chOff x="-5880420" y="81946"/>
            <a:chExt cx="4405526" cy="1850455"/>
          </a:xfrm>
        </p:grpSpPr>
        <p:grpSp>
          <p:nvGrpSpPr>
            <p:cNvPr id="53" name="Group 52">
              <a:extLst>
                <a:ext uri="{FF2B5EF4-FFF2-40B4-BE49-F238E27FC236}">
                  <a16:creationId xmlns:a16="http://schemas.microsoft.com/office/drawing/2014/main" xmlns="" id="{512A339E-361F-3040-BDF0-9D50F1E6EFDF}"/>
                </a:ext>
              </a:extLst>
            </p:cNvPr>
            <p:cNvGrpSpPr/>
            <p:nvPr/>
          </p:nvGrpSpPr>
          <p:grpSpPr>
            <a:xfrm>
              <a:off x="-5880420" y="81946"/>
              <a:ext cx="4405526" cy="1850455"/>
              <a:chOff x="463067" y="4495411"/>
              <a:chExt cx="4405526" cy="1850455"/>
            </a:xfrm>
          </p:grpSpPr>
          <p:grpSp>
            <p:nvGrpSpPr>
              <p:cNvPr id="56" name="Group 55">
                <a:extLst>
                  <a:ext uri="{FF2B5EF4-FFF2-40B4-BE49-F238E27FC236}">
                    <a16:creationId xmlns:a16="http://schemas.microsoft.com/office/drawing/2014/main" xmlns="" id="{99DCB623-7120-2A46-A796-3C55F23195DD}"/>
                  </a:ext>
                </a:extLst>
              </p:cNvPr>
              <p:cNvGrpSpPr/>
              <p:nvPr/>
            </p:nvGrpSpPr>
            <p:grpSpPr>
              <a:xfrm>
                <a:off x="463067" y="4495411"/>
                <a:ext cx="4405526" cy="1850455"/>
                <a:chOff x="463067" y="4495411"/>
                <a:chExt cx="4405526" cy="1850455"/>
              </a:xfrm>
            </p:grpSpPr>
            <p:sp>
              <p:nvSpPr>
                <p:cNvPr id="58" name="Freeform 57">
                  <a:extLst>
                    <a:ext uri="{FF2B5EF4-FFF2-40B4-BE49-F238E27FC236}">
                      <a16:creationId xmlns:a16="http://schemas.microsoft.com/office/drawing/2014/main" xmlns="" id="{1211424E-FAE4-4641-9AEE-57387C30E576}"/>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rgbClr val="A6DA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9" name="Freeform 58">
                  <a:extLst>
                    <a:ext uri="{FF2B5EF4-FFF2-40B4-BE49-F238E27FC236}">
                      <a16:creationId xmlns:a16="http://schemas.microsoft.com/office/drawing/2014/main" xmlns="" id="{0067D083-ED9B-B24A-AABF-A33C54B764E5}"/>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21A4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57" name="Oval 56">
                <a:extLst>
                  <a:ext uri="{FF2B5EF4-FFF2-40B4-BE49-F238E27FC236}">
                    <a16:creationId xmlns:a16="http://schemas.microsoft.com/office/drawing/2014/main" xmlns="" id="{BD2BFF17-FD18-CA4B-83BF-540AB922FF97}"/>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 Placeholder 6">
              <a:extLst>
                <a:ext uri="{FF2B5EF4-FFF2-40B4-BE49-F238E27FC236}">
                  <a16:creationId xmlns:a16="http://schemas.microsoft.com/office/drawing/2014/main" xmlns="" id="{9F445428-B949-3045-986B-158D178B0980}"/>
                </a:ext>
              </a:extLst>
            </p:cNvPr>
            <p:cNvSpPr txBox="1">
              <a:spLocks/>
            </p:cNvSpPr>
            <p:nvPr/>
          </p:nvSpPr>
          <p:spPr>
            <a:xfrm>
              <a:off x="-5529797" y="900844"/>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21A4DE"/>
                  </a:solidFill>
                </a:rPr>
                <a:t>1</a:t>
              </a:r>
            </a:p>
          </p:txBody>
        </p:sp>
        <p:sp>
          <p:nvSpPr>
            <p:cNvPr id="54" name="Text Placeholder 6">
              <a:extLst>
                <a:ext uri="{FF2B5EF4-FFF2-40B4-BE49-F238E27FC236}">
                  <a16:creationId xmlns:a16="http://schemas.microsoft.com/office/drawing/2014/main" xmlns="" id="{50683160-99A2-5B48-B7D0-DC539CFADBA6}"/>
                </a:ext>
              </a:extLst>
            </p:cNvPr>
            <p:cNvSpPr txBox="1">
              <a:spLocks/>
            </p:cNvSpPr>
            <p:nvPr/>
          </p:nvSpPr>
          <p:spPr>
            <a:xfrm>
              <a:off x="-4711385" y="242861"/>
              <a:ext cx="2936240" cy="1508105"/>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Player 1 makes a move like </a:t>
              </a:r>
              <a:br>
                <a:rPr lang="en-GB" sz="1400" dirty="0">
                  <a:solidFill>
                    <a:schemeClr val="bg1"/>
                  </a:solidFill>
                </a:rPr>
              </a:br>
              <a:r>
                <a:rPr lang="en-GB" sz="1400" dirty="0">
                  <a:solidFill>
                    <a:schemeClr val="bg1"/>
                  </a:solidFill>
                </a:rPr>
                <a:t>Bo Peep. For example, spin on the spot, star jump, squat, side bend, stand on one leg.</a:t>
              </a:r>
              <a:br>
                <a:rPr lang="en-GB" sz="1400" dirty="0">
                  <a:solidFill>
                    <a:schemeClr val="bg1"/>
                  </a:solidFill>
                </a:rPr>
              </a:br>
              <a:endParaRPr lang="en-GB" sz="1400" dirty="0">
                <a:solidFill>
                  <a:schemeClr val="bg1"/>
                </a:solidFill>
              </a:endParaRPr>
            </a:p>
            <a:p>
              <a:pPr>
                <a:buClrTx/>
                <a:buFontTx/>
              </a:pPr>
              <a:r>
                <a:rPr lang="en-GB" sz="1400" dirty="0">
                  <a:solidFill>
                    <a:schemeClr val="bg1"/>
                  </a:solidFill>
                </a:rPr>
                <a:t>Player 2 copies that move and </a:t>
              </a:r>
              <a:br>
                <a:rPr lang="en-GB" sz="1400" dirty="0">
                  <a:solidFill>
                    <a:schemeClr val="bg1"/>
                  </a:solidFill>
                </a:rPr>
              </a:br>
              <a:r>
                <a:rPr lang="en-GB" sz="1400" dirty="0">
                  <a:solidFill>
                    <a:schemeClr val="bg1"/>
                  </a:solidFill>
                </a:rPr>
                <a:t>adds their own.</a:t>
              </a:r>
            </a:p>
          </p:txBody>
        </p:sp>
      </p:grpSp>
      <p:grpSp>
        <p:nvGrpSpPr>
          <p:cNvPr id="44" name="Group 43">
            <a:extLst>
              <a:ext uri="{FF2B5EF4-FFF2-40B4-BE49-F238E27FC236}">
                <a16:creationId xmlns:a16="http://schemas.microsoft.com/office/drawing/2014/main" xmlns="" id="{4ED4B13F-FE38-564B-8F50-344398160307}"/>
              </a:ext>
            </a:extLst>
          </p:cNvPr>
          <p:cNvGrpSpPr/>
          <p:nvPr/>
        </p:nvGrpSpPr>
        <p:grpSpPr>
          <a:xfrm>
            <a:off x="466725" y="4278892"/>
            <a:ext cx="4405526" cy="1850455"/>
            <a:chOff x="-5880420" y="81946"/>
            <a:chExt cx="4405526" cy="1850455"/>
          </a:xfrm>
        </p:grpSpPr>
        <p:grpSp>
          <p:nvGrpSpPr>
            <p:cNvPr id="45" name="Group 44">
              <a:extLst>
                <a:ext uri="{FF2B5EF4-FFF2-40B4-BE49-F238E27FC236}">
                  <a16:creationId xmlns:a16="http://schemas.microsoft.com/office/drawing/2014/main" xmlns="" id="{2524C64E-E2AA-E440-80BB-3284D2DE3CB7}"/>
                </a:ext>
              </a:extLst>
            </p:cNvPr>
            <p:cNvGrpSpPr/>
            <p:nvPr/>
          </p:nvGrpSpPr>
          <p:grpSpPr>
            <a:xfrm>
              <a:off x="-5880420" y="81946"/>
              <a:ext cx="4405526" cy="1850455"/>
              <a:chOff x="463067" y="4495411"/>
              <a:chExt cx="4405526" cy="1850455"/>
            </a:xfrm>
          </p:grpSpPr>
          <p:grpSp>
            <p:nvGrpSpPr>
              <p:cNvPr id="48" name="Group 47">
                <a:extLst>
                  <a:ext uri="{FF2B5EF4-FFF2-40B4-BE49-F238E27FC236}">
                    <a16:creationId xmlns:a16="http://schemas.microsoft.com/office/drawing/2014/main" xmlns="" id="{63D40991-094F-3C4C-AE08-9060D99A7983}"/>
                  </a:ext>
                </a:extLst>
              </p:cNvPr>
              <p:cNvGrpSpPr/>
              <p:nvPr/>
            </p:nvGrpSpPr>
            <p:grpSpPr>
              <a:xfrm>
                <a:off x="463067" y="4495411"/>
                <a:ext cx="4405526" cy="1850455"/>
                <a:chOff x="463067" y="4495411"/>
                <a:chExt cx="4405526" cy="1850455"/>
              </a:xfrm>
            </p:grpSpPr>
            <p:sp>
              <p:nvSpPr>
                <p:cNvPr id="50" name="Freeform 49">
                  <a:extLst>
                    <a:ext uri="{FF2B5EF4-FFF2-40B4-BE49-F238E27FC236}">
                      <a16:creationId xmlns:a16="http://schemas.microsoft.com/office/drawing/2014/main" xmlns="" id="{C204FB95-BD35-4843-A4AD-4884D1AD167E}"/>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rgbClr val="A6DA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Freeform 50">
                  <a:extLst>
                    <a:ext uri="{FF2B5EF4-FFF2-40B4-BE49-F238E27FC236}">
                      <a16:creationId xmlns:a16="http://schemas.microsoft.com/office/drawing/2014/main" xmlns="" id="{4491BF70-C65B-FA41-9978-B7F29E0C37F4}"/>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21A4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Oval 48">
                <a:extLst>
                  <a:ext uri="{FF2B5EF4-FFF2-40B4-BE49-F238E27FC236}">
                    <a16:creationId xmlns:a16="http://schemas.microsoft.com/office/drawing/2014/main" xmlns="" id="{F097D1D9-DF00-154D-AAFB-5774B32EF173}"/>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 Placeholder 6">
              <a:extLst>
                <a:ext uri="{FF2B5EF4-FFF2-40B4-BE49-F238E27FC236}">
                  <a16:creationId xmlns:a16="http://schemas.microsoft.com/office/drawing/2014/main" xmlns="" id="{57E4B08D-4900-A84F-BA0A-F7AB623F4347}"/>
                </a:ext>
              </a:extLst>
            </p:cNvPr>
            <p:cNvSpPr txBox="1">
              <a:spLocks/>
            </p:cNvSpPr>
            <p:nvPr/>
          </p:nvSpPr>
          <p:spPr>
            <a:xfrm>
              <a:off x="-5529797" y="900844"/>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21A4DE"/>
                  </a:solidFill>
                </a:rPr>
                <a:t>2</a:t>
              </a:r>
            </a:p>
          </p:txBody>
        </p:sp>
        <p:sp>
          <p:nvSpPr>
            <p:cNvPr id="46" name="Text Placeholder 6">
              <a:extLst>
                <a:ext uri="{FF2B5EF4-FFF2-40B4-BE49-F238E27FC236}">
                  <a16:creationId xmlns:a16="http://schemas.microsoft.com/office/drawing/2014/main" xmlns="" id="{8B952C33-0055-E24B-8136-4E530C338FD7}"/>
                </a:ext>
              </a:extLst>
            </p:cNvPr>
            <p:cNvSpPr txBox="1">
              <a:spLocks/>
            </p:cNvSpPr>
            <p:nvPr/>
          </p:nvSpPr>
          <p:spPr>
            <a:xfrm>
              <a:off x="-4711386" y="576285"/>
              <a:ext cx="3142219" cy="86177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Player 3 copies both moves and adds their own. Keep going until player </a:t>
              </a:r>
              <a:br>
                <a:rPr lang="en-GB" sz="1400" dirty="0">
                  <a:solidFill>
                    <a:schemeClr val="bg1"/>
                  </a:solidFill>
                </a:rPr>
              </a:br>
              <a:r>
                <a:rPr lang="en-GB" sz="1400" dirty="0">
                  <a:solidFill>
                    <a:schemeClr val="bg1"/>
                  </a:solidFill>
                </a:rPr>
                <a:t>1 has to remember and make all of </a:t>
              </a:r>
              <a:br>
                <a:rPr lang="en-GB" sz="1400" dirty="0">
                  <a:solidFill>
                    <a:schemeClr val="bg1"/>
                  </a:solidFill>
                </a:rPr>
              </a:br>
              <a:r>
                <a:rPr lang="en-GB" sz="1400" dirty="0">
                  <a:solidFill>
                    <a:schemeClr val="bg1"/>
                  </a:solidFill>
                </a:rPr>
                <a:t>the moves!  </a:t>
              </a:r>
            </a:p>
          </p:txBody>
        </p:sp>
      </p:grpSp>
      <p:grpSp>
        <p:nvGrpSpPr>
          <p:cNvPr id="36" name="Group 35">
            <a:extLst>
              <a:ext uri="{FF2B5EF4-FFF2-40B4-BE49-F238E27FC236}">
                <a16:creationId xmlns:a16="http://schemas.microsoft.com/office/drawing/2014/main" xmlns="" id="{CE81A23F-F2C3-6C4D-957B-230949D65866}"/>
              </a:ext>
            </a:extLst>
          </p:cNvPr>
          <p:cNvGrpSpPr/>
          <p:nvPr/>
        </p:nvGrpSpPr>
        <p:grpSpPr>
          <a:xfrm>
            <a:off x="466725" y="4278892"/>
            <a:ext cx="4405526" cy="1850455"/>
            <a:chOff x="-5880420" y="81946"/>
            <a:chExt cx="4405526" cy="1850455"/>
          </a:xfrm>
        </p:grpSpPr>
        <p:grpSp>
          <p:nvGrpSpPr>
            <p:cNvPr id="37" name="Group 36">
              <a:extLst>
                <a:ext uri="{FF2B5EF4-FFF2-40B4-BE49-F238E27FC236}">
                  <a16:creationId xmlns:a16="http://schemas.microsoft.com/office/drawing/2014/main" xmlns="" id="{BF8926AC-0CC3-E74B-8C8F-852EC7A3DC59}"/>
                </a:ext>
              </a:extLst>
            </p:cNvPr>
            <p:cNvGrpSpPr/>
            <p:nvPr/>
          </p:nvGrpSpPr>
          <p:grpSpPr>
            <a:xfrm>
              <a:off x="-5880420" y="81946"/>
              <a:ext cx="4405526" cy="1850455"/>
              <a:chOff x="463067" y="4495411"/>
              <a:chExt cx="4405526" cy="1850455"/>
            </a:xfrm>
          </p:grpSpPr>
          <p:grpSp>
            <p:nvGrpSpPr>
              <p:cNvPr id="40" name="Group 39">
                <a:extLst>
                  <a:ext uri="{FF2B5EF4-FFF2-40B4-BE49-F238E27FC236}">
                    <a16:creationId xmlns:a16="http://schemas.microsoft.com/office/drawing/2014/main" xmlns="" id="{1472BE46-9DBD-4845-BEEA-4C3E3EDA35E0}"/>
                  </a:ext>
                </a:extLst>
              </p:cNvPr>
              <p:cNvGrpSpPr/>
              <p:nvPr/>
            </p:nvGrpSpPr>
            <p:grpSpPr>
              <a:xfrm>
                <a:off x="463067" y="4495411"/>
                <a:ext cx="4405526" cy="1850455"/>
                <a:chOff x="463067" y="4495411"/>
                <a:chExt cx="4405526" cy="1850455"/>
              </a:xfrm>
            </p:grpSpPr>
            <p:sp>
              <p:nvSpPr>
                <p:cNvPr id="42" name="Freeform 41">
                  <a:extLst>
                    <a:ext uri="{FF2B5EF4-FFF2-40B4-BE49-F238E27FC236}">
                      <a16:creationId xmlns:a16="http://schemas.microsoft.com/office/drawing/2014/main" xmlns="" id="{BCC2F275-13BA-894B-924B-CF37D874FEAA}"/>
                    </a:ext>
                    <a:ext uri="{C183D7F6-B498-43B3-948B-1728B52AA6E4}">
                      <adec:decorative xmlns:adec="http://schemas.microsoft.com/office/drawing/2017/decorative" xmlns="" val="1"/>
                    </a:ext>
                  </a:extLst>
                </p:cNvPr>
                <p:cNvSpPr/>
                <p:nvPr/>
              </p:nvSpPr>
              <p:spPr>
                <a:xfrm>
                  <a:off x="463067" y="4495411"/>
                  <a:ext cx="964751" cy="1850455"/>
                </a:xfrm>
                <a:custGeom>
                  <a:avLst/>
                  <a:gdLst>
                    <a:gd name="connsiteX0" fmla="*/ 116523 w 964751"/>
                    <a:gd name="connsiteY0" fmla="*/ 0 h 1850455"/>
                    <a:gd name="connsiteX1" fmla="*/ 630419 w 964751"/>
                    <a:gd name="connsiteY1" fmla="*/ 0 h 1850455"/>
                    <a:gd name="connsiteX2" fmla="*/ 644573 w 964751"/>
                    <a:gd name="connsiteY2" fmla="*/ 15146 h 1850455"/>
                    <a:gd name="connsiteX3" fmla="*/ 964751 w 964751"/>
                    <a:gd name="connsiteY3" fmla="*/ 925228 h 1850455"/>
                    <a:gd name="connsiteX4" fmla="*/ 644573 w 964751"/>
                    <a:gd name="connsiteY4" fmla="*/ 1835310 h 1850455"/>
                    <a:gd name="connsiteX5" fmla="*/ 630420 w 964751"/>
                    <a:gd name="connsiteY5" fmla="*/ 1850455 h 1850455"/>
                    <a:gd name="connsiteX6" fmla="*/ 116523 w 964751"/>
                    <a:gd name="connsiteY6" fmla="*/ 1850455 h 1850455"/>
                    <a:gd name="connsiteX7" fmla="*/ 0 w 964751"/>
                    <a:gd name="connsiteY7" fmla="*/ 1733932 h 1850455"/>
                    <a:gd name="connsiteX8" fmla="*/ 0 w 964751"/>
                    <a:gd name="connsiteY8" fmla="*/ 116523 h 1850455"/>
                    <a:gd name="connsiteX9" fmla="*/ 116523 w 964751"/>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751" h="1850455">
                      <a:moveTo>
                        <a:pt x="116523" y="0"/>
                      </a:moveTo>
                      <a:lnTo>
                        <a:pt x="630419" y="0"/>
                      </a:lnTo>
                      <a:lnTo>
                        <a:pt x="644573" y="15146"/>
                      </a:lnTo>
                      <a:cubicBezTo>
                        <a:pt x="842396" y="248057"/>
                        <a:pt x="964751" y="569819"/>
                        <a:pt x="964751" y="925228"/>
                      </a:cubicBezTo>
                      <a:cubicBezTo>
                        <a:pt x="964751" y="1280637"/>
                        <a:pt x="842396" y="1602400"/>
                        <a:pt x="644573" y="1835310"/>
                      </a:cubicBezTo>
                      <a:lnTo>
                        <a:pt x="630420" y="1850455"/>
                      </a:lnTo>
                      <a:lnTo>
                        <a:pt x="116523" y="1850455"/>
                      </a:lnTo>
                      <a:cubicBezTo>
                        <a:pt x="52169" y="1850455"/>
                        <a:pt x="0" y="1798286"/>
                        <a:pt x="0" y="1733932"/>
                      </a:cubicBezTo>
                      <a:lnTo>
                        <a:pt x="0" y="116523"/>
                      </a:lnTo>
                      <a:cubicBezTo>
                        <a:pt x="0" y="52169"/>
                        <a:pt x="52169" y="0"/>
                        <a:pt x="116523" y="0"/>
                      </a:cubicBezTo>
                      <a:close/>
                    </a:path>
                  </a:pathLst>
                </a:custGeom>
                <a:solidFill>
                  <a:srgbClr val="A6DA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42">
                  <a:extLst>
                    <a:ext uri="{FF2B5EF4-FFF2-40B4-BE49-F238E27FC236}">
                      <a16:creationId xmlns:a16="http://schemas.microsoft.com/office/drawing/2014/main" xmlns="" id="{89BABEF4-0189-574F-AAA9-B481945CD4CE}"/>
                    </a:ext>
                    <a:ext uri="{C183D7F6-B498-43B3-948B-1728B52AA6E4}">
                      <adec:decorative xmlns:adec="http://schemas.microsoft.com/office/drawing/2017/decorative" xmlns="" val="1"/>
                    </a:ext>
                  </a:extLst>
                </p:cNvPr>
                <p:cNvSpPr/>
                <p:nvPr/>
              </p:nvSpPr>
              <p:spPr>
                <a:xfrm>
                  <a:off x="1093486" y="4495411"/>
                  <a:ext cx="3775107" cy="1850455"/>
                </a:xfrm>
                <a:custGeom>
                  <a:avLst/>
                  <a:gdLst>
                    <a:gd name="connsiteX0" fmla="*/ 0 w 3775107"/>
                    <a:gd name="connsiteY0" fmla="*/ 0 h 1850455"/>
                    <a:gd name="connsiteX1" fmla="*/ 3658584 w 3775107"/>
                    <a:gd name="connsiteY1" fmla="*/ 0 h 1850455"/>
                    <a:gd name="connsiteX2" fmla="*/ 3775107 w 3775107"/>
                    <a:gd name="connsiteY2" fmla="*/ 116523 h 1850455"/>
                    <a:gd name="connsiteX3" fmla="*/ 3775107 w 3775107"/>
                    <a:gd name="connsiteY3" fmla="*/ 1733932 h 1850455"/>
                    <a:gd name="connsiteX4" fmla="*/ 3658584 w 3775107"/>
                    <a:gd name="connsiteY4" fmla="*/ 1850455 h 1850455"/>
                    <a:gd name="connsiteX5" fmla="*/ 1 w 3775107"/>
                    <a:gd name="connsiteY5" fmla="*/ 1850455 h 1850455"/>
                    <a:gd name="connsiteX6" fmla="*/ 14154 w 3775107"/>
                    <a:gd name="connsiteY6" fmla="*/ 1835310 h 1850455"/>
                    <a:gd name="connsiteX7" fmla="*/ 334332 w 3775107"/>
                    <a:gd name="connsiteY7" fmla="*/ 925228 h 1850455"/>
                    <a:gd name="connsiteX8" fmla="*/ 14154 w 3775107"/>
                    <a:gd name="connsiteY8" fmla="*/ 15146 h 1850455"/>
                    <a:gd name="connsiteX9" fmla="*/ 0 w 3775107"/>
                    <a:gd name="connsiteY9" fmla="*/ 0 h 185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5107" h="1850455">
                      <a:moveTo>
                        <a:pt x="0" y="0"/>
                      </a:moveTo>
                      <a:lnTo>
                        <a:pt x="3658584" y="0"/>
                      </a:lnTo>
                      <a:cubicBezTo>
                        <a:pt x="3722938" y="0"/>
                        <a:pt x="3775107" y="52169"/>
                        <a:pt x="3775107" y="116523"/>
                      </a:cubicBezTo>
                      <a:lnTo>
                        <a:pt x="3775107" y="1733932"/>
                      </a:lnTo>
                      <a:cubicBezTo>
                        <a:pt x="3775107" y="1798286"/>
                        <a:pt x="3722938" y="1850455"/>
                        <a:pt x="3658584" y="1850455"/>
                      </a:cubicBezTo>
                      <a:lnTo>
                        <a:pt x="1" y="1850455"/>
                      </a:lnTo>
                      <a:lnTo>
                        <a:pt x="14154" y="1835310"/>
                      </a:lnTo>
                      <a:cubicBezTo>
                        <a:pt x="211977" y="1602400"/>
                        <a:pt x="334332" y="1280637"/>
                        <a:pt x="334332" y="925228"/>
                      </a:cubicBezTo>
                      <a:cubicBezTo>
                        <a:pt x="334332" y="569819"/>
                        <a:pt x="211977" y="248057"/>
                        <a:pt x="14154" y="15146"/>
                      </a:cubicBezTo>
                      <a:lnTo>
                        <a:pt x="0" y="0"/>
                      </a:lnTo>
                      <a:close/>
                    </a:path>
                  </a:pathLst>
                </a:custGeom>
                <a:solidFill>
                  <a:srgbClr val="21A4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1" name="Oval 40">
                <a:extLst>
                  <a:ext uri="{FF2B5EF4-FFF2-40B4-BE49-F238E27FC236}">
                    <a16:creationId xmlns:a16="http://schemas.microsoft.com/office/drawing/2014/main" xmlns="" id="{53C62113-4B55-4C4F-AFEB-8DF8DE78439B}"/>
                  </a:ext>
                  <a:ext uri="{C183D7F6-B498-43B3-948B-1728B52AA6E4}">
                    <adec:decorative xmlns:adec="http://schemas.microsoft.com/office/drawing/2017/decorative" xmlns="" val="1"/>
                  </a:ext>
                </a:extLst>
              </p:cNvPr>
              <p:cNvSpPr/>
              <p:nvPr/>
            </p:nvSpPr>
            <p:spPr>
              <a:xfrm>
                <a:off x="762249" y="5237445"/>
                <a:ext cx="366386" cy="3663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 Placeholder 6">
              <a:extLst>
                <a:ext uri="{FF2B5EF4-FFF2-40B4-BE49-F238E27FC236}">
                  <a16:creationId xmlns:a16="http://schemas.microsoft.com/office/drawing/2014/main" xmlns="" id="{8F2D5DB8-BE33-7148-957B-784F9E3BD909}"/>
                </a:ext>
              </a:extLst>
            </p:cNvPr>
            <p:cNvSpPr txBox="1">
              <a:spLocks/>
            </p:cNvSpPr>
            <p:nvPr/>
          </p:nvSpPr>
          <p:spPr>
            <a:xfrm>
              <a:off x="-5529797" y="902940"/>
              <a:ext cx="273735" cy="215444"/>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400" b="1" dirty="0">
                  <a:solidFill>
                    <a:srgbClr val="21A4DE"/>
                  </a:solidFill>
                </a:rPr>
                <a:t>3</a:t>
              </a:r>
            </a:p>
          </p:txBody>
        </p:sp>
        <p:sp>
          <p:nvSpPr>
            <p:cNvPr id="38" name="Text Placeholder 6">
              <a:extLst>
                <a:ext uri="{FF2B5EF4-FFF2-40B4-BE49-F238E27FC236}">
                  <a16:creationId xmlns:a16="http://schemas.microsoft.com/office/drawing/2014/main" xmlns="" id="{C6EC1DB8-63F5-A648-A870-6AEA9EE7B790}"/>
                </a:ext>
              </a:extLst>
            </p:cNvPr>
            <p:cNvSpPr txBox="1">
              <a:spLocks/>
            </p:cNvSpPr>
            <p:nvPr/>
          </p:nvSpPr>
          <p:spPr>
            <a:xfrm>
              <a:off x="-4711385" y="458304"/>
              <a:ext cx="3030512" cy="1077218"/>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buClrTx/>
                <a:buFontTx/>
              </a:pPr>
              <a:r>
                <a:rPr lang="en-GB" sz="1400" dirty="0">
                  <a:solidFill>
                    <a:schemeClr val="bg1"/>
                  </a:solidFill>
                </a:rPr>
                <a:t>Can you put all of your moves together to make a routine?</a:t>
              </a:r>
              <a:br>
                <a:rPr lang="en-GB" sz="1400" dirty="0">
                  <a:solidFill>
                    <a:schemeClr val="bg1"/>
                  </a:solidFill>
                </a:rPr>
              </a:br>
              <a:r>
                <a:rPr lang="en-GB" sz="1400" dirty="0">
                  <a:solidFill>
                    <a:schemeClr val="bg1"/>
                  </a:solidFill>
                </a:rPr>
                <a:t/>
              </a:r>
              <a:br>
                <a:rPr lang="en-GB" sz="1400" dirty="0">
                  <a:solidFill>
                    <a:schemeClr val="bg1"/>
                  </a:solidFill>
                </a:rPr>
              </a:br>
              <a:r>
                <a:rPr lang="en-GB" sz="1400" dirty="0">
                  <a:solidFill>
                    <a:schemeClr val="bg1"/>
                  </a:solidFill>
                </a:rPr>
                <a:t>Can you keep in time with</a:t>
              </a:r>
              <a:br>
                <a:rPr lang="en-GB" sz="1400" dirty="0">
                  <a:solidFill>
                    <a:schemeClr val="bg1"/>
                  </a:solidFill>
                </a:rPr>
              </a:br>
              <a:r>
                <a:rPr lang="en-GB" sz="1400" dirty="0">
                  <a:solidFill>
                    <a:schemeClr val="bg1"/>
                  </a:solidFill>
                </a:rPr>
                <a:t>each other?</a:t>
              </a:r>
            </a:p>
          </p:txBody>
        </p:sp>
      </p:grpSp>
    </p:spTree>
    <p:extLst>
      <p:ext uri="{BB962C8B-B14F-4D97-AF65-F5344CB8AC3E}">
        <p14:creationId xmlns:p14="http://schemas.microsoft.com/office/powerpoint/2010/main" val="385404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B9D0781-3737-CB4E-86D4-E2815ECF3090}"/>
              </a:ext>
            </a:extLst>
          </p:cNvPr>
          <p:cNvSpPr>
            <a:spLocks noGrp="1"/>
          </p:cNvSpPr>
          <p:nvPr>
            <p:ph type="ctrTitle"/>
          </p:nvPr>
        </p:nvSpPr>
        <p:spPr/>
        <p:txBody>
          <a:bodyPr/>
          <a:lstStyle/>
          <a:p>
            <a:r>
              <a:rPr lang="en-US" dirty="0"/>
              <a:t>Make up your own Shake Up for your </a:t>
            </a:r>
            <a:r>
              <a:rPr lang="en-US" dirty="0" err="1"/>
              <a:t>favourite</a:t>
            </a:r>
            <a:r>
              <a:rPr lang="en-US" dirty="0"/>
              <a:t> character!</a:t>
            </a:r>
            <a:br>
              <a:rPr lang="en-US" dirty="0"/>
            </a:br>
            <a:endParaRPr lang="en-US" dirty="0"/>
          </a:p>
        </p:txBody>
      </p:sp>
      <p:sp>
        <p:nvSpPr>
          <p:cNvPr id="2" name="Text Placeholder 1">
            <a:extLst>
              <a:ext uri="{FF2B5EF4-FFF2-40B4-BE49-F238E27FC236}">
                <a16:creationId xmlns:a16="http://schemas.microsoft.com/office/drawing/2014/main" xmlns="" id="{14671E72-12DA-554C-8C42-DDBF5D74094B}"/>
              </a:ext>
            </a:extLst>
          </p:cNvPr>
          <p:cNvSpPr>
            <a:spLocks noGrp="1"/>
          </p:cNvSpPr>
          <p:nvPr>
            <p:ph type="body" sz="quarter" idx="10"/>
          </p:nvPr>
        </p:nvSpPr>
        <p:spPr>
          <a:xfrm>
            <a:off x="466726" y="2266980"/>
            <a:ext cx="4568262" cy="1938992"/>
          </a:xfrm>
        </p:spPr>
        <p:txBody>
          <a:bodyPr/>
          <a:lstStyle/>
          <a:p>
            <a:pPr marL="342900" indent="-342900">
              <a:buAutoNum type="arabicPeriod"/>
            </a:pPr>
            <a:r>
              <a:rPr lang="en-GB" sz="1400" dirty="0"/>
              <a:t>Write the name of, or draw, your favourite </a:t>
            </a:r>
            <a:br>
              <a:rPr lang="en-GB" sz="1400" dirty="0"/>
            </a:br>
            <a:r>
              <a:rPr lang="en-GB" sz="1400" dirty="0"/>
              <a:t>Disney or Marvel character.</a:t>
            </a:r>
          </a:p>
          <a:p>
            <a:pPr marL="342900" indent="-342900">
              <a:buAutoNum type="arabicPeriod"/>
            </a:pPr>
            <a:r>
              <a:rPr lang="en-GB" sz="1400" dirty="0"/>
              <a:t>Design a Shake Up for your character </a:t>
            </a:r>
            <a:br>
              <a:rPr lang="en-GB" sz="1400" dirty="0"/>
            </a:br>
            <a:r>
              <a:rPr lang="en-GB" sz="1400" dirty="0"/>
              <a:t>by writing or drawing different moves or </a:t>
            </a:r>
            <a:br>
              <a:rPr lang="en-GB" sz="1400" dirty="0"/>
            </a:br>
            <a:r>
              <a:rPr lang="en-GB" sz="1400" dirty="0"/>
              <a:t>actions. How many can you think of?</a:t>
            </a:r>
          </a:p>
          <a:p>
            <a:pPr marL="342900" indent="-342900">
              <a:buAutoNum type="arabicPeriod"/>
            </a:pPr>
            <a:r>
              <a:rPr lang="en-GB" sz="1400" dirty="0"/>
              <a:t>Take your Shake Up home and teach it </a:t>
            </a:r>
            <a:br>
              <a:rPr lang="en-GB" sz="1400" dirty="0"/>
            </a:br>
            <a:r>
              <a:rPr lang="en-GB" sz="1400" dirty="0"/>
              <a:t>to your family and friends.</a:t>
            </a:r>
          </a:p>
          <a:p>
            <a:endParaRPr lang="en-GB" sz="1400" dirty="0"/>
          </a:p>
          <a:p>
            <a:r>
              <a:rPr lang="en-GB" sz="1400" b="1" dirty="0"/>
              <a:t>Challenge: can you make your Shake Up moves:</a:t>
            </a:r>
          </a:p>
        </p:txBody>
      </p:sp>
      <p:sp>
        <p:nvSpPr>
          <p:cNvPr id="18" name="Rounded Rectangle 17">
            <a:extLst>
              <a:ext uri="{FF2B5EF4-FFF2-40B4-BE49-F238E27FC236}">
                <a16:creationId xmlns:a16="http://schemas.microsoft.com/office/drawing/2014/main" xmlns="" id="{D4F3E8DB-40D7-0045-832A-81780213DCFE}"/>
              </a:ext>
            </a:extLst>
          </p:cNvPr>
          <p:cNvSpPr/>
          <p:nvPr/>
        </p:nvSpPr>
        <p:spPr>
          <a:xfrm>
            <a:off x="455168" y="4363145"/>
            <a:ext cx="2048622" cy="454361"/>
          </a:xfrm>
          <a:prstGeom prst="roundRect">
            <a:avLst/>
          </a:prstGeom>
          <a:solidFill>
            <a:srgbClr val="E30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quicker?</a:t>
            </a:r>
          </a:p>
        </p:txBody>
      </p:sp>
      <p:sp>
        <p:nvSpPr>
          <p:cNvPr id="19" name="Rounded Rectangle 18">
            <a:extLst>
              <a:ext uri="{FF2B5EF4-FFF2-40B4-BE49-F238E27FC236}">
                <a16:creationId xmlns:a16="http://schemas.microsoft.com/office/drawing/2014/main" xmlns="" id="{51715001-BB86-0548-B992-96098ADDCBDF}"/>
              </a:ext>
            </a:extLst>
          </p:cNvPr>
          <p:cNvSpPr/>
          <p:nvPr/>
        </p:nvSpPr>
        <p:spPr>
          <a:xfrm>
            <a:off x="2642600" y="4363145"/>
            <a:ext cx="2048622" cy="454361"/>
          </a:xfrm>
          <a:prstGeom prst="roundRect">
            <a:avLst/>
          </a:prstGeom>
          <a:solidFill>
            <a:srgbClr val="21A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smoother?</a:t>
            </a:r>
          </a:p>
        </p:txBody>
      </p:sp>
      <p:sp>
        <p:nvSpPr>
          <p:cNvPr id="20" name="Rounded Rectangle 19">
            <a:extLst>
              <a:ext uri="{FF2B5EF4-FFF2-40B4-BE49-F238E27FC236}">
                <a16:creationId xmlns:a16="http://schemas.microsoft.com/office/drawing/2014/main" xmlns="" id="{AE1B8EBA-03F7-754E-A003-102848D65DC5}"/>
              </a:ext>
            </a:extLst>
          </p:cNvPr>
          <p:cNvSpPr/>
          <p:nvPr/>
        </p:nvSpPr>
        <p:spPr>
          <a:xfrm>
            <a:off x="455168" y="4976920"/>
            <a:ext cx="2048622" cy="454361"/>
          </a:xfrm>
          <a:prstGeom prst="roundRect">
            <a:avLst/>
          </a:prstGeom>
          <a:solidFill>
            <a:srgbClr val="25A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more flexible?</a:t>
            </a:r>
          </a:p>
        </p:txBody>
      </p:sp>
      <p:sp>
        <p:nvSpPr>
          <p:cNvPr id="21" name="Rounded Rectangle 20">
            <a:extLst>
              <a:ext uri="{FF2B5EF4-FFF2-40B4-BE49-F238E27FC236}">
                <a16:creationId xmlns:a16="http://schemas.microsoft.com/office/drawing/2014/main" xmlns="" id="{7EC89FCB-1937-A440-A1CA-C0C64B33A36C}"/>
              </a:ext>
            </a:extLst>
          </p:cNvPr>
          <p:cNvSpPr/>
          <p:nvPr/>
        </p:nvSpPr>
        <p:spPr>
          <a:xfrm>
            <a:off x="2642600" y="4976920"/>
            <a:ext cx="2048622" cy="454361"/>
          </a:xfrm>
          <a:prstGeom prst="roundRect">
            <a:avLst/>
          </a:prstGeom>
          <a:solidFill>
            <a:srgbClr val="EA5F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with control?</a:t>
            </a:r>
          </a:p>
        </p:txBody>
      </p:sp>
      <p:sp>
        <p:nvSpPr>
          <p:cNvPr id="13" name="Text Placeholder 1">
            <a:extLst>
              <a:ext uri="{FF2B5EF4-FFF2-40B4-BE49-F238E27FC236}">
                <a16:creationId xmlns:a16="http://schemas.microsoft.com/office/drawing/2014/main" xmlns="" id="{179C0498-3BB4-1247-8C79-DEFC5DAB6E41}"/>
              </a:ext>
            </a:extLst>
          </p:cNvPr>
          <p:cNvSpPr txBox="1">
            <a:spLocks/>
          </p:cNvSpPr>
          <p:nvPr/>
        </p:nvSpPr>
        <p:spPr>
          <a:xfrm>
            <a:off x="466726" y="5647589"/>
            <a:ext cx="4568262" cy="430887"/>
          </a:xfrm>
          <a:prstGeom prst="rect">
            <a:avLst/>
          </a:prstGeom>
        </p:spPr>
        <p:txBody>
          <a:bodyPr wrap="square" lIns="0" tIns="0" rIns="0" bIns="0">
            <a:spAutoFit/>
          </a:bodyPr>
          <a:lstStyle>
            <a:lvl1pPr marL="0">
              <a:defRPr sz="1600" b="0" i="0">
                <a:solidFill>
                  <a:schemeClr val="tx1"/>
                </a:solidFill>
                <a:latin typeface="Arial" panose="020B0604020202020204" pitchFamily="34" charset="0"/>
                <a:ea typeface="+mn-ea"/>
                <a:cs typeface="Arial" panose="020B0604020202020204" pitchFamily="34" charset="0"/>
              </a:defRPr>
            </a:lvl1pPr>
            <a:lvl2pPr marL="457200">
              <a:defRPr sz="1600" b="0" i="0">
                <a:latin typeface="Arial" panose="020B0604020202020204" pitchFamily="34" charset="0"/>
                <a:ea typeface="+mn-ea"/>
                <a:cs typeface="Arial" panose="020B0604020202020204" pitchFamily="34" charset="0"/>
              </a:defRPr>
            </a:lvl2pPr>
            <a:lvl3pPr marL="914400">
              <a:defRPr sz="1600" b="0" i="0">
                <a:latin typeface="Arial" panose="020B0604020202020204" pitchFamily="34" charset="0"/>
                <a:ea typeface="+mn-ea"/>
                <a:cs typeface="Arial" panose="020B0604020202020204" pitchFamily="34" charset="0"/>
              </a:defRPr>
            </a:lvl3pPr>
            <a:lvl4pPr marL="1371600">
              <a:defRPr sz="1600" b="0" i="0">
                <a:latin typeface="Arial" panose="020B0604020202020204" pitchFamily="34" charset="0"/>
                <a:ea typeface="+mn-ea"/>
                <a:cs typeface="Arial" panose="020B0604020202020204" pitchFamily="34" charset="0"/>
              </a:defRPr>
            </a:lvl4pPr>
            <a:lvl5pPr marL="1828800">
              <a:defRPr sz="16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sz="1400" dirty="0"/>
              <a:t>Top tip: think about how your </a:t>
            </a:r>
            <a:br>
              <a:rPr lang="en-GB" sz="1400" dirty="0"/>
            </a:br>
            <a:r>
              <a:rPr lang="en-GB" sz="1400" dirty="0"/>
              <a:t>favourite character would move.</a:t>
            </a:r>
          </a:p>
        </p:txBody>
      </p:sp>
      <p:pic>
        <p:nvPicPr>
          <p:cNvPr id="12" name="Picture 11" descr="A collage of some characters, including Captain Marvel, Elsa from Frozen, Buzz, The Hulk, Olaf and Jessie">
            <a:extLst>
              <a:ext uri="{FF2B5EF4-FFF2-40B4-BE49-F238E27FC236}">
                <a16:creationId xmlns:a16="http://schemas.microsoft.com/office/drawing/2014/main" xmlns="" id="{B17A885F-2DB5-6448-B65B-3495A68557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46546" y="10234"/>
            <a:ext cx="4097454" cy="6858000"/>
          </a:xfrm>
          <a:prstGeom prst="rect">
            <a:avLst/>
          </a:prstGeom>
        </p:spPr>
      </p:pic>
      <p:sp>
        <p:nvSpPr>
          <p:cNvPr id="17" name="object 14">
            <a:extLst>
              <a:ext uri="{FF2B5EF4-FFF2-40B4-BE49-F238E27FC236}">
                <a16:creationId xmlns:a16="http://schemas.microsoft.com/office/drawing/2014/main" xmlns="" id="{DD542767-E9D2-CE45-96A0-39CFD5E84DE7}"/>
              </a:ext>
              <a:ext uri="{C183D7F6-B498-43B3-948B-1728B52AA6E4}">
                <adec:decorative xmlns:adec="http://schemas.microsoft.com/office/drawing/2017/decorative" xmlns="" val="1"/>
              </a:ext>
            </a:extLst>
          </p:cNvPr>
          <p:cNvSpPr txBox="1"/>
          <p:nvPr/>
        </p:nvSpPr>
        <p:spPr>
          <a:xfrm>
            <a:off x="149011" y="6610257"/>
            <a:ext cx="2175873" cy="120546"/>
          </a:xfrm>
          <a:prstGeom prst="rect">
            <a:avLst/>
          </a:prstGeom>
        </p:spPr>
        <p:txBody>
          <a:bodyPr vert="horz" wrap="square" lIns="0" tIns="12700" rIns="0" bIns="0" rtlCol="0">
            <a:spAutoFit/>
          </a:bodyPr>
          <a:lstStyle/>
          <a:p>
            <a:pPr marL="12700">
              <a:lnSpc>
                <a:spcPct val="100000"/>
              </a:lnSpc>
              <a:spcBef>
                <a:spcPts val="100"/>
              </a:spcBef>
            </a:pPr>
            <a:r>
              <a:rPr sz="700" dirty="0">
                <a:latin typeface="Arial"/>
                <a:cs typeface="Arial"/>
              </a:rPr>
              <a:t>©Disney</a:t>
            </a:r>
            <a:r>
              <a:rPr sz="700" spc="-35" dirty="0">
                <a:latin typeface="Arial"/>
                <a:cs typeface="Arial"/>
              </a:rPr>
              <a:t> </a:t>
            </a:r>
            <a:r>
              <a:rPr sz="700" dirty="0">
                <a:latin typeface="Arial"/>
                <a:cs typeface="Arial"/>
              </a:rPr>
              <a:t>©Disney/Pixar</a:t>
            </a:r>
            <a:r>
              <a:rPr sz="700" spc="-30" dirty="0">
                <a:latin typeface="Arial"/>
                <a:cs typeface="Arial"/>
              </a:rPr>
              <a:t> </a:t>
            </a:r>
            <a:r>
              <a:rPr sz="700" spc="-5" dirty="0">
                <a:latin typeface="Arial"/>
                <a:cs typeface="Arial"/>
              </a:rPr>
              <a:t>©</a:t>
            </a:r>
            <a:r>
              <a:rPr lang="en-GB" sz="700" spc="-5" dirty="0">
                <a:latin typeface="Arial"/>
                <a:cs typeface="Arial"/>
              </a:rPr>
              <a:t> 2021 </a:t>
            </a:r>
            <a:r>
              <a:rPr sz="700" spc="-5" dirty="0">
                <a:latin typeface="Arial"/>
                <a:cs typeface="Arial"/>
              </a:rPr>
              <a:t>MARVEL</a:t>
            </a:r>
            <a:endParaRPr sz="700" dirty="0">
              <a:latin typeface="Arial"/>
              <a:cs typeface="Arial"/>
            </a:endParaRPr>
          </a:p>
        </p:txBody>
      </p:sp>
      <p:grpSp>
        <p:nvGrpSpPr>
          <p:cNvPr id="3" name="Group 2">
            <a:extLst>
              <a:ext uri="{FF2B5EF4-FFF2-40B4-BE49-F238E27FC236}">
                <a16:creationId xmlns:a16="http://schemas.microsoft.com/office/drawing/2014/main" xmlns="" id="{F26DB111-9437-5A46-9C83-2076AABA382A}"/>
              </a:ext>
              <a:ext uri="{C183D7F6-B498-43B3-948B-1728B52AA6E4}">
                <adec:decorative xmlns:adec="http://schemas.microsoft.com/office/drawing/2017/decorative" xmlns="" val="1"/>
              </a:ext>
            </a:extLst>
          </p:cNvPr>
          <p:cNvGrpSpPr/>
          <p:nvPr/>
        </p:nvGrpSpPr>
        <p:grpSpPr>
          <a:xfrm>
            <a:off x="2594442" y="6116907"/>
            <a:ext cx="2687786" cy="624460"/>
            <a:chOff x="2594442" y="6116907"/>
            <a:chExt cx="2687786" cy="624460"/>
          </a:xfrm>
        </p:grpSpPr>
        <p:pic>
          <p:nvPicPr>
            <p:cNvPr id="15" name="Picture 14">
              <a:extLst>
                <a:ext uri="{FF2B5EF4-FFF2-40B4-BE49-F238E27FC236}">
                  <a16:creationId xmlns:a16="http://schemas.microsoft.com/office/drawing/2014/main" xmlns="" id="{25A7042B-A08D-C748-92C3-37F554F59F3B}"/>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2594442" y="6402026"/>
              <a:ext cx="890336" cy="319456"/>
            </a:xfrm>
            <a:prstGeom prst="rect">
              <a:avLst/>
            </a:prstGeom>
          </p:spPr>
        </p:pic>
        <p:pic>
          <p:nvPicPr>
            <p:cNvPr id="22" name="Picture 21">
              <a:extLst>
                <a:ext uri="{FF2B5EF4-FFF2-40B4-BE49-F238E27FC236}">
                  <a16:creationId xmlns:a16="http://schemas.microsoft.com/office/drawing/2014/main" xmlns="" id="{DC48418C-13A4-E047-8DCA-E4924ECE7459}"/>
                </a:ext>
                <a:ext uri="{C183D7F6-B498-43B3-948B-1728B52AA6E4}">
                  <adec:decorative xmlns:adec="http://schemas.microsoft.com/office/drawing/2017/decorative" xmlns="" val="1"/>
                </a:ext>
              </a:extLst>
            </p:cNvPr>
            <p:cNvPicPr>
              <a:picLocks noChangeAspect="1"/>
            </p:cNvPicPr>
            <p:nvPr/>
          </p:nvPicPr>
          <p:blipFill>
            <a:blip r:embed="rId5"/>
            <a:stretch>
              <a:fillRect/>
            </a:stretch>
          </p:blipFill>
          <p:spPr>
            <a:xfrm>
              <a:off x="3678536" y="6116907"/>
              <a:ext cx="712798" cy="624460"/>
            </a:xfrm>
            <a:prstGeom prst="rect">
              <a:avLst/>
            </a:prstGeom>
          </p:spPr>
        </p:pic>
        <p:pic>
          <p:nvPicPr>
            <p:cNvPr id="23" name="Picture 22">
              <a:extLst>
                <a:ext uri="{FF2B5EF4-FFF2-40B4-BE49-F238E27FC236}">
                  <a16:creationId xmlns:a16="http://schemas.microsoft.com/office/drawing/2014/main" xmlns="" id="{03FC4EEF-4990-A440-8CF6-D62DEA06EA74}"/>
                </a:ext>
                <a:ext uri="{C183D7F6-B498-43B3-948B-1728B52AA6E4}">
                  <adec:decorative xmlns:adec="http://schemas.microsoft.com/office/drawing/2017/decorative" xmlns="" val="1"/>
                </a:ext>
              </a:extLst>
            </p:cNvPr>
            <p:cNvPicPr>
              <a:picLocks noChangeAspect="1"/>
            </p:cNvPicPr>
            <p:nvPr/>
          </p:nvPicPr>
          <p:blipFill>
            <a:blip r:embed="rId6"/>
            <a:stretch>
              <a:fillRect/>
            </a:stretch>
          </p:blipFill>
          <p:spPr>
            <a:xfrm>
              <a:off x="4569430" y="6435904"/>
              <a:ext cx="712798" cy="287915"/>
            </a:xfrm>
            <a:prstGeom prst="rect">
              <a:avLst/>
            </a:prstGeom>
          </p:spPr>
        </p:pic>
      </p:grpSp>
    </p:spTree>
    <p:extLst>
      <p:ext uri="{BB962C8B-B14F-4D97-AF65-F5344CB8AC3E}">
        <p14:creationId xmlns:p14="http://schemas.microsoft.com/office/powerpoint/2010/main" val="11305159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FF3BEC3-B1E8-9246-A0AE-8C1D5AB1B684}"/>
              </a:ext>
            </a:extLst>
          </p:cNvPr>
          <p:cNvSpPr>
            <a:spLocks noGrp="1"/>
          </p:cNvSpPr>
          <p:nvPr>
            <p:ph type="title"/>
          </p:nvPr>
        </p:nvSpPr>
        <p:spPr>
          <a:xfrm>
            <a:off x="1956817" y="4691380"/>
            <a:ext cx="5367528" cy="984885"/>
          </a:xfrm>
        </p:spPr>
        <p:txBody>
          <a:bodyPr/>
          <a:lstStyle/>
          <a:p>
            <a:pPr>
              <a:lnSpc>
                <a:spcPct val="100000"/>
              </a:lnSpc>
            </a:pPr>
            <a:r>
              <a:rPr lang="en-US" sz="3200" dirty="0"/>
              <a:t>And there are more activities to</a:t>
            </a:r>
            <a:br>
              <a:rPr lang="en-US" sz="3200" dirty="0"/>
            </a:br>
            <a:r>
              <a:rPr lang="en-US" sz="3200" dirty="0"/>
              <a:t>try with your family at home!</a:t>
            </a:r>
          </a:p>
        </p:txBody>
      </p:sp>
      <p:sp>
        <p:nvSpPr>
          <p:cNvPr id="5" name="Text Placeholder 5">
            <a:extLst>
              <a:ext uri="{FF2B5EF4-FFF2-40B4-BE49-F238E27FC236}">
                <a16:creationId xmlns:a16="http://schemas.microsoft.com/office/drawing/2014/main" xmlns="" id="{522D92C5-4F2C-4547-9617-0B5516A9B374}"/>
              </a:ext>
            </a:extLst>
          </p:cNvPr>
          <p:cNvSpPr txBox="1">
            <a:spLocks/>
          </p:cNvSpPr>
          <p:nvPr/>
        </p:nvSpPr>
        <p:spPr>
          <a:xfrm>
            <a:off x="1160780" y="5766358"/>
            <a:ext cx="6822440" cy="18466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buClrTx/>
              <a:buFontTx/>
            </a:pPr>
            <a:r>
              <a:rPr lang="en-GB" sz="1600" dirty="0">
                <a:solidFill>
                  <a:sysClr val="windowText" lastClr="000000"/>
                </a:solidFill>
                <a:latin typeface="Arial" panose="020B0604020202020204" pitchFamily="34" charset="0"/>
                <a:cs typeface="Arial" panose="020B0604020202020204" pitchFamily="34" charset="0"/>
              </a:rPr>
              <a:t>For more activities with your favourite characters,</a:t>
            </a:r>
            <a:br>
              <a:rPr lang="en-GB" sz="1600" dirty="0">
                <a:solidFill>
                  <a:sysClr val="windowText" lastClr="000000"/>
                </a:solidFill>
                <a:latin typeface="Arial" panose="020B0604020202020204" pitchFamily="34" charset="0"/>
                <a:cs typeface="Arial" panose="020B0604020202020204" pitchFamily="34" charset="0"/>
              </a:rPr>
            </a:br>
            <a:r>
              <a:rPr lang="en-GB" sz="1600" dirty="0">
                <a:solidFill>
                  <a:sysClr val="windowText" lastClr="000000"/>
                </a:solidFill>
                <a:latin typeface="Arial" panose="020B0604020202020204" pitchFamily="34" charset="0"/>
                <a:cs typeface="Arial" panose="020B0604020202020204" pitchFamily="34" charset="0"/>
              </a:rPr>
              <a:t>search </a:t>
            </a:r>
            <a:r>
              <a:rPr lang="en-GB" sz="1600" b="1" dirty="0">
                <a:solidFill>
                  <a:sysClr val="windowText" lastClr="000000"/>
                </a:solidFill>
                <a:latin typeface="Arial" panose="020B0604020202020204" pitchFamily="34" charset="0"/>
                <a:cs typeface="Arial" panose="020B0604020202020204" pitchFamily="34" charset="0"/>
              </a:rPr>
              <a:t>10 Minute Shake Up.</a:t>
            </a:r>
          </a:p>
        </p:txBody>
      </p:sp>
      <p:pic>
        <p:nvPicPr>
          <p:cNvPr id="6" name="Picture 5" descr="Some characters from Disney Frozen, Disney Pixar Toy Story and Marvel's Avengers">
            <a:extLst>
              <a:ext uri="{FF2B5EF4-FFF2-40B4-BE49-F238E27FC236}">
                <a16:creationId xmlns:a16="http://schemas.microsoft.com/office/drawing/2014/main" xmlns="" id="{6B6684F5-1F18-7B41-B19E-37C88D1AF5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4398380"/>
          </a:xfrm>
          <a:prstGeom prst="rect">
            <a:avLst/>
          </a:prstGeom>
        </p:spPr>
      </p:pic>
    </p:spTree>
    <p:extLst>
      <p:ext uri="{BB962C8B-B14F-4D97-AF65-F5344CB8AC3E}">
        <p14:creationId xmlns:p14="http://schemas.microsoft.com/office/powerpoint/2010/main" val="5601545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3317528-3E70-FF4F-B137-9D42C3580313}"/>
              </a:ext>
            </a:extLst>
          </p:cNvPr>
          <p:cNvSpPr>
            <a:spLocks noGrp="1"/>
          </p:cNvSpPr>
          <p:nvPr>
            <p:ph type="ctrTitle"/>
          </p:nvPr>
        </p:nvSpPr>
        <p:spPr/>
        <p:txBody>
          <a:bodyPr/>
          <a:lstStyle/>
          <a:p>
            <a:r>
              <a:rPr lang="en-GB" spc="-5" dirty="0"/>
              <a:t>Background for teachers</a:t>
            </a:r>
          </a:p>
        </p:txBody>
      </p:sp>
      <p:sp>
        <p:nvSpPr>
          <p:cNvPr id="13" name="Text Placeholder 12">
            <a:extLst>
              <a:ext uri="{FF2B5EF4-FFF2-40B4-BE49-F238E27FC236}">
                <a16:creationId xmlns:a16="http://schemas.microsoft.com/office/drawing/2014/main" xmlns="" id="{D2D26C40-92A5-8B47-91DA-DF616F111B4E}"/>
              </a:ext>
            </a:extLst>
          </p:cNvPr>
          <p:cNvSpPr>
            <a:spLocks noGrp="1"/>
          </p:cNvSpPr>
          <p:nvPr>
            <p:ph type="body" sz="quarter" idx="10"/>
          </p:nvPr>
        </p:nvSpPr>
        <p:spPr>
          <a:xfrm>
            <a:off x="457201" y="1432242"/>
            <a:ext cx="4389119" cy="5232202"/>
          </a:xfrm>
        </p:spPr>
        <p:txBody>
          <a:bodyPr/>
          <a:lstStyle/>
          <a:p>
            <a:pPr>
              <a:lnSpc>
                <a:spcPct val="100000"/>
              </a:lnSpc>
            </a:pPr>
            <a:r>
              <a:rPr lang="en-GB" sz="1200" b="1" dirty="0"/>
              <a:t>The benefits of physical activity</a:t>
            </a:r>
          </a:p>
          <a:p>
            <a:pPr>
              <a:lnSpc>
                <a:spcPct val="100000"/>
              </a:lnSpc>
            </a:pPr>
            <a:endParaRPr lang="en-GB" sz="1200" b="1" dirty="0"/>
          </a:p>
          <a:p>
            <a:pPr>
              <a:lnSpc>
                <a:spcPct val="100000"/>
              </a:lnSpc>
            </a:pPr>
            <a:r>
              <a:rPr lang="en-GB" sz="1200" dirty="0"/>
              <a:t>Research shows that doing physical activity can have a positive impact on young people’s mental wellbeing and improve their academic attainment.¹</a:t>
            </a:r>
          </a:p>
          <a:p>
            <a:pPr>
              <a:lnSpc>
                <a:spcPct val="100000"/>
              </a:lnSpc>
            </a:pPr>
            <a:endParaRPr lang="en-GB" sz="1200" dirty="0"/>
          </a:p>
          <a:p>
            <a:pPr>
              <a:lnSpc>
                <a:spcPct val="100000"/>
              </a:lnSpc>
            </a:pPr>
            <a:r>
              <a:rPr lang="en-GB" sz="1200" dirty="0"/>
              <a:t>So, to help pupils move more this summer Better Health has teamed up with Disney to create a Shake Up toolkit with simple, bite-sized, fun bursts of activity. Each activity can be used throughout the school day and is inspired by some of the characters from Disney Frozen, Disney and Pixar Toy Story </a:t>
            </a:r>
            <a:br>
              <a:rPr lang="en-GB" sz="1200" dirty="0"/>
            </a:br>
            <a:r>
              <a:rPr lang="en-GB" sz="1200" dirty="0"/>
              <a:t>and Marvel’s The Avengers. </a:t>
            </a:r>
          </a:p>
          <a:p>
            <a:pPr>
              <a:lnSpc>
                <a:spcPct val="100000"/>
              </a:lnSpc>
            </a:pPr>
            <a:endParaRPr lang="en-GB" sz="1200" dirty="0"/>
          </a:p>
          <a:p>
            <a:pPr>
              <a:lnSpc>
                <a:spcPct val="100000"/>
              </a:lnSpc>
            </a:pPr>
            <a:r>
              <a:rPr lang="en-GB" sz="1200" b="1" dirty="0"/>
              <a:t>How will this Shake Up toolkit help pupils </a:t>
            </a:r>
            <a:br>
              <a:rPr lang="en-GB" sz="1200" b="1" dirty="0"/>
            </a:br>
            <a:r>
              <a:rPr lang="en-GB" sz="1200" b="1" dirty="0"/>
              <a:t>to get active?</a:t>
            </a:r>
          </a:p>
          <a:p>
            <a:pPr>
              <a:lnSpc>
                <a:spcPct val="100000"/>
              </a:lnSpc>
            </a:pPr>
            <a:endParaRPr lang="en-GB" sz="1200" b="1" dirty="0"/>
          </a:p>
          <a:p>
            <a:pPr>
              <a:lnSpc>
                <a:spcPct val="100000"/>
              </a:lnSpc>
            </a:pPr>
            <a:r>
              <a:rPr lang="en-GB" sz="1200" dirty="0"/>
              <a:t>Pupils can learn to defend like Black Panther, jump like Bo Peep, and heave ice like Kristoff, helping them reach the recommended level of daily physical activity (at least 60 minutes per day).²</a:t>
            </a:r>
          </a:p>
          <a:p>
            <a:pPr>
              <a:lnSpc>
                <a:spcPct val="100000"/>
              </a:lnSpc>
            </a:pPr>
            <a:endParaRPr lang="en-GB" sz="1200" dirty="0"/>
          </a:p>
          <a:p>
            <a:pPr>
              <a:lnSpc>
                <a:spcPct val="100000"/>
              </a:lnSpc>
            </a:pPr>
            <a:r>
              <a:rPr lang="en-GB" sz="1200" dirty="0"/>
              <a:t>With an emphasis on physical activity and wellbeing, this toolkit will also support you to deliver the RE and HE curriculum.</a:t>
            </a:r>
            <a:br>
              <a:rPr lang="en-GB" sz="1200" dirty="0"/>
            </a:br>
            <a:endParaRPr lang="en-GB" sz="1200" dirty="0"/>
          </a:p>
          <a:p>
            <a:pPr>
              <a:lnSpc>
                <a:spcPct val="100000"/>
              </a:lnSpc>
            </a:pPr>
            <a:endParaRPr lang="en-GB" sz="1200" dirty="0"/>
          </a:p>
          <a:p>
            <a:pPr marL="342900" indent="-342900" rtl="0">
              <a:lnSpc>
                <a:spcPct val="100000"/>
              </a:lnSpc>
              <a:spcBef>
                <a:spcPts val="0"/>
              </a:spcBef>
              <a:spcAft>
                <a:spcPts val="0"/>
              </a:spcAft>
              <a:buFont typeface="+mj-lt"/>
              <a:buAutoNum type="arabicPeriod"/>
            </a:pPr>
            <a:r>
              <a:rPr lang="en-GB" sz="1000" dirty="0">
                <a:solidFill>
                  <a:srgbClr val="000000"/>
                </a:solidFill>
                <a:hlinkClick r:id="rId3"/>
              </a:rPr>
              <a:t>What works in schools and colleges to increase physical activity, Public Health England (2020)</a:t>
            </a:r>
            <a:r>
              <a:rPr lang="en-GB" sz="1000" dirty="0">
                <a:solidFill>
                  <a:srgbClr val="000000"/>
                </a:solidFill>
              </a:rPr>
              <a:t/>
            </a:r>
            <a:br>
              <a:rPr lang="en-GB" sz="1000" dirty="0">
                <a:solidFill>
                  <a:srgbClr val="000000"/>
                </a:solidFill>
              </a:rPr>
            </a:br>
            <a:endParaRPr lang="en-GB" sz="1000" dirty="0"/>
          </a:p>
          <a:p>
            <a:pPr marL="342900" indent="-342900" rtl="0">
              <a:lnSpc>
                <a:spcPct val="100000"/>
              </a:lnSpc>
              <a:spcBef>
                <a:spcPts val="0"/>
              </a:spcBef>
              <a:spcAft>
                <a:spcPts val="0"/>
              </a:spcAft>
              <a:buFont typeface="+mj-lt"/>
              <a:buAutoNum type="arabicPeriod"/>
            </a:pPr>
            <a:r>
              <a:rPr lang="en-GB" sz="1000" dirty="0">
                <a:solidFill>
                  <a:srgbClr val="000000"/>
                </a:solidFill>
                <a:hlinkClick r:id="rId4"/>
              </a:rPr>
              <a:t>UK Chief Medical Officers' Physical Activity Guidelines (2019)</a:t>
            </a:r>
            <a:endParaRPr lang="en-GB" sz="1000" dirty="0"/>
          </a:p>
        </p:txBody>
      </p:sp>
      <p:pic>
        <p:nvPicPr>
          <p:cNvPr id="3" name="Picture 2" descr="A young boy with arms outstretched, as though he is flying">
            <a:extLst>
              <a:ext uri="{FF2B5EF4-FFF2-40B4-BE49-F238E27FC236}">
                <a16:creationId xmlns:a16="http://schemas.microsoft.com/office/drawing/2014/main" xmlns="" id="{DA0CF477-8416-CA4E-B5DE-EA19EB59E78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548394" y="1547854"/>
            <a:ext cx="3234183" cy="5065538"/>
          </a:xfrm>
          <a:prstGeom prst="rect">
            <a:avLst/>
          </a:prstGeom>
        </p:spPr>
      </p:pic>
    </p:spTree>
    <p:extLst>
      <p:ext uri="{BB962C8B-B14F-4D97-AF65-F5344CB8AC3E}">
        <p14:creationId xmlns:p14="http://schemas.microsoft.com/office/powerpoint/2010/main" val="2558795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3317528-3E70-FF4F-B137-9D42C3580313}"/>
              </a:ext>
            </a:extLst>
          </p:cNvPr>
          <p:cNvSpPr>
            <a:spLocks noGrp="1"/>
          </p:cNvSpPr>
          <p:nvPr>
            <p:ph type="ctrTitle"/>
          </p:nvPr>
        </p:nvSpPr>
        <p:spPr/>
        <p:txBody>
          <a:bodyPr/>
          <a:lstStyle/>
          <a:p>
            <a:r>
              <a:rPr lang="en-GB" spc="-5" dirty="0"/>
              <a:t>Ideas</a:t>
            </a:r>
            <a:r>
              <a:rPr lang="en-GB" spc="-30" dirty="0"/>
              <a:t> </a:t>
            </a:r>
            <a:r>
              <a:rPr lang="en-GB" dirty="0"/>
              <a:t>for</a:t>
            </a:r>
            <a:r>
              <a:rPr lang="en-GB" spc="-25" dirty="0"/>
              <a:t> </a:t>
            </a:r>
            <a:r>
              <a:rPr lang="en-GB" dirty="0"/>
              <a:t>using</a:t>
            </a:r>
            <a:r>
              <a:rPr lang="en-GB" spc="-20" dirty="0"/>
              <a:t> </a:t>
            </a:r>
            <a:r>
              <a:rPr lang="en-GB" dirty="0"/>
              <a:t>this</a:t>
            </a:r>
            <a:r>
              <a:rPr lang="en-GB" spc="-25" dirty="0"/>
              <a:t> </a:t>
            </a:r>
            <a:r>
              <a:rPr lang="en-GB" dirty="0"/>
              <a:t>resource</a:t>
            </a:r>
            <a:endParaRPr lang="en-US" dirty="0"/>
          </a:p>
        </p:txBody>
      </p:sp>
      <p:sp>
        <p:nvSpPr>
          <p:cNvPr id="2" name="Text Placeholder 1">
            <a:extLst>
              <a:ext uri="{FF2B5EF4-FFF2-40B4-BE49-F238E27FC236}">
                <a16:creationId xmlns:a16="http://schemas.microsoft.com/office/drawing/2014/main" xmlns="" id="{86780012-A870-D547-A01F-D0DF63E7E151}"/>
              </a:ext>
            </a:extLst>
          </p:cNvPr>
          <p:cNvSpPr>
            <a:spLocks noGrp="1"/>
          </p:cNvSpPr>
          <p:nvPr>
            <p:ph type="body" sz="quarter" idx="10"/>
          </p:nvPr>
        </p:nvSpPr>
        <p:spPr>
          <a:xfrm>
            <a:off x="457200" y="1248282"/>
            <a:ext cx="4405085" cy="5401479"/>
          </a:xfrm>
        </p:spPr>
        <p:txBody>
          <a:bodyPr/>
          <a:lstStyle/>
          <a:p>
            <a:pPr>
              <a:lnSpc>
                <a:spcPct val="100000"/>
              </a:lnSpc>
            </a:pPr>
            <a:r>
              <a:rPr lang="en-GB" sz="1300" b="1" dirty="0"/>
              <a:t>These activities are designed to be fun and flexible,</a:t>
            </a:r>
            <a:br>
              <a:rPr lang="en-GB" sz="1300" b="1" dirty="0"/>
            </a:br>
            <a:r>
              <a:rPr lang="en-GB" sz="1300" b="1" dirty="0"/>
              <a:t>so they can be used at different times throughout </a:t>
            </a:r>
            <a:br>
              <a:rPr lang="en-GB" sz="1300" b="1" dirty="0"/>
            </a:br>
            <a:r>
              <a:rPr lang="en-GB" sz="1300" b="1" dirty="0"/>
              <a:t>the school day, without PE kit. </a:t>
            </a:r>
            <a:r>
              <a:rPr lang="en-GB" sz="1300" dirty="0"/>
              <a:t/>
            </a:r>
            <a:br>
              <a:rPr lang="en-GB" sz="1300" dirty="0"/>
            </a:br>
            <a:endParaRPr lang="en-GB" sz="1300" dirty="0"/>
          </a:p>
          <a:p>
            <a:pPr>
              <a:lnSpc>
                <a:spcPct val="100000"/>
              </a:lnSpc>
            </a:pPr>
            <a:r>
              <a:rPr lang="en-GB" sz="1300" dirty="0"/>
              <a:t>As being outdoors is good for children’s wellbeing, </a:t>
            </a:r>
            <a:br>
              <a:rPr lang="en-GB" sz="1300" dirty="0"/>
            </a:br>
            <a:r>
              <a:rPr lang="en-GB" sz="1300" dirty="0"/>
              <a:t>these activities are designed for outdoor play. We suggest showing the slides to pupils inside before delivering </a:t>
            </a:r>
            <a:br>
              <a:rPr lang="en-GB" sz="1300" dirty="0"/>
            </a:br>
            <a:r>
              <a:rPr lang="en-GB" sz="1300" dirty="0"/>
              <a:t>the activities outside. </a:t>
            </a:r>
            <a:endParaRPr lang="en-GB" sz="1300" dirty="0" smtClean="0"/>
          </a:p>
          <a:p>
            <a:pPr>
              <a:lnSpc>
                <a:spcPct val="100000"/>
              </a:lnSpc>
            </a:pPr>
            <a:endParaRPr lang="en-GB" sz="1300" dirty="0"/>
          </a:p>
          <a:p>
            <a:pPr>
              <a:lnSpc>
                <a:spcPct val="100000"/>
              </a:lnSpc>
            </a:pPr>
            <a:r>
              <a:rPr lang="en-GB" sz="1300" dirty="0"/>
              <a:t>Lots of people in school can deliver these activities, including:</a:t>
            </a:r>
          </a:p>
          <a:p>
            <a:pPr marL="285750" indent="-285750">
              <a:lnSpc>
                <a:spcPct val="100000"/>
              </a:lnSpc>
              <a:buFont typeface="Arial" panose="020B0604020202020204" pitchFamily="34" charset="0"/>
              <a:buChar char="•"/>
            </a:pPr>
            <a:r>
              <a:rPr lang="en-GB" sz="1300" dirty="0"/>
              <a:t>teachers and teaching assistants</a:t>
            </a:r>
          </a:p>
          <a:p>
            <a:pPr marL="285750" indent="-285750">
              <a:lnSpc>
                <a:spcPct val="100000"/>
              </a:lnSpc>
              <a:buFont typeface="Arial" panose="020B0604020202020204" pitchFamily="34" charset="0"/>
              <a:buChar char="•"/>
            </a:pPr>
            <a:r>
              <a:rPr lang="en-GB" sz="1300" dirty="0"/>
              <a:t>breakfast, midday and after-school supervisors</a:t>
            </a:r>
          </a:p>
          <a:p>
            <a:pPr marL="285750" indent="-285750">
              <a:lnSpc>
                <a:spcPct val="100000"/>
              </a:lnSpc>
              <a:buFont typeface="Arial" panose="020B0604020202020204" pitchFamily="34" charset="0"/>
              <a:buChar char="•"/>
            </a:pPr>
            <a:r>
              <a:rPr lang="en-GB" sz="1300" dirty="0"/>
              <a:t>older pupils (acting as buddies or leaders for other children).</a:t>
            </a:r>
          </a:p>
          <a:p>
            <a:pPr>
              <a:lnSpc>
                <a:spcPct val="100000"/>
              </a:lnSpc>
            </a:pPr>
            <a:endParaRPr lang="en-GB" sz="1300" dirty="0"/>
          </a:p>
          <a:p>
            <a:pPr>
              <a:lnSpc>
                <a:spcPct val="100000"/>
              </a:lnSpc>
            </a:pPr>
            <a:r>
              <a:rPr lang="en-GB" sz="1300" dirty="0"/>
              <a:t>The activities are designed to be inclusive of all pupils, whatever their abilities, disabilities or fitness. See the slide notes for additional inclusive adaptations where relevant. </a:t>
            </a:r>
            <a:endParaRPr lang="en-GB" sz="1300" dirty="0" smtClean="0"/>
          </a:p>
          <a:p>
            <a:pPr>
              <a:lnSpc>
                <a:spcPct val="100000"/>
              </a:lnSpc>
            </a:pPr>
            <a:endParaRPr lang="en-GB" sz="1300" dirty="0"/>
          </a:p>
          <a:p>
            <a:pPr>
              <a:lnSpc>
                <a:spcPct val="100000"/>
              </a:lnSpc>
            </a:pPr>
            <a:r>
              <a:rPr lang="en-GB" sz="1300" dirty="0" smtClean="0"/>
              <a:t>This </a:t>
            </a:r>
            <a:r>
              <a:rPr lang="en-GB" sz="1300" dirty="0"/>
              <a:t>PowerPoint contains animation and is best viewed in presentation mode</a:t>
            </a:r>
            <a:r>
              <a:rPr lang="en-GB" sz="1300" dirty="0" smtClean="0"/>
              <a:t>. </a:t>
            </a:r>
            <a:r>
              <a:rPr lang="en-GB" sz="1300" dirty="0"/>
              <a:t>I</a:t>
            </a:r>
            <a:r>
              <a:rPr lang="en-GB" sz="1300" dirty="0" smtClean="0"/>
              <a:t>nstructions for each activity are also in the notes section below slides 10-17.</a:t>
            </a:r>
            <a:endParaRPr lang="en-GB" sz="1300" dirty="0"/>
          </a:p>
          <a:p>
            <a:pPr>
              <a:lnSpc>
                <a:spcPct val="100000"/>
              </a:lnSpc>
            </a:pPr>
            <a:endParaRPr lang="en-GB" sz="1300" dirty="0"/>
          </a:p>
          <a:p>
            <a:pPr>
              <a:lnSpc>
                <a:spcPct val="100000"/>
              </a:lnSpc>
            </a:pPr>
            <a:r>
              <a:rPr lang="en-GB" sz="1300" dirty="0"/>
              <a:t>Remember: for maximum benefit, the children should be feeling warm and/or out of breath to show they are working at the required intensity.</a:t>
            </a:r>
          </a:p>
        </p:txBody>
      </p:sp>
      <p:sp>
        <p:nvSpPr>
          <p:cNvPr id="8" name="object 4">
            <a:extLst>
              <a:ext uri="{FF2B5EF4-FFF2-40B4-BE49-F238E27FC236}">
                <a16:creationId xmlns:a16="http://schemas.microsoft.com/office/drawing/2014/main" xmlns="" id="{5BE67642-A29D-AD48-96C9-55A1A99F8E01}"/>
              </a:ext>
              <a:ext uri="{C183D7F6-B498-43B3-948B-1728B52AA6E4}">
                <adec:decorative xmlns:adec="http://schemas.microsoft.com/office/drawing/2017/decorative" xmlns="" val="1"/>
              </a:ext>
            </a:extLst>
          </p:cNvPr>
          <p:cNvSpPr/>
          <p:nvPr/>
        </p:nvSpPr>
        <p:spPr>
          <a:xfrm>
            <a:off x="6089855" y="2485026"/>
            <a:ext cx="2590800" cy="2580750"/>
          </a:xfrm>
          <a:custGeom>
            <a:avLst/>
            <a:gdLst/>
            <a:ahLst/>
            <a:cxnLst/>
            <a:rect l="l" t="t" r="r" b="b"/>
            <a:pathLst>
              <a:path w="2590800" h="3200400">
                <a:moveTo>
                  <a:pt x="2476500" y="0"/>
                </a:moveTo>
                <a:lnTo>
                  <a:pt x="114300" y="0"/>
                </a:lnTo>
                <a:lnTo>
                  <a:pt x="69806" y="8981"/>
                </a:lnTo>
                <a:lnTo>
                  <a:pt x="33475" y="33475"/>
                </a:lnTo>
                <a:lnTo>
                  <a:pt x="8981" y="69806"/>
                </a:lnTo>
                <a:lnTo>
                  <a:pt x="0" y="114300"/>
                </a:lnTo>
                <a:lnTo>
                  <a:pt x="0" y="3086100"/>
                </a:lnTo>
                <a:lnTo>
                  <a:pt x="8981" y="3130593"/>
                </a:lnTo>
                <a:lnTo>
                  <a:pt x="33475" y="3166924"/>
                </a:lnTo>
                <a:lnTo>
                  <a:pt x="69806" y="3191418"/>
                </a:lnTo>
                <a:lnTo>
                  <a:pt x="114300" y="3200400"/>
                </a:lnTo>
                <a:lnTo>
                  <a:pt x="2476500" y="3200400"/>
                </a:lnTo>
                <a:lnTo>
                  <a:pt x="2520993" y="3191418"/>
                </a:lnTo>
                <a:lnTo>
                  <a:pt x="2557324" y="3166924"/>
                </a:lnTo>
                <a:lnTo>
                  <a:pt x="2581818" y="3130593"/>
                </a:lnTo>
                <a:lnTo>
                  <a:pt x="2590800" y="3086100"/>
                </a:lnTo>
                <a:lnTo>
                  <a:pt x="2590800" y="114300"/>
                </a:lnTo>
                <a:lnTo>
                  <a:pt x="2581818" y="69806"/>
                </a:lnTo>
                <a:lnTo>
                  <a:pt x="2557324" y="33475"/>
                </a:lnTo>
                <a:lnTo>
                  <a:pt x="2520993" y="8981"/>
                </a:lnTo>
                <a:lnTo>
                  <a:pt x="2476500" y="0"/>
                </a:lnTo>
                <a:close/>
              </a:path>
            </a:pathLst>
          </a:custGeom>
          <a:solidFill>
            <a:srgbClr val="FEF7A3"/>
          </a:solidFill>
        </p:spPr>
        <p:txBody>
          <a:bodyPr wrap="square" lIns="0" tIns="0" rIns="0" bIns="0" rtlCol="0"/>
          <a:lstStyle/>
          <a:p>
            <a:endParaRPr/>
          </a:p>
        </p:txBody>
      </p:sp>
      <p:sp>
        <p:nvSpPr>
          <p:cNvPr id="7" name="Text Placeholder 6">
            <a:extLst>
              <a:ext uri="{FF2B5EF4-FFF2-40B4-BE49-F238E27FC236}">
                <a16:creationId xmlns:a16="http://schemas.microsoft.com/office/drawing/2014/main" xmlns="" id="{646C9F5E-2C86-1B41-86F4-326952878540}"/>
              </a:ext>
            </a:extLst>
          </p:cNvPr>
          <p:cNvSpPr>
            <a:spLocks noGrp="1"/>
          </p:cNvSpPr>
          <p:nvPr>
            <p:ph type="body" sz="quarter" idx="4294967295"/>
          </p:nvPr>
        </p:nvSpPr>
        <p:spPr>
          <a:xfrm>
            <a:off x="6089856" y="2732152"/>
            <a:ext cx="2590800" cy="276999"/>
          </a:xfrm>
        </p:spPr>
        <p:txBody>
          <a:bodyPr/>
          <a:lstStyle/>
          <a:p>
            <a:pPr algn="ctr"/>
            <a:r>
              <a:rPr lang="en-US" b="1" dirty="0">
                <a:latin typeface="Arial" panose="020B0604020202020204" pitchFamily="34" charset="0"/>
                <a:cs typeface="Arial" panose="020B0604020202020204" pitchFamily="34" charset="0"/>
              </a:rPr>
              <a:t>COVID-19</a:t>
            </a:r>
          </a:p>
        </p:txBody>
      </p:sp>
      <p:sp>
        <p:nvSpPr>
          <p:cNvPr id="5" name="Text Placeholder 4">
            <a:extLst>
              <a:ext uri="{FF2B5EF4-FFF2-40B4-BE49-F238E27FC236}">
                <a16:creationId xmlns:a16="http://schemas.microsoft.com/office/drawing/2014/main" xmlns="" id="{EB75F315-2068-3544-BD52-6EAE158CC813}"/>
              </a:ext>
            </a:extLst>
          </p:cNvPr>
          <p:cNvSpPr>
            <a:spLocks noGrp="1"/>
          </p:cNvSpPr>
          <p:nvPr>
            <p:ph type="body" sz="quarter" idx="4294967295"/>
          </p:nvPr>
        </p:nvSpPr>
        <p:spPr>
          <a:xfrm>
            <a:off x="6289777" y="3223825"/>
            <a:ext cx="2146300" cy="1800493"/>
          </a:xfrm>
        </p:spPr>
        <p:txBody>
          <a:bodyPr/>
          <a:lstStyle/>
          <a:p>
            <a:r>
              <a:rPr lang="en-GB" sz="1300" dirty="0">
                <a:latin typeface="Arial" panose="020B0604020202020204" pitchFamily="34" charset="0"/>
                <a:cs typeface="Arial" panose="020B0604020202020204" pitchFamily="34" charset="0"/>
              </a:rPr>
              <a:t>Each activity has been written with current (May 2021) Covid-19 guidelines in mind, with some suggested variations. However, </a:t>
            </a:r>
            <a:br>
              <a:rPr lang="en-GB" sz="1300" dirty="0">
                <a:latin typeface="Arial" panose="020B0604020202020204" pitchFamily="34" charset="0"/>
                <a:cs typeface="Arial" panose="020B0604020202020204" pitchFamily="34" charset="0"/>
              </a:rPr>
            </a:br>
            <a:r>
              <a:rPr lang="en-GB" sz="1300" dirty="0">
                <a:latin typeface="Arial" panose="020B0604020202020204" pitchFamily="34" charset="0"/>
                <a:cs typeface="Arial" panose="020B0604020202020204" pitchFamily="34" charset="0"/>
              </a:rPr>
              <a:t>please refer to the latest </a:t>
            </a:r>
            <a:r>
              <a:rPr lang="en-GB" sz="1300" dirty="0">
                <a:solidFill>
                  <a:srgbClr val="00B0F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Government guidelines</a:t>
            </a:r>
            <a:r>
              <a:rPr lang="en-GB" sz="1300" dirty="0">
                <a:solidFill>
                  <a:srgbClr val="00B0F0"/>
                </a:solidFill>
                <a:latin typeface="Arial" panose="020B0604020202020204" pitchFamily="34" charset="0"/>
                <a:cs typeface="Arial" panose="020B0604020202020204" pitchFamily="34" charset="0"/>
              </a:rPr>
              <a:t> </a:t>
            </a:r>
            <a:r>
              <a:rPr lang="en-GB" sz="1300" dirty="0">
                <a:latin typeface="Arial" panose="020B0604020202020204" pitchFamily="34" charset="0"/>
                <a:cs typeface="Arial" panose="020B0604020202020204" pitchFamily="34" charset="0"/>
              </a:rPr>
              <a:t>and your own school’s policies.</a:t>
            </a:r>
          </a:p>
          <a:p>
            <a:endParaRPr lang="en-GB" sz="1300" dirty="0">
              <a:latin typeface="Arial"/>
              <a:cs typeface="Arial"/>
            </a:endParaRPr>
          </a:p>
        </p:txBody>
      </p:sp>
    </p:spTree>
    <p:extLst>
      <p:ext uri="{BB962C8B-B14F-4D97-AF65-F5344CB8AC3E}">
        <p14:creationId xmlns:p14="http://schemas.microsoft.com/office/powerpoint/2010/main" val="2533135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3317528-3E70-FF4F-B137-9D42C3580313}"/>
              </a:ext>
            </a:extLst>
          </p:cNvPr>
          <p:cNvSpPr>
            <a:spLocks noGrp="1"/>
          </p:cNvSpPr>
          <p:nvPr>
            <p:ph type="ctrTitle"/>
          </p:nvPr>
        </p:nvSpPr>
        <p:spPr/>
        <p:txBody>
          <a:bodyPr/>
          <a:lstStyle/>
          <a:p>
            <a:r>
              <a:rPr lang="en-GB" spc="-5" dirty="0"/>
              <a:t>Help pupils continue their journey at home</a:t>
            </a:r>
          </a:p>
        </p:txBody>
      </p:sp>
      <p:sp>
        <p:nvSpPr>
          <p:cNvPr id="5" name="Text Placeholder 4">
            <a:extLst>
              <a:ext uri="{FF2B5EF4-FFF2-40B4-BE49-F238E27FC236}">
                <a16:creationId xmlns:a16="http://schemas.microsoft.com/office/drawing/2014/main" xmlns="" id="{EB75F315-2068-3544-BD52-6EAE158CC813}"/>
              </a:ext>
            </a:extLst>
          </p:cNvPr>
          <p:cNvSpPr>
            <a:spLocks noGrp="1"/>
          </p:cNvSpPr>
          <p:nvPr>
            <p:ph type="body" sz="quarter" idx="10"/>
          </p:nvPr>
        </p:nvSpPr>
        <p:spPr>
          <a:xfrm>
            <a:off x="457099" y="1742009"/>
            <a:ext cx="4532313" cy="4801314"/>
          </a:xfrm>
        </p:spPr>
        <p:txBody>
          <a:bodyPr/>
          <a:lstStyle/>
          <a:p>
            <a:r>
              <a:rPr lang="en-GB" sz="1300" dirty="0"/>
              <a:t>Pupils can continue to have fun and get active with some </a:t>
            </a:r>
            <a:br>
              <a:rPr lang="en-GB" sz="1300" dirty="0"/>
            </a:br>
            <a:r>
              <a:rPr lang="en-GB" sz="1300" dirty="0"/>
              <a:t>of their favourite characters over the summer holidays by:</a:t>
            </a:r>
          </a:p>
          <a:p>
            <a:pPr marL="285750" indent="-285750">
              <a:buFont typeface="Arial" panose="020B0604020202020204" pitchFamily="34" charset="0"/>
              <a:buChar char="•"/>
            </a:pPr>
            <a:r>
              <a:rPr lang="en-GB" sz="1300" dirty="0"/>
              <a:t>Making up their own Shake Up activities and teaching them to family and friends (see slide 18). You could </a:t>
            </a:r>
            <a:br>
              <a:rPr lang="en-GB" sz="1300" dirty="0"/>
            </a:br>
            <a:r>
              <a:rPr lang="en-GB" sz="1300" dirty="0"/>
              <a:t>share this activity – or the whole toolkit – via Google Classroom / Teams (or similar platform) to keep pupils </a:t>
            </a:r>
            <a:br>
              <a:rPr lang="en-GB" sz="1300" dirty="0"/>
            </a:br>
            <a:r>
              <a:rPr lang="en-GB" sz="1300" dirty="0"/>
              <a:t>moving over the summer.</a:t>
            </a:r>
          </a:p>
          <a:p>
            <a:pPr marL="285750" indent="-285750">
              <a:buFont typeface="Arial" panose="020B0604020202020204" pitchFamily="34" charset="0"/>
              <a:buChar char="•"/>
            </a:pPr>
            <a:r>
              <a:rPr lang="en-GB" sz="1300" dirty="0"/>
              <a:t>Using the downloadable </a:t>
            </a:r>
            <a:r>
              <a:rPr lang="en-GB" sz="1300" u="sng" dirty="0">
                <a:solidFill>
                  <a:srgbClr val="1668B2"/>
                </a:solidFill>
                <a:hlinkClick r:id="rId2"/>
              </a:rPr>
              <a:t>Shake Up games pack</a:t>
            </a:r>
            <a:r>
              <a:rPr lang="en-GB" sz="1300" u="sng" dirty="0">
                <a:solidFill>
                  <a:srgbClr val="1668B2"/>
                </a:solidFill>
              </a:rPr>
              <a:t/>
            </a:r>
            <a:br>
              <a:rPr lang="en-GB" sz="1300" u="sng" dirty="0">
                <a:solidFill>
                  <a:srgbClr val="1668B2"/>
                </a:solidFill>
              </a:rPr>
            </a:br>
            <a:r>
              <a:rPr lang="en-GB" sz="1300" dirty="0"/>
              <a:t>at home.</a:t>
            </a:r>
          </a:p>
          <a:p>
            <a:pPr marL="285750" indent="-285750">
              <a:buFont typeface="Arial" panose="020B0604020202020204" pitchFamily="34" charset="0"/>
              <a:buChar char="•"/>
            </a:pPr>
            <a:r>
              <a:rPr lang="en-GB" sz="1300" dirty="0"/>
              <a:t>Asking their families to search </a:t>
            </a:r>
            <a:r>
              <a:rPr lang="en-GB" sz="1300" dirty="0">
                <a:hlinkClick r:id="rId3"/>
              </a:rPr>
              <a:t>10 Minute Shake Up</a:t>
            </a:r>
            <a:br>
              <a:rPr lang="en-GB" sz="1300" dirty="0">
                <a:hlinkClick r:id="rId3"/>
              </a:rPr>
            </a:br>
            <a:r>
              <a:rPr lang="en-GB" sz="1300" dirty="0"/>
              <a:t>to find more fun activities to do at home. New games coming soon.</a:t>
            </a:r>
          </a:p>
          <a:p>
            <a:pPr algn="l"/>
            <a:endParaRPr lang="en-GB" sz="1300" dirty="0"/>
          </a:p>
          <a:p>
            <a:r>
              <a:rPr lang="en-GB" sz="1300" b="1" dirty="0"/>
              <a:t>Help families join in the fun</a:t>
            </a:r>
          </a:p>
          <a:p>
            <a:endParaRPr lang="en-GB" sz="1300" b="1" dirty="0">
              <a:solidFill>
                <a:srgbClr val="1668B2"/>
              </a:solidFill>
            </a:endParaRPr>
          </a:p>
          <a:p>
            <a:r>
              <a:rPr lang="en-GB" sz="1300" dirty="0"/>
              <a:t>To help families get involved, download our </a:t>
            </a:r>
            <a:r>
              <a:rPr lang="en-GB" sz="1300" u="sng" dirty="0">
                <a:solidFill>
                  <a:srgbClr val="1668B2"/>
                </a:solidFill>
                <a:hlinkClick r:id="rId4"/>
              </a:rPr>
              <a:t>Sharing with families toolkit</a:t>
            </a:r>
            <a:r>
              <a:rPr lang="en-GB" sz="1300" dirty="0">
                <a:solidFill>
                  <a:srgbClr val="1668B2"/>
                </a:solidFill>
              </a:rPr>
              <a:t> </a:t>
            </a:r>
            <a:r>
              <a:rPr lang="en-GB" sz="1300" dirty="0"/>
              <a:t>which contains web copy and imagery for your school newsletter or website. There is even </a:t>
            </a:r>
            <a:r>
              <a:rPr lang="en-GB" sz="1300" dirty="0" smtClean="0"/>
              <a:t>a </a:t>
            </a:r>
            <a:r>
              <a:rPr lang="en-GB" sz="1300" dirty="0"/>
              <a:t>social post to encourage parents and carers to join the fun.</a:t>
            </a:r>
          </a:p>
          <a:p>
            <a:pPr algn="l"/>
            <a:endParaRPr lang="en-GB" sz="1300" dirty="0"/>
          </a:p>
          <a:p>
            <a:pPr lvl="0" algn="l"/>
            <a:r>
              <a:rPr lang="en-GB" sz="1300" b="1" dirty="0"/>
              <a:t>Celebrate with a Shake Up certificate</a:t>
            </a:r>
          </a:p>
          <a:p>
            <a:pPr lvl="0" algn="l"/>
            <a:endParaRPr lang="en-GB" sz="1300" b="1" dirty="0">
              <a:solidFill>
                <a:srgbClr val="1668B2"/>
              </a:solidFill>
            </a:endParaRPr>
          </a:p>
          <a:p>
            <a:pPr lvl="0" algn="l"/>
            <a:r>
              <a:rPr lang="en-GB" sz="1300" dirty="0">
                <a:solidFill>
                  <a:prstClr val="black"/>
                </a:solidFill>
              </a:rPr>
              <a:t>Reward pupils for taking part by using </a:t>
            </a:r>
            <a:r>
              <a:rPr lang="en-GB" sz="1300" dirty="0" smtClean="0">
                <a:solidFill>
                  <a:prstClr val="black"/>
                </a:solidFill>
              </a:rPr>
              <a:t>the</a:t>
            </a:r>
            <a:br>
              <a:rPr lang="en-GB" sz="1300" dirty="0" smtClean="0">
                <a:solidFill>
                  <a:prstClr val="black"/>
                </a:solidFill>
              </a:rPr>
            </a:br>
            <a:r>
              <a:rPr lang="en-GB" sz="1300" u="sng" dirty="0" smtClean="0">
                <a:solidFill>
                  <a:srgbClr val="1668B2"/>
                </a:solidFill>
                <a:hlinkClick r:id="rId5"/>
              </a:rPr>
              <a:t>Shake </a:t>
            </a:r>
            <a:r>
              <a:rPr lang="en-GB" sz="1300" u="sng" dirty="0">
                <a:solidFill>
                  <a:srgbClr val="1668B2"/>
                </a:solidFill>
                <a:hlinkClick r:id="rId5"/>
              </a:rPr>
              <a:t>Up certificate</a:t>
            </a:r>
            <a:r>
              <a:rPr lang="en-GB" sz="1300" dirty="0">
                <a:solidFill>
                  <a:srgbClr val="1668B2"/>
                </a:solidFill>
              </a:rPr>
              <a:t>.</a:t>
            </a:r>
          </a:p>
        </p:txBody>
      </p:sp>
      <p:pic>
        <p:nvPicPr>
          <p:cNvPr id="8" name="Picture 7" descr="Some characters from Frozen with their arms around each other">
            <a:extLst>
              <a:ext uri="{FF2B5EF4-FFF2-40B4-BE49-F238E27FC236}">
                <a16:creationId xmlns:a16="http://schemas.microsoft.com/office/drawing/2014/main" xmlns="" id="{D848948B-E6C6-294E-AA17-5E5864C0EC9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51272" y="0"/>
            <a:ext cx="4092728" cy="6858000"/>
          </a:xfrm>
          <a:prstGeom prst="rect">
            <a:avLst/>
          </a:prstGeom>
        </p:spPr>
      </p:pic>
      <p:sp>
        <p:nvSpPr>
          <p:cNvPr id="6" name="object 14">
            <a:extLst>
              <a:ext uri="{FF2B5EF4-FFF2-40B4-BE49-F238E27FC236}">
                <a16:creationId xmlns:a16="http://schemas.microsoft.com/office/drawing/2014/main" xmlns="" id="{9AED7EFF-E5AB-BC46-A8BC-0628D1568DA5}"/>
              </a:ext>
              <a:ext uri="{C183D7F6-B498-43B3-948B-1728B52AA6E4}">
                <adec:decorative xmlns:adec="http://schemas.microsoft.com/office/drawing/2017/decorative" xmlns="" val="1"/>
              </a:ext>
            </a:extLst>
          </p:cNvPr>
          <p:cNvSpPr txBox="1"/>
          <p:nvPr/>
        </p:nvSpPr>
        <p:spPr>
          <a:xfrm>
            <a:off x="7115013" y="6613200"/>
            <a:ext cx="1922889" cy="135935"/>
          </a:xfrm>
          <a:prstGeom prst="rect">
            <a:avLst/>
          </a:prstGeom>
        </p:spPr>
        <p:txBody>
          <a:bodyPr vert="horz" wrap="square" lIns="0" tIns="12700" rIns="0" bIns="0" rtlCol="0">
            <a:spAutoFit/>
          </a:bodyPr>
          <a:lstStyle/>
          <a:p>
            <a:pPr marL="12700" algn="r">
              <a:lnSpc>
                <a:spcPct val="100000"/>
              </a:lnSpc>
              <a:spcBef>
                <a:spcPts val="100"/>
              </a:spcBef>
            </a:pPr>
            <a:r>
              <a:rPr sz="800" dirty="0">
                <a:solidFill>
                  <a:schemeClr val="bg1"/>
                </a:solidFill>
                <a:latin typeface="Arial"/>
                <a:cs typeface="Arial"/>
              </a:rPr>
              <a:t>©Disney</a:t>
            </a:r>
          </a:p>
        </p:txBody>
      </p:sp>
    </p:spTree>
    <p:extLst>
      <p:ext uri="{BB962C8B-B14F-4D97-AF65-F5344CB8AC3E}">
        <p14:creationId xmlns:p14="http://schemas.microsoft.com/office/powerpoint/2010/main" val="2448132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877319"/>
            <a:ext cx="8001000" cy="1477328"/>
          </a:xfrm>
        </p:spPr>
        <p:txBody>
          <a:bodyPr/>
          <a:lstStyle/>
          <a:p>
            <a:r>
              <a:rPr lang="en-US" dirty="0"/>
              <a:t>We’re going to be </a:t>
            </a:r>
            <a:br>
              <a:rPr lang="en-US" dirty="0"/>
            </a:br>
            <a:r>
              <a:rPr lang="en-US" dirty="0"/>
              <a:t>moving with some of </a:t>
            </a:r>
            <a:br>
              <a:rPr lang="en-US" dirty="0"/>
            </a:br>
            <a:r>
              <a:rPr lang="en-US" dirty="0"/>
              <a:t>our </a:t>
            </a:r>
            <a:r>
              <a:rPr lang="en-US" dirty="0" err="1"/>
              <a:t>favourite</a:t>
            </a:r>
            <a:r>
              <a:rPr lang="en-US" dirty="0"/>
              <a:t> characters</a:t>
            </a:r>
            <a:endParaRPr lang="en-GB" dirty="0"/>
          </a:p>
        </p:txBody>
      </p:sp>
      <p:sp>
        <p:nvSpPr>
          <p:cNvPr id="3" name="Text Placeholder 2"/>
          <p:cNvSpPr>
            <a:spLocks noGrp="1"/>
          </p:cNvSpPr>
          <p:nvPr>
            <p:ph type="body" sz="quarter" idx="10"/>
          </p:nvPr>
        </p:nvSpPr>
        <p:spPr>
          <a:xfrm>
            <a:off x="457200" y="4622420"/>
            <a:ext cx="4389119" cy="1472454"/>
          </a:xfrm>
        </p:spPr>
        <p:txBody>
          <a:bodyPr/>
          <a:lstStyle/>
          <a:p>
            <a:r>
              <a:rPr lang="en-GB" sz="1600" dirty="0"/>
              <a:t>It’s time to shake things up and have some fun as we get moving with exciting activities from Disney Frozen, Disney and Pixar Toy Story and Marvel’s The Avengers!</a:t>
            </a:r>
          </a:p>
          <a:p>
            <a:endParaRPr lang="en-GB" dirty="0"/>
          </a:p>
          <a:p>
            <a:endParaRPr lang="en-GB" dirty="0"/>
          </a:p>
        </p:txBody>
      </p:sp>
      <p:pic>
        <p:nvPicPr>
          <p:cNvPr id="14" name="Picture 13" descr="Buzz Lightyear and Woody from Toy Story flying through the air">
            <a:extLst>
              <a:ext uri="{FF2B5EF4-FFF2-40B4-BE49-F238E27FC236}">
                <a16:creationId xmlns:a16="http://schemas.microsoft.com/office/drawing/2014/main" xmlns="" id="{B838D993-A73D-7C45-A7B2-BA25450D86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181015" cy="2358521"/>
          </a:xfrm>
          <a:prstGeom prst="rect">
            <a:avLst/>
          </a:prstGeom>
        </p:spPr>
      </p:pic>
      <p:sp>
        <p:nvSpPr>
          <p:cNvPr id="9" name="object 14">
            <a:extLst>
              <a:ext uri="{FF2B5EF4-FFF2-40B4-BE49-F238E27FC236}">
                <a16:creationId xmlns:a16="http://schemas.microsoft.com/office/drawing/2014/main" xmlns="" id="{18ADBB57-47CC-4740-8163-DFCB0F850BF8}"/>
              </a:ext>
              <a:ext uri="{C183D7F6-B498-43B3-948B-1728B52AA6E4}">
                <adec:decorative xmlns:adec="http://schemas.microsoft.com/office/drawing/2017/decorative" xmlns="" val="1"/>
              </a:ext>
            </a:extLst>
          </p:cNvPr>
          <p:cNvSpPr txBox="1"/>
          <p:nvPr/>
        </p:nvSpPr>
        <p:spPr>
          <a:xfrm rot="16200000">
            <a:off x="-679150" y="227671"/>
            <a:ext cx="1922889" cy="120546"/>
          </a:xfrm>
          <a:prstGeom prst="rect">
            <a:avLst/>
          </a:prstGeom>
        </p:spPr>
        <p:txBody>
          <a:bodyPr vert="horz" wrap="square" lIns="0" tIns="12700" rIns="0" bIns="0" rtlCol="0">
            <a:spAutoFit/>
          </a:bodyPr>
          <a:lstStyle/>
          <a:p>
            <a:pPr marL="12700">
              <a:lnSpc>
                <a:spcPct val="100000"/>
              </a:lnSpc>
              <a:spcBef>
                <a:spcPts val="100"/>
              </a:spcBef>
            </a:pPr>
            <a:r>
              <a:rPr sz="700" dirty="0">
                <a:solidFill>
                  <a:schemeClr val="bg1"/>
                </a:solidFill>
                <a:latin typeface="Arial"/>
                <a:cs typeface="Arial"/>
              </a:rPr>
              <a:t>©Disney/Pixar</a:t>
            </a:r>
          </a:p>
        </p:txBody>
      </p:sp>
      <p:pic>
        <p:nvPicPr>
          <p:cNvPr id="8" name="Picture 7" descr="A young boy with arms outstretched, as though he is flying">
            <a:extLst>
              <a:ext uri="{FF2B5EF4-FFF2-40B4-BE49-F238E27FC236}">
                <a16:creationId xmlns:a16="http://schemas.microsoft.com/office/drawing/2014/main" xmlns="" id="{FD5AE37B-E58D-694C-ABE7-DB40B03EF07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548394" y="1547854"/>
            <a:ext cx="3234183" cy="5065538"/>
          </a:xfrm>
          <a:prstGeom prst="rect">
            <a:avLst/>
          </a:prstGeom>
        </p:spPr>
      </p:pic>
    </p:spTree>
    <p:extLst>
      <p:ext uri="{BB962C8B-B14F-4D97-AF65-F5344CB8AC3E}">
        <p14:creationId xmlns:p14="http://schemas.microsoft.com/office/powerpoint/2010/main" val="5978837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FE221A73-6C47-534E-8E0D-61E2FAD44738}"/>
              </a:ext>
            </a:extLst>
          </p:cNvPr>
          <p:cNvSpPr>
            <a:spLocks noGrp="1"/>
          </p:cNvSpPr>
          <p:nvPr>
            <p:ph type="ctrTitle"/>
          </p:nvPr>
        </p:nvSpPr>
        <p:spPr/>
        <p:txBody>
          <a:bodyPr/>
          <a:lstStyle/>
          <a:p>
            <a:r>
              <a:rPr lang="en-US" dirty="0"/>
              <a:t>If you could invite them</a:t>
            </a:r>
            <a:br>
              <a:rPr lang="en-US" dirty="0"/>
            </a:br>
            <a:r>
              <a:rPr lang="en-US" dirty="0"/>
              <a:t>home for the summer…</a:t>
            </a:r>
          </a:p>
        </p:txBody>
      </p:sp>
      <p:pic>
        <p:nvPicPr>
          <p:cNvPr id="17" name="Picture 16" descr="Elsa from Frozen">
            <a:extLst>
              <a:ext uri="{FF2B5EF4-FFF2-40B4-BE49-F238E27FC236}">
                <a16:creationId xmlns:a16="http://schemas.microsoft.com/office/drawing/2014/main" xmlns="" id="{F942C75C-F30F-144C-BA6E-E7DDD47028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078512"/>
            <a:ext cx="2590800" cy="3886200"/>
          </a:xfrm>
          <a:prstGeom prst="rect">
            <a:avLst/>
          </a:prstGeom>
        </p:spPr>
      </p:pic>
      <p:sp>
        <p:nvSpPr>
          <p:cNvPr id="10" name="Text Placeholder 6">
            <a:extLst>
              <a:ext uri="{FF2B5EF4-FFF2-40B4-BE49-F238E27FC236}">
                <a16:creationId xmlns:a16="http://schemas.microsoft.com/office/drawing/2014/main" xmlns="" id="{5C5851B9-A2D3-0844-BF72-1D3ACA86F584}"/>
              </a:ext>
            </a:extLst>
          </p:cNvPr>
          <p:cNvSpPr txBox="1">
            <a:spLocks/>
          </p:cNvSpPr>
          <p:nvPr/>
        </p:nvSpPr>
        <p:spPr>
          <a:xfrm>
            <a:off x="778584" y="4942329"/>
            <a:ext cx="1952513" cy="692497"/>
          </a:xfrm>
          <a:prstGeom prst="rect">
            <a:avLst/>
          </a:prstGeom>
        </p:spPr>
        <p:txBody>
          <a:bodyPr wrap="square" lIns="0" tIns="0" rIns="0" bIns="0">
            <a:spAutoFit/>
          </a:bodyPr>
          <a:lstStyle>
            <a:lvl1pPr marL="0">
              <a:lnSpc>
                <a:spcPct val="104000"/>
              </a:lnSpc>
              <a:defRPr sz="1400" b="0" i="0">
                <a:solidFill>
                  <a:schemeClr val="tx1"/>
                </a:solidFill>
                <a:latin typeface="Arial" panose="020B0604020202020204" pitchFamily="34" charset="0"/>
                <a:ea typeface="+mn-ea"/>
                <a:cs typeface="Arial" panose="020B0604020202020204" pitchFamily="34" charset="0"/>
              </a:defRPr>
            </a:lvl1pPr>
            <a:lvl2pPr marL="457200">
              <a:defRPr sz="1400" b="0" i="0">
                <a:latin typeface="Arial" panose="020B0604020202020204" pitchFamily="34" charset="0"/>
                <a:ea typeface="+mn-ea"/>
                <a:cs typeface="Arial" panose="020B0604020202020204" pitchFamily="34" charset="0"/>
              </a:defRPr>
            </a:lvl2pPr>
            <a:lvl3pPr marL="914400">
              <a:defRPr sz="1400" b="0" i="0">
                <a:latin typeface="Arial" panose="020B0604020202020204" pitchFamily="34" charset="0"/>
                <a:ea typeface="+mn-ea"/>
                <a:cs typeface="Arial" panose="020B0604020202020204" pitchFamily="34" charset="0"/>
              </a:defRPr>
            </a:lvl3pPr>
            <a:lvl4pPr marL="1371600">
              <a:defRPr sz="1400" b="0" i="0">
                <a:latin typeface="Arial" panose="020B0604020202020204" pitchFamily="34" charset="0"/>
                <a:ea typeface="+mn-ea"/>
                <a:cs typeface="Arial" panose="020B0604020202020204" pitchFamily="34" charset="0"/>
              </a:defRPr>
            </a:lvl4pPr>
            <a:lvl5pPr marL="1828800">
              <a:defRPr sz="14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ts val="1800"/>
              </a:lnSpc>
              <a:buClrTx/>
              <a:buFontTx/>
            </a:pPr>
            <a:r>
              <a:rPr lang="en-US" sz="1600" dirty="0">
                <a:solidFill>
                  <a:schemeClr val="bg1"/>
                </a:solidFill>
              </a:rPr>
              <a:t>Which character would you choose to play with? </a:t>
            </a:r>
          </a:p>
        </p:txBody>
      </p:sp>
      <p:pic>
        <p:nvPicPr>
          <p:cNvPr id="18" name="Picture 17" descr="Marvel's Black Panther">
            <a:extLst>
              <a:ext uri="{FF2B5EF4-FFF2-40B4-BE49-F238E27FC236}">
                <a16:creationId xmlns:a16="http://schemas.microsoft.com/office/drawing/2014/main" xmlns="" id="{233CA0CA-AC5F-4B4A-AE63-9EBC0D049D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76600" y="2071088"/>
            <a:ext cx="2590800" cy="3886200"/>
          </a:xfrm>
          <a:prstGeom prst="rect">
            <a:avLst/>
          </a:prstGeom>
        </p:spPr>
      </p:pic>
      <p:sp>
        <p:nvSpPr>
          <p:cNvPr id="14" name="Text Placeholder 6">
            <a:extLst>
              <a:ext uri="{FF2B5EF4-FFF2-40B4-BE49-F238E27FC236}">
                <a16:creationId xmlns:a16="http://schemas.microsoft.com/office/drawing/2014/main" xmlns="" id="{5C5851B9-A2D3-0844-BF72-1D3ACA86F584}"/>
              </a:ext>
            </a:extLst>
          </p:cNvPr>
          <p:cNvSpPr txBox="1">
            <a:spLocks/>
          </p:cNvSpPr>
          <p:nvPr/>
        </p:nvSpPr>
        <p:spPr>
          <a:xfrm>
            <a:off x="3595743" y="4942330"/>
            <a:ext cx="1952513" cy="461665"/>
          </a:xfrm>
          <a:prstGeom prst="rect">
            <a:avLst/>
          </a:prstGeom>
        </p:spPr>
        <p:txBody>
          <a:bodyPr wrap="square" lIns="0" tIns="0" rIns="0" bIns="0">
            <a:spAutoFit/>
          </a:bodyPr>
          <a:lstStyle>
            <a:lvl1pPr marL="0">
              <a:lnSpc>
                <a:spcPct val="104000"/>
              </a:lnSpc>
              <a:defRPr sz="1400" b="0" i="0">
                <a:solidFill>
                  <a:schemeClr val="tx1"/>
                </a:solidFill>
                <a:latin typeface="Arial" panose="020B0604020202020204" pitchFamily="34" charset="0"/>
                <a:ea typeface="+mn-ea"/>
                <a:cs typeface="Arial" panose="020B0604020202020204" pitchFamily="34" charset="0"/>
              </a:defRPr>
            </a:lvl1pPr>
            <a:lvl2pPr marL="457200">
              <a:defRPr sz="1400" b="0" i="0">
                <a:latin typeface="Arial" panose="020B0604020202020204" pitchFamily="34" charset="0"/>
                <a:ea typeface="+mn-ea"/>
                <a:cs typeface="Arial" panose="020B0604020202020204" pitchFamily="34" charset="0"/>
              </a:defRPr>
            </a:lvl2pPr>
            <a:lvl3pPr marL="914400">
              <a:defRPr sz="1400" b="0" i="0">
                <a:latin typeface="Arial" panose="020B0604020202020204" pitchFamily="34" charset="0"/>
                <a:ea typeface="+mn-ea"/>
                <a:cs typeface="Arial" panose="020B0604020202020204" pitchFamily="34" charset="0"/>
              </a:defRPr>
            </a:lvl3pPr>
            <a:lvl4pPr marL="1371600">
              <a:defRPr sz="1400" b="0" i="0">
                <a:latin typeface="Arial" panose="020B0604020202020204" pitchFamily="34" charset="0"/>
                <a:ea typeface="+mn-ea"/>
                <a:cs typeface="Arial" panose="020B0604020202020204" pitchFamily="34" charset="0"/>
              </a:defRPr>
            </a:lvl4pPr>
            <a:lvl5pPr marL="1828800">
              <a:defRPr sz="14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ts val="1800"/>
              </a:lnSpc>
              <a:buClrTx/>
              <a:buFontTx/>
            </a:pPr>
            <a:r>
              <a:rPr lang="en-US" sz="1600" dirty="0">
                <a:solidFill>
                  <a:schemeClr val="bg1"/>
                </a:solidFill>
              </a:rPr>
              <a:t>Why would you choose them?</a:t>
            </a:r>
          </a:p>
        </p:txBody>
      </p:sp>
      <p:pic>
        <p:nvPicPr>
          <p:cNvPr id="19" name="Picture 18" descr="Buzz Lightyear from Toy Story">
            <a:extLst>
              <a:ext uri="{FF2B5EF4-FFF2-40B4-BE49-F238E27FC236}">
                <a16:creationId xmlns:a16="http://schemas.microsoft.com/office/drawing/2014/main" xmlns="" id="{C62997B1-8E9A-3E4A-96B2-2739892EDE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2535" y="2071088"/>
            <a:ext cx="2590800" cy="3886200"/>
          </a:xfrm>
          <a:prstGeom prst="rect">
            <a:avLst/>
          </a:prstGeom>
        </p:spPr>
      </p:pic>
      <p:sp>
        <p:nvSpPr>
          <p:cNvPr id="15" name="Text Placeholder 6">
            <a:extLst>
              <a:ext uri="{FF2B5EF4-FFF2-40B4-BE49-F238E27FC236}">
                <a16:creationId xmlns:a16="http://schemas.microsoft.com/office/drawing/2014/main" xmlns="" id="{F8CBDCC8-76F9-EE48-A351-88B1816A77FB}"/>
              </a:ext>
            </a:extLst>
          </p:cNvPr>
          <p:cNvSpPr txBox="1">
            <a:spLocks/>
          </p:cNvSpPr>
          <p:nvPr/>
        </p:nvSpPr>
        <p:spPr>
          <a:xfrm>
            <a:off x="6412901" y="4942330"/>
            <a:ext cx="1952513" cy="461665"/>
          </a:xfrm>
          <a:prstGeom prst="rect">
            <a:avLst/>
          </a:prstGeom>
        </p:spPr>
        <p:txBody>
          <a:bodyPr wrap="square" lIns="0" tIns="0" rIns="0" bIns="0">
            <a:spAutoFit/>
          </a:bodyPr>
          <a:lstStyle>
            <a:lvl1pPr marL="0">
              <a:lnSpc>
                <a:spcPct val="104000"/>
              </a:lnSpc>
              <a:defRPr sz="1400" b="0" i="0">
                <a:solidFill>
                  <a:schemeClr val="tx1"/>
                </a:solidFill>
                <a:latin typeface="Arial" panose="020B0604020202020204" pitchFamily="34" charset="0"/>
                <a:ea typeface="+mn-ea"/>
                <a:cs typeface="Arial" panose="020B0604020202020204" pitchFamily="34" charset="0"/>
              </a:defRPr>
            </a:lvl1pPr>
            <a:lvl2pPr marL="457200">
              <a:defRPr sz="1400" b="0" i="0">
                <a:latin typeface="Arial" panose="020B0604020202020204" pitchFamily="34" charset="0"/>
                <a:ea typeface="+mn-ea"/>
                <a:cs typeface="Arial" panose="020B0604020202020204" pitchFamily="34" charset="0"/>
              </a:defRPr>
            </a:lvl2pPr>
            <a:lvl3pPr marL="914400">
              <a:defRPr sz="1400" b="0" i="0">
                <a:latin typeface="Arial" panose="020B0604020202020204" pitchFamily="34" charset="0"/>
                <a:ea typeface="+mn-ea"/>
                <a:cs typeface="Arial" panose="020B0604020202020204" pitchFamily="34" charset="0"/>
              </a:defRPr>
            </a:lvl3pPr>
            <a:lvl4pPr marL="1371600">
              <a:defRPr sz="1400" b="0" i="0">
                <a:latin typeface="Arial" panose="020B0604020202020204" pitchFamily="34" charset="0"/>
                <a:ea typeface="+mn-ea"/>
                <a:cs typeface="Arial" panose="020B0604020202020204" pitchFamily="34" charset="0"/>
              </a:defRPr>
            </a:lvl4pPr>
            <a:lvl5pPr marL="1828800">
              <a:defRPr sz="14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ts val="1800"/>
              </a:lnSpc>
              <a:buClrTx/>
              <a:buFontTx/>
            </a:pPr>
            <a:r>
              <a:rPr lang="en-US" sz="1600" dirty="0">
                <a:solidFill>
                  <a:schemeClr val="bg1"/>
                </a:solidFill>
              </a:rPr>
              <a:t>What activities would you do together?</a:t>
            </a:r>
          </a:p>
        </p:txBody>
      </p:sp>
      <p:sp>
        <p:nvSpPr>
          <p:cNvPr id="16" name="object 14">
            <a:extLst>
              <a:ext uri="{FF2B5EF4-FFF2-40B4-BE49-F238E27FC236}">
                <a16:creationId xmlns:a16="http://schemas.microsoft.com/office/drawing/2014/main" xmlns="" id="{CB69DE51-736E-8046-B55C-EECFA2B296CD}"/>
              </a:ext>
              <a:ext uri="{C183D7F6-B498-43B3-948B-1728B52AA6E4}">
                <adec:decorative xmlns:adec="http://schemas.microsoft.com/office/drawing/2017/decorative" xmlns="" val="1"/>
              </a:ext>
            </a:extLst>
          </p:cNvPr>
          <p:cNvSpPr txBox="1"/>
          <p:nvPr/>
        </p:nvSpPr>
        <p:spPr>
          <a:xfrm>
            <a:off x="7115013" y="6613200"/>
            <a:ext cx="1922889" cy="120546"/>
          </a:xfrm>
          <a:prstGeom prst="rect">
            <a:avLst/>
          </a:prstGeom>
        </p:spPr>
        <p:txBody>
          <a:bodyPr vert="horz" wrap="square" lIns="0" tIns="12700" rIns="0" bIns="0" rtlCol="0">
            <a:spAutoFit/>
          </a:bodyPr>
          <a:lstStyle/>
          <a:p>
            <a:pPr marL="12700" algn="r">
              <a:lnSpc>
                <a:spcPct val="100000"/>
              </a:lnSpc>
              <a:spcBef>
                <a:spcPts val="100"/>
              </a:spcBef>
            </a:pPr>
            <a:r>
              <a:rPr sz="700" dirty="0">
                <a:latin typeface="Arial"/>
                <a:cs typeface="Arial"/>
              </a:rPr>
              <a:t>©Disney</a:t>
            </a:r>
            <a:r>
              <a:rPr sz="700" spc="-35" dirty="0">
                <a:latin typeface="Arial"/>
                <a:cs typeface="Arial"/>
              </a:rPr>
              <a:t> </a:t>
            </a:r>
            <a:r>
              <a:rPr sz="700" dirty="0">
                <a:latin typeface="Arial"/>
                <a:cs typeface="Arial"/>
              </a:rPr>
              <a:t>©Disney/Pixar</a:t>
            </a:r>
            <a:r>
              <a:rPr sz="700" spc="-30" dirty="0">
                <a:latin typeface="Arial"/>
                <a:cs typeface="Arial"/>
              </a:rPr>
              <a:t> </a:t>
            </a:r>
            <a:r>
              <a:rPr sz="700" spc="-5" dirty="0">
                <a:latin typeface="Arial"/>
                <a:cs typeface="Arial"/>
              </a:rPr>
              <a:t>©</a:t>
            </a:r>
            <a:r>
              <a:rPr lang="en-GB" sz="700" spc="-5" dirty="0">
                <a:latin typeface="Arial"/>
                <a:cs typeface="Arial"/>
              </a:rPr>
              <a:t> 2021 </a:t>
            </a:r>
            <a:r>
              <a:rPr sz="700" spc="-5" dirty="0">
                <a:latin typeface="Arial"/>
                <a:cs typeface="Arial"/>
              </a:rPr>
              <a:t>MARVEL</a:t>
            </a:r>
            <a:endParaRPr sz="700" dirty="0">
              <a:latin typeface="Arial"/>
              <a:cs typeface="Arial"/>
            </a:endParaRPr>
          </a:p>
        </p:txBody>
      </p:sp>
    </p:spTree>
    <p:extLst>
      <p:ext uri="{BB962C8B-B14F-4D97-AF65-F5344CB8AC3E}">
        <p14:creationId xmlns:p14="http://schemas.microsoft.com/office/powerpoint/2010/main" val="12727333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FE221A73-6C47-534E-8E0D-61E2FAD44738}"/>
              </a:ext>
            </a:extLst>
          </p:cNvPr>
          <p:cNvSpPr>
            <a:spLocks noGrp="1"/>
          </p:cNvSpPr>
          <p:nvPr>
            <p:ph type="ctrTitle"/>
          </p:nvPr>
        </p:nvSpPr>
        <p:spPr>
          <a:xfrm>
            <a:off x="457200" y="514731"/>
            <a:ext cx="5930697" cy="492443"/>
          </a:xfrm>
        </p:spPr>
        <p:txBody>
          <a:bodyPr/>
          <a:lstStyle/>
          <a:p>
            <a:r>
              <a:rPr lang="en-US" dirty="0"/>
              <a:t>There are lots of ways to move</a:t>
            </a:r>
          </a:p>
        </p:txBody>
      </p:sp>
      <p:sp>
        <p:nvSpPr>
          <p:cNvPr id="7" name="Text Placeholder 6">
            <a:extLst>
              <a:ext uri="{FF2B5EF4-FFF2-40B4-BE49-F238E27FC236}">
                <a16:creationId xmlns:a16="http://schemas.microsoft.com/office/drawing/2014/main" xmlns="" id="{164B855A-3EB1-8040-B860-F7757F54D8DF}"/>
              </a:ext>
            </a:extLst>
          </p:cNvPr>
          <p:cNvSpPr>
            <a:spLocks noGrp="1"/>
          </p:cNvSpPr>
          <p:nvPr>
            <p:ph type="body" sz="quarter" idx="10"/>
          </p:nvPr>
        </p:nvSpPr>
        <p:spPr>
          <a:xfrm>
            <a:off x="457201" y="1284015"/>
            <a:ext cx="4389119" cy="230832"/>
          </a:xfrm>
        </p:spPr>
        <p:txBody>
          <a:bodyPr/>
          <a:lstStyle/>
          <a:p>
            <a:pPr algn="l">
              <a:lnSpc>
                <a:spcPts val="1800"/>
              </a:lnSpc>
            </a:pPr>
            <a:r>
              <a:rPr lang="en-US" sz="1600" dirty="0"/>
              <a:t>You could try…</a:t>
            </a:r>
          </a:p>
        </p:txBody>
      </p:sp>
      <p:pic>
        <p:nvPicPr>
          <p:cNvPr id="17" name="Picture 16" descr="Marvel's Black Panther ">
            <a:extLst>
              <a:ext uri="{FF2B5EF4-FFF2-40B4-BE49-F238E27FC236}">
                <a16:creationId xmlns:a16="http://schemas.microsoft.com/office/drawing/2014/main" xmlns="" id="{BF65CBC5-AE1C-8D46-91FB-961EDF8320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6451" y="2514570"/>
            <a:ext cx="2534655" cy="2511250"/>
          </a:xfrm>
          <a:prstGeom prst="rect">
            <a:avLst/>
          </a:prstGeom>
        </p:spPr>
      </p:pic>
      <p:sp>
        <p:nvSpPr>
          <p:cNvPr id="10" name="TextBox 9">
            <a:extLst>
              <a:ext uri="{FF2B5EF4-FFF2-40B4-BE49-F238E27FC236}">
                <a16:creationId xmlns:a16="http://schemas.microsoft.com/office/drawing/2014/main" xmlns="" id="{CC29E9CA-1048-CD40-9DC4-07D152E1AABC}"/>
              </a:ext>
            </a:extLst>
          </p:cNvPr>
          <p:cNvSpPr txBox="1"/>
          <p:nvPr/>
        </p:nvSpPr>
        <p:spPr>
          <a:xfrm>
            <a:off x="290463" y="5122071"/>
            <a:ext cx="2526631" cy="584775"/>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Defending </a:t>
            </a:r>
          </a:p>
          <a:p>
            <a:pPr algn="ctr"/>
            <a:r>
              <a:rPr lang="en-GB" sz="1600" b="1" dirty="0">
                <a:latin typeface="Arial" panose="020B0604020202020204" pitchFamily="34" charset="0"/>
                <a:cs typeface="Arial" panose="020B0604020202020204" pitchFamily="34" charset="0"/>
              </a:rPr>
              <a:t>like Black Panther</a:t>
            </a:r>
          </a:p>
        </p:txBody>
      </p:sp>
      <p:pic>
        <p:nvPicPr>
          <p:cNvPr id="4" name="Picture 3" descr="Bo Peep from Toy Story">
            <a:extLst>
              <a:ext uri="{FF2B5EF4-FFF2-40B4-BE49-F238E27FC236}">
                <a16:creationId xmlns:a16="http://schemas.microsoft.com/office/drawing/2014/main" xmlns="" id="{2272489F-DB1F-4841-9214-EB5F34CB77D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04672" y="2514570"/>
            <a:ext cx="2534655" cy="2511250"/>
          </a:xfrm>
          <a:prstGeom prst="rect">
            <a:avLst/>
          </a:prstGeom>
        </p:spPr>
      </p:pic>
      <p:sp>
        <p:nvSpPr>
          <p:cNvPr id="20" name="TextBox 19">
            <a:extLst>
              <a:ext uri="{FF2B5EF4-FFF2-40B4-BE49-F238E27FC236}">
                <a16:creationId xmlns:a16="http://schemas.microsoft.com/office/drawing/2014/main" xmlns="" id="{B8C1BCE5-CF43-BA43-A5AF-2AD6D381E259}"/>
              </a:ext>
            </a:extLst>
          </p:cNvPr>
          <p:cNvSpPr txBox="1"/>
          <p:nvPr/>
        </p:nvSpPr>
        <p:spPr>
          <a:xfrm>
            <a:off x="3304672" y="5122071"/>
            <a:ext cx="2526631" cy="584775"/>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Jumping</a:t>
            </a:r>
          </a:p>
          <a:p>
            <a:pPr algn="ctr"/>
            <a:r>
              <a:rPr lang="en-GB" sz="1600" b="1" dirty="0">
                <a:latin typeface="Arial" panose="020B0604020202020204" pitchFamily="34" charset="0"/>
                <a:cs typeface="Arial" panose="020B0604020202020204" pitchFamily="34" charset="0"/>
              </a:rPr>
              <a:t>like Bo Peep</a:t>
            </a:r>
          </a:p>
        </p:txBody>
      </p:sp>
      <p:pic>
        <p:nvPicPr>
          <p:cNvPr id="18" name="Picture 17" descr="Kristoff from Frozen">
            <a:extLst>
              <a:ext uri="{FF2B5EF4-FFF2-40B4-BE49-F238E27FC236}">
                <a16:creationId xmlns:a16="http://schemas.microsoft.com/office/drawing/2014/main" xmlns="" id="{F33F50FA-18AE-2F46-9B9B-E8A3512B5C6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82688" y="2407711"/>
            <a:ext cx="2660967" cy="2636397"/>
          </a:xfrm>
          <a:prstGeom prst="rect">
            <a:avLst/>
          </a:prstGeom>
        </p:spPr>
      </p:pic>
      <p:sp>
        <p:nvSpPr>
          <p:cNvPr id="21" name="TextBox 20">
            <a:extLst>
              <a:ext uri="{FF2B5EF4-FFF2-40B4-BE49-F238E27FC236}">
                <a16:creationId xmlns:a16="http://schemas.microsoft.com/office/drawing/2014/main" xmlns="" id="{CF010E41-F1C4-D64C-9ACF-27AFAB02E9F6}"/>
              </a:ext>
            </a:extLst>
          </p:cNvPr>
          <p:cNvSpPr txBox="1"/>
          <p:nvPr/>
        </p:nvSpPr>
        <p:spPr>
          <a:xfrm>
            <a:off x="6255952" y="5122071"/>
            <a:ext cx="2526631" cy="584775"/>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Heaving ice</a:t>
            </a:r>
          </a:p>
          <a:p>
            <a:pPr algn="ctr"/>
            <a:r>
              <a:rPr lang="en-GB" sz="1600" b="1" dirty="0">
                <a:latin typeface="Arial" panose="020B0604020202020204" pitchFamily="34" charset="0"/>
                <a:cs typeface="Arial" panose="020B0604020202020204" pitchFamily="34" charset="0"/>
              </a:rPr>
              <a:t> like Kristoff</a:t>
            </a:r>
          </a:p>
        </p:txBody>
      </p:sp>
      <p:grpSp>
        <p:nvGrpSpPr>
          <p:cNvPr id="3" name="Group 2">
            <a:extLst>
              <a:ext uri="{FF2B5EF4-FFF2-40B4-BE49-F238E27FC236}">
                <a16:creationId xmlns:a16="http://schemas.microsoft.com/office/drawing/2014/main" xmlns="" id="{8E0FA3C4-E42D-7B45-9BB9-5A9D1BB42A4E}"/>
              </a:ext>
              <a:ext uri="{C183D7F6-B498-43B3-948B-1728B52AA6E4}">
                <adec:decorative xmlns:adec="http://schemas.microsoft.com/office/drawing/2017/decorative" xmlns="" val="1"/>
              </a:ext>
            </a:extLst>
          </p:cNvPr>
          <p:cNvGrpSpPr/>
          <p:nvPr/>
        </p:nvGrpSpPr>
        <p:grpSpPr>
          <a:xfrm>
            <a:off x="1114893" y="1842233"/>
            <a:ext cx="6798654" cy="568203"/>
            <a:chOff x="1114893" y="1842233"/>
            <a:chExt cx="6798654" cy="568203"/>
          </a:xfrm>
        </p:grpSpPr>
        <p:pic>
          <p:nvPicPr>
            <p:cNvPr id="24" name="Picture 23">
              <a:extLst>
                <a:ext uri="{FF2B5EF4-FFF2-40B4-BE49-F238E27FC236}">
                  <a16:creationId xmlns:a16="http://schemas.microsoft.com/office/drawing/2014/main" xmlns="" id="{72775002-8C0C-9B4C-9D83-D5EF27A0026E}"/>
                </a:ext>
                <a:ext uri="{C183D7F6-B498-43B3-948B-1728B52AA6E4}">
                  <adec:decorative xmlns:adec="http://schemas.microsoft.com/office/drawing/2017/decorative" xmlns="" val="1"/>
                </a:ext>
              </a:extLst>
            </p:cNvPr>
            <p:cNvPicPr>
              <a:picLocks noChangeAspect="1"/>
            </p:cNvPicPr>
            <p:nvPr/>
          </p:nvPicPr>
          <p:blipFill rotWithShape="1">
            <a:blip r:embed="rId6"/>
            <a:srcRect l="-1812" t="-6831" r="-2322" b="-3213"/>
            <a:stretch/>
          </p:blipFill>
          <p:spPr>
            <a:xfrm>
              <a:off x="1114893" y="1926177"/>
              <a:ext cx="877771" cy="395812"/>
            </a:xfrm>
            <a:prstGeom prst="rect">
              <a:avLst/>
            </a:prstGeom>
          </p:spPr>
        </p:pic>
        <p:pic>
          <p:nvPicPr>
            <p:cNvPr id="25" name="Picture 24">
              <a:extLst>
                <a:ext uri="{FF2B5EF4-FFF2-40B4-BE49-F238E27FC236}">
                  <a16:creationId xmlns:a16="http://schemas.microsoft.com/office/drawing/2014/main" xmlns="" id="{7A17FD7A-430D-FA40-80CF-A893806A7409}"/>
                </a:ext>
                <a:ext uri="{C183D7F6-B498-43B3-948B-1728B52AA6E4}">
                  <adec:decorative xmlns:adec="http://schemas.microsoft.com/office/drawing/2017/decorative" xmlns="" val="1"/>
                </a:ext>
              </a:extLst>
            </p:cNvPr>
            <p:cNvPicPr>
              <a:picLocks noChangeAspect="1"/>
            </p:cNvPicPr>
            <p:nvPr/>
          </p:nvPicPr>
          <p:blipFill>
            <a:blip r:embed="rId7"/>
            <a:stretch>
              <a:fillRect/>
            </a:stretch>
          </p:blipFill>
          <p:spPr>
            <a:xfrm>
              <a:off x="4243696" y="1842233"/>
              <a:ext cx="648582" cy="568203"/>
            </a:xfrm>
            <a:prstGeom prst="rect">
              <a:avLst/>
            </a:prstGeom>
          </p:spPr>
        </p:pic>
        <p:pic>
          <p:nvPicPr>
            <p:cNvPr id="23" name="Picture 25">
              <a:extLst>
                <a:ext uri="{FF2B5EF4-FFF2-40B4-BE49-F238E27FC236}">
                  <a16:creationId xmlns:a16="http://schemas.microsoft.com/office/drawing/2014/main" xmlns="" id="{844F6F10-EEBB-A243-9117-A22D389DF130}"/>
                </a:ext>
                <a:ext uri="{C183D7F6-B498-43B3-948B-1728B52AA6E4}">
                  <adec:decorative xmlns:adec="http://schemas.microsoft.com/office/drawing/2017/decorative" xmlns="" val="1"/>
                </a:ext>
              </a:extLst>
            </p:cNvPr>
            <p:cNvPicPr preferRelativeResize="0"/>
            <p:nvPr/>
          </p:nvPicPr>
          <p:blipFill rotWithShape="1">
            <a:blip r:embed="rId8">
              <a:alphaModFix/>
            </a:blip>
            <a:srcRect/>
            <a:stretch/>
          </p:blipFill>
          <p:spPr>
            <a:xfrm>
              <a:off x="7112795" y="1965601"/>
              <a:ext cx="800752" cy="316964"/>
            </a:xfrm>
            <a:prstGeom prst="rect">
              <a:avLst/>
            </a:prstGeom>
            <a:noFill/>
            <a:ln>
              <a:noFill/>
            </a:ln>
          </p:spPr>
        </p:pic>
      </p:grpSp>
      <p:sp>
        <p:nvSpPr>
          <p:cNvPr id="19" name="object 14">
            <a:extLst>
              <a:ext uri="{FF2B5EF4-FFF2-40B4-BE49-F238E27FC236}">
                <a16:creationId xmlns:a16="http://schemas.microsoft.com/office/drawing/2014/main" xmlns="" id="{DA43CDC8-EA65-EC44-8101-5A8B14769955}"/>
              </a:ext>
              <a:ext uri="{C183D7F6-B498-43B3-948B-1728B52AA6E4}">
                <adec:decorative xmlns:adec="http://schemas.microsoft.com/office/drawing/2017/decorative" xmlns="" val="1"/>
              </a:ext>
            </a:extLst>
          </p:cNvPr>
          <p:cNvSpPr txBox="1"/>
          <p:nvPr/>
        </p:nvSpPr>
        <p:spPr>
          <a:xfrm>
            <a:off x="7115013" y="6613200"/>
            <a:ext cx="1922889" cy="120546"/>
          </a:xfrm>
          <a:prstGeom prst="rect">
            <a:avLst/>
          </a:prstGeom>
        </p:spPr>
        <p:txBody>
          <a:bodyPr vert="horz" wrap="square" lIns="0" tIns="12700" rIns="0" bIns="0" rtlCol="0">
            <a:spAutoFit/>
          </a:bodyPr>
          <a:lstStyle/>
          <a:p>
            <a:pPr marL="12700" algn="r">
              <a:lnSpc>
                <a:spcPct val="100000"/>
              </a:lnSpc>
              <a:spcBef>
                <a:spcPts val="100"/>
              </a:spcBef>
            </a:pPr>
            <a:r>
              <a:rPr sz="700" dirty="0">
                <a:latin typeface="Arial"/>
                <a:cs typeface="Arial"/>
              </a:rPr>
              <a:t>©Disney</a:t>
            </a:r>
            <a:r>
              <a:rPr sz="700" spc="-35" dirty="0">
                <a:latin typeface="Arial"/>
                <a:cs typeface="Arial"/>
              </a:rPr>
              <a:t> </a:t>
            </a:r>
            <a:r>
              <a:rPr sz="700" dirty="0">
                <a:latin typeface="Arial"/>
                <a:cs typeface="Arial"/>
              </a:rPr>
              <a:t>©Disney/Pixar</a:t>
            </a:r>
            <a:r>
              <a:rPr sz="700" spc="-30" dirty="0">
                <a:latin typeface="Arial"/>
                <a:cs typeface="Arial"/>
              </a:rPr>
              <a:t> </a:t>
            </a:r>
            <a:r>
              <a:rPr sz="700" spc="-5" dirty="0">
                <a:latin typeface="Arial"/>
                <a:cs typeface="Arial"/>
              </a:rPr>
              <a:t>©</a:t>
            </a:r>
            <a:r>
              <a:rPr lang="en-GB" sz="700" spc="-5" dirty="0">
                <a:latin typeface="Arial"/>
                <a:cs typeface="Arial"/>
              </a:rPr>
              <a:t> 2021 </a:t>
            </a:r>
            <a:r>
              <a:rPr sz="700" spc="-5" dirty="0">
                <a:latin typeface="Arial"/>
                <a:cs typeface="Arial"/>
              </a:rPr>
              <a:t>MARVEL</a:t>
            </a:r>
            <a:endParaRPr sz="700" dirty="0">
              <a:latin typeface="Arial"/>
              <a:cs typeface="Arial"/>
            </a:endParaRPr>
          </a:p>
        </p:txBody>
      </p:sp>
    </p:spTree>
    <p:extLst>
      <p:ext uri="{BB962C8B-B14F-4D97-AF65-F5344CB8AC3E}">
        <p14:creationId xmlns:p14="http://schemas.microsoft.com/office/powerpoint/2010/main" val="10398834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3EFD6A-AEE8-064A-B477-DFBA71287A51}"/>
              </a:ext>
            </a:extLst>
          </p:cNvPr>
          <p:cNvSpPr>
            <a:spLocks noGrp="1"/>
          </p:cNvSpPr>
          <p:nvPr>
            <p:ph type="ctrTitle"/>
          </p:nvPr>
        </p:nvSpPr>
        <p:spPr>
          <a:xfrm>
            <a:off x="457200" y="514731"/>
            <a:ext cx="8001000" cy="1068127"/>
          </a:xfrm>
        </p:spPr>
        <p:txBody>
          <a:bodyPr/>
          <a:lstStyle/>
          <a:p>
            <a:r>
              <a:rPr lang="en-US" dirty="0"/>
              <a:t>How does moving </a:t>
            </a:r>
            <a:br>
              <a:rPr lang="en-US" dirty="0"/>
            </a:br>
            <a:r>
              <a:rPr lang="en-US" dirty="0"/>
              <a:t>make you feel?</a:t>
            </a:r>
            <a:br>
              <a:rPr lang="en-US" dirty="0"/>
            </a:br>
            <a:endParaRPr lang="en-US" dirty="0"/>
          </a:p>
        </p:txBody>
      </p:sp>
      <p:sp>
        <p:nvSpPr>
          <p:cNvPr id="3" name="Text Placeholder 2">
            <a:extLst>
              <a:ext uri="{FF2B5EF4-FFF2-40B4-BE49-F238E27FC236}">
                <a16:creationId xmlns:a16="http://schemas.microsoft.com/office/drawing/2014/main" xmlns="" id="{B2833E4A-9759-AC40-B6D7-4B2AF5D8AD77}"/>
              </a:ext>
            </a:extLst>
          </p:cNvPr>
          <p:cNvSpPr>
            <a:spLocks noGrp="1"/>
          </p:cNvSpPr>
          <p:nvPr>
            <p:ph type="body" sz="quarter" idx="10"/>
          </p:nvPr>
        </p:nvSpPr>
        <p:spPr>
          <a:xfrm>
            <a:off x="457201" y="1724851"/>
            <a:ext cx="4389119" cy="213776"/>
          </a:xfrm>
        </p:spPr>
        <p:txBody>
          <a:bodyPr/>
          <a:lstStyle/>
          <a:p>
            <a:r>
              <a:rPr lang="en-GB" sz="1600" dirty="0"/>
              <a:t>After each activity, ask yourself…</a:t>
            </a:r>
          </a:p>
        </p:txBody>
      </p:sp>
      <p:pic>
        <p:nvPicPr>
          <p:cNvPr id="18" name="Picture 17" descr="Jessie from Toy Story with hand on her hip">
            <a:extLst>
              <a:ext uri="{FF2B5EF4-FFF2-40B4-BE49-F238E27FC236}">
                <a16:creationId xmlns:a16="http://schemas.microsoft.com/office/drawing/2014/main" xmlns="" id="{E58EF801-3AE5-374B-9748-8B5530821F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2295846"/>
            <a:ext cx="2590800" cy="3886200"/>
          </a:xfrm>
          <a:prstGeom prst="rect">
            <a:avLst/>
          </a:prstGeom>
        </p:spPr>
      </p:pic>
      <p:sp>
        <p:nvSpPr>
          <p:cNvPr id="13" name="Text Placeholder 6">
            <a:extLst>
              <a:ext uri="{FF2B5EF4-FFF2-40B4-BE49-F238E27FC236}">
                <a16:creationId xmlns:a16="http://schemas.microsoft.com/office/drawing/2014/main" xmlns="" id="{A19A9E38-6766-D342-A5A8-2DCDDB0A9C99}"/>
              </a:ext>
            </a:extLst>
          </p:cNvPr>
          <p:cNvSpPr txBox="1">
            <a:spLocks/>
          </p:cNvSpPr>
          <p:nvPr/>
        </p:nvSpPr>
        <p:spPr>
          <a:xfrm>
            <a:off x="785681" y="5165281"/>
            <a:ext cx="1952513" cy="461665"/>
          </a:xfrm>
          <a:prstGeom prst="rect">
            <a:avLst/>
          </a:prstGeom>
        </p:spPr>
        <p:txBody>
          <a:bodyPr wrap="square" lIns="0" tIns="0" rIns="0" bIns="0">
            <a:spAutoFit/>
          </a:bodyPr>
          <a:lstStyle>
            <a:lvl1pPr marL="0">
              <a:lnSpc>
                <a:spcPct val="104000"/>
              </a:lnSpc>
              <a:defRPr sz="1400" b="0" i="0">
                <a:solidFill>
                  <a:schemeClr val="tx1"/>
                </a:solidFill>
                <a:latin typeface="Arial" panose="020B0604020202020204" pitchFamily="34" charset="0"/>
                <a:ea typeface="+mn-ea"/>
                <a:cs typeface="Arial" panose="020B0604020202020204" pitchFamily="34" charset="0"/>
              </a:defRPr>
            </a:lvl1pPr>
            <a:lvl2pPr marL="457200">
              <a:defRPr sz="1400" b="0" i="0">
                <a:latin typeface="Arial" panose="020B0604020202020204" pitchFamily="34" charset="0"/>
                <a:ea typeface="+mn-ea"/>
                <a:cs typeface="Arial" panose="020B0604020202020204" pitchFamily="34" charset="0"/>
              </a:defRPr>
            </a:lvl2pPr>
            <a:lvl3pPr marL="914400">
              <a:defRPr sz="1400" b="0" i="0">
                <a:latin typeface="Arial" panose="020B0604020202020204" pitchFamily="34" charset="0"/>
                <a:ea typeface="+mn-ea"/>
                <a:cs typeface="Arial" panose="020B0604020202020204" pitchFamily="34" charset="0"/>
              </a:defRPr>
            </a:lvl3pPr>
            <a:lvl4pPr marL="1371600">
              <a:defRPr sz="1400" b="0" i="0">
                <a:latin typeface="Arial" panose="020B0604020202020204" pitchFamily="34" charset="0"/>
                <a:ea typeface="+mn-ea"/>
                <a:cs typeface="Arial" panose="020B0604020202020204" pitchFamily="34" charset="0"/>
              </a:defRPr>
            </a:lvl4pPr>
            <a:lvl5pPr marL="1828800">
              <a:defRPr sz="14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ts val="1800"/>
              </a:lnSpc>
              <a:buClrTx/>
              <a:buFontTx/>
            </a:pPr>
            <a:r>
              <a:rPr lang="en-US" sz="1600" dirty="0">
                <a:solidFill>
                  <a:schemeClr val="bg1"/>
                </a:solidFill>
              </a:rPr>
              <a:t>How does your</a:t>
            </a:r>
            <a:br>
              <a:rPr lang="en-US" sz="1600" dirty="0">
                <a:solidFill>
                  <a:schemeClr val="bg1"/>
                </a:solidFill>
              </a:rPr>
            </a:br>
            <a:r>
              <a:rPr lang="en-US" sz="1600" dirty="0">
                <a:solidFill>
                  <a:schemeClr val="bg1"/>
                </a:solidFill>
              </a:rPr>
              <a:t>body feel?</a:t>
            </a:r>
          </a:p>
        </p:txBody>
      </p:sp>
      <p:pic>
        <p:nvPicPr>
          <p:cNvPr id="19" name="Picture 18" descr="Marvel's Iron Man ">
            <a:extLst>
              <a:ext uri="{FF2B5EF4-FFF2-40B4-BE49-F238E27FC236}">
                <a16:creationId xmlns:a16="http://schemas.microsoft.com/office/drawing/2014/main" xmlns="" id="{8864C951-2156-5D48-8048-53421E8713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6600" y="2293020"/>
            <a:ext cx="2590800" cy="3886200"/>
          </a:xfrm>
          <a:prstGeom prst="rect">
            <a:avLst/>
          </a:prstGeom>
        </p:spPr>
      </p:pic>
      <p:sp>
        <p:nvSpPr>
          <p:cNvPr id="14" name="Text Placeholder 6">
            <a:extLst>
              <a:ext uri="{FF2B5EF4-FFF2-40B4-BE49-F238E27FC236}">
                <a16:creationId xmlns:a16="http://schemas.microsoft.com/office/drawing/2014/main" xmlns="" id="{292A447F-2E96-114F-B5B3-380EF30315E4}"/>
              </a:ext>
            </a:extLst>
          </p:cNvPr>
          <p:cNvSpPr txBox="1">
            <a:spLocks/>
          </p:cNvSpPr>
          <p:nvPr/>
        </p:nvSpPr>
        <p:spPr>
          <a:xfrm>
            <a:off x="3595743" y="5280697"/>
            <a:ext cx="1952513" cy="461665"/>
          </a:xfrm>
          <a:prstGeom prst="rect">
            <a:avLst/>
          </a:prstGeom>
        </p:spPr>
        <p:txBody>
          <a:bodyPr wrap="square" lIns="0" tIns="0" rIns="0" bIns="0">
            <a:spAutoFit/>
          </a:bodyPr>
          <a:lstStyle>
            <a:lvl1pPr marL="0">
              <a:lnSpc>
                <a:spcPct val="104000"/>
              </a:lnSpc>
              <a:defRPr sz="1400" b="0" i="0">
                <a:solidFill>
                  <a:schemeClr val="tx1"/>
                </a:solidFill>
                <a:latin typeface="Arial" panose="020B0604020202020204" pitchFamily="34" charset="0"/>
                <a:ea typeface="+mn-ea"/>
                <a:cs typeface="Arial" panose="020B0604020202020204" pitchFamily="34" charset="0"/>
              </a:defRPr>
            </a:lvl1pPr>
            <a:lvl2pPr marL="457200">
              <a:defRPr sz="1400" b="0" i="0">
                <a:latin typeface="Arial" panose="020B0604020202020204" pitchFamily="34" charset="0"/>
                <a:ea typeface="+mn-ea"/>
                <a:cs typeface="Arial" panose="020B0604020202020204" pitchFamily="34" charset="0"/>
              </a:defRPr>
            </a:lvl2pPr>
            <a:lvl3pPr marL="914400">
              <a:defRPr sz="1400" b="0" i="0">
                <a:latin typeface="Arial" panose="020B0604020202020204" pitchFamily="34" charset="0"/>
                <a:ea typeface="+mn-ea"/>
                <a:cs typeface="Arial" panose="020B0604020202020204" pitchFamily="34" charset="0"/>
              </a:defRPr>
            </a:lvl3pPr>
            <a:lvl4pPr marL="1371600">
              <a:defRPr sz="1400" b="0" i="0">
                <a:latin typeface="Arial" panose="020B0604020202020204" pitchFamily="34" charset="0"/>
                <a:ea typeface="+mn-ea"/>
                <a:cs typeface="Arial" panose="020B0604020202020204" pitchFamily="34" charset="0"/>
              </a:defRPr>
            </a:lvl4pPr>
            <a:lvl5pPr marL="1828800">
              <a:defRPr sz="14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ts val="1800"/>
              </a:lnSpc>
              <a:buClrTx/>
              <a:buFontTx/>
            </a:pPr>
            <a:r>
              <a:rPr lang="en-US" sz="1600" dirty="0">
                <a:solidFill>
                  <a:schemeClr val="bg1"/>
                </a:solidFill>
              </a:rPr>
              <a:t>How does your</a:t>
            </a:r>
            <a:br>
              <a:rPr lang="en-US" sz="1600" dirty="0">
                <a:solidFill>
                  <a:schemeClr val="bg1"/>
                </a:solidFill>
              </a:rPr>
            </a:br>
            <a:r>
              <a:rPr lang="en-US" sz="1600" dirty="0">
                <a:solidFill>
                  <a:schemeClr val="bg1"/>
                </a:solidFill>
              </a:rPr>
              <a:t>mind feel?</a:t>
            </a:r>
          </a:p>
        </p:txBody>
      </p:sp>
      <p:pic>
        <p:nvPicPr>
          <p:cNvPr id="20" name="Picture 19" descr="Olaf from Frozen smiling with arm outstretched">
            <a:extLst>
              <a:ext uri="{FF2B5EF4-FFF2-40B4-BE49-F238E27FC236}">
                <a16:creationId xmlns:a16="http://schemas.microsoft.com/office/drawing/2014/main" xmlns="" id="{2DCAB07E-6B56-B149-9B21-D344917226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1517" y="2291581"/>
            <a:ext cx="2590800" cy="3886200"/>
          </a:xfrm>
          <a:prstGeom prst="rect">
            <a:avLst/>
          </a:prstGeom>
        </p:spPr>
      </p:pic>
      <p:sp>
        <p:nvSpPr>
          <p:cNvPr id="15" name="Text Placeholder 6">
            <a:extLst>
              <a:ext uri="{FF2B5EF4-FFF2-40B4-BE49-F238E27FC236}">
                <a16:creationId xmlns:a16="http://schemas.microsoft.com/office/drawing/2014/main" xmlns="" id="{5AC9F59B-09C5-F44B-A492-42EFF15C0CA2}"/>
              </a:ext>
            </a:extLst>
          </p:cNvPr>
          <p:cNvSpPr txBox="1">
            <a:spLocks/>
          </p:cNvSpPr>
          <p:nvPr/>
        </p:nvSpPr>
        <p:spPr>
          <a:xfrm>
            <a:off x="6412901" y="5280697"/>
            <a:ext cx="1952513" cy="461665"/>
          </a:xfrm>
          <a:prstGeom prst="rect">
            <a:avLst/>
          </a:prstGeom>
        </p:spPr>
        <p:txBody>
          <a:bodyPr wrap="square" lIns="0" tIns="0" rIns="0" bIns="0">
            <a:spAutoFit/>
          </a:bodyPr>
          <a:lstStyle>
            <a:lvl1pPr marL="0">
              <a:lnSpc>
                <a:spcPct val="104000"/>
              </a:lnSpc>
              <a:defRPr sz="1400" b="0" i="0">
                <a:solidFill>
                  <a:schemeClr val="tx1"/>
                </a:solidFill>
                <a:latin typeface="Arial" panose="020B0604020202020204" pitchFamily="34" charset="0"/>
                <a:ea typeface="+mn-ea"/>
                <a:cs typeface="Arial" panose="020B0604020202020204" pitchFamily="34" charset="0"/>
              </a:defRPr>
            </a:lvl1pPr>
            <a:lvl2pPr marL="457200">
              <a:defRPr sz="1400" b="0" i="0">
                <a:latin typeface="Arial" panose="020B0604020202020204" pitchFamily="34" charset="0"/>
                <a:ea typeface="+mn-ea"/>
                <a:cs typeface="Arial" panose="020B0604020202020204" pitchFamily="34" charset="0"/>
              </a:defRPr>
            </a:lvl2pPr>
            <a:lvl3pPr marL="914400">
              <a:defRPr sz="1400" b="0" i="0">
                <a:latin typeface="Arial" panose="020B0604020202020204" pitchFamily="34" charset="0"/>
                <a:ea typeface="+mn-ea"/>
                <a:cs typeface="Arial" panose="020B0604020202020204" pitchFamily="34" charset="0"/>
              </a:defRPr>
            </a:lvl3pPr>
            <a:lvl4pPr marL="1371600">
              <a:defRPr sz="1400" b="0" i="0">
                <a:latin typeface="Arial" panose="020B0604020202020204" pitchFamily="34" charset="0"/>
                <a:ea typeface="+mn-ea"/>
                <a:cs typeface="Arial" panose="020B0604020202020204" pitchFamily="34" charset="0"/>
              </a:defRPr>
            </a:lvl4pPr>
            <a:lvl5pPr marL="1828800">
              <a:defRPr sz="1400" b="0" i="0">
                <a:latin typeface="Arial" panose="020B0604020202020204" pitchFamily="34" charset="0"/>
                <a:ea typeface="+mn-ea"/>
                <a:cs typeface="Arial" panose="020B0604020202020204" pitchFamily="34"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lnSpc>
                <a:spcPts val="1800"/>
              </a:lnSpc>
              <a:buClrTx/>
              <a:buFontTx/>
            </a:pPr>
            <a:r>
              <a:rPr lang="en-US" sz="1600" dirty="0">
                <a:solidFill>
                  <a:schemeClr val="bg1"/>
                </a:solidFill>
              </a:rPr>
              <a:t>How does your</a:t>
            </a:r>
            <a:br>
              <a:rPr lang="en-US" sz="1600" dirty="0">
                <a:solidFill>
                  <a:schemeClr val="bg1"/>
                </a:solidFill>
              </a:rPr>
            </a:br>
            <a:r>
              <a:rPr lang="en-US" sz="1600" dirty="0">
                <a:solidFill>
                  <a:schemeClr val="bg1"/>
                </a:solidFill>
              </a:rPr>
              <a:t>mood feel?</a:t>
            </a:r>
          </a:p>
        </p:txBody>
      </p:sp>
      <p:sp>
        <p:nvSpPr>
          <p:cNvPr id="17" name="object 14">
            <a:extLst>
              <a:ext uri="{FF2B5EF4-FFF2-40B4-BE49-F238E27FC236}">
                <a16:creationId xmlns:a16="http://schemas.microsoft.com/office/drawing/2014/main" xmlns="" id="{DDB00DF7-30D6-D345-AE8A-BE47C795DDEF}"/>
              </a:ext>
              <a:ext uri="{C183D7F6-B498-43B3-948B-1728B52AA6E4}">
                <adec:decorative xmlns:adec="http://schemas.microsoft.com/office/drawing/2017/decorative" xmlns="" val="1"/>
              </a:ext>
            </a:extLst>
          </p:cNvPr>
          <p:cNvSpPr txBox="1"/>
          <p:nvPr/>
        </p:nvSpPr>
        <p:spPr>
          <a:xfrm>
            <a:off x="7115013" y="6613200"/>
            <a:ext cx="1922889" cy="120546"/>
          </a:xfrm>
          <a:prstGeom prst="rect">
            <a:avLst/>
          </a:prstGeom>
        </p:spPr>
        <p:txBody>
          <a:bodyPr vert="horz" wrap="square" lIns="0" tIns="12700" rIns="0" bIns="0" rtlCol="0">
            <a:spAutoFit/>
          </a:bodyPr>
          <a:lstStyle/>
          <a:p>
            <a:pPr marL="12700" algn="r">
              <a:lnSpc>
                <a:spcPct val="100000"/>
              </a:lnSpc>
              <a:spcBef>
                <a:spcPts val="100"/>
              </a:spcBef>
            </a:pPr>
            <a:r>
              <a:rPr sz="700" dirty="0">
                <a:latin typeface="Arial"/>
                <a:cs typeface="Arial"/>
              </a:rPr>
              <a:t>©Disney</a:t>
            </a:r>
            <a:r>
              <a:rPr sz="700" spc="-35" dirty="0">
                <a:latin typeface="Arial"/>
                <a:cs typeface="Arial"/>
              </a:rPr>
              <a:t> </a:t>
            </a:r>
            <a:r>
              <a:rPr sz="700" dirty="0">
                <a:latin typeface="Arial"/>
                <a:cs typeface="Arial"/>
              </a:rPr>
              <a:t>©Disney/Pixar</a:t>
            </a:r>
            <a:r>
              <a:rPr sz="700" spc="-30" dirty="0">
                <a:latin typeface="Arial"/>
                <a:cs typeface="Arial"/>
              </a:rPr>
              <a:t> </a:t>
            </a:r>
            <a:r>
              <a:rPr sz="700" spc="-5" dirty="0">
                <a:latin typeface="Arial"/>
                <a:cs typeface="Arial"/>
              </a:rPr>
              <a:t>©</a:t>
            </a:r>
            <a:r>
              <a:rPr lang="en-GB" sz="700" spc="-5" dirty="0">
                <a:latin typeface="Arial"/>
                <a:cs typeface="Arial"/>
              </a:rPr>
              <a:t> 2021 </a:t>
            </a:r>
            <a:r>
              <a:rPr sz="700" spc="-5" dirty="0">
                <a:latin typeface="Arial"/>
                <a:cs typeface="Arial"/>
              </a:rPr>
              <a:t>MARVEL</a:t>
            </a:r>
            <a:endParaRPr sz="700" dirty="0">
              <a:latin typeface="Arial"/>
              <a:cs typeface="Arial"/>
            </a:endParaRPr>
          </a:p>
        </p:txBody>
      </p:sp>
    </p:spTree>
    <p:extLst>
      <p:ext uri="{BB962C8B-B14F-4D97-AF65-F5344CB8AC3E}">
        <p14:creationId xmlns:p14="http://schemas.microsoft.com/office/powerpoint/2010/main" val="1768207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43D6C9-3F1C-3145-B093-C990A6C01297}"/>
              </a:ext>
            </a:extLst>
          </p:cNvPr>
          <p:cNvSpPr>
            <a:spLocks noGrp="1"/>
          </p:cNvSpPr>
          <p:nvPr>
            <p:ph type="ctrTitle"/>
          </p:nvPr>
        </p:nvSpPr>
        <p:spPr>
          <a:xfrm>
            <a:off x="457200" y="514731"/>
            <a:ext cx="5536096" cy="1477328"/>
          </a:xfrm>
        </p:spPr>
        <p:txBody>
          <a:bodyPr/>
          <a:lstStyle/>
          <a:p>
            <a:pPr rtl="0"/>
            <a:r>
              <a:rPr lang="en-US" dirty="0"/>
              <a:t>Spin the wheel </a:t>
            </a:r>
            <a:br>
              <a:rPr lang="en-US" dirty="0"/>
            </a:br>
            <a:r>
              <a:rPr lang="en-US" dirty="0"/>
              <a:t>to get moving!</a:t>
            </a:r>
            <a:br>
              <a:rPr lang="en-US" dirty="0"/>
            </a:br>
            <a:endParaRPr lang="en-US" dirty="0"/>
          </a:p>
        </p:txBody>
      </p:sp>
      <p:sp>
        <p:nvSpPr>
          <p:cNvPr id="4" name="Rounded Rectangle 3">
            <a:extLst>
              <a:ext uri="{FF2B5EF4-FFF2-40B4-BE49-F238E27FC236}">
                <a16:creationId xmlns:a16="http://schemas.microsoft.com/office/drawing/2014/main" xmlns="" id="{A72F34E3-15E9-E14F-896D-9B0E9CFC3327}"/>
              </a:ext>
            </a:extLst>
          </p:cNvPr>
          <p:cNvSpPr/>
          <p:nvPr/>
        </p:nvSpPr>
        <p:spPr>
          <a:xfrm>
            <a:off x="414528" y="2708471"/>
            <a:ext cx="2021860" cy="810768"/>
          </a:xfrm>
          <a:prstGeom prst="roundRect">
            <a:avLst/>
          </a:prstGeom>
          <a:solidFill>
            <a:srgbClr val="21A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Click the Spin </a:t>
            </a:r>
            <a:br>
              <a:rPr lang="en-GB" b="1" dirty="0">
                <a:solidFill>
                  <a:schemeClr val="bg1"/>
                </a:solidFill>
              </a:rPr>
            </a:br>
            <a:r>
              <a:rPr lang="en-GB" b="1" dirty="0">
                <a:solidFill>
                  <a:schemeClr val="bg1"/>
                </a:solidFill>
              </a:rPr>
              <a:t>button to spin</a:t>
            </a:r>
          </a:p>
        </p:txBody>
      </p:sp>
      <p:sp>
        <p:nvSpPr>
          <p:cNvPr id="11" name="Rounded Rectangle 10">
            <a:extLst>
              <a:ext uri="{FF2B5EF4-FFF2-40B4-BE49-F238E27FC236}">
                <a16:creationId xmlns:a16="http://schemas.microsoft.com/office/drawing/2014/main" xmlns="" id="{60AAFEF8-B616-1E41-91E0-D0659D97BDE2}"/>
              </a:ext>
            </a:extLst>
          </p:cNvPr>
          <p:cNvSpPr/>
          <p:nvPr/>
        </p:nvSpPr>
        <p:spPr>
          <a:xfrm>
            <a:off x="414528" y="3763079"/>
            <a:ext cx="2021860" cy="810768"/>
          </a:xfrm>
          <a:prstGeom prst="roundRect">
            <a:avLst/>
          </a:prstGeom>
          <a:solidFill>
            <a:srgbClr val="E30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Click it again to stop</a:t>
            </a:r>
          </a:p>
        </p:txBody>
      </p:sp>
      <p:grpSp>
        <p:nvGrpSpPr>
          <p:cNvPr id="5" name="Group 4">
            <a:extLst>
              <a:ext uri="{FF2B5EF4-FFF2-40B4-BE49-F238E27FC236}">
                <a16:creationId xmlns:a16="http://schemas.microsoft.com/office/drawing/2014/main" xmlns="" id="{4CFC2E4F-BA5B-9545-A2A7-88A2B5DE958E}"/>
              </a:ext>
              <a:ext uri="{C183D7F6-B498-43B3-948B-1728B52AA6E4}">
                <adec:decorative xmlns:adec="http://schemas.microsoft.com/office/drawing/2017/decorative" xmlns="" val="1"/>
              </a:ext>
            </a:extLst>
          </p:cNvPr>
          <p:cNvGrpSpPr/>
          <p:nvPr/>
        </p:nvGrpSpPr>
        <p:grpSpPr>
          <a:xfrm>
            <a:off x="2868577" y="870661"/>
            <a:ext cx="5516707" cy="5516707"/>
            <a:chOff x="2868577" y="870661"/>
            <a:chExt cx="5516707" cy="5516707"/>
          </a:xfrm>
        </p:grpSpPr>
        <p:pic>
          <p:nvPicPr>
            <p:cNvPr id="12" name="Picture 11" descr="A spinning wheel showing some of pupils' favourite characters from Disney, Pixar and Marvel">
              <a:extLst>
                <a:ext uri="{FF2B5EF4-FFF2-40B4-BE49-F238E27FC236}">
                  <a16:creationId xmlns:a16="http://schemas.microsoft.com/office/drawing/2014/main" xmlns="" id="{E8AF75E8-9B1E-754E-8B5B-3E1AAC356F2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68577" y="870661"/>
              <a:ext cx="5516707" cy="5516707"/>
            </a:xfrm>
            <a:prstGeom prst="rect">
              <a:avLst/>
            </a:prstGeom>
          </p:spPr>
        </p:pic>
        <p:grpSp>
          <p:nvGrpSpPr>
            <p:cNvPr id="3" name="Group 2">
              <a:extLst>
                <a:ext uri="{FF2B5EF4-FFF2-40B4-BE49-F238E27FC236}">
                  <a16:creationId xmlns:a16="http://schemas.microsoft.com/office/drawing/2014/main" xmlns="" id="{25F05396-C265-FC45-80EC-4E82DB5CC3FA}"/>
                </a:ext>
              </a:extLst>
            </p:cNvPr>
            <p:cNvGrpSpPr/>
            <p:nvPr/>
          </p:nvGrpSpPr>
          <p:grpSpPr>
            <a:xfrm>
              <a:off x="4926577" y="3131975"/>
              <a:ext cx="1400706" cy="994078"/>
              <a:chOff x="3866550" y="3301076"/>
              <a:chExt cx="1400706" cy="994078"/>
            </a:xfrm>
          </p:grpSpPr>
          <p:sp>
            <p:nvSpPr>
              <p:cNvPr id="13" name="Oval 12">
                <a:extLst>
                  <a:ext uri="{FF2B5EF4-FFF2-40B4-BE49-F238E27FC236}">
                    <a16:creationId xmlns:a16="http://schemas.microsoft.com/office/drawing/2014/main" xmlns="" id="{4764CACD-F795-D443-9F4A-C22F8A04808C}"/>
                  </a:ext>
                </a:extLst>
              </p:cNvPr>
              <p:cNvSpPr/>
              <p:nvPr/>
            </p:nvSpPr>
            <p:spPr>
              <a:xfrm>
                <a:off x="4069864" y="3301076"/>
                <a:ext cx="994078" cy="994078"/>
              </a:xfrm>
              <a:prstGeom prst="ellipse">
                <a:avLst/>
              </a:prstGeom>
              <a:solidFill>
                <a:srgbClr val="00A7E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Narrow" panose="020B0604020202020204" pitchFamily="34" charset="0"/>
                  <a:cs typeface="Arial Narrow" panose="020B0604020202020204" pitchFamily="34" charset="0"/>
                </a:endParaRPr>
              </a:p>
            </p:txBody>
          </p:sp>
          <p:sp>
            <p:nvSpPr>
              <p:cNvPr id="15" name="Oval 14">
                <a:extLst>
                  <a:ext uri="{FF2B5EF4-FFF2-40B4-BE49-F238E27FC236}">
                    <a16:creationId xmlns:a16="http://schemas.microsoft.com/office/drawing/2014/main" xmlns="" id="{4CC109CF-325E-AF4F-AC7F-8365527A947E}"/>
                  </a:ext>
                </a:extLst>
              </p:cNvPr>
              <p:cNvSpPr/>
              <p:nvPr/>
            </p:nvSpPr>
            <p:spPr>
              <a:xfrm>
                <a:off x="3866550" y="3301076"/>
                <a:ext cx="1400706" cy="994078"/>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4020202020204" pitchFamily="34" charset="0"/>
                    <a:cs typeface="Arial Narrow" panose="020B0604020202020204" pitchFamily="34" charset="0"/>
                  </a:rPr>
                  <a:t>Spin!</a:t>
                </a:r>
              </a:p>
            </p:txBody>
          </p:sp>
        </p:grpSp>
      </p:grpSp>
      <p:sp>
        <p:nvSpPr>
          <p:cNvPr id="16" name="object 14">
            <a:extLst>
              <a:ext uri="{FF2B5EF4-FFF2-40B4-BE49-F238E27FC236}">
                <a16:creationId xmlns:a16="http://schemas.microsoft.com/office/drawing/2014/main" xmlns="" id="{11CDD61E-43A8-D844-8481-E0B619FE150B}"/>
              </a:ext>
              <a:ext uri="{C183D7F6-B498-43B3-948B-1728B52AA6E4}">
                <adec:decorative xmlns:adec="http://schemas.microsoft.com/office/drawing/2017/decorative" xmlns="" val="1"/>
              </a:ext>
            </a:extLst>
          </p:cNvPr>
          <p:cNvSpPr txBox="1"/>
          <p:nvPr/>
        </p:nvSpPr>
        <p:spPr>
          <a:xfrm>
            <a:off x="7115013" y="6613200"/>
            <a:ext cx="1922889" cy="120546"/>
          </a:xfrm>
          <a:prstGeom prst="rect">
            <a:avLst/>
          </a:prstGeom>
        </p:spPr>
        <p:txBody>
          <a:bodyPr vert="horz" wrap="square" lIns="0" tIns="12700" rIns="0" bIns="0" rtlCol="0">
            <a:spAutoFit/>
          </a:bodyPr>
          <a:lstStyle/>
          <a:p>
            <a:pPr marL="12700" algn="r">
              <a:lnSpc>
                <a:spcPct val="100000"/>
              </a:lnSpc>
              <a:spcBef>
                <a:spcPts val="100"/>
              </a:spcBef>
            </a:pPr>
            <a:r>
              <a:rPr sz="700" dirty="0">
                <a:latin typeface="Arial"/>
                <a:cs typeface="Arial"/>
              </a:rPr>
              <a:t>©Disney</a:t>
            </a:r>
            <a:r>
              <a:rPr sz="700" spc="-35" dirty="0">
                <a:latin typeface="Arial"/>
                <a:cs typeface="Arial"/>
              </a:rPr>
              <a:t> </a:t>
            </a:r>
            <a:r>
              <a:rPr sz="700" dirty="0">
                <a:latin typeface="Arial"/>
                <a:cs typeface="Arial"/>
              </a:rPr>
              <a:t>©Disney/Pixar</a:t>
            </a:r>
            <a:r>
              <a:rPr sz="700" spc="-30" dirty="0">
                <a:latin typeface="Arial"/>
                <a:cs typeface="Arial"/>
              </a:rPr>
              <a:t> </a:t>
            </a:r>
            <a:r>
              <a:rPr sz="700" spc="-5" dirty="0">
                <a:latin typeface="Arial"/>
                <a:cs typeface="Arial"/>
              </a:rPr>
              <a:t>©</a:t>
            </a:r>
            <a:r>
              <a:rPr lang="en-GB" sz="700" spc="-5" dirty="0">
                <a:latin typeface="Arial"/>
                <a:cs typeface="Arial"/>
              </a:rPr>
              <a:t> 2021 </a:t>
            </a:r>
            <a:r>
              <a:rPr sz="700" spc="-5" dirty="0">
                <a:latin typeface="Arial"/>
                <a:cs typeface="Arial"/>
              </a:rPr>
              <a:t>MARVEL</a:t>
            </a:r>
            <a:endParaRPr sz="700" dirty="0">
              <a:latin typeface="Arial"/>
              <a:cs typeface="Arial"/>
            </a:endParaRPr>
          </a:p>
        </p:txBody>
      </p:sp>
      <p:sp>
        <p:nvSpPr>
          <p:cNvPr id="14" name="Triangle 13">
            <a:extLst>
              <a:ext uri="{FF2B5EF4-FFF2-40B4-BE49-F238E27FC236}">
                <a16:creationId xmlns:a16="http://schemas.microsoft.com/office/drawing/2014/main" xmlns="" id="{471306D9-58F3-994F-90C5-11B493A5870C}"/>
              </a:ext>
              <a:ext uri="{C183D7F6-B498-43B3-948B-1728B52AA6E4}">
                <adec:decorative xmlns:adec="http://schemas.microsoft.com/office/drawing/2017/decorative" xmlns="" val="1"/>
              </a:ext>
            </a:extLst>
          </p:cNvPr>
          <p:cNvSpPr/>
          <p:nvPr/>
        </p:nvSpPr>
        <p:spPr>
          <a:xfrm rot="10800000">
            <a:off x="5337355" y="580024"/>
            <a:ext cx="579155" cy="380246"/>
          </a:xfrm>
          <a:prstGeom prst="triangle">
            <a:avLst>
              <a:gd name="adj" fmla="val 51662"/>
            </a:avLst>
          </a:prstGeom>
          <a:solidFill>
            <a:srgbClr val="E3061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1846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1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Custom 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064ACE4EEC3E48AADDADEECE802D16" ma:contentTypeVersion="13" ma:contentTypeDescription="Create a new document." ma:contentTypeScope="" ma:versionID="abc3a5adb1ca11d9e6ba4b2c2198eab5">
  <xsd:schema xmlns:xsd="http://www.w3.org/2001/XMLSchema" xmlns:xs="http://www.w3.org/2001/XMLSchema" xmlns:p="http://schemas.microsoft.com/office/2006/metadata/properties" xmlns:ns2="efd6db45-5849-44e8-95c6-b5d0e340a47a" xmlns:ns3="6672d704-5129-4f2a-ae39-740fee4d6bdb" targetNamespace="http://schemas.microsoft.com/office/2006/metadata/properties" ma:root="true" ma:fieldsID="6aaea2f8286d4cdaae75e55ed630d40f" ns2:_="" ns3:_="">
    <xsd:import namespace="efd6db45-5849-44e8-95c6-b5d0e340a47a"/>
    <xsd:import namespace="6672d704-5129-4f2a-ae39-740fee4d6bd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d6db45-5849-44e8-95c6-b5d0e340a4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72d704-5129-4f2a-ae39-740fee4d6bd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5B5DA5-B595-4D20-B1D6-34CDA4D9C95D}">
  <ds:schemaRefs>
    <ds:schemaRef ds:uri="http://schemas.microsoft.com/sharepoint/v3/contenttype/forms"/>
  </ds:schemaRefs>
</ds:datastoreItem>
</file>

<file path=customXml/itemProps2.xml><?xml version="1.0" encoding="utf-8"?>
<ds:datastoreItem xmlns:ds="http://schemas.openxmlformats.org/officeDocument/2006/customXml" ds:itemID="{1642B484-CD87-42D9-8C9E-28BD3F591F29}">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1e9a2175-977f-4d25-a432-e347d0d37fb8"/>
    <ds:schemaRef ds:uri="http://purl.org/dc/terms/"/>
    <ds:schemaRef ds:uri="http://www.w3.org/XML/1998/namespace"/>
  </ds:schemaRefs>
</ds:datastoreItem>
</file>

<file path=customXml/itemProps3.xml><?xml version="1.0" encoding="utf-8"?>
<ds:datastoreItem xmlns:ds="http://schemas.openxmlformats.org/officeDocument/2006/customXml" ds:itemID="{C4D088BB-CBC1-4DE1-AD6E-47F53C866C3A}"/>
</file>

<file path=docProps/app.xml><?xml version="1.0" encoding="utf-8"?>
<Properties xmlns="http://schemas.openxmlformats.org/officeDocument/2006/extended-properties" xmlns:vt="http://schemas.openxmlformats.org/officeDocument/2006/docPropsVTypes">
  <TotalTime>3307</TotalTime>
  <Words>3292</Words>
  <Application>Microsoft Office PowerPoint</Application>
  <PresentationFormat>On-screen Show (4:3)</PresentationFormat>
  <Paragraphs>392</Paragraphs>
  <Slides>19</Slides>
  <Notes>18</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Arial Narrow</vt:lpstr>
      <vt:lpstr>Calibri</vt:lpstr>
      <vt:lpstr>Office Theme</vt:lpstr>
      <vt:lpstr>Shake Up toolkit</vt:lpstr>
      <vt:lpstr>Background for teachers</vt:lpstr>
      <vt:lpstr>Ideas for using this resource</vt:lpstr>
      <vt:lpstr>Help pupils continue their journey at home</vt:lpstr>
      <vt:lpstr>We’re going to be  moving with some of  our favourite characters</vt:lpstr>
      <vt:lpstr>If you could invite them home for the summer…</vt:lpstr>
      <vt:lpstr>There are lots of ways to move</vt:lpstr>
      <vt:lpstr>How does moving  make you feel? </vt:lpstr>
      <vt:lpstr>Spin the wheel  to get moving! </vt:lpstr>
      <vt:lpstr>Protect the treasure</vt:lpstr>
      <vt:lpstr>Freeze like Anna!</vt:lpstr>
      <vt:lpstr>Intercept for Iron Man</vt:lpstr>
      <vt:lpstr>Harvest ice like Kristoff</vt:lpstr>
      <vt:lpstr>Move like Woody</vt:lpstr>
      <vt:lpstr>Travel ‘to infinity  and beyond!’</vt:lpstr>
      <vt:lpstr>Training station</vt:lpstr>
      <vt:lpstr>Add to the action!</vt:lpstr>
      <vt:lpstr>Make up your own Shake Up for your favourite character! </vt:lpstr>
      <vt:lpstr>And there are more activities to try with your family at home!</vt:lpstr>
    </vt:vector>
  </TitlesOfParts>
  <Manager/>
  <Company>PHE</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Shake Up toolkit</dc:title>
  <dc:subject>PSHE</dc:subject>
  <dc:creator>PHE</dc:creator>
  <cp:keywords>Disney, Pixar, Marvel, physical activity, wellbeing</cp:keywords>
  <dc:description/>
  <cp:lastModifiedBy>Florence Ackland</cp:lastModifiedBy>
  <cp:revision>184</cp:revision>
  <dcterms:created xsi:type="dcterms:W3CDTF">2018-12-04T09:47:14Z</dcterms:created>
  <dcterms:modified xsi:type="dcterms:W3CDTF">2021-06-24T08:14:10Z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0x01010068064ACE4EEC3E48AADDADEECE802D16</vt:lpwstr>
  </property>
</Properties>
</file>