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8" r:id="rId1"/>
  </p:sldMasterIdLst>
  <p:handoutMasterIdLst>
    <p:handoutMasterId r:id="rId17"/>
  </p:handoutMasterIdLst>
  <p:sldIdLst>
    <p:sldId id="294" r:id="rId2"/>
    <p:sldId id="265" r:id="rId3"/>
    <p:sldId id="269" r:id="rId4"/>
    <p:sldId id="295" r:id="rId5"/>
    <p:sldId id="296" r:id="rId6"/>
    <p:sldId id="297" r:id="rId7"/>
    <p:sldId id="298" r:id="rId8"/>
    <p:sldId id="299" r:id="rId9"/>
    <p:sldId id="300" r:id="rId10"/>
    <p:sldId id="301" r:id="rId11"/>
    <p:sldId id="302" r:id="rId12"/>
    <p:sldId id="303" r:id="rId13"/>
    <p:sldId id="304" r:id="rId14"/>
    <p:sldId id="305" r:id="rId15"/>
    <p:sldId id="276" r:id="rId16"/>
  </p:sldIdLst>
  <p:sldSz cx="9144000" cy="6858000" type="screen4x3"/>
  <p:notesSz cx="6858000" cy="9144000"/>
  <p:embeddedFontLst>
    <p:embeddedFont>
      <p:font typeface="Roboto" pitchFamily="2" charset="0"/>
      <p:regular r:id="rId18"/>
      <p:bold r:id="rId19"/>
      <p:italic r:id="rId20"/>
      <p:boldItalic r:id="rId21"/>
    </p:embeddedFont>
    <p:embeddedFont>
      <p:font typeface="Twinkl" panose="02000000000000000000" pitchFamily="2"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9429"/>
    <a:srgbClr val="FFFFFF"/>
    <a:srgbClr val="643C90"/>
    <a:srgbClr val="25B7BC"/>
    <a:srgbClr val="AFDEF9"/>
    <a:srgbClr val="0076B0"/>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35" autoAdjust="0"/>
    <p:restoredTop sz="94660"/>
  </p:normalViewPr>
  <p:slideViewPr>
    <p:cSldViewPr snapToGrid="0" showGuides="1">
      <p:cViewPr>
        <p:scale>
          <a:sx n="125" d="100"/>
          <a:sy n="125" d="100"/>
        </p:scale>
        <p:origin x="672" y="-144"/>
      </p:cViewPr>
      <p:guideLst>
        <p:guide orient="horz" pos="2137"/>
        <p:guide pos="2880"/>
      </p:guideLst>
    </p:cSldViewPr>
  </p:slideViewPr>
  <p:notesTextViewPr>
    <p:cViewPr>
      <p:scale>
        <a:sx n="1" d="1"/>
        <a:sy n="1" d="1"/>
      </p:scale>
      <p:origin x="0" y="0"/>
    </p:cViewPr>
  </p:notesTextViewPr>
  <p:notesViewPr>
    <p:cSldViewPr snapToGrid="0" showGuides="1">
      <p:cViewPr varScale="1">
        <p:scale>
          <a:sx n="74" d="100"/>
          <a:sy n="74" d="100"/>
        </p:scale>
        <p:origin x="265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B4E0D1-99F3-44A7-A5D8-E85384F5E21A}" type="datetimeFigureOut">
              <a:rPr lang="en-GB" smtClean="0">
                <a:latin typeface="Roboto" panose="02000000000000000000" pitchFamily="2" charset="0"/>
              </a:rPr>
              <a:t>23/08/2022</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E48B79-10E6-48C5-8B17-D1CE54EC1363}"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151674442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Graphical user interface, calendar&#10;&#10;Description automatically generated">
            <a:extLst>
              <a:ext uri="{FF2B5EF4-FFF2-40B4-BE49-F238E27FC236}">
                <a16:creationId xmlns:a16="http://schemas.microsoft.com/office/drawing/2014/main" id="{33506D36-ACC9-1DBF-F953-9C4F86E5D8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99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solidFill>
                  <a:srgbClr val="1C1C1C"/>
                </a:solidFill>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solidFill>
                  <a:srgbClr val="1C1C1C"/>
                </a:solidFill>
                <a:latin typeface="Twinkl" pitchFamily="50" charset="0"/>
              </a:rPr>
              <a:t>Aim</a:t>
            </a:r>
          </a:p>
        </p:txBody>
      </p:sp>
      <p:sp>
        <p:nvSpPr>
          <p:cNvPr id="11" name="Content Placeholder 15"/>
          <p:cNvSpPr>
            <a:spLocks noGrp="1"/>
          </p:cNvSpPr>
          <p:nvPr>
            <p:ph idx="1"/>
          </p:nvPr>
        </p:nvSpPr>
        <p:spPr>
          <a:xfrm>
            <a:off x="628650" y="1127760"/>
            <a:ext cx="7886700" cy="1409700"/>
          </a:xfrm>
          <a:prstGeom prst="roundRect">
            <a:avLst>
              <a:gd name="adj" fmla="val 2585"/>
            </a:avLst>
          </a:prstGeo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ea typeface="Roboto" panose="02000000000000000000" pitchFamily="2" charset="0"/>
              </a:rPr>
              <a:t>Statement 1 Lorem ipsum </a:t>
            </a:r>
            <a:r>
              <a:rPr lang="en-GB" dirty="0" err="1">
                <a:latin typeface="Twinkl" pitchFamily="50" charset="0"/>
                <a:ea typeface="Roboto" panose="02000000000000000000" pitchFamily="2" charset="0"/>
              </a:rPr>
              <a:t>dolor</a:t>
            </a:r>
            <a:r>
              <a:rPr lang="en-GB" dirty="0">
                <a:latin typeface="Twinkl" pitchFamily="50" charset="0"/>
                <a:ea typeface="Roboto" panose="02000000000000000000" pitchFamily="2" charset="0"/>
              </a:rPr>
              <a:t> sit </a:t>
            </a:r>
            <a:r>
              <a:rPr lang="en-GB" dirty="0" err="1">
                <a:latin typeface="Twinkl" pitchFamily="50" charset="0"/>
                <a:ea typeface="Roboto" panose="02000000000000000000" pitchFamily="2" charset="0"/>
              </a:rPr>
              <a:t>amet</a:t>
            </a:r>
            <a:r>
              <a:rPr lang="en-GB" dirty="0">
                <a:latin typeface="Twinkl" pitchFamily="50" charset="0"/>
                <a:ea typeface="Roboto" panose="02000000000000000000" pitchFamily="2" charset="0"/>
              </a:rPr>
              <a:t>, </a:t>
            </a:r>
            <a:r>
              <a:rPr lang="en-GB" dirty="0" err="1">
                <a:latin typeface="Twinkl" pitchFamily="50" charset="0"/>
                <a:ea typeface="Roboto" panose="02000000000000000000" pitchFamily="2" charset="0"/>
              </a:rPr>
              <a:t>consectetur</a:t>
            </a:r>
            <a:r>
              <a:rPr lang="en-GB" dirty="0">
                <a:latin typeface="Twinkl" pitchFamily="50" charset="0"/>
                <a:ea typeface="Roboto" panose="02000000000000000000" pitchFamily="2" charset="0"/>
              </a:rPr>
              <a:t> </a:t>
            </a:r>
            <a:r>
              <a:rPr lang="en-GB" dirty="0" err="1">
                <a:latin typeface="Twinkl" pitchFamily="50" charset="0"/>
                <a:ea typeface="Roboto" panose="02000000000000000000" pitchFamily="2" charset="0"/>
              </a:rPr>
              <a:t>adipiscing</a:t>
            </a:r>
            <a:r>
              <a:rPr lang="en-GB" dirty="0">
                <a:latin typeface="Twinkl" pitchFamily="50" charset="0"/>
                <a:ea typeface="Roboto" panose="02000000000000000000" pitchFamily="2" charset="0"/>
              </a:rPr>
              <a:t> </a:t>
            </a:r>
            <a:r>
              <a:rPr lang="en-GB" dirty="0" err="1">
                <a:latin typeface="Twinkl" pitchFamily="50" charset="0"/>
                <a:ea typeface="Roboto" panose="02000000000000000000" pitchFamily="2" charset="0"/>
              </a:rPr>
              <a:t>elit</a:t>
            </a:r>
            <a:r>
              <a:rPr lang="en-GB" dirty="0">
                <a:latin typeface="Twinkl" pitchFamily="50" charset="0"/>
                <a:ea typeface="Roboto" panose="02000000000000000000" pitchFamily="2" charset="0"/>
              </a:rPr>
              <a:t>.</a:t>
            </a:r>
          </a:p>
          <a:p>
            <a:r>
              <a:rPr lang="en-GB" dirty="0">
                <a:latin typeface="Twinkl" pitchFamily="50" charset="0"/>
                <a:ea typeface="Roboto" panose="02000000000000000000" pitchFamily="2" charset="0"/>
              </a:rPr>
              <a:t>Statement 2</a:t>
            </a:r>
          </a:p>
          <a:p>
            <a:pPr lvl="1"/>
            <a:r>
              <a:rPr lang="en-GB" dirty="0">
                <a:latin typeface="Twinkl" pitchFamily="50" charset="0"/>
                <a:ea typeface="Roboto" panose="02000000000000000000" pitchFamily="2" charset="0"/>
              </a:rPr>
              <a:t>Sub statement</a:t>
            </a:r>
          </a:p>
        </p:txBody>
      </p:sp>
    </p:spTree>
    <p:extLst>
      <p:ext uri="{BB962C8B-B14F-4D97-AF65-F5344CB8AC3E}">
        <p14:creationId xmlns:p14="http://schemas.microsoft.com/office/powerpoint/2010/main" val="1210461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Rounded Rectangle 4"/>
          <p:cNvSpPr/>
          <p:nvPr userDrawn="1"/>
        </p:nvSpPr>
        <p:spPr bwMode="auto">
          <a:xfrm>
            <a:off x="461963" y="450057"/>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104323768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calendar&#10;&#10;Description automatically generated">
            <a:extLst>
              <a:ext uri="{FF2B5EF4-FFF2-40B4-BE49-F238E27FC236}">
                <a16:creationId xmlns:a16="http://schemas.microsoft.com/office/drawing/2014/main" id="{885FA7A5-712B-FA52-730F-8C5825392B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9509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196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9B111DB7-1F71-3D3E-A9BC-97833796F26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9815517"/>
      </p:ext>
    </p:extLst>
  </p:cSld>
  <p:clrMap bg1="lt1" tx1="dk1" bg2="lt2" tx2="dk2" accent1="accent1" accent2="accent2" accent3="accent3" accent4="accent4" accent5="accent5" accent6="accent6" hlink="hlink" folHlink="folHlink"/>
  <p:sldLayoutIdLst>
    <p:sldLayoutId id="2147483689" r:id="rId1"/>
    <p:sldLayoutId id="2147483692" r:id="rId2"/>
    <p:sldLayoutId id="2147483699" r:id="rId3"/>
    <p:sldLayoutId id="2147483693" r:id="rId4"/>
    <p:sldLayoutId id="2147483704"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2880" userDrawn="1">
          <p15:clr>
            <a:srgbClr val="F26B43"/>
          </p15:clr>
        </p15:guide>
        <p15:guide id="1" orient="horz" pos="2160">
          <p15:clr>
            <a:srgbClr val="F26B43"/>
          </p15:clr>
        </p15:guide>
        <p15:guide id="2" pos="317" userDrawn="1">
          <p15:clr>
            <a:srgbClr val="F26B43"/>
          </p15:clr>
        </p15:guide>
        <p15:guide id="3" pos="453" userDrawn="1">
          <p15:clr>
            <a:srgbClr val="F26B43"/>
          </p15:clr>
        </p15:guide>
        <p15:guide id="4" pos="5443" userDrawn="1">
          <p15:clr>
            <a:srgbClr val="F26B43"/>
          </p15:clr>
        </p15:guide>
        <p15:guide id="5" pos="5307" userDrawn="1">
          <p15:clr>
            <a:srgbClr val="F26B43"/>
          </p15:clr>
        </p15:guide>
        <p15:guide id="6" orient="horz" pos="323" userDrawn="1">
          <p15:clr>
            <a:srgbClr val="F26B43"/>
          </p15:clr>
        </p15:guide>
        <p15:guide id="7" orient="horz" pos="459" userDrawn="1">
          <p15:clr>
            <a:srgbClr val="F26B43"/>
          </p15:clr>
        </p15:guide>
        <p15:guide id="8" orient="horz" pos="3861" userDrawn="1">
          <p15:clr>
            <a:srgbClr val="F26B43"/>
          </p15:clr>
        </p15:guide>
        <p15:guide id="9" orient="horz" pos="399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608013"/>
            <a:ext cx="8220075" cy="652462"/>
          </a:xfrm>
          <a:prstGeom prst="roundRect">
            <a:avLst>
              <a:gd name="adj" fmla="val 9641"/>
            </a:avLst>
          </a:prstGeom>
        </p:spPr>
        <p:txBody>
          <a:bodyPr>
            <a:normAutofit/>
          </a:bodyPr>
          <a:lstStyle/>
          <a:p>
            <a:pPr algn="ctr"/>
            <a:r>
              <a:rPr lang="en-GB" altLang="en-US" sz="2800" dirty="0">
                <a:solidFill>
                  <a:srgbClr val="0076B0"/>
                </a:solidFill>
                <a:latin typeface="Roboto" panose="02000000000000000000" pitchFamily="2" charset="0"/>
                <a:ea typeface="Roboto" panose="02000000000000000000" pitchFamily="2" charset="0"/>
                <a:cs typeface="Arial" panose="020B0604020202020204" pitchFamily="34" charset="0"/>
              </a:rPr>
              <a:t>Disclaimer</a:t>
            </a:r>
          </a:p>
        </p:txBody>
      </p:sp>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altLang="en-US" sz="1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1471737"/>
            <a:ext cx="7644513" cy="2295228"/>
            <a:chOff x="743837" y="1344834"/>
            <a:chExt cx="7644513" cy="2295228"/>
          </a:xfrm>
        </p:grpSpPr>
        <p:sp>
          <p:nvSpPr>
            <p:cNvPr id="6" name="Rectangle 5"/>
            <p:cNvSpPr/>
            <p:nvPr/>
          </p:nvSpPr>
          <p:spPr>
            <a:xfrm>
              <a:off x="743837" y="1344834"/>
              <a:ext cx="1266195" cy="273960"/>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Animations</a:t>
              </a:r>
            </a:p>
          </p:txBody>
        </p:sp>
        <p:sp>
          <p:nvSpPr>
            <p:cNvPr id="8" name="Rectangle 7"/>
            <p:cNvSpPr/>
            <p:nvPr/>
          </p:nvSpPr>
          <p:spPr>
            <a:xfrm>
              <a:off x="755650" y="1618794"/>
              <a:ext cx="7632700" cy="2021268"/>
            </a:xfrm>
            <a:prstGeom prst="rect">
              <a:avLst/>
            </a:prstGeom>
            <a:noFill/>
            <a:ln w="19050">
              <a:solidFill>
                <a:srgbClr val="0076B0"/>
              </a:solidFill>
            </a:ln>
          </p:spPr>
          <p:txBody>
            <a:bodyPr wrap="square" lIns="216000" tIns="216000" rIns="216000" bIns="21600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1C1C1C"/>
                  </a:solidFill>
                  <a:effectLst/>
                  <a:uLnTx/>
                  <a:uFillTx/>
                  <a:latin typeface="Roboto" panose="02000000000000000000" pitchFamily="2" charset="0"/>
                  <a:ea typeface="Roboto" panose="02000000000000000000" pitchFamily="2" charset="0"/>
                  <a:cs typeface="+mn-cs"/>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1C1C1C"/>
                  </a:solidFill>
                  <a:effectLst/>
                  <a:uLnTx/>
                  <a:uFillTx/>
                  <a:latin typeface="Roboto" panose="02000000000000000000" pitchFamily="2" charset="0"/>
                  <a:ea typeface="Roboto" panose="02000000000000000000" pitchFamily="2" charset="0"/>
                  <a:cs typeface="+mn-cs"/>
                </a:rPr>
                <a:t>To enter slide show mode, go to the </a:t>
              </a:r>
              <a:r>
                <a:rPr kumimoji="0" lang="en-GB" sz="1400" b="1" i="0" u="none" strike="noStrike" kern="1200" cap="none" spc="0" normalizeH="0" baseline="0" noProof="0" dirty="0">
                  <a:ln>
                    <a:noFill/>
                  </a:ln>
                  <a:solidFill>
                    <a:srgbClr val="1C1C1C"/>
                  </a:solidFill>
                  <a:effectLst/>
                  <a:uLnTx/>
                  <a:uFillTx/>
                  <a:latin typeface="Roboto" panose="02000000000000000000" pitchFamily="2" charset="0"/>
                  <a:ea typeface="Roboto" panose="02000000000000000000" pitchFamily="2" charset="0"/>
                  <a:cs typeface="+mn-cs"/>
                </a:rPr>
                <a:t>slide show menu tab </a:t>
              </a:r>
              <a:r>
                <a:rPr kumimoji="0" lang="en-GB" sz="1400" b="0" i="0" u="none" strike="noStrike" kern="1200" cap="none" spc="0" normalizeH="0" baseline="0" noProof="0" dirty="0">
                  <a:ln>
                    <a:noFill/>
                  </a:ln>
                  <a:solidFill>
                    <a:srgbClr val="1C1C1C"/>
                  </a:solidFill>
                  <a:effectLst/>
                  <a:uLnTx/>
                  <a:uFillTx/>
                  <a:latin typeface="Roboto" panose="02000000000000000000" pitchFamily="2" charset="0"/>
                  <a:ea typeface="Roboto" panose="02000000000000000000" pitchFamily="2" charset="0"/>
                  <a:cs typeface="+mn-cs"/>
                </a:rPr>
                <a:t>and select either </a:t>
              </a:r>
              <a:r>
                <a:rPr kumimoji="0" lang="en-GB" sz="1400" b="1" i="0" u="none" strike="noStrike" kern="1200" cap="none" spc="0" normalizeH="0" baseline="0" noProof="0" dirty="0">
                  <a:ln>
                    <a:noFill/>
                  </a:ln>
                  <a:solidFill>
                    <a:srgbClr val="1C1C1C"/>
                  </a:solidFill>
                  <a:effectLst/>
                  <a:uLnTx/>
                  <a:uFillTx/>
                  <a:latin typeface="Roboto" panose="02000000000000000000" pitchFamily="2" charset="0"/>
                  <a:ea typeface="Roboto" panose="02000000000000000000" pitchFamily="2" charset="0"/>
                  <a:cs typeface="+mn-cs"/>
                </a:rPr>
                <a:t>from beginning</a:t>
              </a:r>
              <a:r>
                <a:rPr kumimoji="0" lang="en-GB" sz="1400" b="0" i="0" u="none" strike="noStrike" kern="1200" cap="none" spc="0" normalizeH="0" baseline="0" noProof="0" dirty="0">
                  <a:ln>
                    <a:noFill/>
                  </a:ln>
                  <a:solidFill>
                    <a:srgbClr val="1C1C1C"/>
                  </a:solidFill>
                  <a:effectLst/>
                  <a:uLnTx/>
                  <a:uFillTx/>
                  <a:latin typeface="Roboto" panose="02000000000000000000" pitchFamily="2" charset="0"/>
                  <a:ea typeface="Roboto" panose="02000000000000000000" pitchFamily="2" charset="0"/>
                  <a:cs typeface="+mn-cs"/>
                </a:rPr>
                <a:t> </a:t>
              </a:r>
              <a:r>
                <a:rPr kumimoji="0" lang="en-GB" sz="1400" b="1" i="0" u="none" strike="noStrike" kern="1200" cap="none" spc="0" normalizeH="0" baseline="0" noProof="0" dirty="0">
                  <a:ln>
                    <a:noFill/>
                  </a:ln>
                  <a:solidFill>
                    <a:srgbClr val="1C1C1C"/>
                  </a:solidFill>
                  <a:effectLst/>
                  <a:uLnTx/>
                  <a:uFillTx/>
                  <a:latin typeface="Roboto" panose="02000000000000000000" pitchFamily="2" charset="0"/>
                  <a:ea typeface="Roboto" panose="02000000000000000000" pitchFamily="2" charset="0"/>
                  <a:cs typeface="+mn-cs"/>
                </a:rPr>
                <a:t>or from current slide</a:t>
              </a:r>
              <a:r>
                <a:rPr kumimoji="0" lang="en-GB" sz="1400" b="0" i="0" u="none" strike="noStrike" kern="1200" cap="none" spc="0" normalizeH="0" baseline="0" noProof="0" dirty="0">
                  <a:ln>
                    <a:noFill/>
                  </a:ln>
                  <a:solidFill>
                    <a:srgbClr val="1C1C1C"/>
                  </a:solidFill>
                  <a:effectLst/>
                  <a:uLnTx/>
                  <a:uFillTx/>
                  <a:latin typeface="Roboto" panose="02000000000000000000" pitchFamily="2" charset="0"/>
                  <a:ea typeface="Roboto" panose="02000000000000000000" pitchFamily="2" charset="0"/>
                  <a:cs typeface="+mn-cs"/>
                </a:rPr>
                <a:t>.</a:t>
              </a:r>
            </a:p>
          </p:txBody>
        </p:sp>
      </p:grpSp>
      <p:sp>
        <p:nvSpPr>
          <p:cNvPr id="2" name="Rectangle 1"/>
          <p:cNvSpPr/>
          <p:nvPr/>
        </p:nvSpPr>
        <p:spPr>
          <a:xfrm>
            <a:off x="743836" y="1163960"/>
            <a:ext cx="7644513"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C1C1C"/>
                </a:solidFill>
                <a:effectLst/>
                <a:uLnTx/>
                <a:uFillTx/>
                <a:latin typeface="Roboto" panose="02000000000000000000" pitchFamily="2" charset="0"/>
                <a:ea typeface="Roboto" panose="02000000000000000000" pitchFamily="2" charset="0"/>
                <a:cs typeface="+mn-cs"/>
              </a:rPr>
              <a:t>We hope you find the information on our website and resources useful. </a:t>
            </a:r>
            <a:endParaRPr kumimoji="0" lang="en-GB" sz="1400" b="0" i="0" u="none" strike="noStrike" kern="1200" cap="none" spc="0" normalizeH="0" baseline="0" noProof="0" dirty="0">
              <a:ln>
                <a:noFill/>
              </a:ln>
              <a:solidFill>
                <a:srgbClr val="1C1C1C"/>
              </a:solidFill>
              <a:effectLst/>
              <a:uLnTx/>
              <a:uFillTx/>
              <a:latin typeface="Twinkl"/>
              <a:ea typeface="+mn-ea"/>
              <a:cs typeface="+mn-cs"/>
            </a:endParaRPr>
          </a:p>
        </p:txBody>
      </p:sp>
    </p:spTree>
    <p:extLst>
      <p:ext uri="{BB962C8B-B14F-4D97-AF65-F5344CB8AC3E}">
        <p14:creationId xmlns:p14="http://schemas.microsoft.com/office/powerpoint/2010/main" val="2743909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6144A723-FCFC-3DA1-48E1-B6E304D6038F}"/>
              </a:ext>
            </a:extLst>
          </p:cNvPr>
          <p:cNvGrpSpPr/>
          <p:nvPr/>
        </p:nvGrpSpPr>
        <p:grpSpPr>
          <a:xfrm>
            <a:off x="981510" y="5151825"/>
            <a:ext cx="3682668" cy="832452"/>
            <a:chOff x="981510" y="5151825"/>
            <a:chExt cx="3682668" cy="832452"/>
          </a:xfrm>
        </p:grpSpPr>
        <p:sp>
          <p:nvSpPr>
            <p:cNvPr id="47" name="Arrow: Pentagon 46">
              <a:extLst>
                <a:ext uri="{FF2B5EF4-FFF2-40B4-BE49-F238E27FC236}">
                  <a16:creationId xmlns:a16="http://schemas.microsoft.com/office/drawing/2014/main" id="{F40BD74F-B615-0E0C-3E95-BA3FE22B7295}"/>
                </a:ext>
              </a:extLst>
            </p:cNvPr>
            <p:cNvSpPr/>
            <p:nvPr/>
          </p:nvSpPr>
          <p:spPr>
            <a:xfrm rot="10800000">
              <a:off x="981510" y="5151825"/>
              <a:ext cx="3682668" cy="832452"/>
            </a:xfrm>
            <a:prstGeom prst="homePlate">
              <a:avLst>
                <a:gd name="adj" fmla="val 18085"/>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CF0FF053-3F54-2939-4BB3-EED21C8072C3}"/>
                </a:ext>
              </a:extLst>
            </p:cNvPr>
            <p:cNvSpPr txBox="1"/>
            <p:nvPr/>
          </p:nvSpPr>
          <p:spPr>
            <a:xfrm>
              <a:off x="1321266" y="5306442"/>
              <a:ext cx="1988191" cy="523220"/>
            </a:xfrm>
            <a:prstGeom prst="rect">
              <a:avLst/>
            </a:prstGeom>
            <a:noFill/>
          </p:spPr>
          <p:txBody>
            <a:bodyPr wrap="square" rtlCol="0">
              <a:spAutoFit/>
            </a:bodyPr>
            <a:lstStyle/>
            <a:p>
              <a:pPr algn="ctr"/>
              <a:r>
                <a:rPr lang="en-GB" sz="2800" b="1" dirty="0">
                  <a:solidFill>
                    <a:schemeClr val="bg1"/>
                  </a:solidFill>
                </a:rPr>
                <a:t>badminton</a:t>
              </a:r>
            </a:p>
          </p:txBody>
        </p:sp>
      </p:grpSp>
      <p:sp>
        <p:nvSpPr>
          <p:cNvPr id="18" name="Rectangle 17">
            <a:extLst>
              <a:ext uri="{FF2B5EF4-FFF2-40B4-BE49-F238E27FC236}">
                <a16:creationId xmlns:a16="http://schemas.microsoft.com/office/drawing/2014/main" id="{DB2FA493-1AA9-E7A5-8C72-012EB8021D4C}"/>
              </a:ext>
            </a:extLst>
          </p:cNvPr>
          <p:cNvSpPr/>
          <p:nvPr/>
        </p:nvSpPr>
        <p:spPr>
          <a:xfrm>
            <a:off x="4572000" y="855677"/>
            <a:ext cx="3852863" cy="5423737"/>
          </a:xfrm>
          <a:prstGeom prst="rect">
            <a:avLst/>
          </a:prstGeom>
          <a:solidFill>
            <a:srgbClr val="AFDEF9">
              <a:alpha val="44000"/>
            </a:srgbClr>
          </a:solid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6DD2405B-B2F9-1952-5926-4E67CBD2DBCE}"/>
              </a:ext>
            </a:extLst>
          </p:cNvPr>
          <p:cNvGrpSpPr/>
          <p:nvPr/>
        </p:nvGrpSpPr>
        <p:grpSpPr>
          <a:xfrm>
            <a:off x="712431" y="2015873"/>
            <a:ext cx="507687" cy="531609"/>
            <a:chOff x="712431" y="2004969"/>
            <a:chExt cx="507687" cy="531609"/>
          </a:xfrm>
        </p:grpSpPr>
        <p:sp>
          <p:nvSpPr>
            <p:cNvPr id="19" name="Oval 18">
              <a:extLst>
                <a:ext uri="{FF2B5EF4-FFF2-40B4-BE49-F238E27FC236}">
                  <a16:creationId xmlns:a16="http://schemas.microsoft.com/office/drawing/2014/main" id="{1CCA3092-4ADC-866F-5FCC-8654824FA083}"/>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9FA1CA6F-F2EC-68A3-55B9-9EFD9B22EC58}"/>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5" name="TextBox 24">
            <a:extLst>
              <a:ext uri="{FF2B5EF4-FFF2-40B4-BE49-F238E27FC236}">
                <a16:creationId xmlns:a16="http://schemas.microsoft.com/office/drawing/2014/main" id="{C440E212-6B82-124C-6735-795AFDDCE634}"/>
              </a:ext>
            </a:extLst>
          </p:cNvPr>
          <p:cNvSpPr txBox="1"/>
          <p:nvPr/>
        </p:nvSpPr>
        <p:spPr>
          <a:xfrm>
            <a:off x="1226825" y="1943197"/>
            <a:ext cx="2950892" cy="923330"/>
          </a:xfrm>
          <a:prstGeom prst="rect">
            <a:avLst/>
          </a:prstGeom>
          <a:noFill/>
        </p:spPr>
        <p:txBody>
          <a:bodyPr wrap="square">
            <a:spAutoFit/>
          </a:bodyPr>
          <a:lstStyle/>
          <a:p>
            <a:r>
              <a:rPr lang="en-GB" dirty="0"/>
              <a:t>I am played on an indoor court with a net across</a:t>
            </a:r>
            <a:br>
              <a:rPr lang="en-GB" dirty="0"/>
            </a:br>
            <a:r>
              <a:rPr lang="en-GB" dirty="0"/>
              <a:t>the middle.</a:t>
            </a:r>
          </a:p>
        </p:txBody>
      </p:sp>
      <p:grpSp>
        <p:nvGrpSpPr>
          <p:cNvPr id="26" name="Group 25">
            <a:extLst>
              <a:ext uri="{FF2B5EF4-FFF2-40B4-BE49-F238E27FC236}">
                <a16:creationId xmlns:a16="http://schemas.microsoft.com/office/drawing/2014/main" id="{EA26EE25-21BC-D7FC-E1BD-D3961886834A}"/>
              </a:ext>
            </a:extLst>
          </p:cNvPr>
          <p:cNvGrpSpPr/>
          <p:nvPr/>
        </p:nvGrpSpPr>
        <p:grpSpPr>
          <a:xfrm>
            <a:off x="712431" y="3048551"/>
            <a:ext cx="507687" cy="531609"/>
            <a:chOff x="712431" y="2004969"/>
            <a:chExt cx="507687" cy="531609"/>
          </a:xfrm>
        </p:grpSpPr>
        <p:sp>
          <p:nvSpPr>
            <p:cNvPr id="27" name="Oval 26">
              <a:extLst>
                <a:ext uri="{FF2B5EF4-FFF2-40B4-BE49-F238E27FC236}">
                  <a16:creationId xmlns:a16="http://schemas.microsoft.com/office/drawing/2014/main" id="{AB96342B-8C11-D73F-5FC4-3B2AF318B65A}"/>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9FE7064-DBAF-E009-89D8-6816E6FE7B8C}"/>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9" name="TextBox 28">
            <a:extLst>
              <a:ext uri="{FF2B5EF4-FFF2-40B4-BE49-F238E27FC236}">
                <a16:creationId xmlns:a16="http://schemas.microsoft.com/office/drawing/2014/main" id="{60D0AACD-71B5-5C6D-F9CC-82B1AE6396A4}"/>
              </a:ext>
            </a:extLst>
          </p:cNvPr>
          <p:cNvSpPr txBox="1"/>
          <p:nvPr/>
        </p:nvSpPr>
        <p:spPr>
          <a:xfrm>
            <a:off x="1226825" y="2975875"/>
            <a:ext cx="3196490" cy="646331"/>
          </a:xfrm>
          <a:prstGeom prst="rect">
            <a:avLst/>
          </a:prstGeom>
          <a:noFill/>
        </p:spPr>
        <p:txBody>
          <a:bodyPr wrap="square">
            <a:spAutoFit/>
          </a:bodyPr>
          <a:lstStyle/>
          <a:p>
            <a:r>
              <a:rPr lang="en-GB" dirty="0"/>
              <a:t>Players use rackets with long thin handles.</a:t>
            </a:r>
          </a:p>
        </p:txBody>
      </p:sp>
      <p:grpSp>
        <p:nvGrpSpPr>
          <p:cNvPr id="30" name="Group 29">
            <a:extLst>
              <a:ext uri="{FF2B5EF4-FFF2-40B4-BE49-F238E27FC236}">
                <a16:creationId xmlns:a16="http://schemas.microsoft.com/office/drawing/2014/main" id="{454ED5B6-D955-682A-B5F5-C997699269FC}"/>
              </a:ext>
            </a:extLst>
          </p:cNvPr>
          <p:cNvGrpSpPr/>
          <p:nvPr/>
        </p:nvGrpSpPr>
        <p:grpSpPr>
          <a:xfrm>
            <a:off x="712431" y="3852973"/>
            <a:ext cx="507687" cy="531609"/>
            <a:chOff x="712431" y="2004969"/>
            <a:chExt cx="507687" cy="531609"/>
          </a:xfrm>
        </p:grpSpPr>
        <p:sp>
          <p:nvSpPr>
            <p:cNvPr id="31" name="Oval 30">
              <a:extLst>
                <a:ext uri="{FF2B5EF4-FFF2-40B4-BE49-F238E27FC236}">
                  <a16:creationId xmlns:a16="http://schemas.microsoft.com/office/drawing/2014/main" id="{BF3A85B7-CF5B-D84E-F460-566BEAD7D997}"/>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D98E3732-6D30-EE0A-5FE4-F7F0CE17C954}"/>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33" name="TextBox 32">
            <a:extLst>
              <a:ext uri="{FF2B5EF4-FFF2-40B4-BE49-F238E27FC236}">
                <a16:creationId xmlns:a16="http://schemas.microsoft.com/office/drawing/2014/main" id="{56A76221-8E5B-688E-C991-4930FCC510CD}"/>
              </a:ext>
            </a:extLst>
          </p:cNvPr>
          <p:cNvSpPr txBox="1"/>
          <p:nvPr/>
        </p:nvSpPr>
        <p:spPr>
          <a:xfrm>
            <a:off x="1226825" y="3905989"/>
            <a:ext cx="3196490" cy="369332"/>
          </a:xfrm>
          <a:prstGeom prst="rect">
            <a:avLst/>
          </a:prstGeom>
          <a:noFill/>
        </p:spPr>
        <p:txBody>
          <a:bodyPr wrap="square">
            <a:spAutoFit/>
          </a:bodyPr>
          <a:lstStyle/>
          <a:p>
            <a:r>
              <a:rPr lang="en-GB" dirty="0">
                <a:solidFill>
                  <a:srgbClr val="000000"/>
                </a:solidFill>
                <a:latin typeface="Twinkl" pitchFamily="2" charset="0"/>
              </a:rPr>
              <a:t>Players hit a shuttlecock.</a:t>
            </a:r>
          </a:p>
        </p:txBody>
      </p:sp>
      <p:grpSp>
        <p:nvGrpSpPr>
          <p:cNvPr id="36" name="Group 35">
            <a:extLst>
              <a:ext uri="{FF2B5EF4-FFF2-40B4-BE49-F238E27FC236}">
                <a16:creationId xmlns:a16="http://schemas.microsoft.com/office/drawing/2014/main" id="{017CF645-7B20-D577-7E39-C89F108F8058}"/>
              </a:ext>
            </a:extLst>
          </p:cNvPr>
          <p:cNvGrpSpPr/>
          <p:nvPr/>
        </p:nvGrpSpPr>
        <p:grpSpPr>
          <a:xfrm>
            <a:off x="5160387" y="2912694"/>
            <a:ext cx="2676088" cy="1183780"/>
            <a:chOff x="5160387" y="2912694"/>
            <a:chExt cx="2676088" cy="1183780"/>
          </a:xfrm>
        </p:grpSpPr>
        <p:sp>
          <p:nvSpPr>
            <p:cNvPr id="34" name="Rectangle: Rounded Corners 33">
              <a:extLst>
                <a:ext uri="{FF2B5EF4-FFF2-40B4-BE49-F238E27FC236}">
                  <a16:creationId xmlns:a16="http://schemas.microsoft.com/office/drawing/2014/main" id="{A22ACBA1-77BA-59FC-C87D-7A2D302640CA}"/>
                </a:ext>
              </a:extLst>
            </p:cNvPr>
            <p:cNvSpPr/>
            <p:nvPr/>
          </p:nvSpPr>
          <p:spPr>
            <a:xfrm>
              <a:off x="5160387" y="2912694"/>
              <a:ext cx="2676088" cy="1183780"/>
            </a:xfrm>
            <a:prstGeom prst="roundRect">
              <a:avLst>
                <a:gd name="adj" fmla="val 3809"/>
              </a:avLst>
            </a:prstGeom>
            <a:solidFill>
              <a:srgbClr val="AFDEF9"/>
            </a:solidFill>
            <a:ln w="19050">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80D0D1BC-556F-CFE8-7476-EEF079D8D3B5}"/>
                </a:ext>
              </a:extLst>
            </p:cNvPr>
            <p:cNvSpPr txBox="1"/>
            <p:nvPr/>
          </p:nvSpPr>
          <p:spPr>
            <a:xfrm>
              <a:off x="5714060" y="3049935"/>
              <a:ext cx="1568741" cy="954107"/>
            </a:xfrm>
            <a:prstGeom prst="rect">
              <a:avLst/>
            </a:prstGeom>
            <a:noFill/>
          </p:spPr>
          <p:txBody>
            <a:bodyPr wrap="square" rtlCol="0">
              <a:spAutoFit/>
            </a:bodyPr>
            <a:lstStyle/>
            <a:p>
              <a:pPr algn="ctr"/>
              <a:r>
                <a:rPr lang="en-GB" sz="2800" b="1" dirty="0"/>
                <a:t>What Am I?</a:t>
              </a:r>
            </a:p>
          </p:txBody>
        </p:sp>
      </p:grpSp>
      <p:sp>
        <p:nvSpPr>
          <p:cNvPr id="41" name="Rectangle 40">
            <a:extLst>
              <a:ext uri="{FF2B5EF4-FFF2-40B4-BE49-F238E27FC236}">
                <a16:creationId xmlns:a16="http://schemas.microsoft.com/office/drawing/2014/main" id="{2C58ADDE-AD3D-39E4-D040-610BE99000C6}"/>
              </a:ext>
            </a:extLst>
          </p:cNvPr>
          <p:cNvSpPr/>
          <p:nvPr/>
        </p:nvSpPr>
        <p:spPr>
          <a:xfrm>
            <a:off x="4572000" y="855677"/>
            <a:ext cx="3852863" cy="5423737"/>
          </a:xfrm>
          <a:prstGeom prst="rect">
            <a:avLst/>
          </a:prstGeom>
          <a:blipFill>
            <a:blip r:embed="rId2">
              <a:extLst>
                <a:ext uri="{28A0092B-C50C-407E-A947-70E740481C1C}">
                  <a14:useLocalDpi xmlns:a14="http://schemas.microsoft.com/office/drawing/2010/main" val="0"/>
                </a:ext>
              </a:extLst>
            </a:blip>
            <a:stretch>
              <a:fillRect l="-54982" t="-2" r="-59976" b="-2378"/>
            </a:stretch>
          </a:blip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A064C690-A944-5BF7-A61E-26A7F43D94B9}"/>
              </a:ext>
            </a:extLst>
          </p:cNvPr>
          <p:cNvGrpSpPr/>
          <p:nvPr/>
        </p:nvGrpSpPr>
        <p:grpSpPr>
          <a:xfrm>
            <a:off x="-1" y="512763"/>
            <a:ext cx="8573549" cy="500980"/>
            <a:chOff x="-1" y="855678"/>
            <a:chExt cx="8573549" cy="500980"/>
          </a:xfrm>
        </p:grpSpPr>
        <p:sp>
          <p:nvSpPr>
            <p:cNvPr id="2" name="Arrow: Pentagon 1">
              <a:extLst>
                <a:ext uri="{FF2B5EF4-FFF2-40B4-BE49-F238E27FC236}">
                  <a16:creationId xmlns:a16="http://schemas.microsoft.com/office/drawing/2014/main" id="{56CB42AC-F13B-59DF-7302-F1AF8AC51FDD}"/>
                </a:ext>
              </a:extLst>
            </p:cNvPr>
            <p:cNvSpPr/>
            <p:nvPr/>
          </p:nvSpPr>
          <p:spPr>
            <a:xfrm>
              <a:off x="-1" y="855678"/>
              <a:ext cx="8573549" cy="500980"/>
            </a:xfrm>
            <a:prstGeom prst="homePlate">
              <a:avLst>
                <a:gd name="adj" fmla="val 16667"/>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7B13E1D-4FB8-AB4C-56E1-45A8A428C4F4}"/>
                </a:ext>
              </a:extLst>
            </p:cNvPr>
            <p:cNvSpPr txBox="1"/>
            <p:nvPr/>
          </p:nvSpPr>
          <p:spPr>
            <a:xfrm>
              <a:off x="503238" y="921501"/>
              <a:ext cx="4160941" cy="369332"/>
            </a:xfrm>
            <a:prstGeom prst="rect">
              <a:avLst/>
            </a:prstGeom>
            <a:noFill/>
          </p:spPr>
          <p:txBody>
            <a:bodyPr wrap="square" rtlCol="0">
              <a:spAutoFit/>
            </a:bodyPr>
            <a:lstStyle/>
            <a:p>
              <a:r>
                <a:rPr lang="en-GB" b="1" dirty="0">
                  <a:solidFill>
                    <a:schemeClr val="bg1"/>
                  </a:solidFill>
                </a:rPr>
                <a:t>Click to reveal the clues.</a:t>
              </a:r>
            </a:p>
          </p:txBody>
        </p:sp>
      </p:grpSp>
      <p:pic>
        <p:nvPicPr>
          <p:cNvPr id="8" name="Picture 7" descr="A person holding a tennis racket&#10;&#10;Description automatically generated with medium confidence">
            <a:extLst>
              <a:ext uri="{FF2B5EF4-FFF2-40B4-BE49-F238E27FC236}">
                <a16:creationId xmlns:a16="http://schemas.microsoft.com/office/drawing/2014/main" id="{A7070542-A924-13B6-0307-8AEB75BE8F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7239" b="3501"/>
          <a:stretch/>
        </p:blipFill>
        <p:spPr>
          <a:xfrm>
            <a:off x="4824766" y="1261209"/>
            <a:ext cx="3600096" cy="5018205"/>
          </a:xfrm>
          <a:prstGeom prst="rect">
            <a:avLst/>
          </a:prstGeom>
        </p:spPr>
      </p:pic>
    </p:spTree>
    <p:extLst>
      <p:ext uri="{BB962C8B-B14F-4D97-AF65-F5344CB8AC3E}">
        <p14:creationId xmlns:p14="http://schemas.microsoft.com/office/powerpoint/2010/main" val="349751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2" presetClass="entr" presetSubtype="2" fill="hold" nodeType="withEffect">
                                  <p:stCondLst>
                                    <p:cond delay="250"/>
                                  </p:stCondLst>
                                  <p:childTnLst>
                                    <p:set>
                                      <p:cBhvr>
                                        <p:cTn id="27" dur="1" fill="hold">
                                          <p:stCondLst>
                                            <p:cond delay="0"/>
                                          </p:stCondLst>
                                        </p:cTn>
                                        <p:tgtEl>
                                          <p:spTgt spid="50"/>
                                        </p:tgtEl>
                                        <p:attrNameLst>
                                          <p:attrName>style.visibility</p:attrName>
                                        </p:attrNameLst>
                                      </p:cBhvr>
                                      <p:to>
                                        <p:strVal val="visible"/>
                                      </p:to>
                                    </p:set>
                                    <p:anim calcmode="lin" valueType="num">
                                      <p:cBhvr additive="base">
                                        <p:cTn id="28" dur="500"/>
                                        <p:tgtEl>
                                          <p:spTgt spid="50"/>
                                        </p:tgtEl>
                                        <p:attrNameLst>
                                          <p:attrName>ppt_x</p:attrName>
                                        </p:attrNameLst>
                                      </p:cBhvr>
                                      <p:tavLst>
                                        <p:tav tm="0">
                                          <p:val>
                                            <p:strVal val="#ppt_x+#ppt_w*1.125000"/>
                                          </p:val>
                                        </p:tav>
                                        <p:tav tm="100000">
                                          <p:val>
                                            <p:strVal val="#ppt_x"/>
                                          </p:val>
                                        </p:tav>
                                      </p:tavLst>
                                    </p:anim>
                                    <p:animEffect transition="in" filter="wipe(left)">
                                      <p:cBhvr>
                                        <p:cTn id="2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6144A723-FCFC-3DA1-48E1-B6E304D6038F}"/>
              </a:ext>
            </a:extLst>
          </p:cNvPr>
          <p:cNvGrpSpPr/>
          <p:nvPr/>
        </p:nvGrpSpPr>
        <p:grpSpPr>
          <a:xfrm>
            <a:off x="981510" y="5151825"/>
            <a:ext cx="3682668" cy="832452"/>
            <a:chOff x="981510" y="5151825"/>
            <a:chExt cx="3682668" cy="832452"/>
          </a:xfrm>
        </p:grpSpPr>
        <p:sp>
          <p:nvSpPr>
            <p:cNvPr id="47" name="Arrow: Pentagon 46">
              <a:extLst>
                <a:ext uri="{FF2B5EF4-FFF2-40B4-BE49-F238E27FC236}">
                  <a16:creationId xmlns:a16="http://schemas.microsoft.com/office/drawing/2014/main" id="{F40BD74F-B615-0E0C-3E95-BA3FE22B7295}"/>
                </a:ext>
              </a:extLst>
            </p:cNvPr>
            <p:cNvSpPr/>
            <p:nvPr/>
          </p:nvSpPr>
          <p:spPr>
            <a:xfrm rot="10800000">
              <a:off x="981510" y="5151825"/>
              <a:ext cx="3682668" cy="832452"/>
            </a:xfrm>
            <a:prstGeom prst="homePlate">
              <a:avLst>
                <a:gd name="adj" fmla="val 18085"/>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CF0FF053-3F54-2939-4BB3-EED21C8072C3}"/>
                </a:ext>
              </a:extLst>
            </p:cNvPr>
            <p:cNvSpPr txBox="1"/>
            <p:nvPr/>
          </p:nvSpPr>
          <p:spPr>
            <a:xfrm>
              <a:off x="1321266" y="5306442"/>
              <a:ext cx="1988191" cy="523220"/>
            </a:xfrm>
            <a:prstGeom prst="rect">
              <a:avLst/>
            </a:prstGeom>
            <a:noFill/>
          </p:spPr>
          <p:txBody>
            <a:bodyPr wrap="square" rtlCol="0">
              <a:spAutoFit/>
            </a:bodyPr>
            <a:lstStyle/>
            <a:p>
              <a:pPr algn="ctr"/>
              <a:r>
                <a:rPr lang="en-GB" sz="2800" b="1" dirty="0">
                  <a:solidFill>
                    <a:schemeClr val="bg1"/>
                  </a:solidFill>
                </a:rPr>
                <a:t>rounders</a:t>
              </a:r>
            </a:p>
          </p:txBody>
        </p:sp>
      </p:grpSp>
      <p:sp>
        <p:nvSpPr>
          <p:cNvPr id="18" name="Rectangle 17">
            <a:extLst>
              <a:ext uri="{FF2B5EF4-FFF2-40B4-BE49-F238E27FC236}">
                <a16:creationId xmlns:a16="http://schemas.microsoft.com/office/drawing/2014/main" id="{DB2FA493-1AA9-E7A5-8C72-012EB8021D4C}"/>
              </a:ext>
            </a:extLst>
          </p:cNvPr>
          <p:cNvSpPr/>
          <p:nvPr/>
        </p:nvSpPr>
        <p:spPr>
          <a:xfrm>
            <a:off x="4572000" y="855677"/>
            <a:ext cx="3852863" cy="5423737"/>
          </a:xfrm>
          <a:prstGeom prst="rect">
            <a:avLst/>
          </a:prstGeom>
          <a:solidFill>
            <a:srgbClr val="AFDEF9">
              <a:alpha val="44000"/>
            </a:srgbClr>
          </a:solid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6DD2405B-B2F9-1952-5926-4E67CBD2DBCE}"/>
              </a:ext>
            </a:extLst>
          </p:cNvPr>
          <p:cNvGrpSpPr/>
          <p:nvPr/>
        </p:nvGrpSpPr>
        <p:grpSpPr>
          <a:xfrm>
            <a:off x="712431" y="2015873"/>
            <a:ext cx="507687" cy="531609"/>
            <a:chOff x="712431" y="2004969"/>
            <a:chExt cx="507687" cy="531609"/>
          </a:xfrm>
        </p:grpSpPr>
        <p:sp>
          <p:nvSpPr>
            <p:cNvPr id="19" name="Oval 18">
              <a:extLst>
                <a:ext uri="{FF2B5EF4-FFF2-40B4-BE49-F238E27FC236}">
                  <a16:creationId xmlns:a16="http://schemas.microsoft.com/office/drawing/2014/main" id="{1CCA3092-4ADC-866F-5FCC-8654824FA083}"/>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9FA1CA6F-F2EC-68A3-55B9-9EFD9B22EC58}"/>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5" name="TextBox 24">
            <a:extLst>
              <a:ext uri="{FF2B5EF4-FFF2-40B4-BE49-F238E27FC236}">
                <a16:creationId xmlns:a16="http://schemas.microsoft.com/office/drawing/2014/main" id="{C440E212-6B82-124C-6735-795AFDDCE634}"/>
              </a:ext>
            </a:extLst>
          </p:cNvPr>
          <p:cNvSpPr txBox="1"/>
          <p:nvPr/>
        </p:nvSpPr>
        <p:spPr>
          <a:xfrm>
            <a:off x="1226825" y="1943197"/>
            <a:ext cx="2950892" cy="646331"/>
          </a:xfrm>
          <a:prstGeom prst="rect">
            <a:avLst/>
          </a:prstGeom>
          <a:noFill/>
        </p:spPr>
        <p:txBody>
          <a:bodyPr wrap="square">
            <a:spAutoFit/>
          </a:bodyPr>
          <a:lstStyle/>
          <a:p>
            <a:r>
              <a:rPr lang="en-US" dirty="0">
                <a:latin typeface="Twinkl" pitchFamily="2" charset="0"/>
              </a:rPr>
              <a:t>A team is made up of nine players.</a:t>
            </a:r>
            <a:endParaRPr lang="en-GB" sz="2000" b="1" dirty="0">
              <a:latin typeface="Twinkl" pitchFamily="2" charset="0"/>
            </a:endParaRPr>
          </a:p>
        </p:txBody>
      </p:sp>
      <p:grpSp>
        <p:nvGrpSpPr>
          <p:cNvPr id="26" name="Group 25">
            <a:extLst>
              <a:ext uri="{FF2B5EF4-FFF2-40B4-BE49-F238E27FC236}">
                <a16:creationId xmlns:a16="http://schemas.microsoft.com/office/drawing/2014/main" id="{EA26EE25-21BC-D7FC-E1BD-D3961886834A}"/>
              </a:ext>
            </a:extLst>
          </p:cNvPr>
          <p:cNvGrpSpPr/>
          <p:nvPr/>
        </p:nvGrpSpPr>
        <p:grpSpPr>
          <a:xfrm>
            <a:off x="712431" y="2934423"/>
            <a:ext cx="507687" cy="531609"/>
            <a:chOff x="712431" y="2004969"/>
            <a:chExt cx="507687" cy="531609"/>
          </a:xfrm>
        </p:grpSpPr>
        <p:sp>
          <p:nvSpPr>
            <p:cNvPr id="27" name="Oval 26">
              <a:extLst>
                <a:ext uri="{FF2B5EF4-FFF2-40B4-BE49-F238E27FC236}">
                  <a16:creationId xmlns:a16="http://schemas.microsoft.com/office/drawing/2014/main" id="{AB96342B-8C11-D73F-5FC4-3B2AF318B65A}"/>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9FE7064-DBAF-E009-89D8-6816E6FE7B8C}"/>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9" name="TextBox 28">
            <a:extLst>
              <a:ext uri="{FF2B5EF4-FFF2-40B4-BE49-F238E27FC236}">
                <a16:creationId xmlns:a16="http://schemas.microsoft.com/office/drawing/2014/main" id="{60D0AACD-71B5-5C6D-F9CC-82B1AE6396A4}"/>
              </a:ext>
            </a:extLst>
          </p:cNvPr>
          <p:cNvSpPr txBox="1"/>
          <p:nvPr/>
        </p:nvSpPr>
        <p:spPr>
          <a:xfrm>
            <a:off x="1226825" y="2861747"/>
            <a:ext cx="3196490" cy="646331"/>
          </a:xfrm>
          <a:prstGeom prst="rect">
            <a:avLst/>
          </a:prstGeom>
          <a:noFill/>
        </p:spPr>
        <p:txBody>
          <a:bodyPr wrap="square">
            <a:spAutoFit/>
          </a:bodyPr>
          <a:lstStyle/>
          <a:p>
            <a:r>
              <a:rPr lang="en-GB" dirty="0"/>
              <a:t>Teams take it in turns to field or bat.</a:t>
            </a:r>
          </a:p>
        </p:txBody>
      </p:sp>
      <p:grpSp>
        <p:nvGrpSpPr>
          <p:cNvPr id="30" name="Group 29">
            <a:extLst>
              <a:ext uri="{FF2B5EF4-FFF2-40B4-BE49-F238E27FC236}">
                <a16:creationId xmlns:a16="http://schemas.microsoft.com/office/drawing/2014/main" id="{454ED5B6-D955-682A-B5F5-C997699269FC}"/>
              </a:ext>
            </a:extLst>
          </p:cNvPr>
          <p:cNvGrpSpPr/>
          <p:nvPr/>
        </p:nvGrpSpPr>
        <p:grpSpPr>
          <a:xfrm>
            <a:off x="712431" y="3967470"/>
            <a:ext cx="507687" cy="531609"/>
            <a:chOff x="712431" y="2004969"/>
            <a:chExt cx="507687" cy="531609"/>
          </a:xfrm>
        </p:grpSpPr>
        <p:sp>
          <p:nvSpPr>
            <p:cNvPr id="31" name="Oval 30">
              <a:extLst>
                <a:ext uri="{FF2B5EF4-FFF2-40B4-BE49-F238E27FC236}">
                  <a16:creationId xmlns:a16="http://schemas.microsoft.com/office/drawing/2014/main" id="{BF3A85B7-CF5B-D84E-F460-566BEAD7D997}"/>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D98E3732-6D30-EE0A-5FE4-F7F0CE17C954}"/>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33" name="TextBox 32">
            <a:extLst>
              <a:ext uri="{FF2B5EF4-FFF2-40B4-BE49-F238E27FC236}">
                <a16:creationId xmlns:a16="http://schemas.microsoft.com/office/drawing/2014/main" id="{56A76221-8E5B-688E-C991-4930FCC510CD}"/>
              </a:ext>
            </a:extLst>
          </p:cNvPr>
          <p:cNvSpPr txBox="1"/>
          <p:nvPr/>
        </p:nvSpPr>
        <p:spPr>
          <a:xfrm>
            <a:off x="1226824" y="3780297"/>
            <a:ext cx="3268975" cy="923330"/>
          </a:xfrm>
          <a:prstGeom prst="rect">
            <a:avLst/>
          </a:prstGeom>
          <a:noFill/>
        </p:spPr>
        <p:txBody>
          <a:bodyPr wrap="square">
            <a:spAutoFit/>
          </a:bodyPr>
          <a:lstStyle/>
          <a:p>
            <a:r>
              <a:rPr lang="en-GB" dirty="0">
                <a:solidFill>
                  <a:srgbClr val="000000"/>
                </a:solidFill>
                <a:latin typeface="Twinkl" pitchFamily="2" charset="0"/>
              </a:rPr>
              <a:t>Players must run around four bases. A player is safe when they have stopped at a base.</a:t>
            </a:r>
          </a:p>
        </p:txBody>
      </p:sp>
      <p:grpSp>
        <p:nvGrpSpPr>
          <p:cNvPr id="36" name="Group 35">
            <a:extLst>
              <a:ext uri="{FF2B5EF4-FFF2-40B4-BE49-F238E27FC236}">
                <a16:creationId xmlns:a16="http://schemas.microsoft.com/office/drawing/2014/main" id="{017CF645-7B20-D577-7E39-C89F108F8058}"/>
              </a:ext>
            </a:extLst>
          </p:cNvPr>
          <p:cNvGrpSpPr/>
          <p:nvPr/>
        </p:nvGrpSpPr>
        <p:grpSpPr>
          <a:xfrm>
            <a:off x="5160387" y="2912694"/>
            <a:ext cx="2676088" cy="1183780"/>
            <a:chOff x="5160387" y="2912694"/>
            <a:chExt cx="2676088" cy="1183780"/>
          </a:xfrm>
        </p:grpSpPr>
        <p:sp>
          <p:nvSpPr>
            <p:cNvPr id="34" name="Rectangle: Rounded Corners 33">
              <a:extLst>
                <a:ext uri="{FF2B5EF4-FFF2-40B4-BE49-F238E27FC236}">
                  <a16:creationId xmlns:a16="http://schemas.microsoft.com/office/drawing/2014/main" id="{A22ACBA1-77BA-59FC-C87D-7A2D302640CA}"/>
                </a:ext>
              </a:extLst>
            </p:cNvPr>
            <p:cNvSpPr/>
            <p:nvPr/>
          </p:nvSpPr>
          <p:spPr>
            <a:xfrm>
              <a:off x="5160387" y="2912694"/>
              <a:ext cx="2676088" cy="1183780"/>
            </a:xfrm>
            <a:prstGeom prst="roundRect">
              <a:avLst>
                <a:gd name="adj" fmla="val 3809"/>
              </a:avLst>
            </a:prstGeom>
            <a:solidFill>
              <a:srgbClr val="AFDEF9"/>
            </a:solidFill>
            <a:ln w="19050">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80D0D1BC-556F-CFE8-7476-EEF079D8D3B5}"/>
                </a:ext>
              </a:extLst>
            </p:cNvPr>
            <p:cNvSpPr txBox="1"/>
            <p:nvPr/>
          </p:nvSpPr>
          <p:spPr>
            <a:xfrm>
              <a:off x="5714060" y="3049935"/>
              <a:ext cx="1568741" cy="954107"/>
            </a:xfrm>
            <a:prstGeom prst="rect">
              <a:avLst/>
            </a:prstGeom>
            <a:noFill/>
          </p:spPr>
          <p:txBody>
            <a:bodyPr wrap="square" rtlCol="0">
              <a:spAutoFit/>
            </a:bodyPr>
            <a:lstStyle/>
            <a:p>
              <a:pPr algn="ctr"/>
              <a:r>
                <a:rPr lang="en-GB" sz="2800" b="1" dirty="0"/>
                <a:t>What Am I?</a:t>
              </a:r>
            </a:p>
          </p:txBody>
        </p:sp>
      </p:grpSp>
      <p:sp>
        <p:nvSpPr>
          <p:cNvPr id="41" name="Rectangle 40">
            <a:extLst>
              <a:ext uri="{FF2B5EF4-FFF2-40B4-BE49-F238E27FC236}">
                <a16:creationId xmlns:a16="http://schemas.microsoft.com/office/drawing/2014/main" id="{2C58ADDE-AD3D-39E4-D040-610BE99000C6}"/>
              </a:ext>
            </a:extLst>
          </p:cNvPr>
          <p:cNvSpPr/>
          <p:nvPr/>
        </p:nvSpPr>
        <p:spPr>
          <a:xfrm>
            <a:off x="4572000" y="855677"/>
            <a:ext cx="3852863" cy="5423737"/>
          </a:xfrm>
          <a:prstGeom prst="rect">
            <a:avLst/>
          </a:prstGeom>
          <a:blipFill>
            <a:blip r:embed="rId2">
              <a:extLst>
                <a:ext uri="{28A0092B-C50C-407E-A947-70E740481C1C}">
                  <a14:useLocalDpi xmlns:a14="http://schemas.microsoft.com/office/drawing/2010/main" val="0"/>
                </a:ext>
              </a:extLst>
            </a:blip>
            <a:stretch>
              <a:fillRect l="-25180" r="-98826"/>
            </a:stretch>
          </a:blip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A064C690-A944-5BF7-A61E-26A7F43D94B9}"/>
              </a:ext>
            </a:extLst>
          </p:cNvPr>
          <p:cNvGrpSpPr/>
          <p:nvPr/>
        </p:nvGrpSpPr>
        <p:grpSpPr>
          <a:xfrm>
            <a:off x="-1" y="512763"/>
            <a:ext cx="8573549" cy="500980"/>
            <a:chOff x="-1" y="855678"/>
            <a:chExt cx="8573549" cy="500980"/>
          </a:xfrm>
        </p:grpSpPr>
        <p:sp>
          <p:nvSpPr>
            <p:cNvPr id="2" name="Arrow: Pentagon 1">
              <a:extLst>
                <a:ext uri="{FF2B5EF4-FFF2-40B4-BE49-F238E27FC236}">
                  <a16:creationId xmlns:a16="http://schemas.microsoft.com/office/drawing/2014/main" id="{56CB42AC-F13B-59DF-7302-F1AF8AC51FDD}"/>
                </a:ext>
              </a:extLst>
            </p:cNvPr>
            <p:cNvSpPr/>
            <p:nvPr/>
          </p:nvSpPr>
          <p:spPr>
            <a:xfrm>
              <a:off x="-1" y="855678"/>
              <a:ext cx="8573549" cy="500980"/>
            </a:xfrm>
            <a:prstGeom prst="homePlate">
              <a:avLst>
                <a:gd name="adj" fmla="val 16667"/>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7B13E1D-4FB8-AB4C-56E1-45A8A428C4F4}"/>
                </a:ext>
              </a:extLst>
            </p:cNvPr>
            <p:cNvSpPr txBox="1"/>
            <p:nvPr/>
          </p:nvSpPr>
          <p:spPr>
            <a:xfrm>
              <a:off x="503238" y="921501"/>
              <a:ext cx="4160941" cy="369332"/>
            </a:xfrm>
            <a:prstGeom prst="rect">
              <a:avLst/>
            </a:prstGeom>
            <a:noFill/>
          </p:spPr>
          <p:txBody>
            <a:bodyPr wrap="square" rtlCol="0">
              <a:spAutoFit/>
            </a:bodyPr>
            <a:lstStyle/>
            <a:p>
              <a:r>
                <a:rPr lang="en-GB" b="1" dirty="0">
                  <a:solidFill>
                    <a:schemeClr val="bg1"/>
                  </a:solidFill>
                </a:rPr>
                <a:t>Click to reveal the clues.</a:t>
              </a:r>
            </a:p>
          </p:txBody>
        </p:sp>
      </p:grpSp>
      <p:pic>
        <p:nvPicPr>
          <p:cNvPr id="8" name="Picture 7" descr="A picture containing sport&#10;&#10;Description automatically generated">
            <a:extLst>
              <a:ext uri="{FF2B5EF4-FFF2-40B4-BE49-F238E27FC236}">
                <a16:creationId xmlns:a16="http://schemas.microsoft.com/office/drawing/2014/main" id="{57AD1F00-DC25-F203-A3F3-EEBD9BACAB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12" b="12389"/>
          <a:stretch/>
        </p:blipFill>
        <p:spPr>
          <a:xfrm>
            <a:off x="4587240" y="1179251"/>
            <a:ext cx="3196208" cy="5084923"/>
          </a:xfrm>
          <a:prstGeom prst="rect">
            <a:avLst/>
          </a:prstGeom>
        </p:spPr>
      </p:pic>
    </p:spTree>
    <p:extLst>
      <p:ext uri="{BB962C8B-B14F-4D97-AF65-F5344CB8AC3E}">
        <p14:creationId xmlns:p14="http://schemas.microsoft.com/office/powerpoint/2010/main" val="64282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2" presetClass="entr" presetSubtype="2" fill="hold" nodeType="withEffect">
                                  <p:stCondLst>
                                    <p:cond delay="250"/>
                                  </p:stCondLst>
                                  <p:childTnLst>
                                    <p:set>
                                      <p:cBhvr>
                                        <p:cTn id="27" dur="1" fill="hold">
                                          <p:stCondLst>
                                            <p:cond delay="0"/>
                                          </p:stCondLst>
                                        </p:cTn>
                                        <p:tgtEl>
                                          <p:spTgt spid="50"/>
                                        </p:tgtEl>
                                        <p:attrNameLst>
                                          <p:attrName>style.visibility</p:attrName>
                                        </p:attrNameLst>
                                      </p:cBhvr>
                                      <p:to>
                                        <p:strVal val="visible"/>
                                      </p:to>
                                    </p:set>
                                    <p:anim calcmode="lin" valueType="num">
                                      <p:cBhvr additive="base">
                                        <p:cTn id="28" dur="500"/>
                                        <p:tgtEl>
                                          <p:spTgt spid="50"/>
                                        </p:tgtEl>
                                        <p:attrNameLst>
                                          <p:attrName>ppt_x</p:attrName>
                                        </p:attrNameLst>
                                      </p:cBhvr>
                                      <p:tavLst>
                                        <p:tav tm="0">
                                          <p:val>
                                            <p:strVal val="#ppt_x+#ppt_w*1.125000"/>
                                          </p:val>
                                        </p:tav>
                                        <p:tav tm="100000">
                                          <p:val>
                                            <p:strVal val="#ppt_x"/>
                                          </p:val>
                                        </p:tav>
                                      </p:tavLst>
                                    </p:anim>
                                    <p:animEffect transition="in" filter="wipe(left)">
                                      <p:cBhvr>
                                        <p:cTn id="2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6144A723-FCFC-3DA1-48E1-B6E304D6038F}"/>
              </a:ext>
            </a:extLst>
          </p:cNvPr>
          <p:cNvGrpSpPr/>
          <p:nvPr/>
        </p:nvGrpSpPr>
        <p:grpSpPr>
          <a:xfrm>
            <a:off x="981510" y="5151825"/>
            <a:ext cx="3682668" cy="832452"/>
            <a:chOff x="981510" y="5151825"/>
            <a:chExt cx="3682668" cy="832452"/>
          </a:xfrm>
        </p:grpSpPr>
        <p:sp>
          <p:nvSpPr>
            <p:cNvPr id="47" name="Arrow: Pentagon 46">
              <a:extLst>
                <a:ext uri="{FF2B5EF4-FFF2-40B4-BE49-F238E27FC236}">
                  <a16:creationId xmlns:a16="http://schemas.microsoft.com/office/drawing/2014/main" id="{F40BD74F-B615-0E0C-3E95-BA3FE22B7295}"/>
                </a:ext>
              </a:extLst>
            </p:cNvPr>
            <p:cNvSpPr/>
            <p:nvPr/>
          </p:nvSpPr>
          <p:spPr>
            <a:xfrm rot="10800000">
              <a:off x="981510" y="5151825"/>
              <a:ext cx="3682668" cy="832452"/>
            </a:xfrm>
            <a:prstGeom prst="homePlate">
              <a:avLst>
                <a:gd name="adj" fmla="val 18085"/>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CF0FF053-3F54-2939-4BB3-EED21C8072C3}"/>
                </a:ext>
              </a:extLst>
            </p:cNvPr>
            <p:cNvSpPr txBox="1"/>
            <p:nvPr/>
          </p:nvSpPr>
          <p:spPr>
            <a:xfrm>
              <a:off x="1321266" y="5306442"/>
              <a:ext cx="1988191" cy="523220"/>
            </a:xfrm>
            <a:prstGeom prst="rect">
              <a:avLst/>
            </a:prstGeom>
            <a:noFill/>
          </p:spPr>
          <p:txBody>
            <a:bodyPr wrap="square" rtlCol="0">
              <a:spAutoFit/>
            </a:bodyPr>
            <a:lstStyle/>
            <a:p>
              <a:pPr algn="ctr"/>
              <a:r>
                <a:rPr lang="en-GB" sz="2800" b="1" dirty="0">
                  <a:solidFill>
                    <a:schemeClr val="bg1"/>
                  </a:solidFill>
                </a:rPr>
                <a:t>swimming</a:t>
              </a:r>
            </a:p>
          </p:txBody>
        </p:sp>
      </p:grpSp>
      <p:sp>
        <p:nvSpPr>
          <p:cNvPr id="18" name="Rectangle 17">
            <a:extLst>
              <a:ext uri="{FF2B5EF4-FFF2-40B4-BE49-F238E27FC236}">
                <a16:creationId xmlns:a16="http://schemas.microsoft.com/office/drawing/2014/main" id="{DB2FA493-1AA9-E7A5-8C72-012EB8021D4C}"/>
              </a:ext>
            </a:extLst>
          </p:cNvPr>
          <p:cNvSpPr/>
          <p:nvPr/>
        </p:nvSpPr>
        <p:spPr>
          <a:xfrm>
            <a:off x="4572000" y="855677"/>
            <a:ext cx="3852863" cy="5423737"/>
          </a:xfrm>
          <a:prstGeom prst="rect">
            <a:avLst/>
          </a:prstGeom>
          <a:solidFill>
            <a:srgbClr val="AFDEF9">
              <a:alpha val="44000"/>
            </a:srgbClr>
          </a:solid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6DD2405B-B2F9-1952-5926-4E67CBD2DBCE}"/>
              </a:ext>
            </a:extLst>
          </p:cNvPr>
          <p:cNvGrpSpPr/>
          <p:nvPr/>
        </p:nvGrpSpPr>
        <p:grpSpPr>
          <a:xfrm>
            <a:off x="712431" y="2015873"/>
            <a:ext cx="507687" cy="531609"/>
            <a:chOff x="712431" y="2004969"/>
            <a:chExt cx="507687" cy="531609"/>
          </a:xfrm>
        </p:grpSpPr>
        <p:sp>
          <p:nvSpPr>
            <p:cNvPr id="19" name="Oval 18">
              <a:extLst>
                <a:ext uri="{FF2B5EF4-FFF2-40B4-BE49-F238E27FC236}">
                  <a16:creationId xmlns:a16="http://schemas.microsoft.com/office/drawing/2014/main" id="{1CCA3092-4ADC-866F-5FCC-8654824FA083}"/>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9FA1CA6F-F2EC-68A3-55B9-9EFD9B22EC58}"/>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5" name="TextBox 24">
            <a:extLst>
              <a:ext uri="{FF2B5EF4-FFF2-40B4-BE49-F238E27FC236}">
                <a16:creationId xmlns:a16="http://schemas.microsoft.com/office/drawing/2014/main" id="{C440E212-6B82-124C-6735-795AFDDCE634}"/>
              </a:ext>
            </a:extLst>
          </p:cNvPr>
          <p:cNvSpPr txBox="1"/>
          <p:nvPr/>
        </p:nvSpPr>
        <p:spPr>
          <a:xfrm>
            <a:off x="1226825" y="1943197"/>
            <a:ext cx="2950892" cy="646331"/>
          </a:xfrm>
          <a:prstGeom prst="rect">
            <a:avLst/>
          </a:prstGeom>
          <a:noFill/>
        </p:spPr>
        <p:txBody>
          <a:bodyPr wrap="square">
            <a:spAutoFit/>
          </a:bodyPr>
          <a:lstStyle/>
          <a:p>
            <a:r>
              <a:rPr lang="en-US" dirty="0">
                <a:latin typeface="Twinkl" pitchFamily="2" charset="0"/>
              </a:rPr>
              <a:t>Participants stay in lines known as lanes.</a:t>
            </a:r>
            <a:endParaRPr lang="en-GB" sz="2000" b="1" dirty="0">
              <a:latin typeface="Twinkl" pitchFamily="2" charset="0"/>
            </a:endParaRPr>
          </a:p>
        </p:txBody>
      </p:sp>
      <p:grpSp>
        <p:nvGrpSpPr>
          <p:cNvPr id="26" name="Group 25">
            <a:extLst>
              <a:ext uri="{FF2B5EF4-FFF2-40B4-BE49-F238E27FC236}">
                <a16:creationId xmlns:a16="http://schemas.microsoft.com/office/drawing/2014/main" id="{EA26EE25-21BC-D7FC-E1BD-D3961886834A}"/>
              </a:ext>
            </a:extLst>
          </p:cNvPr>
          <p:cNvGrpSpPr/>
          <p:nvPr/>
        </p:nvGrpSpPr>
        <p:grpSpPr>
          <a:xfrm>
            <a:off x="712431" y="2934423"/>
            <a:ext cx="507687" cy="531609"/>
            <a:chOff x="712431" y="2004969"/>
            <a:chExt cx="507687" cy="531609"/>
          </a:xfrm>
        </p:grpSpPr>
        <p:sp>
          <p:nvSpPr>
            <p:cNvPr id="27" name="Oval 26">
              <a:extLst>
                <a:ext uri="{FF2B5EF4-FFF2-40B4-BE49-F238E27FC236}">
                  <a16:creationId xmlns:a16="http://schemas.microsoft.com/office/drawing/2014/main" id="{AB96342B-8C11-D73F-5FC4-3B2AF318B65A}"/>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9FE7064-DBAF-E009-89D8-6816E6FE7B8C}"/>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9" name="TextBox 28">
            <a:extLst>
              <a:ext uri="{FF2B5EF4-FFF2-40B4-BE49-F238E27FC236}">
                <a16:creationId xmlns:a16="http://schemas.microsoft.com/office/drawing/2014/main" id="{60D0AACD-71B5-5C6D-F9CC-82B1AE6396A4}"/>
              </a:ext>
            </a:extLst>
          </p:cNvPr>
          <p:cNvSpPr txBox="1"/>
          <p:nvPr/>
        </p:nvSpPr>
        <p:spPr>
          <a:xfrm>
            <a:off x="1226825" y="2861747"/>
            <a:ext cx="3196490" cy="646331"/>
          </a:xfrm>
          <a:prstGeom prst="rect">
            <a:avLst/>
          </a:prstGeom>
          <a:noFill/>
        </p:spPr>
        <p:txBody>
          <a:bodyPr wrap="square">
            <a:spAutoFit/>
          </a:bodyPr>
          <a:lstStyle/>
          <a:p>
            <a:r>
              <a:rPr lang="en-US" dirty="0">
                <a:latin typeface="Twinkl" pitchFamily="2" charset="0"/>
              </a:rPr>
              <a:t>Participants travel using different strokes.</a:t>
            </a:r>
            <a:endParaRPr lang="en-GB" b="1" dirty="0">
              <a:latin typeface="Twinkl" pitchFamily="2" charset="0"/>
            </a:endParaRPr>
          </a:p>
        </p:txBody>
      </p:sp>
      <p:grpSp>
        <p:nvGrpSpPr>
          <p:cNvPr id="30" name="Group 29">
            <a:extLst>
              <a:ext uri="{FF2B5EF4-FFF2-40B4-BE49-F238E27FC236}">
                <a16:creationId xmlns:a16="http://schemas.microsoft.com/office/drawing/2014/main" id="{454ED5B6-D955-682A-B5F5-C997699269FC}"/>
              </a:ext>
            </a:extLst>
          </p:cNvPr>
          <p:cNvGrpSpPr/>
          <p:nvPr/>
        </p:nvGrpSpPr>
        <p:grpSpPr>
          <a:xfrm>
            <a:off x="712431" y="3852973"/>
            <a:ext cx="507687" cy="531609"/>
            <a:chOff x="712431" y="2004969"/>
            <a:chExt cx="507687" cy="531609"/>
          </a:xfrm>
        </p:grpSpPr>
        <p:sp>
          <p:nvSpPr>
            <p:cNvPr id="31" name="Oval 30">
              <a:extLst>
                <a:ext uri="{FF2B5EF4-FFF2-40B4-BE49-F238E27FC236}">
                  <a16:creationId xmlns:a16="http://schemas.microsoft.com/office/drawing/2014/main" id="{BF3A85B7-CF5B-D84E-F460-566BEAD7D997}"/>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D98E3732-6D30-EE0A-5FE4-F7F0CE17C954}"/>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33" name="TextBox 32">
            <a:extLst>
              <a:ext uri="{FF2B5EF4-FFF2-40B4-BE49-F238E27FC236}">
                <a16:creationId xmlns:a16="http://schemas.microsoft.com/office/drawing/2014/main" id="{56A76221-8E5B-688E-C991-4930FCC510CD}"/>
              </a:ext>
            </a:extLst>
          </p:cNvPr>
          <p:cNvSpPr txBox="1"/>
          <p:nvPr/>
        </p:nvSpPr>
        <p:spPr>
          <a:xfrm>
            <a:off x="1226825" y="3905989"/>
            <a:ext cx="3196490" cy="369332"/>
          </a:xfrm>
          <a:prstGeom prst="rect">
            <a:avLst/>
          </a:prstGeom>
          <a:noFill/>
        </p:spPr>
        <p:txBody>
          <a:bodyPr wrap="square">
            <a:spAutoFit/>
          </a:bodyPr>
          <a:lstStyle/>
          <a:p>
            <a:r>
              <a:rPr lang="en-US" dirty="0">
                <a:solidFill>
                  <a:srgbClr val="000000"/>
                </a:solidFill>
                <a:latin typeface="Twinkl" pitchFamily="2" charset="0"/>
              </a:rPr>
              <a:t>Be prepared to get wet.</a:t>
            </a:r>
            <a:endParaRPr lang="en-GB" sz="2000" b="1" dirty="0">
              <a:latin typeface="Twinkl" pitchFamily="2" charset="0"/>
            </a:endParaRPr>
          </a:p>
        </p:txBody>
      </p:sp>
      <p:grpSp>
        <p:nvGrpSpPr>
          <p:cNvPr id="36" name="Group 35">
            <a:extLst>
              <a:ext uri="{FF2B5EF4-FFF2-40B4-BE49-F238E27FC236}">
                <a16:creationId xmlns:a16="http://schemas.microsoft.com/office/drawing/2014/main" id="{017CF645-7B20-D577-7E39-C89F108F8058}"/>
              </a:ext>
            </a:extLst>
          </p:cNvPr>
          <p:cNvGrpSpPr/>
          <p:nvPr/>
        </p:nvGrpSpPr>
        <p:grpSpPr>
          <a:xfrm>
            <a:off x="5160387" y="2912694"/>
            <a:ext cx="2676088" cy="1183780"/>
            <a:chOff x="5160387" y="2912694"/>
            <a:chExt cx="2676088" cy="1183780"/>
          </a:xfrm>
        </p:grpSpPr>
        <p:sp>
          <p:nvSpPr>
            <p:cNvPr id="34" name="Rectangle: Rounded Corners 33">
              <a:extLst>
                <a:ext uri="{FF2B5EF4-FFF2-40B4-BE49-F238E27FC236}">
                  <a16:creationId xmlns:a16="http://schemas.microsoft.com/office/drawing/2014/main" id="{A22ACBA1-77BA-59FC-C87D-7A2D302640CA}"/>
                </a:ext>
              </a:extLst>
            </p:cNvPr>
            <p:cNvSpPr/>
            <p:nvPr/>
          </p:nvSpPr>
          <p:spPr>
            <a:xfrm>
              <a:off x="5160387" y="2912694"/>
              <a:ext cx="2676088" cy="1183780"/>
            </a:xfrm>
            <a:prstGeom prst="roundRect">
              <a:avLst>
                <a:gd name="adj" fmla="val 3809"/>
              </a:avLst>
            </a:prstGeom>
            <a:solidFill>
              <a:srgbClr val="AFDEF9"/>
            </a:solidFill>
            <a:ln w="19050">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80D0D1BC-556F-CFE8-7476-EEF079D8D3B5}"/>
                </a:ext>
              </a:extLst>
            </p:cNvPr>
            <p:cNvSpPr txBox="1"/>
            <p:nvPr/>
          </p:nvSpPr>
          <p:spPr>
            <a:xfrm>
              <a:off x="5714060" y="3049935"/>
              <a:ext cx="1568741" cy="954107"/>
            </a:xfrm>
            <a:prstGeom prst="rect">
              <a:avLst/>
            </a:prstGeom>
            <a:noFill/>
          </p:spPr>
          <p:txBody>
            <a:bodyPr wrap="square" rtlCol="0">
              <a:spAutoFit/>
            </a:bodyPr>
            <a:lstStyle/>
            <a:p>
              <a:pPr algn="ctr"/>
              <a:r>
                <a:rPr lang="en-GB" sz="2800" b="1" dirty="0"/>
                <a:t>What Am I?</a:t>
              </a:r>
            </a:p>
          </p:txBody>
        </p:sp>
      </p:grpSp>
      <p:sp>
        <p:nvSpPr>
          <p:cNvPr id="41" name="Rectangle 40">
            <a:extLst>
              <a:ext uri="{FF2B5EF4-FFF2-40B4-BE49-F238E27FC236}">
                <a16:creationId xmlns:a16="http://schemas.microsoft.com/office/drawing/2014/main" id="{2C58ADDE-AD3D-39E4-D040-610BE99000C6}"/>
              </a:ext>
            </a:extLst>
          </p:cNvPr>
          <p:cNvSpPr/>
          <p:nvPr/>
        </p:nvSpPr>
        <p:spPr>
          <a:xfrm>
            <a:off x="4572000" y="855677"/>
            <a:ext cx="3852863" cy="5423737"/>
          </a:xfrm>
          <a:prstGeom prst="rect">
            <a:avLst/>
          </a:prstGeom>
          <a:blipFill>
            <a:blip r:embed="rId2">
              <a:extLst>
                <a:ext uri="{28A0092B-C50C-407E-A947-70E740481C1C}">
                  <a14:useLocalDpi xmlns:a14="http://schemas.microsoft.com/office/drawing/2010/main" val="0"/>
                </a:ext>
              </a:extLst>
            </a:blip>
            <a:stretch>
              <a:fillRect l="-25710" r="-75154"/>
            </a:stretch>
          </a:blip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A064C690-A944-5BF7-A61E-26A7F43D94B9}"/>
              </a:ext>
            </a:extLst>
          </p:cNvPr>
          <p:cNvGrpSpPr/>
          <p:nvPr/>
        </p:nvGrpSpPr>
        <p:grpSpPr>
          <a:xfrm>
            <a:off x="-1" y="512763"/>
            <a:ext cx="8573549" cy="500980"/>
            <a:chOff x="-1" y="855678"/>
            <a:chExt cx="8573549" cy="500980"/>
          </a:xfrm>
        </p:grpSpPr>
        <p:sp>
          <p:nvSpPr>
            <p:cNvPr id="2" name="Arrow: Pentagon 1">
              <a:extLst>
                <a:ext uri="{FF2B5EF4-FFF2-40B4-BE49-F238E27FC236}">
                  <a16:creationId xmlns:a16="http://schemas.microsoft.com/office/drawing/2014/main" id="{56CB42AC-F13B-59DF-7302-F1AF8AC51FDD}"/>
                </a:ext>
              </a:extLst>
            </p:cNvPr>
            <p:cNvSpPr/>
            <p:nvPr/>
          </p:nvSpPr>
          <p:spPr>
            <a:xfrm>
              <a:off x="-1" y="855678"/>
              <a:ext cx="8573549" cy="500980"/>
            </a:xfrm>
            <a:prstGeom prst="homePlate">
              <a:avLst>
                <a:gd name="adj" fmla="val 16667"/>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7B13E1D-4FB8-AB4C-56E1-45A8A428C4F4}"/>
                </a:ext>
              </a:extLst>
            </p:cNvPr>
            <p:cNvSpPr txBox="1"/>
            <p:nvPr/>
          </p:nvSpPr>
          <p:spPr>
            <a:xfrm>
              <a:off x="503238" y="921501"/>
              <a:ext cx="4160941" cy="369332"/>
            </a:xfrm>
            <a:prstGeom prst="rect">
              <a:avLst/>
            </a:prstGeom>
            <a:noFill/>
          </p:spPr>
          <p:txBody>
            <a:bodyPr wrap="square" rtlCol="0">
              <a:spAutoFit/>
            </a:bodyPr>
            <a:lstStyle/>
            <a:p>
              <a:r>
                <a:rPr lang="en-GB" b="1" dirty="0">
                  <a:solidFill>
                    <a:schemeClr val="bg1"/>
                  </a:solidFill>
                </a:rPr>
                <a:t>Click to reveal the clues.</a:t>
              </a:r>
            </a:p>
          </p:txBody>
        </p:sp>
      </p:grpSp>
    </p:spTree>
    <p:extLst>
      <p:ext uri="{BB962C8B-B14F-4D97-AF65-F5344CB8AC3E}">
        <p14:creationId xmlns:p14="http://schemas.microsoft.com/office/powerpoint/2010/main" val="94537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2" presetClass="entr" presetSubtype="2" fill="hold" nodeType="withEffect">
                                  <p:stCondLst>
                                    <p:cond delay="25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p:tgtEl>
                                          <p:spTgt spid="50"/>
                                        </p:tgtEl>
                                        <p:attrNameLst>
                                          <p:attrName>ppt_x</p:attrName>
                                        </p:attrNameLst>
                                      </p:cBhvr>
                                      <p:tavLst>
                                        <p:tav tm="0">
                                          <p:val>
                                            <p:strVal val="#ppt_x+#ppt_w*1.125000"/>
                                          </p:val>
                                        </p:tav>
                                        <p:tav tm="100000">
                                          <p:val>
                                            <p:strVal val="#ppt_x"/>
                                          </p:val>
                                        </p:tav>
                                      </p:tavLst>
                                    </p:anim>
                                    <p:animEffect transition="in" filter="wipe(left)">
                                      <p:cBhvr>
                                        <p:cTn id="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6144A723-FCFC-3DA1-48E1-B6E304D6038F}"/>
              </a:ext>
            </a:extLst>
          </p:cNvPr>
          <p:cNvGrpSpPr/>
          <p:nvPr/>
        </p:nvGrpSpPr>
        <p:grpSpPr>
          <a:xfrm>
            <a:off x="981510" y="5151825"/>
            <a:ext cx="3682668" cy="832452"/>
            <a:chOff x="981510" y="5151825"/>
            <a:chExt cx="3682668" cy="832452"/>
          </a:xfrm>
        </p:grpSpPr>
        <p:sp>
          <p:nvSpPr>
            <p:cNvPr id="47" name="Arrow: Pentagon 46">
              <a:extLst>
                <a:ext uri="{FF2B5EF4-FFF2-40B4-BE49-F238E27FC236}">
                  <a16:creationId xmlns:a16="http://schemas.microsoft.com/office/drawing/2014/main" id="{F40BD74F-B615-0E0C-3E95-BA3FE22B7295}"/>
                </a:ext>
              </a:extLst>
            </p:cNvPr>
            <p:cNvSpPr/>
            <p:nvPr/>
          </p:nvSpPr>
          <p:spPr>
            <a:xfrm rot="10800000">
              <a:off x="981510" y="5151825"/>
              <a:ext cx="3682668" cy="832452"/>
            </a:xfrm>
            <a:prstGeom prst="homePlate">
              <a:avLst>
                <a:gd name="adj" fmla="val 18085"/>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CF0FF053-3F54-2939-4BB3-EED21C8072C3}"/>
                </a:ext>
              </a:extLst>
            </p:cNvPr>
            <p:cNvSpPr txBox="1"/>
            <p:nvPr/>
          </p:nvSpPr>
          <p:spPr>
            <a:xfrm>
              <a:off x="1321266" y="5306442"/>
              <a:ext cx="1988191" cy="523220"/>
            </a:xfrm>
            <a:prstGeom prst="rect">
              <a:avLst/>
            </a:prstGeom>
            <a:noFill/>
          </p:spPr>
          <p:txBody>
            <a:bodyPr wrap="square" rtlCol="0">
              <a:spAutoFit/>
            </a:bodyPr>
            <a:lstStyle/>
            <a:p>
              <a:pPr algn="ctr"/>
              <a:r>
                <a:rPr lang="en-GB" sz="2800" b="1" dirty="0">
                  <a:solidFill>
                    <a:schemeClr val="bg1"/>
                  </a:solidFill>
                </a:rPr>
                <a:t>netball</a:t>
              </a:r>
            </a:p>
          </p:txBody>
        </p:sp>
      </p:grpSp>
      <p:sp>
        <p:nvSpPr>
          <p:cNvPr id="18" name="Rectangle 17">
            <a:extLst>
              <a:ext uri="{FF2B5EF4-FFF2-40B4-BE49-F238E27FC236}">
                <a16:creationId xmlns:a16="http://schemas.microsoft.com/office/drawing/2014/main" id="{DB2FA493-1AA9-E7A5-8C72-012EB8021D4C}"/>
              </a:ext>
            </a:extLst>
          </p:cNvPr>
          <p:cNvSpPr/>
          <p:nvPr/>
        </p:nvSpPr>
        <p:spPr>
          <a:xfrm>
            <a:off x="4572000" y="855677"/>
            <a:ext cx="3852863" cy="5423737"/>
          </a:xfrm>
          <a:prstGeom prst="rect">
            <a:avLst/>
          </a:prstGeom>
          <a:solidFill>
            <a:srgbClr val="AFDEF9">
              <a:alpha val="44000"/>
            </a:srgbClr>
          </a:solid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6DD2405B-B2F9-1952-5926-4E67CBD2DBCE}"/>
              </a:ext>
            </a:extLst>
          </p:cNvPr>
          <p:cNvGrpSpPr/>
          <p:nvPr/>
        </p:nvGrpSpPr>
        <p:grpSpPr>
          <a:xfrm>
            <a:off x="712431" y="2015873"/>
            <a:ext cx="507687" cy="531609"/>
            <a:chOff x="712431" y="2004969"/>
            <a:chExt cx="507687" cy="531609"/>
          </a:xfrm>
        </p:grpSpPr>
        <p:sp>
          <p:nvSpPr>
            <p:cNvPr id="19" name="Oval 18">
              <a:extLst>
                <a:ext uri="{FF2B5EF4-FFF2-40B4-BE49-F238E27FC236}">
                  <a16:creationId xmlns:a16="http://schemas.microsoft.com/office/drawing/2014/main" id="{1CCA3092-4ADC-866F-5FCC-8654824FA083}"/>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9FA1CA6F-F2EC-68A3-55B9-9EFD9B22EC58}"/>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5" name="TextBox 24">
            <a:extLst>
              <a:ext uri="{FF2B5EF4-FFF2-40B4-BE49-F238E27FC236}">
                <a16:creationId xmlns:a16="http://schemas.microsoft.com/office/drawing/2014/main" id="{C440E212-6B82-124C-6735-795AFDDCE634}"/>
              </a:ext>
            </a:extLst>
          </p:cNvPr>
          <p:cNvSpPr txBox="1"/>
          <p:nvPr/>
        </p:nvSpPr>
        <p:spPr>
          <a:xfrm>
            <a:off x="1226825" y="1943197"/>
            <a:ext cx="2950892" cy="646331"/>
          </a:xfrm>
          <a:prstGeom prst="rect">
            <a:avLst/>
          </a:prstGeom>
          <a:noFill/>
        </p:spPr>
        <p:txBody>
          <a:bodyPr wrap="square">
            <a:spAutoFit/>
          </a:bodyPr>
          <a:lstStyle/>
          <a:p>
            <a:r>
              <a:rPr lang="en-GB" dirty="0"/>
              <a:t>I am played by two teams with seven players each.</a:t>
            </a:r>
          </a:p>
        </p:txBody>
      </p:sp>
      <p:grpSp>
        <p:nvGrpSpPr>
          <p:cNvPr id="26" name="Group 25">
            <a:extLst>
              <a:ext uri="{FF2B5EF4-FFF2-40B4-BE49-F238E27FC236}">
                <a16:creationId xmlns:a16="http://schemas.microsoft.com/office/drawing/2014/main" id="{EA26EE25-21BC-D7FC-E1BD-D3961886834A}"/>
              </a:ext>
            </a:extLst>
          </p:cNvPr>
          <p:cNvGrpSpPr/>
          <p:nvPr/>
        </p:nvGrpSpPr>
        <p:grpSpPr>
          <a:xfrm>
            <a:off x="712431" y="2934423"/>
            <a:ext cx="507687" cy="531609"/>
            <a:chOff x="712431" y="2004969"/>
            <a:chExt cx="507687" cy="531609"/>
          </a:xfrm>
        </p:grpSpPr>
        <p:sp>
          <p:nvSpPr>
            <p:cNvPr id="27" name="Oval 26">
              <a:extLst>
                <a:ext uri="{FF2B5EF4-FFF2-40B4-BE49-F238E27FC236}">
                  <a16:creationId xmlns:a16="http://schemas.microsoft.com/office/drawing/2014/main" id="{AB96342B-8C11-D73F-5FC4-3B2AF318B65A}"/>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9FE7064-DBAF-E009-89D8-6816E6FE7B8C}"/>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9" name="TextBox 28">
            <a:extLst>
              <a:ext uri="{FF2B5EF4-FFF2-40B4-BE49-F238E27FC236}">
                <a16:creationId xmlns:a16="http://schemas.microsoft.com/office/drawing/2014/main" id="{60D0AACD-71B5-5C6D-F9CC-82B1AE6396A4}"/>
              </a:ext>
            </a:extLst>
          </p:cNvPr>
          <p:cNvSpPr txBox="1"/>
          <p:nvPr/>
        </p:nvSpPr>
        <p:spPr>
          <a:xfrm>
            <a:off x="1226825" y="2861747"/>
            <a:ext cx="3196490" cy="646331"/>
          </a:xfrm>
          <a:prstGeom prst="rect">
            <a:avLst/>
          </a:prstGeom>
          <a:noFill/>
        </p:spPr>
        <p:txBody>
          <a:bodyPr wrap="square">
            <a:spAutoFit/>
          </a:bodyPr>
          <a:lstStyle/>
          <a:p>
            <a:r>
              <a:rPr lang="en-GB" dirty="0">
                <a:latin typeface="Twinkl" pitchFamily="2" charset="0"/>
              </a:rPr>
              <a:t>I am played by both men and women</a:t>
            </a:r>
            <a:endParaRPr lang="en-GB" b="1" dirty="0">
              <a:latin typeface="Twinkl" pitchFamily="2" charset="0"/>
            </a:endParaRPr>
          </a:p>
        </p:txBody>
      </p:sp>
      <p:grpSp>
        <p:nvGrpSpPr>
          <p:cNvPr id="30" name="Group 29">
            <a:extLst>
              <a:ext uri="{FF2B5EF4-FFF2-40B4-BE49-F238E27FC236}">
                <a16:creationId xmlns:a16="http://schemas.microsoft.com/office/drawing/2014/main" id="{454ED5B6-D955-682A-B5F5-C997699269FC}"/>
              </a:ext>
            </a:extLst>
          </p:cNvPr>
          <p:cNvGrpSpPr/>
          <p:nvPr/>
        </p:nvGrpSpPr>
        <p:grpSpPr>
          <a:xfrm>
            <a:off x="712431" y="3852973"/>
            <a:ext cx="507687" cy="531609"/>
            <a:chOff x="712431" y="2004969"/>
            <a:chExt cx="507687" cy="531609"/>
          </a:xfrm>
        </p:grpSpPr>
        <p:sp>
          <p:nvSpPr>
            <p:cNvPr id="31" name="Oval 30">
              <a:extLst>
                <a:ext uri="{FF2B5EF4-FFF2-40B4-BE49-F238E27FC236}">
                  <a16:creationId xmlns:a16="http://schemas.microsoft.com/office/drawing/2014/main" id="{BF3A85B7-CF5B-D84E-F460-566BEAD7D997}"/>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D98E3732-6D30-EE0A-5FE4-F7F0CE17C954}"/>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33" name="TextBox 32">
            <a:extLst>
              <a:ext uri="{FF2B5EF4-FFF2-40B4-BE49-F238E27FC236}">
                <a16:creationId xmlns:a16="http://schemas.microsoft.com/office/drawing/2014/main" id="{56A76221-8E5B-688E-C991-4930FCC510CD}"/>
              </a:ext>
            </a:extLst>
          </p:cNvPr>
          <p:cNvSpPr txBox="1"/>
          <p:nvPr/>
        </p:nvSpPr>
        <p:spPr>
          <a:xfrm>
            <a:off x="1226825" y="3780297"/>
            <a:ext cx="3196490" cy="646331"/>
          </a:xfrm>
          <a:prstGeom prst="rect">
            <a:avLst/>
          </a:prstGeom>
          <a:noFill/>
        </p:spPr>
        <p:txBody>
          <a:bodyPr wrap="square">
            <a:spAutoFit/>
          </a:bodyPr>
          <a:lstStyle/>
          <a:p>
            <a:r>
              <a:rPr lang="en-GB" dirty="0">
                <a:solidFill>
                  <a:srgbClr val="000000"/>
                </a:solidFill>
                <a:latin typeface="Twinkl" pitchFamily="2" charset="0"/>
              </a:rPr>
              <a:t>There is no running with the ball or dribbling the ball.</a:t>
            </a:r>
          </a:p>
        </p:txBody>
      </p:sp>
      <p:grpSp>
        <p:nvGrpSpPr>
          <p:cNvPr id="36" name="Group 35">
            <a:extLst>
              <a:ext uri="{FF2B5EF4-FFF2-40B4-BE49-F238E27FC236}">
                <a16:creationId xmlns:a16="http://schemas.microsoft.com/office/drawing/2014/main" id="{017CF645-7B20-D577-7E39-C89F108F8058}"/>
              </a:ext>
            </a:extLst>
          </p:cNvPr>
          <p:cNvGrpSpPr/>
          <p:nvPr/>
        </p:nvGrpSpPr>
        <p:grpSpPr>
          <a:xfrm>
            <a:off x="5160387" y="2912694"/>
            <a:ext cx="2676088" cy="1183780"/>
            <a:chOff x="5160387" y="2912694"/>
            <a:chExt cx="2676088" cy="1183780"/>
          </a:xfrm>
        </p:grpSpPr>
        <p:sp>
          <p:nvSpPr>
            <p:cNvPr id="34" name="Rectangle: Rounded Corners 33">
              <a:extLst>
                <a:ext uri="{FF2B5EF4-FFF2-40B4-BE49-F238E27FC236}">
                  <a16:creationId xmlns:a16="http://schemas.microsoft.com/office/drawing/2014/main" id="{A22ACBA1-77BA-59FC-C87D-7A2D302640CA}"/>
                </a:ext>
              </a:extLst>
            </p:cNvPr>
            <p:cNvSpPr/>
            <p:nvPr/>
          </p:nvSpPr>
          <p:spPr>
            <a:xfrm>
              <a:off x="5160387" y="2912694"/>
              <a:ext cx="2676088" cy="1183780"/>
            </a:xfrm>
            <a:prstGeom prst="roundRect">
              <a:avLst>
                <a:gd name="adj" fmla="val 3809"/>
              </a:avLst>
            </a:prstGeom>
            <a:solidFill>
              <a:srgbClr val="AFDEF9"/>
            </a:solidFill>
            <a:ln w="19050">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80D0D1BC-556F-CFE8-7476-EEF079D8D3B5}"/>
                </a:ext>
              </a:extLst>
            </p:cNvPr>
            <p:cNvSpPr txBox="1"/>
            <p:nvPr/>
          </p:nvSpPr>
          <p:spPr>
            <a:xfrm>
              <a:off x="5714060" y="3049935"/>
              <a:ext cx="1568741" cy="954107"/>
            </a:xfrm>
            <a:prstGeom prst="rect">
              <a:avLst/>
            </a:prstGeom>
            <a:noFill/>
          </p:spPr>
          <p:txBody>
            <a:bodyPr wrap="square" rtlCol="0">
              <a:spAutoFit/>
            </a:bodyPr>
            <a:lstStyle/>
            <a:p>
              <a:pPr algn="ctr"/>
              <a:r>
                <a:rPr lang="en-GB" sz="2800" b="1" dirty="0"/>
                <a:t>What Am I?</a:t>
              </a:r>
            </a:p>
          </p:txBody>
        </p:sp>
      </p:grpSp>
      <p:sp>
        <p:nvSpPr>
          <p:cNvPr id="41" name="Rectangle 40">
            <a:extLst>
              <a:ext uri="{FF2B5EF4-FFF2-40B4-BE49-F238E27FC236}">
                <a16:creationId xmlns:a16="http://schemas.microsoft.com/office/drawing/2014/main" id="{2C58ADDE-AD3D-39E4-D040-610BE99000C6}"/>
              </a:ext>
            </a:extLst>
          </p:cNvPr>
          <p:cNvSpPr/>
          <p:nvPr/>
        </p:nvSpPr>
        <p:spPr>
          <a:xfrm>
            <a:off x="4572000" y="855677"/>
            <a:ext cx="3852863" cy="5423737"/>
          </a:xfrm>
          <a:prstGeom prst="rect">
            <a:avLst/>
          </a:prstGeom>
          <a:blipFill>
            <a:blip r:embed="rId2">
              <a:extLst>
                <a:ext uri="{28A0092B-C50C-407E-A947-70E740481C1C}">
                  <a14:useLocalDpi xmlns:a14="http://schemas.microsoft.com/office/drawing/2010/main" val="0"/>
                </a:ext>
              </a:extLst>
            </a:blip>
            <a:stretch>
              <a:fillRect/>
            </a:stretch>
          </a:blip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A064C690-A944-5BF7-A61E-26A7F43D94B9}"/>
              </a:ext>
            </a:extLst>
          </p:cNvPr>
          <p:cNvGrpSpPr/>
          <p:nvPr/>
        </p:nvGrpSpPr>
        <p:grpSpPr>
          <a:xfrm>
            <a:off x="-1" y="512763"/>
            <a:ext cx="8573549" cy="500980"/>
            <a:chOff x="-1" y="855678"/>
            <a:chExt cx="8573549" cy="500980"/>
          </a:xfrm>
        </p:grpSpPr>
        <p:sp>
          <p:nvSpPr>
            <p:cNvPr id="2" name="Arrow: Pentagon 1">
              <a:extLst>
                <a:ext uri="{FF2B5EF4-FFF2-40B4-BE49-F238E27FC236}">
                  <a16:creationId xmlns:a16="http://schemas.microsoft.com/office/drawing/2014/main" id="{56CB42AC-F13B-59DF-7302-F1AF8AC51FDD}"/>
                </a:ext>
              </a:extLst>
            </p:cNvPr>
            <p:cNvSpPr/>
            <p:nvPr/>
          </p:nvSpPr>
          <p:spPr>
            <a:xfrm>
              <a:off x="-1" y="855678"/>
              <a:ext cx="8573549" cy="500980"/>
            </a:xfrm>
            <a:prstGeom prst="homePlate">
              <a:avLst>
                <a:gd name="adj" fmla="val 16667"/>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7B13E1D-4FB8-AB4C-56E1-45A8A428C4F4}"/>
                </a:ext>
              </a:extLst>
            </p:cNvPr>
            <p:cNvSpPr txBox="1"/>
            <p:nvPr/>
          </p:nvSpPr>
          <p:spPr>
            <a:xfrm>
              <a:off x="503238" y="921501"/>
              <a:ext cx="4160941" cy="369332"/>
            </a:xfrm>
            <a:prstGeom prst="rect">
              <a:avLst/>
            </a:prstGeom>
            <a:noFill/>
          </p:spPr>
          <p:txBody>
            <a:bodyPr wrap="square" rtlCol="0">
              <a:spAutoFit/>
            </a:bodyPr>
            <a:lstStyle/>
            <a:p>
              <a:r>
                <a:rPr lang="en-GB" b="1" dirty="0">
                  <a:solidFill>
                    <a:schemeClr val="bg1"/>
                  </a:solidFill>
                </a:rPr>
                <a:t>Click to reveal the clues.</a:t>
              </a:r>
            </a:p>
          </p:txBody>
        </p:sp>
      </p:grpSp>
      <p:pic>
        <p:nvPicPr>
          <p:cNvPr id="6" name="Picture 5" descr="A picture containing text&#10;&#10;Description automatically generated">
            <a:extLst>
              <a:ext uri="{FF2B5EF4-FFF2-40B4-BE49-F238E27FC236}">
                <a16:creationId xmlns:a16="http://schemas.microsoft.com/office/drawing/2014/main" id="{E72B983E-A475-CDE6-2231-0318629368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83" b="17161"/>
          <a:stretch/>
        </p:blipFill>
        <p:spPr>
          <a:xfrm>
            <a:off x="5043221" y="1275595"/>
            <a:ext cx="3366401" cy="4988580"/>
          </a:xfrm>
          <a:prstGeom prst="rect">
            <a:avLst/>
          </a:prstGeom>
        </p:spPr>
      </p:pic>
    </p:spTree>
    <p:extLst>
      <p:ext uri="{BB962C8B-B14F-4D97-AF65-F5344CB8AC3E}">
        <p14:creationId xmlns:p14="http://schemas.microsoft.com/office/powerpoint/2010/main" val="212829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2" presetClass="entr" presetSubtype="2" fill="hold" nodeType="withEffect">
                                  <p:stCondLst>
                                    <p:cond delay="250"/>
                                  </p:stCondLst>
                                  <p:childTnLst>
                                    <p:set>
                                      <p:cBhvr>
                                        <p:cTn id="27" dur="1" fill="hold">
                                          <p:stCondLst>
                                            <p:cond delay="0"/>
                                          </p:stCondLst>
                                        </p:cTn>
                                        <p:tgtEl>
                                          <p:spTgt spid="50"/>
                                        </p:tgtEl>
                                        <p:attrNameLst>
                                          <p:attrName>style.visibility</p:attrName>
                                        </p:attrNameLst>
                                      </p:cBhvr>
                                      <p:to>
                                        <p:strVal val="visible"/>
                                      </p:to>
                                    </p:set>
                                    <p:anim calcmode="lin" valueType="num">
                                      <p:cBhvr additive="base">
                                        <p:cTn id="28" dur="500"/>
                                        <p:tgtEl>
                                          <p:spTgt spid="50"/>
                                        </p:tgtEl>
                                        <p:attrNameLst>
                                          <p:attrName>ppt_x</p:attrName>
                                        </p:attrNameLst>
                                      </p:cBhvr>
                                      <p:tavLst>
                                        <p:tav tm="0">
                                          <p:val>
                                            <p:strVal val="#ppt_x+#ppt_w*1.125000"/>
                                          </p:val>
                                        </p:tav>
                                        <p:tav tm="100000">
                                          <p:val>
                                            <p:strVal val="#ppt_x"/>
                                          </p:val>
                                        </p:tav>
                                      </p:tavLst>
                                    </p:anim>
                                    <p:animEffect transition="in" filter="wipe(left)">
                                      <p:cBhvr>
                                        <p:cTn id="2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6144A723-FCFC-3DA1-48E1-B6E304D6038F}"/>
              </a:ext>
            </a:extLst>
          </p:cNvPr>
          <p:cNvGrpSpPr/>
          <p:nvPr/>
        </p:nvGrpSpPr>
        <p:grpSpPr>
          <a:xfrm>
            <a:off x="981510" y="5151825"/>
            <a:ext cx="3682668" cy="832452"/>
            <a:chOff x="981510" y="5151825"/>
            <a:chExt cx="3682668" cy="832452"/>
          </a:xfrm>
        </p:grpSpPr>
        <p:sp>
          <p:nvSpPr>
            <p:cNvPr id="47" name="Arrow: Pentagon 46">
              <a:extLst>
                <a:ext uri="{FF2B5EF4-FFF2-40B4-BE49-F238E27FC236}">
                  <a16:creationId xmlns:a16="http://schemas.microsoft.com/office/drawing/2014/main" id="{F40BD74F-B615-0E0C-3E95-BA3FE22B7295}"/>
                </a:ext>
              </a:extLst>
            </p:cNvPr>
            <p:cNvSpPr/>
            <p:nvPr/>
          </p:nvSpPr>
          <p:spPr>
            <a:xfrm rot="10800000">
              <a:off x="981510" y="5151825"/>
              <a:ext cx="3682668" cy="832452"/>
            </a:xfrm>
            <a:prstGeom prst="homePlate">
              <a:avLst>
                <a:gd name="adj" fmla="val 18085"/>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CF0FF053-3F54-2939-4BB3-EED21C8072C3}"/>
                </a:ext>
              </a:extLst>
            </p:cNvPr>
            <p:cNvSpPr txBox="1"/>
            <p:nvPr/>
          </p:nvSpPr>
          <p:spPr>
            <a:xfrm>
              <a:off x="1321266" y="5306442"/>
              <a:ext cx="2145834" cy="523220"/>
            </a:xfrm>
            <a:prstGeom prst="rect">
              <a:avLst/>
            </a:prstGeom>
            <a:noFill/>
          </p:spPr>
          <p:txBody>
            <a:bodyPr wrap="square" rtlCol="0">
              <a:spAutoFit/>
            </a:bodyPr>
            <a:lstStyle/>
            <a:p>
              <a:pPr algn="ctr"/>
              <a:r>
                <a:rPr lang="en-GB" sz="2800" b="1" dirty="0">
                  <a:solidFill>
                    <a:schemeClr val="bg1"/>
                  </a:solidFill>
                </a:rPr>
                <a:t>gymnastics</a:t>
              </a:r>
            </a:p>
          </p:txBody>
        </p:sp>
      </p:grpSp>
      <p:sp>
        <p:nvSpPr>
          <p:cNvPr id="18" name="Rectangle 17">
            <a:extLst>
              <a:ext uri="{FF2B5EF4-FFF2-40B4-BE49-F238E27FC236}">
                <a16:creationId xmlns:a16="http://schemas.microsoft.com/office/drawing/2014/main" id="{DB2FA493-1AA9-E7A5-8C72-012EB8021D4C}"/>
              </a:ext>
            </a:extLst>
          </p:cNvPr>
          <p:cNvSpPr/>
          <p:nvPr/>
        </p:nvSpPr>
        <p:spPr>
          <a:xfrm>
            <a:off x="4572000" y="855677"/>
            <a:ext cx="3852863" cy="5423737"/>
          </a:xfrm>
          <a:prstGeom prst="rect">
            <a:avLst/>
          </a:prstGeom>
          <a:solidFill>
            <a:srgbClr val="AFDEF9">
              <a:alpha val="44000"/>
            </a:srgbClr>
          </a:solid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6DD2405B-B2F9-1952-5926-4E67CBD2DBCE}"/>
              </a:ext>
            </a:extLst>
          </p:cNvPr>
          <p:cNvGrpSpPr/>
          <p:nvPr/>
        </p:nvGrpSpPr>
        <p:grpSpPr>
          <a:xfrm>
            <a:off x="712431" y="2015873"/>
            <a:ext cx="507687" cy="531609"/>
            <a:chOff x="712431" y="2004969"/>
            <a:chExt cx="507687" cy="531609"/>
          </a:xfrm>
        </p:grpSpPr>
        <p:sp>
          <p:nvSpPr>
            <p:cNvPr id="19" name="Oval 18">
              <a:extLst>
                <a:ext uri="{FF2B5EF4-FFF2-40B4-BE49-F238E27FC236}">
                  <a16:creationId xmlns:a16="http://schemas.microsoft.com/office/drawing/2014/main" id="{1CCA3092-4ADC-866F-5FCC-8654824FA083}"/>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9FA1CA6F-F2EC-68A3-55B9-9EFD9B22EC58}"/>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5" name="TextBox 24">
            <a:extLst>
              <a:ext uri="{FF2B5EF4-FFF2-40B4-BE49-F238E27FC236}">
                <a16:creationId xmlns:a16="http://schemas.microsoft.com/office/drawing/2014/main" id="{C440E212-6B82-124C-6735-795AFDDCE634}"/>
              </a:ext>
            </a:extLst>
          </p:cNvPr>
          <p:cNvSpPr txBox="1"/>
          <p:nvPr/>
        </p:nvSpPr>
        <p:spPr>
          <a:xfrm>
            <a:off x="1226825" y="1943197"/>
            <a:ext cx="2950892" cy="646331"/>
          </a:xfrm>
          <a:prstGeom prst="rect">
            <a:avLst/>
          </a:prstGeom>
          <a:noFill/>
        </p:spPr>
        <p:txBody>
          <a:bodyPr wrap="square">
            <a:spAutoFit/>
          </a:bodyPr>
          <a:lstStyle/>
          <a:p>
            <a:r>
              <a:rPr lang="en-US" dirty="0">
                <a:latin typeface="Twinkl" pitchFamily="2" charset="0"/>
              </a:rPr>
              <a:t>I require flexibility and coordination.</a:t>
            </a:r>
            <a:endParaRPr lang="en-GB" sz="2000" b="1" dirty="0">
              <a:latin typeface="Twinkl" pitchFamily="2" charset="0"/>
            </a:endParaRPr>
          </a:p>
        </p:txBody>
      </p:sp>
      <p:grpSp>
        <p:nvGrpSpPr>
          <p:cNvPr id="26" name="Group 25">
            <a:extLst>
              <a:ext uri="{FF2B5EF4-FFF2-40B4-BE49-F238E27FC236}">
                <a16:creationId xmlns:a16="http://schemas.microsoft.com/office/drawing/2014/main" id="{EA26EE25-21BC-D7FC-E1BD-D3961886834A}"/>
              </a:ext>
            </a:extLst>
          </p:cNvPr>
          <p:cNvGrpSpPr/>
          <p:nvPr/>
        </p:nvGrpSpPr>
        <p:grpSpPr>
          <a:xfrm>
            <a:off x="712431" y="2934423"/>
            <a:ext cx="507687" cy="531609"/>
            <a:chOff x="712431" y="2004969"/>
            <a:chExt cx="507687" cy="531609"/>
          </a:xfrm>
        </p:grpSpPr>
        <p:sp>
          <p:nvSpPr>
            <p:cNvPr id="27" name="Oval 26">
              <a:extLst>
                <a:ext uri="{FF2B5EF4-FFF2-40B4-BE49-F238E27FC236}">
                  <a16:creationId xmlns:a16="http://schemas.microsoft.com/office/drawing/2014/main" id="{AB96342B-8C11-D73F-5FC4-3B2AF318B65A}"/>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9FE7064-DBAF-E009-89D8-6816E6FE7B8C}"/>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9" name="TextBox 28">
            <a:extLst>
              <a:ext uri="{FF2B5EF4-FFF2-40B4-BE49-F238E27FC236}">
                <a16:creationId xmlns:a16="http://schemas.microsoft.com/office/drawing/2014/main" id="{60D0AACD-71B5-5C6D-F9CC-82B1AE6396A4}"/>
              </a:ext>
            </a:extLst>
          </p:cNvPr>
          <p:cNvSpPr txBox="1"/>
          <p:nvPr/>
        </p:nvSpPr>
        <p:spPr>
          <a:xfrm>
            <a:off x="1226825" y="2861747"/>
            <a:ext cx="3196490" cy="646331"/>
          </a:xfrm>
          <a:prstGeom prst="rect">
            <a:avLst/>
          </a:prstGeom>
          <a:noFill/>
        </p:spPr>
        <p:txBody>
          <a:bodyPr wrap="square">
            <a:spAutoFit/>
          </a:bodyPr>
          <a:lstStyle/>
          <a:p>
            <a:r>
              <a:rPr lang="en-GB" dirty="0">
                <a:latin typeface="Twinkl" pitchFamily="2" charset="0"/>
              </a:rPr>
              <a:t>Equipment could include a horse, bars or rings.</a:t>
            </a:r>
          </a:p>
        </p:txBody>
      </p:sp>
      <p:grpSp>
        <p:nvGrpSpPr>
          <p:cNvPr id="30" name="Group 29">
            <a:extLst>
              <a:ext uri="{FF2B5EF4-FFF2-40B4-BE49-F238E27FC236}">
                <a16:creationId xmlns:a16="http://schemas.microsoft.com/office/drawing/2014/main" id="{454ED5B6-D955-682A-B5F5-C997699269FC}"/>
              </a:ext>
            </a:extLst>
          </p:cNvPr>
          <p:cNvGrpSpPr/>
          <p:nvPr/>
        </p:nvGrpSpPr>
        <p:grpSpPr>
          <a:xfrm>
            <a:off x="712431" y="3976157"/>
            <a:ext cx="507687" cy="531609"/>
            <a:chOff x="712431" y="2004969"/>
            <a:chExt cx="507687" cy="531609"/>
          </a:xfrm>
        </p:grpSpPr>
        <p:sp>
          <p:nvSpPr>
            <p:cNvPr id="31" name="Oval 30">
              <a:extLst>
                <a:ext uri="{FF2B5EF4-FFF2-40B4-BE49-F238E27FC236}">
                  <a16:creationId xmlns:a16="http://schemas.microsoft.com/office/drawing/2014/main" id="{BF3A85B7-CF5B-D84E-F460-566BEAD7D997}"/>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D98E3732-6D30-EE0A-5FE4-F7F0CE17C954}"/>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33" name="TextBox 32">
            <a:extLst>
              <a:ext uri="{FF2B5EF4-FFF2-40B4-BE49-F238E27FC236}">
                <a16:creationId xmlns:a16="http://schemas.microsoft.com/office/drawing/2014/main" id="{56A76221-8E5B-688E-C991-4930FCC510CD}"/>
              </a:ext>
            </a:extLst>
          </p:cNvPr>
          <p:cNvSpPr txBox="1"/>
          <p:nvPr/>
        </p:nvSpPr>
        <p:spPr>
          <a:xfrm>
            <a:off x="1226825" y="3780297"/>
            <a:ext cx="3196490" cy="923330"/>
          </a:xfrm>
          <a:prstGeom prst="rect">
            <a:avLst/>
          </a:prstGeom>
          <a:noFill/>
        </p:spPr>
        <p:txBody>
          <a:bodyPr wrap="square">
            <a:spAutoFit/>
          </a:bodyPr>
          <a:lstStyle/>
          <a:p>
            <a:r>
              <a:rPr lang="en-GB" dirty="0">
                <a:solidFill>
                  <a:srgbClr val="000000"/>
                </a:solidFill>
                <a:latin typeface="Twinkl" pitchFamily="2" charset="0"/>
              </a:rPr>
              <a:t>Some of the movements needed include rolls, springs and cartwheels.</a:t>
            </a:r>
          </a:p>
        </p:txBody>
      </p:sp>
      <p:grpSp>
        <p:nvGrpSpPr>
          <p:cNvPr id="36" name="Group 35">
            <a:extLst>
              <a:ext uri="{FF2B5EF4-FFF2-40B4-BE49-F238E27FC236}">
                <a16:creationId xmlns:a16="http://schemas.microsoft.com/office/drawing/2014/main" id="{017CF645-7B20-D577-7E39-C89F108F8058}"/>
              </a:ext>
            </a:extLst>
          </p:cNvPr>
          <p:cNvGrpSpPr/>
          <p:nvPr/>
        </p:nvGrpSpPr>
        <p:grpSpPr>
          <a:xfrm>
            <a:off x="5160387" y="2912694"/>
            <a:ext cx="2676088" cy="1183780"/>
            <a:chOff x="5160387" y="2912694"/>
            <a:chExt cx="2676088" cy="1183780"/>
          </a:xfrm>
        </p:grpSpPr>
        <p:sp>
          <p:nvSpPr>
            <p:cNvPr id="34" name="Rectangle: Rounded Corners 33">
              <a:extLst>
                <a:ext uri="{FF2B5EF4-FFF2-40B4-BE49-F238E27FC236}">
                  <a16:creationId xmlns:a16="http://schemas.microsoft.com/office/drawing/2014/main" id="{A22ACBA1-77BA-59FC-C87D-7A2D302640CA}"/>
                </a:ext>
              </a:extLst>
            </p:cNvPr>
            <p:cNvSpPr/>
            <p:nvPr/>
          </p:nvSpPr>
          <p:spPr>
            <a:xfrm>
              <a:off x="5160387" y="2912694"/>
              <a:ext cx="2676088" cy="1183780"/>
            </a:xfrm>
            <a:prstGeom prst="roundRect">
              <a:avLst>
                <a:gd name="adj" fmla="val 3809"/>
              </a:avLst>
            </a:prstGeom>
            <a:solidFill>
              <a:srgbClr val="AFDEF9"/>
            </a:solidFill>
            <a:ln w="19050">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80D0D1BC-556F-CFE8-7476-EEF079D8D3B5}"/>
                </a:ext>
              </a:extLst>
            </p:cNvPr>
            <p:cNvSpPr txBox="1"/>
            <p:nvPr/>
          </p:nvSpPr>
          <p:spPr>
            <a:xfrm>
              <a:off x="5714060" y="3049935"/>
              <a:ext cx="1568741" cy="954107"/>
            </a:xfrm>
            <a:prstGeom prst="rect">
              <a:avLst/>
            </a:prstGeom>
            <a:noFill/>
          </p:spPr>
          <p:txBody>
            <a:bodyPr wrap="square" rtlCol="0">
              <a:spAutoFit/>
            </a:bodyPr>
            <a:lstStyle/>
            <a:p>
              <a:pPr algn="ctr"/>
              <a:r>
                <a:rPr lang="en-GB" sz="2800" b="1" dirty="0"/>
                <a:t>What Am I?</a:t>
              </a:r>
            </a:p>
          </p:txBody>
        </p:sp>
      </p:grpSp>
      <p:sp>
        <p:nvSpPr>
          <p:cNvPr id="41" name="Rectangle 40">
            <a:extLst>
              <a:ext uri="{FF2B5EF4-FFF2-40B4-BE49-F238E27FC236}">
                <a16:creationId xmlns:a16="http://schemas.microsoft.com/office/drawing/2014/main" id="{2C58ADDE-AD3D-39E4-D040-610BE99000C6}"/>
              </a:ext>
            </a:extLst>
          </p:cNvPr>
          <p:cNvSpPr/>
          <p:nvPr/>
        </p:nvSpPr>
        <p:spPr>
          <a:xfrm>
            <a:off x="4572000" y="855677"/>
            <a:ext cx="3852863" cy="5423737"/>
          </a:xfrm>
          <a:prstGeom prst="rect">
            <a:avLst/>
          </a:prstGeom>
          <a:blipFill>
            <a:blip r:embed="rId2"/>
            <a:stretch>
              <a:fillRect l="-100348" r="-5604" b="-2797"/>
            </a:stretch>
          </a:blip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text&#10;&#10;Description automatically generated">
            <a:extLst>
              <a:ext uri="{FF2B5EF4-FFF2-40B4-BE49-F238E27FC236}">
                <a16:creationId xmlns:a16="http://schemas.microsoft.com/office/drawing/2014/main" id="{7213D30A-23B5-972C-959F-1401FCDD04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43" r="27310"/>
          <a:stretch/>
        </p:blipFill>
        <p:spPr>
          <a:xfrm>
            <a:off x="4755452" y="855676"/>
            <a:ext cx="3661790" cy="4996127"/>
          </a:xfrm>
          <a:prstGeom prst="rect">
            <a:avLst/>
          </a:prstGeom>
        </p:spPr>
      </p:pic>
      <p:grpSp>
        <p:nvGrpSpPr>
          <p:cNvPr id="4" name="Group 3">
            <a:extLst>
              <a:ext uri="{FF2B5EF4-FFF2-40B4-BE49-F238E27FC236}">
                <a16:creationId xmlns:a16="http://schemas.microsoft.com/office/drawing/2014/main" id="{A064C690-A944-5BF7-A61E-26A7F43D94B9}"/>
              </a:ext>
            </a:extLst>
          </p:cNvPr>
          <p:cNvGrpSpPr/>
          <p:nvPr/>
        </p:nvGrpSpPr>
        <p:grpSpPr>
          <a:xfrm>
            <a:off x="-1" y="512763"/>
            <a:ext cx="8573549" cy="500980"/>
            <a:chOff x="-1" y="855678"/>
            <a:chExt cx="8573549" cy="500980"/>
          </a:xfrm>
        </p:grpSpPr>
        <p:sp>
          <p:nvSpPr>
            <p:cNvPr id="2" name="Arrow: Pentagon 1">
              <a:extLst>
                <a:ext uri="{FF2B5EF4-FFF2-40B4-BE49-F238E27FC236}">
                  <a16:creationId xmlns:a16="http://schemas.microsoft.com/office/drawing/2014/main" id="{56CB42AC-F13B-59DF-7302-F1AF8AC51FDD}"/>
                </a:ext>
              </a:extLst>
            </p:cNvPr>
            <p:cNvSpPr/>
            <p:nvPr/>
          </p:nvSpPr>
          <p:spPr>
            <a:xfrm>
              <a:off x="-1" y="855678"/>
              <a:ext cx="8573549" cy="500980"/>
            </a:xfrm>
            <a:prstGeom prst="homePlate">
              <a:avLst>
                <a:gd name="adj" fmla="val 16667"/>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7B13E1D-4FB8-AB4C-56E1-45A8A428C4F4}"/>
                </a:ext>
              </a:extLst>
            </p:cNvPr>
            <p:cNvSpPr txBox="1"/>
            <p:nvPr/>
          </p:nvSpPr>
          <p:spPr>
            <a:xfrm>
              <a:off x="503238" y="921501"/>
              <a:ext cx="4160941" cy="369332"/>
            </a:xfrm>
            <a:prstGeom prst="rect">
              <a:avLst/>
            </a:prstGeom>
            <a:noFill/>
          </p:spPr>
          <p:txBody>
            <a:bodyPr wrap="square" rtlCol="0">
              <a:spAutoFit/>
            </a:bodyPr>
            <a:lstStyle/>
            <a:p>
              <a:r>
                <a:rPr lang="en-GB" b="1" dirty="0">
                  <a:solidFill>
                    <a:schemeClr val="bg1"/>
                  </a:solidFill>
                </a:rPr>
                <a:t>Click to reveal the clues.</a:t>
              </a:r>
            </a:p>
          </p:txBody>
        </p:sp>
      </p:grpSp>
    </p:spTree>
    <p:extLst>
      <p:ext uri="{BB962C8B-B14F-4D97-AF65-F5344CB8AC3E}">
        <p14:creationId xmlns:p14="http://schemas.microsoft.com/office/powerpoint/2010/main" val="311041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2" presetClass="entr" presetSubtype="2" fill="hold" nodeType="withEffect">
                                  <p:stCondLst>
                                    <p:cond delay="250"/>
                                  </p:stCondLst>
                                  <p:childTnLst>
                                    <p:set>
                                      <p:cBhvr>
                                        <p:cTn id="27" dur="1" fill="hold">
                                          <p:stCondLst>
                                            <p:cond delay="0"/>
                                          </p:stCondLst>
                                        </p:cTn>
                                        <p:tgtEl>
                                          <p:spTgt spid="50"/>
                                        </p:tgtEl>
                                        <p:attrNameLst>
                                          <p:attrName>style.visibility</p:attrName>
                                        </p:attrNameLst>
                                      </p:cBhvr>
                                      <p:to>
                                        <p:strVal val="visible"/>
                                      </p:to>
                                    </p:set>
                                    <p:anim calcmode="lin" valueType="num">
                                      <p:cBhvr additive="base">
                                        <p:cTn id="28" dur="500"/>
                                        <p:tgtEl>
                                          <p:spTgt spid="50"/>
                                        </p:tgtEl>
                                        <p:attrNameLst>
                                          <p:attrName>ppt_x</p:attrName>
                                        </p:attrNameLst>
                                      </p:cBhvr>
                                      <p:tavLst>
                                        <p:tav tm="0">
                                          <p:val>
                                            <p:strVal val="#ppt_x+#ppt_w*1.125000"/>
                                          </p:val>
                                        </p:tav>
                                        <p:tav tm="100000">
                                          <p:val>
                                            <p:strVal val="#ppt_x"/>
                                          </p:val>
                                        </p:tav>
                                      </p:tavLst>
                                    </p:anim>
                                    <p:animEffect transition="in" filter="wipe(left)">
                                      <p:cBhvr>
                                        <p:cTn id="2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563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184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CD36FE-8D41-A25A-BD6E-A3A1BE8277BD}"/>
              </a:ext>
            </a:extLst>
          </p:cNvPr>
          <p:cNvSpPr/>
          <p:nvPr/>
        </p:nvSpPr>
        <p:spPr>
          <a:xfrm>
            <a:off x="503238" y="1303795"/>
            <a:ext cx="8137525" cy="540000"/>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What Am I?</a:t>
            </a:r>
          </a:p>
        </p:txBody>
      </p:sp>
      <p:sp>
        <p:nvSpPr>
          <p:cNvPr id="10" name="TextBox 9">
            <a:extLst>
              <a:ext uri="{FF2B5EF4-FFF2-40B4-BE49-F238E27FC236}">
                <a16:creationId xmlns:a16="http://schemas.microsoft.com/office/drawing/2014/main" id="{BD334764-4904-03F2-2E8A-2ED26A64884D}"/>
              </a:ext>
            </a:extLst>
          </p:cNvPr>
          <p:cNvSpPr txBox="1"/>
          <p:nvPr/>
        </p:nvSpPr>
        <p:spPr>
          <a:xfrm>
            <a:off x="1610686" y="1391528"/>
            <a:ext cx="5922628" cy="369332"/>
          </a:xfrm>
          <a:prstGeom prst="rect">
            <a:avLst/>
          </a:prstGeom>
          <a:noFill/>
        </p:spPr>
        <p:txBody>
          <a:bodyPr wrap="square">
            <a:spAutoFit/>
          </a:bodyPr>
          <a:lstStyle/>
          <a:p>
            <a:pPr algn="ctr"/>
            <a:r>
              <a:rPr lang="en-GB" dirty="0"/>
              <a:t>Use the clues to guess the sport being described.</a:t>
            </a:r>
          </a:p>
        </p:txBody>
      </p:sp>
      <p:sp>
        <p:nvSpPr>
          <p:cNvPr id="12" name="Rectangle 11">
            <a:extLst>
              <a:ext uri="{FF2B5EF4-FFF2-40B4-BE49-F238E27FC236}">
                <a16:creationId xmlns:a16="http://schemas.microsoft.com/office/drawing/2014/main" id="{672DE935-7FAC-AD65-99C0-84E76467F620}"/>
              </a:ext>
            </a:extLst>
          </p:cNvPr>
          <p:cNvSpPr/>
          <p:nvPr/>
        </p:nvSpPr>
        <p:spPr>
          <a:xfrm>
            <a:off x="503238" y="1912690"/>
            <a:ext cx="2641864" cy="4432548"/>
          </a:xfrm>
          <a:prstGeom prst="rect">
            <a:avLst/>
          </a:prstGeom>
          <a:blipFill>
            <a:blip r:embed="rId2"/>
            <a:stretch>
              <a:fillRect l="-43358" r="-89718"/>
            </a:stretch>
          </a:blipFill>
          <a:ln w="19050">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ABC75B9-B3F4-63C7-A73A-C5C1964F46F6}"/>
              </a:ext>
            </a:extLst>
          </p:cNvPr>
          <p:cNvSpPr/>
          <p:nvPr/>
        </p:nvSpPr>
        <p:spPr>
          <a:xfrm>
            <a:off x="3251068" y="1912690"/>
            <a:ext cx="2641864" cy="4432548"/>
          </a:xfrm>
          <a:prstGeom prst="rect">
            <a:avLst/>
          </a:prstGeom>
          <a:blipFill>
            <a:blip r:embed="rId3"/>
            <a:stretch>
              <a:fillRect l="-81189" t="-12572" r="-81189"/>
            </a:stretch>
          </a:blipFill>
          <a:ln w="19050">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A2C60FB-04D8-BBD4-06EA-5EA2CB5B1D6C}"/>
              </a:ext>
            </a:extLst>
          </p:cNvPr>
          <p:cNvSpPr/>
          <p:nvPr/>
        </p:nvSpPr>
        <p:spPr>
          <a:xfrm>
            <a:off x="5998898" y="1912690"/>
            <a:ext cx="2641864" cy="4432548"/>
          </a:xfrm>
          <a:prstGeom prst="rect">
            <a:avLst/>
          </a:prstGeom>
          <a:blipFill>
            <a:blip r:embed="rId4"/>
            <a:stretch>
              <a:fillRect l="-45772" t="-14391" r="-48120" b="-1861"/>
            </a:stretch>
          </a:blipFill>
          <a:ln w="19050">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A6648BBD-CE85-4B38-FE95-4C13B718CD92}"/>
              </a:ext>
            </a:extLst>
          </p:cNvPr>
          <p:cNvSpPr/>
          <p:nvPr/>
        </p:nvSpPr>
        <p:spPr>
          <a:xfrm>
            <a:off x="3249468" y="5477630"/>
            <a:ext cx="1996650" cy="838540"/>
          </a:xfrm>
          <a:custGeom>
            <a:avLst/>
            <a:gdLst>
              <a:gd name="connsiteX0" fmla="*/ 1713057 w 1996650"/>
              <a:gd name="connsiteY0" fmla="*/ 465970 h 838540"/>
              <a:gd name="connsiteX1" fmla="*/ 1573357 w 1996650"/>
              <a:gd name="connsiteY1" fmla="*/ 348495 h 838540"/>
              <a:gd name="connsiteX2" fmla="*/ 1017732 w 1996650"/>
              <a:gd name="connsiteY2" fmla="*/ 342145 h 838540"/>
              <a:gd name="connsiteX3" fmla="*/ 433532 w 1996650"/>
              <a:gd name="connsiteY3" fmla="*/ 208795 h 838540"/>
              <a:gd name="connsiteX4" fmla="*/ 71582 w 1996650"/>
              <a:gd name="connsiteY4" fmla="*/ 50045 h 838540"/>
              <a:gd name="connsiteX5" fmla="*/ 11257 w 1996650"/>
              <a:gd name="connsiteY5" fmla="*/ 34170 h 838540"/>
              <a:gd name="connsiteX6" fmla="*/ 11257 w 1996650"/>
              <a:gd name="connsiteY6" fmla="*/ 478670 h 838540"/>
              <a:gd name="connsiteX7" fmla="*/ 36657 w 1996650"/>
              <a:gd name="connsiteY7" fmla="*/ 532645 h 838540"/>
              <a:gd name="connsiteX8" fmla="*/ 411307 w 1996650"/>
              <a:gd name="connsiteY8" fmla="*/ 700920 h 838540"/>
              <a:gd name="connsiteX9" fmla="*/ 1433657 w 1996650"/>
              <a:gd name="connsiteY9" fmla="*/ 799345 h 838540"/>
              <a:gd name="connsiteX10" fmla="*/ 1776557 w 1996650"/>
              <a:gd name="connsiteY10" fmla="*/ 834270 h 838540"/>
              <a:gd name="connsiteX11" fmla="*/ 1992457 w 1996650"/>
              <a:gd name="connsiteY11" fmla="*/ 818395 h 838540"/>
              <a:gd name="connsiteX12" fmla="*/ 1903557 w 1996650"/>
              <a:gd name="connsiteY12" fmla="*/ 659645 h 838540"/>
              <a:gd name="connsiteX13" fmla="*/ 1713057 w 1996650"/>
              <a:gd name="connsiteY13" fmla="*/ 465970 h 83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6650" h="838540">
                <a:moveTo>
                  <a:pt x="1713057" y="465970"/>
                </a:moveTo>
                <a:cubicBezTo>
                  <a:pt x="1658024" y="414112"/>
                  <a:pt x="1689244" y="369132"/>
                  <a:pt x="1573357" y="348495"/>
                </a:cubicBezTo>
                <a:cubicBezTo>
                  <a:pt x="1457470" y="327858"/>
                  <a:pt x="1207703" y="365428"/>
                  <a:pt x="1017732" y="342145"/>
                </a:cubicBezTo>
                <a:cubicBezTo>
                  <a:pt x="827761" y="318862"/>
                  <a:pt x="591224" y="257478"/>
                  <a:pt x="433532" y="208795"/>
                </a:cubicBezTo>
                <a:cubicBezTo>
                  <a:pt x="275840" y="160112"/>
                  <a:pt x="141961" y="79149"/>
                  <a:pt x="71582" y="50045"/>
                </a:cubicBezTo>
                <a:cubicBezTo>
                  <a:pt x="1203" y="20941"/>
                  <a:pt x="21311" y="-37267"/>
                  <a:pt x="11257" y="34170"/>
                </a:cubicBezTo>
                <a:cubicBezTo>
                  <a:pt x="1203" y="105607"/>
                  <a:pt x="7024" y="395591"/>
                  <a:pt x="11257" y="478670"/>
                </a:cubicBezTo>
                <a:cubicBezTo>
                  <a:pt x="15490" y="561749"/>
                  <a:pt x="-30018" y="495603"/>
                  <a:pt x="36657" y="532645"/>
                </a:cubicBezTo>
                <a:cubicBezTo>
                  <a:pt x="103332" y="569687"/>
                  <a:pt x="178474" y="656470"/>
                  <a:pt x="411307" y="700920"/>
                </a:cubicBezTo>
                <a:cubicBezTo>
                  <a:pt x="644140" y="745370"/>
                  <a:pt x="1433657" y="799345"/>
                  <a:pt x="1433657" y="799345"/>
                </a:cubicBezTo>
                <a:cubicBezTo>
                  <a:pt x="1661199" y="821570"/>
                  <a:pt x="1683424" y="831095"/>
                  <a:pt x="1776557" y="834270"/>
                </a:cubicBezTo>
                <a:cubicBezTo>
                  <a:pt x="1869690" y="837445"/>
                  <a:pt x="1971290" y="847499"/>
                  <a:pt x="1992457" y="818395"/>
                </a:cubicBezTo>
                <a:cubicBezTo>
                  <a:pt x="2013624" y="789291"/>
                  <a:pt x="1950124" y="716795"/>
                  <a:pt x="1903557" y="659645"/>
                </a:cubicBezTo>
                <a:cubicBezTo>
                  <a:pt x="1856990" y="602495"/>
                  <a:pt x="1768090" y="517828"/>
                  <a:pt x="1713057" y="465970"/>
                </a:cubicBezTo>
                <a:close/>
              </a:path>
            </a:pathLst>
          </a:custGeom>
          <a:solidFill>
            <a:schemeClr val="tx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couple of people posing for the camera&#10;&#10;Description automatically generated with low confidence">
            <a:extLst>
              <a:ext uri="{FF2B5EF4-FFF2-40B4-BE49-F238E27FC236}">
                <a16:creationId xmlns:a16="http://schemas.microsoft.com/office/drawing/2014/main" id="{836E997C-B124-8414-5EE7-C3D0AD8D6D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955" r="28128" b="8787"/>
          <a:stretch/>
        </p:blipFill>
        <p:spPr>
          <a:xfrm>
            <a:off x="3260591" y="2416029"/>
            <a:ext cx="2628000" cy="3957538"/>
          </a:xfrm>
          <a:prstGeom prst="rect">
            <a:avLst/>
          </a:prstGeom>
        </p:spPr>
      </p:pic>
      <p:sp>
        <p:nvSpPr>
          <p:cNvPr id="27" name="Freeform: Shape 26">
            <a:extLst>
              <a:ext uri="{FF2B5EF4-FFF2-40B4-BE49-F238E27FC236}">
                <a16:creationId xmlns:a16="http://schemas.microsoft.com/office/drawing/2014/main" id="{E5187F68-AA1B-6B7B-720D-4C05EFF57CCD}"/>
              </a:ext>
            </a:extLst>
          </p:cNvPr>
          <p:cNvSpPr/>
          <p:nvPr/>
        </p:nvSpPr>
        <p:spPr>
          <a:xfrm>
            <a:off x="6000427" y="5694087"/>
            <a:ext cx="1839795" cy="593788"/>
          </a:xfrm>
          <a:custGeom>
            <a:avLst/>
            <a:gdLst>
              <a:gd name="connsiteX0" fmla="*/ 1710061 w 1839795"/>
              <a:gd name="connsiteY0" fmla="*/ 459063 h 593788"/>
              <a:gd name="connsiteX1" fmla="*/ 1510036 w 1839795"/>
              <a:gd name="connsiteY1" fmla="*/ 340001 h 593788"/>
              <a:gd name="connsiteX2" fmla="*/ 1138561 w 1839795"/>
              <a:gd name="connsiteY2" fmla="*/ 220938 h 593788"/>
              <a:gd name="connsiteX3" fmla="*/ 771848 w 1839795"/>
              <a:gd name="connsiteY3" fmla="*/ 82826 h 593788"/>
              <a:gd name="connsiteX4" fmla="*/ 524198 w 1839795"/>
              <a:gd name="connsiteY4" fmla="*/ 73301 h 593788"/>
              <a:gd name="connsiteX5" fmla="*/ 233686 w 1839795"/>
              <a:gd name="connsiteY5" fmla="*/ 1863 h 593788"/>
              <a:gd name="connsiteX6" fmla="*/ 100336 w 1839795"/>
              <a:gd name="connsiteY6" fmla="*/ 20913 h 593788"/>
              <a:gd name="connsiteX7" fmla="*/ 9848 w 1839795"/>
              <a:gd name="connsiteY7" fmla="*/ 20913 h 593788"/>
              <a:gd name="connsiteX8" fmla="*/ 5086 w 1839795"/>
              <a:gd name="connsiteY8" fmla="*/ 120926 h 593788"/>
              <a:gd name="connsiteX9" fmla="*/ 33661 w 1839795"/>
              <a:gd name="connsiteY9" fmla="*/ 159026 h 593788"/>
              <a:gd name="connsiteX10" fmla="*/ 290836 w 1839795"/>
              <a:gd name="connsiteY10" fmla="*/ 168551 h 593788"/>
              <a:gd name="connsiteX11" fmla="*/ 571823 w 1839795"/>
              <a:gd name="connsiteY11" fmla="*/ 216176 h 593788"/>
              <a:gd name="connsiteX12" fmla="*/ 990923 w 1839795"/>
              <a:gd name="connsiteY12" fmla="*/ 301901 h 593788"/>
              <a:gd name="connsiteX13" fmla="*/ 1738636 w 1839795"/>
              <a:gd name="connsiteY13" fmla="*/ 578126 h 593788"/>
              <a:gd name="connsiteX14" fmla="*/ 1833886 w 1839795"/>
              <a:gd name="connsiteY14" fmla="*/ 554313 h 593788"/>
              <a:gd name="connsiteX15" fmla="*/ 1752923 w 1839795"/>
              <a:gd name="connsiteY15" fmla="*/ 511451 h 593788"/>
              <a:gd name="connsiteX16" fmla="*/ 1710061 w 1839795"/>
              <a:gd name="connsiteY16" fmla="*/ 459063 h 5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9795" h="593788">
                <a:moveTo>
                  <a:pt x="1710061" y="459063"/>
                </a:moveTo>
                <a:cubicBezTo>
                  <a:pt x="1669580" y="430488"/>
                  <a:pt x="1605286" y="379688"/>
                  <a:pt x="1510036" y="340001"/>
                </a:cubicBezTo>
                <a:cubicBezTo>
                  <a:pt x="1414786" y="300314"/>
                  <a:pt x="1261592" y="263800"/>
                  <a:pt x="1138561" y="220938"/>
                </a:cubicBezTo>
                <a:cubicBezTo>
                  <a:pt x="1015530" y="178076"/>
                  <a:pt x="874242" y="107432"/>
                  <a:pt x="771848" y="82826"/>
                </a:cubicBezTo>
                <a:cubicBezTo>
                  <a:pt x="669454" y="58220"/>
                  <a:pt x="613892" y="86795"/>
                  <a:pt x="524198" y="73301"/>
                </a:cubicBezTo>
                <a:cubicBezTo>
                  <a:pt x="434504" y="59807"/>
                  <a:pt x="304330" y="10594"/>
                  <a:pt x="233686" y="1863"/>
                </a:cubicBezTo>
                <a:cubicBezTo>
                  <a:pt x="163042" y="-6868"/>
                  <a:pt x="137642" y="17738"/>
                  <a:pt x="100336" y="20913"/>
                </a:cubicBezTo>
                <a:cubicBezTo>
                  <a:pt x="63030" y="24088"/>
                  <a:pt x="25723" y="4244"/>
                  <a:pt x="9848" y="20913"/>
                </a:cubicBezTo>
                <a:cubicBezTo>
                  <a:pt x="-6027" y="37582"/>
                  <a:pt x="1117" y="97907"/>
                  <a:pt x="5086" y="120926"/>
                </a:cubicBezTo>
                <a:cubicBezTo>
                  <a:pt x="9055" y="143945"/>
                  <a:pt x="-13964" y="151089"/>
                  <a:pt x="33661" y="159026"/>
                </a:cubicBezTo>
                <a:cubicBezTo>
                  <a:pt x="81286" y="166963"/>
                  <a:pt x="201142" y="159026"/>
                  <a:pt x="290836" y="168551"/>
                </a:cubicBezTo>
                <a:cubicBezTo>
                  <a:pt x="380530" y="178076"/>
                  <a:pt x="571823" y="216176"/>
                  <a:pt x="571823" y="216176"/>
                </a:cubicBezTo>
                <a:cubicBezTo>
                  <a:pt x="688504" y="238401"/>
                  <a:pt x="796454" y="241576"/>
                  <a:pt x="990923" y="301901"/>
                </a:cubicBezTo>
                <a:cubicBezTo>
                  <a:pt x="1185392" y="362226"/>
                  <a:pt x="1598142" y="536057"/>
                  <a:pt x="1738636" y="578126"/>
                </a:cubicBezTo>
                <a:cubicBezTo>
                  <a:pt x="1879130" y="620195"/>
                  <a:pt x="1831505" y="565426"/>
                  <a:pt x="1833886" y="554313"/>
                </a:cubicBezTo>
                <a:cubicBezTo>
                  <a:pt x="1836267" y="543201"/>
                  <a:pt x="1779117" y="528120"/>
                  <a:pt x="1752923" y="511451"/>
                </a:cubicBezTo>
                <a:cubicBezTo>
                  <a:pt x="1726729" y="494782"/>
                  <a:pt x="1750542" y="487638"/>
                  <a:pt x="1710061" y="459063"/>
                </a:cubicBezTo>
                <a:close/>
              </a:path>
            </a:pathLst>
          </a:cu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D6B52077-94A0-390C-0596-BFDF2C61B2A8}"/>
              </a:ext>
            </a:extLst>
          </p:cNvPr>
          <p:cNvSpPr/>
          <p:nvPr/>
        </p:nvSpPr>
        <p:spPr>
          <a:xfrm>
            <a:off x="8201025" y="6077496"/>
            <a:ext cx="223838" cy="45719"/>
          </a:xfrm>
          <a:prstGeom prst="ellipse">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descr="A picture containing text&#10;&#10;Description automatically generated">
            <a:extLst>
              <a:ext uri="{FF2B5EF4-FFF2-40B4-BE49-F238E27FC236}">
                <a16:creationId xmlns:a16="http://schemas.microsoft.com/office/drawing/2014/main" id="{30103146-0C1B-298F-78B3-4F9BFBEE2C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022" r="-1"/>
          <a:stretch/>
        </p:blipFill>
        <p:spPr>
          <a:xfrm>
            <a:off x="6006461" y="2684477"/>
            <a:ext cx="2455580" cy="3556192"/>
          </a:xfrm>
          <a:prstGeom prst="rect">
            <a:avLst/>
          </a:prstGeom>
        </p:spPr>
      </p:pic>
    </p:spTree>
    <p:extLst>
      <p:ext uri="{BB962C8B-B14F-4D97-AF65-F5344CB8AC3E}">
        <p14:creationId xmlns:p14="http://schemas.microsoft.com/office/powerpoint/2010/main" val="1069900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6144A723-FCFC-3DA1-48E1-B6E304D6038F}"/>
              </a:ext>
            </a:extLst>
          </p:cNvPr>
          <p:cNvGrpSpPr/>
          <p:nvPr/>
        </p:nvGrpSpPr>
        <p:grpSpPr>
          <a:xfrm>
            <a:off x="981510" y="5151825"/>
            <a:ext cx="3682668" cy="832452"/>
            <a:chOff x="981510" y="5151825"/>
            <a:chExt cx="3682668" cy="832452"/>
          </a:xfrm>
        </p:grpSpPr>
        <p:sp>
          <p:nvSpPr>
            <p:cNvPr id="47" name="Arrow: Pentagon 46">
              <a:extLst>
                <a:ext uri="{FF2B5EF4-FFF2-40B4-BE49-F238E27FC236}">
                  <a16:creationId xmlns:a16="http://schemas.microsoft.com/office/drawing/2014/main" id="{F40BD74F-B615-0E0C-3E95-BA3FE22B7295}"/>
                </a:ext>
              </a:extLst>
            </p:cNvPr>
            <p:cNvSpPr/>
            <p:nvPr/>
          </p:nvSpPr>
          <p:spPr>
            <a:xfrm rot="10800000">
              <a:off x="981510" y="5151825"/>
              <a:ext cx="3682668" cy="832452"/>
            </a:xfrm>
            <a:prstGeom prst="homePlate">
              <a:avLst>
                <a:gd name="adj" fmla="val 18085"/>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CF0FF053-3F54-2939-4BB3-EED21C8072C3}"/>
                </a:ext>
              </a:extLst>
            </p:cNvPr>
            <p:cNvSpPr txBox="1"/>
            <p:nvPr/>
          </p:nvSpPr>
          <p:spPr>
            <a:xfrm>
              <a:off x="1321266" y="5306442"/>
              <a:ext cx="1988191" cy="523220"/>
            </a:xfrm>
            <a:prstGeom prst="rect">
              <a:avLst/>
            </a:prstGeom>
            <a:noFill/>
          </p:spPr>
          <p:txBody>
            <a:bodyPr wrap="square" rtlCol="0">
              <a:spAutoFit/>
            </a:bodyPr>
            <a:lstStyle/>
            <a:p>
              <a:pPr algn="ctr"/>
              <a:r>
                <a:rPr lang="en-GB" sz="2800" b="1" dirty="0">
                  <a:solidFill>
                    <a:schemeClr val="bg1"/>
                  </a:solidFill>
                </a:rPr>
                <a:t>tennis</a:t>
              </a:r>
            </a:p>
          </p:txBody>
        </p:sp>
      </p:grpSp>
      <p:sp>
        <p:nvSpPr>
          <p:cNvPr id="18" name="Rectangle 17">
            <a:extLst>
              <a:ext uri="{FF2B5EF4-FFF2-40B4-BE49-F238E27FC236}">
                <a16:creationId xmlns:a16="http://schemas.microsoft.com/office/drawing/2014/main" id="{DB2FA493-1AA9-E7A5-8C72-012EB8021D4C}"/>
              </a:ext>
            </a:extLst>
          </p:cNvPr>
          <p:cNvSpPr/>
          <p:nvPr/>
        </p:nvSpPr>
        <p:spPr>
          <a:xfrm>
            <a:off x="4572000" y="855677"/>
            <a:ext cx="3852863" cy="5423737"/>
          </a:xfrm>
          <a:prstGeom prst="rect">
            <a:avLst/>
          </a:prstGeom>
          <a:solidFill>
            <a:srgbClr val="AFDEF9">
              <a:alpha val="44000"/>
            </a:srgbClr>
          </a:solid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6DD2405B-B2F9-1952-5926-4E67CBD2DBCE}"/>
              </a:ext>
            </a:extLst>
          </p:cNvPr>
          <p:cNvGrpSpPr/>
          <p:nvPr/>
        </p:nvGrpSpPr>
        <p:grpSpPr>
          <a:xfrm>
            <a:off x="712431" y="2015873"/>
            <a:ext cx="507687" cy="531609"/>
            <a:chOff x="712431" y="2004969"/>
            <a:chExt cx="507687" cy="531609"/>
          </a:xfrm>
        </p:grpSpPr>
        <p:sp>
          <p:nvSpPr>
            <p:cNvPr id="19" name="Oval 18">
              <a:extLst>
                <a:ext uri="{FF2B5EF4-FFF2-40B4-BE49-F238E27FC236}">
                  <a16:creationId xmlns:a16="http://schemas.microsoft.com/office/drawing/2014/main" id="{1CCA3092-4ADC-866F-5FCC-8654824FA083}"/>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9FA1CA6F-F2EC-68A3-55B9-9EFD9B22EC58}"/>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5" name="TextBox 24">
            <a:extLst>
              <a:ext uri="{FF2B5EF4-FFF2-40B4-BE49-F238E27FC236}">
                <a16:creationId xmlns:a16="http://schemas.microsoft.com/office/drawing/2014/main" id="{C440E212-6B82-124C-6735-795AFDDCE634}"/>
              </a:ext>
            </a:extLst>
          </p:cNvPr>
          <p:cNvSpPr txBox="1"/>
          <p:nvPr/>
        </p:nvSpPr>
        <p:spPr>
          <a:xfrm>
            <a:off x="1226825" y="1943197"/>
            <a:ext cx="2430775" cy="646331"/>
          </a:xfrm>
          <a:prstGeom prst="rect">
            <a:avLst/>
          </a:prstGeom>
          <a:noFill/>
        </p:spPr>
        <p:txBody>
          <a:bodyPr wrap="square">
            <a:spAutoFit/>
          </a:bodyPr>
          <a:lstStyle/>
          <a:p>
            <a:r>
              <a:rPr lang="en-GB" dirty="0"/>
              <a:t>Players use rackets and a ball.</a:t>
            </a:r>
          </a:p>
        </p:txBody>
      </p:sp>
      <p:grpSp>
        <p:nvGrpSpPr>
          <p:cNvPr id="26" name="Group 25">
            <a:extLst>
              <a:ext uri="{FF2B5EF4-FFF2-40B4-BE49-F238E27FC236}">
                <a16:creationId xmlns:a16="http://schemas.microsoft.com/office/drawing/2014/main" id="{EA26EE25-21BC-D7FC-E1BD-D3961886834A}"/>
              </a:ext>
            </a:extLst>
          </p:cNvPr>
          <p:cNvGrpSpPr/>
          <p:nvPr/>
        </p:nvGrpSpPr>
        <p:grpSpPr>
          <a:xfrm>
            <a:off x="712431" y="2934423"/>
            <a:ext cx="507687" cy="531609"/>
            <a:chOff x="712431" y="2004969"/>
            <a:chExt cx="507687" cy="531609"/>
          </a:xfrm>
        </p:grpSpPr>
        <p:sp>
          <p:nvSpPr>
            <p:cNvPr id="27" name="Oval 26">
              <a:extLst>
                <a:ext uri="{FF2B5EF4-FFF2-40B4-BE49-F238E27FC236}">
                  <a16:creationId xmlns:a16="http://schemas.microsoft.com/office/drawing/2014/main" id="{AB96342B-8C11-D73F-5FC4-3B2AF318B65A}"/>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9FE7064-DBAF-E009-89D8-6816E6FE7B8C}"/>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9" name="TextBox 28">
            <a:extLst>
              <a:ext uri="{FF2B5EF4-FFF2-40B4-BE49-F238E27FC236}">
                <a16:creationId xmlns:a16="http://schemas.microsoft.com/office/drawing/2014/main" id="{60D0AACD-71B5-5C6D-F9CC-82B1AE6396A4}"/>
              </a:ext>
            </a:extLst>
          </p:cNvPr>
          <p:cNvSpPr txBox="1"/>
          <p:nvPr/>
        </p:nvSpPr>
        <p:spPr>
          <a:xfrm>
            <a:off x="1226825" y="2861747"/>
            <a:ext cx="3196490" cy="646331"/>
          </a:xfrm>
          <a:prstGeom prst="rect">
            <a:avLst/>
          </a:prstGeom>
          <a:noFill/>
        </p:spPr>
        <p:txBody>
          <a:bodyPr wrap="square">
            <a:spAutoFit/>
          </a:bodyPr>
          <a:lstStyle/>
          <a:p>
            <a:r>
              <a:rPr lang="en-GB" dirty="0"/>
              <a:t>I am played on a court with a low net across the middle.</a:t>
            </a:r>
          </a:p>
        </p:txBody>
      </p:sp>
      <p:grpSp>
        <p:nvGrpSpPr>
          <p:cNvPr id="30" name="Group 29">
            <a:extLst>
              <a:ext uri="{FF2B5EF4-FFF2-40B4-BE49-F238E27FC236}">
                <a16:creationId xmlns:a16="http://schemas.microsoft.com/office/drawing/2014/main" id="{454ED5B6-D955-682A-B5F5-C997699269FC}"/>
              </a:ext>
            </a:extLst>
          </p:cNvPr>
          <p:cNvGrpSpPr/>
          <p:nvPr/>
        </p:nvGrpSpPr>
        <p:grpSpPr>
          <a:xfrm>
            <a:off x="712431" y="3852973"/>
            <a:ext cx="507687" cy="531609"/>
            <a:chOff x="712431" y="2004969"/>
            <a:chExt cx="507687" cy="531609"/>
          </a:xfrm>
        </p:grpSpPr>
        <p:sp>
          <p:nvSpPr>
            <p:cNvPr id="31" name="Oval 30">
              <a:extLst>
                <a:ext uri="{FF2B5EF4-FFF2-40B4-BE49-F238E27FC236}">
                  <a16:creationId xmlns:a16="http://schemas.microsoft.com/office/drawing/2014/main" id="{BF3A85B7-CF5B-D84E-F460-566BEAD7D997}"/>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D98E3732-6D30-EE0A-5FE4-F7F0CE17C954}"/>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33" name="TextBox 32">
            <a:extLst>
              <a:ext uri="{FF2B5EF4-FFF2-40B4-BE49-F238E27FC236}">
                <a16:creationId xmlns:a16="http://schemas.microsoft.com/office/drawing/2014/main" id="{56A76221-8E5B-688E-C991-4930FCC510CD}"/>
              </a:ext>
            </a:extLst>
          </p:cNvPr>
          <p:cNvSpPr txBox="1"/>
          <p:nvPr/>
        </p:nvSpPr>
        <p:spPr>
          <a:xfrm>
            <a:off x="1226825" y="3780297"/>
            <a:ext cx="3196490" cy="923330"/>
          </a:xfrm>
          <a:prstGeom prst="rect">
            <a:avLst/>
          </a:prstGeom>
          <a:noFill/>
        </p:spPr>
        <p:txBody>
          <a:bodyPr wrap="square">
            <a:spAutoFit/>
          </a:bodyPr>
          <a:lstStyle/>
          <a:p>
            <a:r>
              <a:rPr lang="en-GB" dirty="0"/>
              <a:t>One of my most famous tournaments is played at Wimbledon each year.</a:t>
            </a:r>
          </a:p>
        </p:txBody>
      </p:sp>
      <p:grpSp>
        <p:nvGrpSpPr>
          <p:cNvPr id="36" name="Group 35">
            <a:extLst>
              <a:ext uri="{FF2B5EF4-FFF2-40B4-BE49-F238E27FC236}">
                <a16:creationId xmlns:a16="http://schemas.microsoft.com/office/drawing/2014/main" id="{017CF645-7B20-D577-7E39-C89F108F8058}"/>
              </a:ext>
            </a:extLst>
          </p:cNvPr>
          <p:cNvGrpSpPr/>
          <p:nvPr/>
        </p:nvGrpSpPr>
        <p:grpSpPr>
          <a:xfrm>
            <a:off x="5160387" y="2912694"/>
            <a:ext cx="2676088" cy="1183780"/>
            <a:chOff x="5160387" y="2912694"/>
            <a:chExt cx="2676088" cy="1183780"/>
          </a:xfrm>
        </p:grpSpPr>
        <p:sp>
          <p:nvSpPr>
            <p:cNvPr id="34" name="Rectangle: Rounded Corners 33">
              <a:extLst>
                <a:ext uri="{FF2B5EF4-FFF2-40B4-BE49-F238E27FC236}">
                  <a16:creationId xmlns:a16="http://schemas.microsoft.com/office/drawing/2014/main" id="{A22ACBA1-77BA-59FC-C87D-7A2D302640CA}"/>
                </a:ext>
              </a:extLst>
            </p:cNvPr>
            <p:cNvSpPr/>
            <p:nvPr/>
          </p:nvSpPr>
          <p:spPr>
            <a:xfrm>
              <a:off x="5160387" y="2912694"/>
              <a:ext cx="2676088" cy="1183780"/>
            </a:xfrm>
            <a:prstGeom prst="roundRect">
              <a:avLst>
                <a:gd name="adj" fmla="val 3809"/>
              </a:avLst>
            </a:prstGeom>
            <a:solidFill>
              <a:srgbClr val="AFDEF9"/>
            </a:solidFill>
            <a:ln w="19050">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80D0D1BC-556F-CFE8-7476-EEF079D8D3B5}"/>
                </a:ext>
              </a:extLst>
            </p:cNvPr>
            <p:cNvSpPr txBox="1"/>
            <p:nvPr/>
          </p:nvSpPr>
          <p:spPr>
            <a:xfrm>
              <a:off x="5714060" y="3049935"/>
              <a:ext cx="1568741" cy="954107"/>
            </a:xfrm>
            <a:prstGeom prst="rect">
              <a:avLst/>
            </a:prstGeom>
            <a:noFill/>
          </p:spPr>
          <p:txBody>
            <a:bodyPr wrap="square" rtlCol="0">
              <a:spAutoFit/>
            </a:bodyPr>
            <a:lstStyle/>
            <a:p>
              <a:pPr algn="ctr"/>
              <a:r>
                <a:rPr lang="en-GB" sz="2800" b="1" dirty="0"/>
                <a:t>What Am I?</a:t>
              </a:r>
            </a:p>
          </p:txBody>
        </p:sp>
      </p:grpSp>
      <p:grpSp>
        <p:nvGrpSpPr>
          <p:cNvPr id="44" name="Group 43">
            <a:extLst>
              <a:ext uri="{FF2B5EF4-FFF2-40B4-BE49-F238E27FC236}">
                <a16:creationId xmlns:a16="http://schemas.microsoft.com/office/drawing/2014/main" id="{2D42FDE5-1777-4DA9-7D69-9CF570738210}"/>
              </a:ext>
            </a:extLst>
          </p:cNvPr>
          <p:cNvGrpSpPr/>
          <p:nvPr/>
        </p:nvGrpSpPr>
        <p:grpSpPr>
          <a:xfrm>
            <a:off x="4572000" y="855677"/>
            <a:ext cx="3852863" cy="5423737"/>
            <a:chOff x="4572000" y="855677"/>
            <a:chExt cx="3852863" cy="5423737"/>
          </a:xfrm>
        </p:grpSpPr>
        <p:sp>
          <p:nvSpPr>
            <p:cNvPr id="41" name="Rectangle 40">
              <a:extLst>
                <a:ext uri="{FF2B5EF4-FFF2-40B4-BE49-F238E27FC236}">
                  <a16:creationId xmlns:a16="http://schemas.microsoft.com/office/drawing/2014/main" id="{2C58ADDE-AD3D-39E4-D040-610BE99000C6}"/>
                </a:ext>
              </a:extLst>
            </p:cNvPr>
            <p:cNvSpPr/>
            <p:nvPr/>
          </p:nvSpPr>
          <p:spPr>
            <a:xfrm>
              <a:off x="4572000" y="855677"/>
              <a:ext cx="3852863" cy="5423737"/>
            </a:xfrm>
            <a:prstGeom prst="rect">
              <a:avLst/>
            </a:prstGeom>
            <a:blipFill>
              <a:blip r:embed="rId2"/>
              <a:stretch>
                <a:fillRect l="-45772" t="-21185" r="-48120" b="-1861"/>
              </a:stretch>
            </a:blip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descr="A person holding a tennis racket&#10;&#10;Description automatically generated with low confidence">
              <a:extLst>
                <a:ext uri="{FF2B5EF4-FFF2-40B4-BE49-F238E27FC236}">
                  <a16:creationId xmlns:a16="http://schemas.microsoft.com/office/drawing/2014/main" id="{5D696619-FCF0-F3C2-4EA0-5BE34E9607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281"/>
            <a:stretch/>
          </p:blipFill>
          <p:spPr>
            <a:xfrm>
              <a:off x="4740236" y="1143748"/>
              <a:ext cx="3642681" cy="5124178"/>
            </a:xfrm>
            <a:prstGeom prst="rect">
              <a:avLst/>
            </a:prstGeom>
          </p:spPr>
        </p:pic>
      </p:grpSp>
      <p:grpSp>
        <p:nvGrpSpPr>
          <p:cNvPr id="4" name="Group 3">
            <a:extLst>
              <a:ext uri="{FF2B5EF4-FFF2-40B4-BE49-F238E27FC236}">
                <a16:creationId xmlns:a16="http://schemas.microsoft.com/office/drawing/2014/main" id="{A064C690-A944-5BF7-A61E-26A7F43D94B9}"/>
              </a:ext>
            </a:extLst>
          </p:cNvPr>
          <p:cNvGrpSpPr/>
          <p:nvPr/>
        </p:nvGrpSpPr>
        <p:grpSpPr>
          <a:xfrm>
            <a:off x="-1" y="512763"/>
            <a:ext cx="8573549" cy="500980"/>
            <a:chOff x="-1" y="855678"/>
            <a:chExt cx="8573549" cy="500980"/>
          </a:xfrm>
        </p:grpSpPr>
        <p:sp>
          <p:nvSpPr>
            <p:cNvPr id="2" name="Arrow: Pentagon 1">
              <a:extLst>
                <a:ext uri="{FF2B5EF4-FFF2-40B4-BE49-F238E27FC236}">
                  <a16:creationId xmlns:a16="http://schemas.microsoft.com/office/drawing/2014/main" id="{56CB42AC-F13B-59DF-7302-F1AF8AC51FDD}"/>
                </a:ext>
              </a:extLst>
            </p:cNvPr>
            <p:cNvSpPr/>
            <p:nvPr/>
          </p:nvSpPr>
          <p:spPr>
            <a:xfrm>
              <a:off x="-1" y="855678"/>
              <a:ext cx="8573549" cy="500980"/>
            </a:xfrm>
            <a:prstGeom prst="homePlate">
              <a:avLst>
                <a:gd name="adj" fmla="val 16667"/>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7B13E1D-4FB8-AB4C-56E1-45A8A428C4F4}"/>
                </a:ext>
              </a:extLst>
            </p:cNvPr>
            <p:cNvSpPr txBox="1"/>
            <p:nvPr/>
          </p:nvSpPr>
          <p:spPr>
            <a:xfrm>
              <a:off x="503238" y="921501"/>
              <a:ext cx="4160941" cy="369332"/>
            </a:xfrm>
            <a:prstGeom prst="rect">
              <a:avLst/>
            </a:prstGeom>
            <a:noFill/>
          </p:spPr>
          <p:txBody>
            <a:bodyPr wrap="square" rtlCol="0">
              <a:spAutoFit/>
            </a:bodyPr>
            <a:lstStyle/>
            <a:p>
              <a:r>
                <a:rPr lang="en-GB" b="1" dirty="0">
                  <a:solidFill>
                    <a:schemeClr val="bg1"/>
                  </a:solidFill>
                </a:rPr>
                <a:t>Click to reveal the clues.</a:t>
              </a:r>
            </a:p>
          </p:txBody>
        </p:sp>
      </p:grpSp>
    </p:spTree>
    <p:extLst>
      <p:ext uri="{BB962C8B-B14F-4D97-AF65-F5344CB8AC3E}">
        <p14:creationId xmlns:p14="http://schemas.microsoft.com/office/powerpoint/2010/main" val="123180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2" presetClass="entr" presetSubtype="2" fill="hold" nodeType="withEffect">
                                  <p:stCondLst>
                                    <p:cond delay="25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p:tgtEl>
                                          <p:spTgt spid="50"/>
                                        </p:tgtEl>
                                        <p:attrNameLst>
                                          <p:attrName>ppt_x</p:attrName>
                                        </p:attrNameLst>
                                      </p:cBhvr>
                                      <p:tavLst>
                                        <p:tav tm="0">
                                          <p:val>
                                            <p:strVal val="#ppt_x+#ppt_w*1.125000"/>
                                          </p:val>
                                        </p:tav>
                                        <p:tav tm="100000">
                                          <p:val>
                                            <p:strVal val="#ppt_x"/>
                                          </p:val>
                                        </p:tav>
                                      </p:tavLst>
                                    </p:anim>
                                    <p:animEffect transition="in" filter="wipe(left)">
                                      <p:cBhvr>
                                        <p:cTn id="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6144A723-FCFC-3DA1-48E1-B6E304D6038F}"/>
              </a:ext>
            </a:extLst>
          </p:cNvPr>
          <p:cNvGrpSpPr/>
          <p:nvPr/>
        </p:nvGrpSpPr>
        <p:grpSpPr>
          <a:xfrm>
            <a:off x="981510" y="5151825"/>
            <a:ext cx="3682668" cy="832452"/>
            <a:chOff x="981510" y="5151825"/>
            <a:chExt cx="3682668" cy="832452"/>
          </a:xfrm>
        </p:grpSpPr>
        <p:sp>
          <p:nvSpPr>
            <p:cNvPr id="47" name="Arrow: Pentagon 46">
              <a:extLst>
                <a:ext uri="{FF2B5EF4-FFF2-40B4-BE49-F238E27FC236}">
                  <a16:creationId xmlns:a16="http://schemas.microsoft.com/office/drawing/2014/main" id="{F40BD74F-B615-0E0C-3E95-BA3FE22B7295}"/>
                </a:ext>
              </a:extLst>
            </p:cNvPr>
            <p:cNvSpPr/>
            <p:nvPr/>
          </p:nvSpPr>
          <p:spPr>
            <a:xfrm rot="10800000">
              <a:off x="981510" y="5151825"/>
              <a:ext cx="3682668" cy="832452"/>
            </a:xfrm>
            <a:prstGeom prst="homePlate">
              <a:avLst>
                <a:gd name="adj" fmla="val 18085"/>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CF0FF053-3F54-2939-4BB3-EED21C8072C3}"/>
                </a:ext>
              </a:extLst>
            </p:cNvPr>
            <p:cNvSpPr txBox="1"/>
            <p:nvPr/>
          </p:nvSpPr>
          <p:spPr>
            <a:xfrm>
              <a:off x="1321266" y="5306442"/>
              <a:ext cx="1988191" cy="523220"/>
            </a:xfrm>
            <a:prstGeom prst="rect">
              <a:avLst/>
            </a:prstGeom>
            <a:noFill/>
          </p:spPr>
          <p:txBody>
            <a:bodyPr wrap="square" rtlCol="0">
              <a:spAutoFit/>
            </a:bodyPr>
            <a:lstStyle/>
            <a:p>
              <a:pPr algn="ctr"/>
              <a:r>
                <a:rPr lang="en-GB" sz="2800" b="1" dirty="0">
                  <a:solidFill>
                    <a:schemeClr val="bg1"/>
                  </a:solidFill>
                </a:rPr>
                <a:t>rugby</a:t>
              </a:r>
            </a:p>
          </p:txBody>
        </p:sp>
      </p:grpSp>
      <p:sp>
        <p:nvSpPr>
          <p:cNvPr id="18" name="Rectangle 17">
            <a:extLst>
              <a:ext uri="{FF2B5EF4-FFF2-40B4-BE49-F238E27FC236}">
                <a16:creationId xmlns:a16="http://schemas.microsoft.com/office/drawing/2014/main" id="{DB2FA493-1AA9-E7A5-8C72-012EB8021D4C}"/>
              </a:ext>
            </a:extLst>
          </p:cNvPr>
          <p:cNvSpPr/>
          <p:nvPr/>
        </p:nvSpPr>
        <p:spPr>
          <a:xfrm>
            <a:off x="4572000" y="855677"/>
            <a:ext cx="3852863" cy="5423737"/>
          </a:xfrm>
          <a:prstGeom prst="rect">
            <a:avLst/>
          </a:prstGeom>
          <a:solidFill>
            <a:srgbClr val="AFDEF9">
              <a:alpha val="44000"/>
            </a:srgbClr>
          </a:solid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6DD2405B-B2F9-1952-5926-4E67CBD2DBCE}"/>
              </a:ext>
            </a:extLst>
          </p:cNvPr>
          <p:cNvGrpSpPr/>
          <p:nvPr/>
        </p:nvGrpSpPr>
        <p:grpSpPr>
          <a:xfrm>
            <a:off x="712431" y="2015873"/>
            <a:ext cx="507687" cy="531609"/>
            <a:chOff x="712431" y="2004969"/>
            <a:chExt cx="507687" cy="531609"/>
          </a:xfrm>
        </p:grpSpPr>
        <p:sp>
          <p:nvSpPr>
            <p:cNvPr id="19" name="Oval 18">
              <a:extLst>
                <a:ext uri="{FF2B5EF4-FFF2-40B4-BE49-F238E27FC236}">
                  <a16:creationId xmlns:a16="http://schemas.microsoft.com/office/drawing/2014/main" id="{1CCA3092-4ADC-866F-5FCC-8654824FA083}"/>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9FA1CA6F-F2EC-68A3-55B9-9EFD9B22EC58}"/>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5" name="TextBox 24">
            <a:extLst>
              <a:ext uri="{FF2B5EF4-FFF2-40B4-BE49-F238E27FC236}">
                <a16:creationId xmlns:a16="http://schemas.microsoft.com/office/drawing/2014/main" id="{C440E212-6B82-124C-6735-795AFDDCE634}"/>
              </a:ext>
            </a:extLst>
          </p:cNvPr>
          <p:cNvSpPr txBox="1"/>
          <p:nvPr/>
        </p:nvSpPr>
        <p:spPr>
          <a:xfrm>
            <a:off x="1226825" y="1943197"/>
            <a:ext cx="2950892" cy="646331"/>
          </a:xfrm>
          <a:prstGeom prst="rect">
            <a:avLst/>
          </a:prstGeom>
          <a:noFill/>
        </p:spPr>
        <p:txBody>
          <a:bodyPr wrap="square">
            <a:spAutoFit/>
          </a:bodyPr>
          <a:lstStyle/>
          <a:p>
            <a:r>
              <a:rPr lang="en-GB" dirty="0"/>
              <a:t>Players can score tries or make conversions.</a:t>
            </a:r>
          </a:p>
        </p:txBody>
      </p:sp>
      <p:grpSp>
        <p:nvGrpSpPr>
          <p:cNvPr id="26" name="Group 25">
            <a:extLst>
              <a:ext uri="{FF2B5EF4-FFF2-40B4-BE49-F238E27FC236}">
                <a16:creationId xmlns:a16="http://schemas.microsoft.com/office/drawing/2014/main" id="{EA26EE25-21BC-D7FC-E1BD-D3961886834A}"/>
              </a:ext>
            </a:extLst>
          </p:cNvPr>
          <p:cNvGrpSpPr/>
          <p:nvPr/>
        </p:nvGrpSpPr>
        <p:grpSpPr>
          <a:xfrm>
            <a:off x="712431" y="2934423"/>
            <a:ext cx="507687" cy="531609"/>
            <a:chOff x="712431" y="2004969"/>
            <a:chExt cx="507687" cy="531609"/>
          </a:xfrm>
        </p:grpSpPr>
        <p:sp>
          <p:nvSpPr>
            <p:cNvPr id="27" name="Oval 26">
              <a:extLst>
                <a:ext uri="{FF2B5EF4-FFF2-40B4-BE49-F238E27FC236}">
                  <a16:creationId xmlns:a16="http://schemas.microsoft.com/office/drawing/2014/main" id="{AB96342B-8C11-D73F-5FC4-3B2AF318B65A}"/>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9FE7064-DBAF-E009-89D8-6816E6FE7B8C}"/>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9" name="TextBox 28">
            <a:extLst>
              <a:ext uri="{FF2B5EF4-FFF2-40B4-BE49-F238E27FC236}">
                <a16:creationId xmlns:a16="http://schemas.microsoft.com/office/drawing/2014/main" id="{60D0AACD-71B5-5C6D-F9CC-82B1AE6396A4}"/>
              </a:ext>
            </a:extLst>
          </p:cNvPr>
          <p:cNvSpPr txBox="1"/>
          <p:nvPr/>
        </p:nvSpPr>
        <p:spPr>
          <a:xfrm>
            <a:off x="1226825" y="2861747"/>
            <a:ext cx="3196490" cy="646331"/>
          </a:xfrm>
          <a:prstGeom prst="rect">
            <a:avLst/>
          </a:prstGeom>
          <a:noFill/>
        </p:spPr>
        <p:txBody>
          <a:bodyPr wrap="square">
            <a:spAutoFit/>
          </a:bodyPr>
          <a:lstStyle/>
          <a:p>
            <a:r>
              <a:rPr lang="en-GB" dirty="0"/>
              <a:t>I am played with an oval shaped ball.</a:t>
            </a:r>
          </a:p>
        </p:txBody>
      </p:sp>
      <p:grpSp>
        <p:nvGrpSpPr>
          <p:cNvPr id="30" name="Group 29">
            <a:extLst>
              <a:ext uri="{FF2B5EF4-FFF2-40B4-BE49-F238E27FC236}">
                <a16:creationId xmlns:a16="http://schemas.microsoft.com/office/drawing/2014/main" id="{454ED5B6-D955-682A-B5F5-C997699269FC}"/>
              </a:ext>
            </a:extLst>
          </p:cNvPr>
          <p:cNvGrpSpPr/>
          <p:nvPr/>
        </p:nvGrpSpPr>
        <p:grpSpPr>
          <a:xfrm>
            <a:off x="712431" y="3852973"/>
            <a:ext cx="507687" cy="531609"/>
            <a:chOff x="712431" y="2004969"/>
            <a:chExt cx="507687" cy="531609"/>
          </a:xfrm>
        </p:grpSpPr>
        <p:sp>
          <p:nvSpPr>
            <p:cNvPr id="31" name="Oval 30">
              <a:extLst>
                <a:ext uri="{FF2B5EF4-FFF2-40B4-BE49-F238E27FC236}">
                  <a16:creationId xmlns:a16="http://schemas.microsoft.com/office/drawing/2014/main" id="{BF3A85B7-CF5B-D84E-F460-566BEAD7D997}"/>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D98E3732-6D30-EE0A-5FE4-F7F0CE17C954}"/>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33" name="TextBox 32">
            <a:extLst>
              <a:ext uri="{FF2B5EF4-FFF2-40B4-BE49-F238E27FC236}">
                <a16:creationId xmlns:a16="http://schemas.microsoft.com/office/drawing/2014/main" id="{56A76221-8E5B-688E-C991-4930FCC510CD}"/>
              </a:ext>
            </a:extLst>
          </p:cNvPr>
          <p:cNvSpPr txBox="1"/>
          <p:nvPr/>
        </p:nvSpPr>
        <p:spPr>
          <a:xfrm>
            <a:off x="1226825" y="3780297"/>
            <a:ext cx="3196490" cy="646331"/>
          </a:xfrm>
          <a:prstGeom prst="rect">
            <a:avLst/>
          </a:prstGeom>
          <a:noFill/>
        </p:spPr>
        <p:txBody>
          <a:bodyPr wrap="square">
            <a:spAutoFit/>
          </a:bodyPr>
          <a:lstStyle/>
          <a:p>
            <a:r>
              <a:rPr lang="en-US" dirty="0">
                <a:solidFill>
                  <a:srgbClr val="000000"/>
                </a:solidFill>
                <a:latin typeface="Twinkl" pitchFamily="2" charset="0"/>
              </a:rPr>
              <a:t>Players must pass the ball backwards.</a:t>
            </a:r>
            <a:endParaRPr lang="en-GB" sz="2000" b="1" dirty="0">
              <a:latin typeface="Twinkl" pitchFamily="2" charset="0"/>
            </a:endParaRPr>
          </a:p>
        </p:txBody>
      </p:sp>
      <p:grpSp>
        <p:nvGrpSpPr>
          <p:cNvPr id="36" name="Group 35">
            <a:extLst>
              <a:ext uri="{FF2B5EF4-FFF2-40B4-BE49-F238E27FC236}">
                <a16:creationId xmlns:a16="http://schemas.microsoft.com/office/drawing/2014/main" id="{017CF645-7B20-D577-7E39-C89F108F8058}"/>
              </a:ext>
            </a:extLst>
          </p:cNvPr>
          <p:cNvGrpSpPr/>
          <p:nvPr/>
        </p:nvGrpSpPr>
        <p:grpSpPr>
          <a:xfrm>
            <a:off x="5160387" y="2912694"/>
            <a:ext cx="2676088" cy="1183780"/>
            <a:chOff x="5160387" y="2912694"/>
            <a:chExt cx="2676088" cy="1183780"/>
          </a:xfrm>
        </p:grpSpPr>
        <p:sp>
          <p:nvSpPr>
            <p:cNvPr id="34" name="Rectangle: Rounded Corners 33">
              <a:extLst>
                <a:ext uri="{FF2B5EF4-FFF2-40B4-BE49-F238E27FC236}">
                  <a16:creationId xmlns:a16="http://schemas.microsoft.com/office/drawing/2014/main" id="{A22ACBA1-77BA-59FC-C87D-7A2D302640CA}"/>
                </a:ext>
              </a:extLst>
            </p:cNvPr>
            <p:cNvSpPr/>
            <p:nvPr/>
          </p:nvSpPr>
          <p:spPr>
            <a:xfrm>
              <a:off x="5160387" y="2912694"/>
              <a:ext cx="2676088" cy="1183780"/>
            </a:xfrm>
            <a:prstGeom prst="roundRect">
              <a:avLst>
                <a:gd name="adj" fmla="val 3809"/>
              </a:avLst>
            </a:prstGeom>
            <a:solidFill>
              <a:srgbClr val="AFDEF9"/>
            </a:solidFill>
            <a:ln w="19050">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80D0D1BC-556F-CFE8-7476-EEF079D8D3B5}"/>
                </a:ext>
              </a:extLst>
            </p:cNvPr>
            <p:cNvSpPr txBox="1"/>
            <p:nvPr/>
          </p:nvSpPr>
          <p:spPr>
            <a:xfrm>
              <a:off x="5714060" y="3049935"/>
              <a:ext cx="1568741" cy="954107"/>
            </a:xfrm>
            <a:prstGeom prst="rect">
              <a:avLst/>
            </a:prstGeom>
            <a:noFill/>
          </p:spPr>
          <p:txBody>
            <a:bodyPr wrap="square" rtlCol="0">
              <a:spAutoFit/>
            </a:bodyPr>
            <a:lstStyle/>
            <a:p>
              <a:pPr algn="ctr"/>
              <a:r>
                <a:rPr lang="en-GB" sz="2800" b="1" dirty="0"/>
                <a:t>What Am I?</a:t>
              </a:r>
            </a:p>
          </p:txBody>
        </p:sp>
      </p:grpSp>
      <p:sp>
        <p:nvSpPr>
          <p:cNvPr id="41" name="Rectangle 40">
            <a:extLst>
              <a:ext uri="{FF2B5EF4-FFF2-40B4-BE49-F238E27FC236}">
                <a16:creationId xmlns:a16="http://schemas.microsoft.com/office/drawing/2014/main" id="{2C58ADDE-AD3D-39E4-D040-610BE99000C6}"/>
              </a:ext>
            </a:extLst>
          </p:cNvPr>
          <p:cNvSpPr/>
          <p:nvPr/>
        </p:nvSpPr>
        <p:spPr>
          <a:xfrm>
            <a:off x="4572000" y="855677"/>
            <a:ext cx="3852863" cy="5423737"/>
          </a:xfrm>
          <a:prstGeom prst="rect">
            <a:avLst/>
          </a:prstGeom>
          <a:blipFill>
            <a:blip r:embed="rId2">
              <a:extLst>
                <a:ext uri="{28A0092B-C50C-407E-A947-70E740481C1C}">
                  <a14:useLocalDpi xmlns:a14="http://schemas.microsoft.com/office/drawing/2010/main" val="0"/>
                </a:ext>
              </a:extLst>
            </a:blip>
            <a:stretch>
              <a:fillRect l="-36589" r="-71816"/>
            </a:stretch>
          </a:blip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A064C690-A944-5BF7-A61E-26A7F43D94B9}"/>
              </a:ext>
            </a:extLst>
          </p:cNvPr>
          <p:cNvGrpSpPr/>
          <p:nvPr/>
        </p:nvGrpSpPr>
        <p:grpSpPr>
          <a:xfrm>
            <a:off x="-1" y="512763"/>
            <a:ext cx="8573549" cy="500980"/>
            <a:chOff x="-1" y="855678"/>
            <a:chExt cx="8573549" cy="500980"/>
          </a:xfrm>
        </p:grpSpPr>
        <p:sp>
          <p:nvSpPr>
            <p:cNvPr id="2" name="Arrow: Pentagon 1">
              <a:extLst>
                <a:ext uri="{FF2B5EF4-FFF2-40B4-BE49-F238E27FC236}">
                  <a16:creationId xmlns:a16="http://schemas.microsoft.com/office/drawing/2014/main" id="{56CB42AC-F13B-59DF-7302-F1AF8AC51FDD}"/>
                </a:ext>
              </a:extLst>
            </p:cNvPr>
            <p:cNvSpPr/>
            <p:nvPr/>
          </p:nvSpPr>
          <p:spPr>
            <a:xfrm>
              <a:off x="-1" y="855678"/>
              <a:ext cx="8573549" cy="500980"/>
            </a:xfrm>
            <a:prstGeom prst="homePlate">
              <a:avLst>
                <a:gd name="adj" fmla="val 16667"/>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7B13E1D-4FB8-AB4C-56E1-45A8A428C4F4}"/>
                </a:ext>
              </a:extLst>
            </p:cNvPr>
            <p:cNvSpPr txBox="1"/>
            <p:nvPr/>
          </p:nvSpPr>
          <p:spPr>
            <a:xfrm>
              <a:off x="503238" y="921501"/>
              <a:ext cx="4160941" cy="369332"/>
            </a:xfrm>
            <a:prstGeom prst="rect">
              <a:avLst/>
            </a:prstGeom>
            <a:noFill/>
          </p:spPr>
          <p:txBody>
            <a:bodyPr wrap="square" rtlCol="0">
              <a:spAutoFit/>
            </a:bodyPr>
            <a:lstStyle/>
            <a:p>
              <a:r>
                <a:rPr lang="en-GB" b="1" dirty="0">
                  <a:solidFill>
                    <a:schemeClr val="bg1"/>
                  </a:solidFill>
                </a:rPr>
                <a:t>Click to reveal the clues.</a:t>
              </a:r>
            </a:p>
          </p:txBody>
        </p:sp>
      </p:grpSp>
      <p:pic>
        <p:nvPicPr>
          <p:cNvPr id="10" name="Picture 9" descr="A picture containing person&#10;&#10;Description automatically generated">
            <a:extLst>
              <a:ext uri="{FF2B5EF4-FFF2-40B4-BE49-F238E27FC236}">
                <a16:creationId xmlns:a16="http://schemas.microsoft.com/office/drawing/2014/main" id="{5362688F-FDEB-5CF9-2C05-5C4F1F5B4F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39" r="23757" b="12185"/>
          <a:stretch/>
        </p:blipFill>
        <p:spPr>
          <a:xfrm>
            <a:off x="4572000" y="1480481"/>
            <a:ext cx="3852862" cy="4798933"/>
          </a:xfrm>
          <a:prstGeom prst="rect">
            <a:avLst/>
          </a:prstGeom>
        </p:spPr>
      </p:pic>
    </p:spTree>
    <p:extLst>
      <p:ext uri="{BB962C8B-B14F-4D97-AF65-F5344CB8AC3E}">
        <p14:creationId xmlns:p14="http://schemas.microsoft.com/office/powerpoint/2010/main" val="215496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2" presetClass="entr" presetSubtype="2" fill="hold" nodeType="withEffect">
                                  <p:stCondLst>
                                    <p:cond delay="250"/>
                                  </p:stCondLst>
                                  <p:childTnLst>
                                    <p:set>
                                      <p:cBhvr>
                                        <p:cTn id="27" dur="1" fill="hold">
                                          <p:stCondLst>
                                            <p:cond delay="0"/>
                                          </p:stCondLst>
                                        </p:cTn>
                                        <p:tgtEl>
                                          <p:spTgt spid="50"/>
                                        </p:tgtEl>
                                        <p:attrNameLst>
                                          <p:attrName>style.visibility</p:attrName>
                                        </p:attrNameLst>
                                      </p:cBhvr>
                                      <p:to>
                                        <p:strVal val="visible"/>
                                      </p:to>
                                    </p:set>
                                    <p:anim calcmode="lin" valueType="num">
                                      <p:cBhvr additive="base">
                                        <p:cTn id="28" dur="500"/>
                                        <p:tgtEl>
                                          <p:spTgt spid="50"/>
                                        </p:tgtEl>
                                        <p:attrNameLst>
                                          <p:attrName>ppt_x</p:attrName>
                                        </p:attrNameLst>
                                      </p:cBhvr>
                                      <p:tavLst>
                                        <p:tav tm="0">
                                          <p:val>
                                            <p:strVal val="#ppt_x+#ppt_w*1.125000"/>
                                          </p:val>
                                        </p:tav>
                                        <p:tav tm="100000">
                                          <p:val>
                                            <p:strVal val="#ppt_x"/>
                                          </p:val>
                                        </p:tav>
                                      </p:tavLst>
                                    </p:anim>
                                    <p:animEffect transition="in" filter="wipe(left)">
                                      <p:cBhvr>
                                        <p:cTn id="2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6144A723-FCFC-3DA1-48E1-B6E304D6038F}"/>
              </a:ext>
            </a:extLst>
          </p:cNvPr>
          <p:cNvGrpSpPr/>
          <p:nvPr/>
        </p:nvGrpSpPr>
        <p:grpSpPr>
          <a:xfrm>
            <a:off x="981510" y="5151825"/>
            <a:ext cx="3682668" cy="832452"/>
            <a:chOff x="981510" y="5151825"/>
            <a:chExt cx="3682668" cy="832452"/>
          </a:xfrm>
        </p:grpSpPr>
        <p:sp>
          <p:nvSpPr>
            <p:cNvPr id="47" name="Arrow: Pentagon 46">
              <a:extLst>
                <a:ext uri="{FF2B5EF4-FFF2-40B4-BE49-F238E27FC236}">
                  <a16:creationId xmlns:a16="http://schemas.microsoft.com/office/drawing/2014/main" id="{F40BD74F-B615-0E0C-3E95-BA3FE22B7295}"/>
                </a:ext>
              </a:extLst>
            </p:cNvPr>
            <p:cNvSpPr/>
            <p:nvPr/>
          </p:nvSpPr>
          <p:spPr>
            <a:xfrm rot="10800000">
              <a:off x="981510" y="5151825"/>
              <a:ext cx="3682668" cy="832452"/>
            </a:xfrm>
            <a:prstGeom prst="homePlate">
              <a:avLst>
                <a:gd name="adj" fmla="val 18085"/>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CF0FF053-3F54-2939-4BB3-EED21C8072C3}"/>
                </a:ext>
              </a:extLst>
            </p:cNvPr>
            <p:cNvSpPr txBox="1"/>
            <p:nvPr/>
          </p:nvSpPr>
          <p:spPr>
            <a:xfrm>
              <a:off x="1321266" y="5306442"/>
              <a:ext cx="1988191" cy="523220"/>
            </a:xfrm>
            <a:prstGeom prst="rect">
              <a:avLst/>
            </a:prstGeom>
            <a:noFill/>
          </p:spPr>
          <p:txBody>
            <a:bodyPr wrap="square" rtlCol="0">
              <a:spAutoFit/>
            </a:bodyPr>
            <a:lstStyle/>
            <a:p>
              <a:pPr algn="ctr"/>
              <a:r>
                <a:rPr lang="en-GB" sz="2800" b="1" dirty="0">
                  <a:solidFill>
                    <a:schemeClr val="bg1"/>
                  </a:solidFill>
                </a:rPr>
                <a:t>dodgeball</a:t>
              </a:r>
            </a:p>
          </p:txBody>
        </p:sp>
      </p:grpSp>
      <p:sp>
        <p:nvSpPr>
          <p:cNvPr id="18" name="Rectangle 17">
            <a:extLst>
              <a:ext uri="{FF2B5EF4-FFF2-40B4-BE49-F238E27FC236}">
                <a16:creationId xmlns:a16="http://schemas.microsoft.com/office/drawing/2014/main" id="{DB2FA493-1AA9-E7A5-8C72-012EB8021D4C}"/>
              </a:ext>
            </a:extLst>
          </p:cNvPr>
          <p:cNvSpPr/>
          <p:nvPr/>
        </p:nvSpPr>
        <p:spPr>
          <a:xfrm>
            <a:off x="4572000" y="855677"/>
            <a:ext cx="3852863" cy="5423737"/>
          </a:xfrm>
          <a:prstGeom prst="rect">
            <a:avLst/>
          </a:prstGeom>
          <a:solidFill>
            <a:srgbClr val="AFDEF9">
              <a:alpha val="44000"/>
            </a:srgbClr>
          </a:solid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6DD2405B-B2F9-1952-5926-4E67CBD2DBCE}"/>
              </a:ext>
            </a:extLst>
          </p:cNvPr>
          <p:cNvGrpSpPr/>
          <p:nvPr/>
        </p:nvGrpSpPr>
        <p:grpSpPr>
          <a:xfrm>
            <a:off x="712431" y="2015873"/>
            <a:ext cx="507687" cy="531609"/>
            <a:chOff x="712431" y="2004969"/>
            <a:chExt cx="507687" cy="531609"/>
          </a:xfrm>
        </p:grpSpPr>
        <p:sp>
          <p:nvSpPr>
            <p:cNvPr id="19" name="Oval 18">
              <a:extLst>
                <a:ext uri="{FF2B5EF4-FFF2-40B4-BE49-F238E27FC236}">
                  <a16:creationId xmlns:a16="http://schemas.microsoft.com/office/drawing/2014/main" id="{1CCA3092-4ADC-866F-5FCC-8654824FA083}"/>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9FA1CA6F-F2EC-68A3-55B9-9EFD9B22EC58}"/>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5" name="TextBox 24">
            <a:extLst>
              <a:ext uri="{FF2B5EF4-FFF2-40B4-BE49-F238E27FC236}">
                <a16:creationId xmlns:a16="http://schemas.microsoft.com/office/drawing/2014/main" id="{C440E212-6B82-124C-6735-795AFDDCE634}"/>
              </a:ext>
            </a:extLst>
          </p:cNvPr>
          <p:cNvSpPr txBox="1"/>
          <p:nvPr/>
        </p:nvSpPr>
        <p:spPr>
          <a:xfrm>
            <a:off x="1226825" y="1943197"/>
            <a:ext cx="2950892" cy="646331"/>
          </a:xfrm>
          <a:prstGeom prst="rect">
            <a:avLst/>
          </a:prstGeom>
          <a:noFill/>
        </p:spPr>
        <p:txBody>
          <a:bodyPr wrap="square">
            <a:spAutoFit/>
          </a:bodyPr>
          <a:lstStyle/>
          <a:p>
            <a:r>
              <a:rPr lang="en-GB" dirty="0"/>
              <a:t>I am played by two teams with 6 players each.</a:t>
            </a:r>
          </a:p>
        </p:txBody>
      </p:sp>
      <p:grpSp>
        <p:nvGrpSpPr>
          <p:cNvPr id="26" name="Group 25">
            <a:extLst>
              <a:ext uri="{FF2B5EF4-FFF2-40B4-BE49-F238E27FC236}">
                <a16:creationId xmlns:a16="http://schemas.microsoft.com/office/drawing/2014/main" id="{EA26EE25-21BC-D7FC-E1BD-D3961886834A}"/>
              </a:ext>
            </a:extLst>
          </p:cNvPr>
          <p:cNvGrpSpPr/>
          <p:nvPr/>
        </p:nvGrpSpPr>
        <p:grpSpPr>
          <a:xfrm>
            <a:off x="712431" y="2934423"/>
            <a:ext cx="507687" cy="531609"/>
            <a:chOff x="712431" y="2004969"/>
            <a:chExt cx="507687" cy="531609"/>
          </a:xfrm>
        </p:grpSpPr>
        <p:sp>
          <p:nvSpPr>
            <p:cNvPr id="27" name="Oval 26">
              <a:extLst>
                <a:ext uri="{FF2B5EF4-FFF2-40B4-BE49-F238E27FC236}">
                  <a16:creationId xmlns:a16="http://schemas.microsoft.com/office/drawing/2014/main" id="{AB96342B-8C11-D73F-5FC4-3B2AF318B65A}"/>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9FE7064-DBAF-E009-89D8-6816E6FE7B8C}"/>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9" name="TextBox 28">
            <a:extLst>
              <a:ext uri="{FF2B5EF4-FFF2-40B4-BE49-F238E27FC236}">
                <a16:creationId xmlns:a16="http://schemas.microsoft.com/office/drawing/2014/main" id="{60D0AACD-71B5-5C6D-F9CC-82B1AE6396A4}"/>
              </a:ext>
            </a:extLst>
          </p:cNvPr>
          <p:cNvSpPr txBox="1"/>
          <p:nvPr/>
        </p:nvSpPr>
        <p:spPr>
          <a:xfrm>
            <a:off x="1226825" y="2861747"/>
            <a:ext cx="3196490" cy="646331"/>
          </a:xfrm>
          <a:prstGeom prst="rect">
            <a:avLst/>
          </a:prstGeom>
          <a:noFill/>
        </p:spPr>
        <p:txBody>
          <a:bodyPr wrap="square">
            <a:spAutoFit/>
          </a:bodyPr>
          <a:lstStyle/>
          <a:p>
            <a:r>
              <a:rPr lang="en-GB" dirty="0"/>
              <a:t>More than one ball is used at a time.</a:t>
            </a:r>
          </a:p>
        </p:txBody>
      </p:sp>
      <p:grpSp>
        <p:nvGrpSpPr>
          <p:cNvPr id="30" name="Group 29">
            <a:extLst>
              <a:ext uri="{FF2B5EF4-FFF2-40B4-BE49-F238E27FC236}">
                <a16:creationId xmlns:a16="http://schemas.microsoft.com/office/drawing/2014/main" id="{454ED5B6-D955-682A-B5F5-C997699269FC}"/>
              </a:ext>
            </a:extLst>
          </p:cNvPr>
          <p:cNvGrpSpPr/>
          <p:nvPr/>
        </p:nvGrpSpPr>
        <p:grpSpPr>
          <a:xfrm>
            <a:off x="712431" y="3852973"/>
            <a:ext cx="507687" cy="531609"/>
            <a:chOff x="712431" y="2004969"/>
            <a:chExt cx="507687" cy="531609"/>
          </a:xfrm>
        </p:grpSpPr>
        <p:sp>
          <p:nvSpPr>
            <p:cNvPr id="31" name="Oval 30">
              <a:extLst>
                <a:ext uri="{FF2B5EF4-FFF2-40B4-BE49-F238E27FC236}">
                  <a16:creationId xmlns:a16="http://schemas.microsoft.com/office/drawing/2014/main" id="{BF3A85B7-CF5B-D84E-F460-566BEAD7D997}"/>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D98E3732-6D30-EE0A-5FE4-F7F0CE17C954}"/>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33" name="TextBox 32">
            <a:extLst>
              <a:ext uri="{FF2B5EF4-FFF2-40B4-BE49-F238E27FC236}">
                <a16:creationId xmlns:a16="http://schemas.microsoft.com/office/drawing/2014/main" id="{56A76221-8E5B-688E-C991-4930FCC510CD}"/>
              </a:ext>
            </a:extLst>
          </p:cNvPr>
          <p:cNvSpPr txBox="1"/>
          <p:nvPr/>
        </p:nvSpPr>
        <p:spPr>
          <a:xfrm>
            <a:off x="1226825" y="3780297"/>
            <a:ext cx="3196490" cy="923330"/>
          </a:xfrm>
          <a:prstGeom prst="rect">
            <a:avLst/>
          </a:prstGeom>
          <a:noFill/>
        </p:spPr>
        <p:txBody>
          <a:bodyPr wrap="square">
            <a:spAutoFit/>
          </a:bodyPr>
          <a:lstStyle/>
          <a:p>
            <a:r>
              <a:rPr lang="en-GB" dirty="0"/>
              <a:t>Players aim to eliminate members of the opposite team with a ball.</a:t>
            </a:r>
          </a:p>
        </p:txBody>
      </p:sp>
      <p:grpSp>
        <p:nvGrpSpPr>
          <p:cNvPr id="36" name="Group 35">
            <a:extLst>
              <a:ext uri="{FF2B5EF4-FFF2-40B4-BE49-F238E27FC236}">
                <a16:creationId xmlns:a16="http://schemas.microsoft.com/office/drawing/2014/main" id="{017CF645-7B20-D577-7E39-C89F108F8058}"/>
              </a:ext>
            </a:extLst>
          </p:cNvPr>
          <p:cNvGrpSpPr/>
          <p:nvPr/>
        </p:nvGrpSpPr>
        <p:grpSpPr>
          <a:xfrm>
            <a:off x="5160387" y="2912694"/>
            <a:ext cx="2676088" cy="1183780"/>
            <a:chOff x="5160387" y="2912694"/>
            <a:chExt cx="2676088" cy="1183780"/>
          </a:xfrm>
        </p:grpSpPr>
        <p:sp>
          <p:nvSpPr>
            <p:cNvPr id="34" name="Rectangle: Rounded Corners 33">
              <a:extLst>
                <a:ext uri="{FF2B5EF4-FFF2-40B4-BE49-F238E27FC236}">
                  <a16:creationId xmlns:a16="http://schemas.microsoft.com/office/drawing/2014/main" id="{A22ACBA1-77BA-59FC-C87D-7A2D302640CA}"/>
                </a:ext>
              </a:extLst>
            </p:cNvPr>
            <p:cNvSpPr/>
            <p:nvPr/>
          </p:nvSpPr>
          <p:spPr>
            <a:xfrm>
              <a:off x="5160387" y="2912694"/>
              <a:ext cx="2676088" cy="1183780"/>
            </a:xfrm>
            <a:prstGeom prst="roundRect">
              <a:avLst>
                <a:gd name="adj" fmla="val 3809"/>
              </a:avLst>
            </a:prstGeom>
            <a:solidFill>
              <a:srgbClr val="AFDEF9"/>
            </a:solidFill>
            <a:ln w="19050">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80D0D1BC-556F-CFE8-7476-EEF079D8D3B5}"/>
                </a:ext>
              </a:extLst>
            </p:cNvPr>
            <p:cNvSpPr txBox="1"/>
            <p:nvPr/>
          </p:nvSpPr>
          <p:spPr>
            <a:xfrm>
              <a:off x="5714060" y="3049935"/>
              <a:ext cx="1568741" cy="954107"/>
            </a:xfrm>
            <a:prstGeom prst="rect">
              <a:avLst/>
            </a:prstGeom>
            <a:noFill/>
          </p:spPr>
          <p:txBody>
            <a:bodyPr wrap="square" rtlCol="0">
              <a:spAutoFit/>
            </a:bodyPr>
            <a:lstStyle/>
            <a:p>
              <a:pPr algn="ctr"/>
              <a:r>
                <a:rPr lang="en-GB" sz="2800" b="1" dirty="0"/>
                <a:t>What Am I?</a:t>
              </a:r>
            </a:p>
          </p:txBody>
        </p:sp>
      </p:grpSp>
      <p:sp>
        <p:nvSpPr>
          <p:cNvPr id="41" name="Rectangle 40">
            <a:extLst>
              <a:ext uri="{FF2B5EF4-FFF2-40B4-BE49-F238E27FC236}">
                <a16:creationId xmlns:a16="http://schemas.microsoft.com/office/drawing/2014/main" id="{2C58ADDE-AD3D-39E4-D040-610BE99000C6}"/>
              </a:ext>
            </a:extLst>
          </p:cNvPr>
          <p:cNvSpPr/>
          <p:nvPr/>
        </p:nvSpPr>
        <p:spPr>
          <a:xfrm>
            <a:off x="4572000" y="855677"/>
            <a:ext cx="3852863" cy="5423737"/>
          </a:xfrm>
          <a:prstGeom prst="rect">
            <a:avLst/>
          </a:prstGeom>
          <a:blipFill>
            <a:blip r:embed="rId2">
              <a:extLst>
                <a:ext uri="{28A0092B-C50C-407E-A947-70E740481C1C}">
                  <a14:useLocalDpi xmlns:a14="http://schemas.microsoft.com/office/drawing/2010/main" val="0"/>
                </a:ext>
              </a:extLst>
            </a:blip>
            <a:stretch>
              <a:fillRect l="-5501" r="-142830"/>
            </a:stretch>
          </a:blip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A064C690-A944-5BF7-A61E-26A7F43D94B9}"/>
              </a:ext>
            </a:extLst>
          </p:cNvPr>
          <p:cNvGrpSpPr/>
          <p:nvPr/>
        </p:nvGrpSpPr>
        <p:grpSpPr>
          <a:xfrm>
            <a:off x="-1" y="512763"/>
            <a:ext cx="8573549" cy="500980"/>
            <a:chOff x="-1" y="855678"/>
            <a:chExt cx="8573549" cy="500980"/>
          </a:xfrm>
        </p:grpSpPr>
        <p:sp>
          <p:nvSpPr>
            <p:cNvPr id="2" name="Arrow: Pentagon 1">
              <a:extLst>
                <a:ext uri="{FF2B5EF4-FFF2-40B4-BE49-F238E27FC236}">
                  <a16:creationId xmlns:a16="http://schemas.microsoft.com/office/drawing/2014/main" id="{56CB42AC-F13B-59DF-7302-F1AF8AC51FDD}"/>
                </a:ext>
              </a:extLst>
            </p:cNvPr>
            <p:cNvSpPr/>
            <p:nvPr/>
          </p:nvSpPr>
          <p:spPr>
            <a:xfrm>
              <a:off x="-1" y="855678"/>
              <a:ext cx="8573549" cy="500980"/>
            </a:xfrm>
            <a:prstGeom prst="homePlate">
              <a:avLst>
                <a:gd name="adj" fmla="val 16667"/>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7B13E1D-4FB8-AB4C-56E1-45A8A428C4F4}"/>
                </a:ext>
              </a:extLst>
            </p:cNvPr>
            <p:cNvSpPr txBox="1"/>
            <p:nvPr/>
          </p:nvSpPr>
          <p:spPr>
            <a:xfrm>
              <a:off x="503238" y="921501"/>
              <a:ext cx="4160941" cy="369332"/>
            </a:xfrm>
            <a:prstGeom prst="rect">
              <a:avLst/>
            </a:prstGeom>
            <a:noFill/>
          </p:spPr>
          <p:txBody>
            <a:bodyPr wrap="square" rtlCol="0">
              <a:spAutoFit/>
            </a:bodyPr>
            <a:lstStyle/>
            <a:p>
              <a:r>
                <a:rPr lang="en-GB" b="1" dirty="0">
                  <a:solidFill>
                    <a:schemeClr val="bg1"/>
                  </a:solidFill>
                </a:rPr>
                <a:t>Click to reveal the clues.</a:t>
              </a:r>
            </a:p>
          </p:txBody>
        </p:sp>
      </p:grpSp>
    </p:spTree>
    <p:extLst>
      <p:ext uri="{BB962C8B-B14F-4D97-AF65-F5344CB8AC3E}">
        <p14:creationId xmlns:p14="http://schemas.microsoft.com/office/powerpoint/2010/main" val="83044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2" presetClass="entr" presetSubtype="2" fill="hold" nodeType="withEffect">
                                  <p:stCondLst>
                                    <p:cond delay="25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p:tgtEl>
                                          <p:spTgt spid="50"/>
                                        </p:tgtEl>
                                        <p:attrNameLst>
                                          <p:attrName>ppt_x</p:attrName>
                                        </p:attrNameLst>
                                      </p:cBhvr>
                                      <p:tavLst>
                                        <p:tav tm="0">
                                          <p:val>
                                            <p:strVal val="#ppt_x+#ppt_w*1.125000"/>
                                          </p:val>
                                        </p:tav>
                                        <p:tav tm="100000">
                                          <p:val>
                                            <p:strVal val="#ppt_x"/>
                                          </p:val>
                                        </p:tav>
                                      </p:tavLst>
                                    </p:anim>
                                    <p:animEffect transition="in" filter="wipe(left)">
                                      <p:cBhvr>
                                        <p:cTn id="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6144A723-FCFC-3DA1-48E1-B6E304D6038F}"/>
              </a:ext>
            </a:extLst>
          </p:cNvPr>
          <p:cNvGrpSpPr/>
          <p:nvPr/>
        </p:nvGrpSpPr>
        <p:grpSpPr>
          <a:xfrm>
            <a:off x="981510" y="5151825"/>
            <a:ext cx="3682668" cy="832452"/>
            <a:chOff x="981510" y="5151825"/>
            <a:chExt cx="3682668" cy="832452"/>
          </a:xfrm>
        </p:grpSpPr>
        <p:sp>
          <p:nvSpPr>
            <p:cNvPr id="47" name="Arrow: Pentagon 46">
              <a:extLst>
                <a:ext uri="{FF2B5EF4-FFF2-40B4-BE49-F238E27FC236}">
                  <a16:creationId xmlns:a16="http://schemas.microsoft.com/office/drawing/2014/main" id="{F40BD74F-B615-0E0C-3E95-BA3FE22B7295}"/>
                </a:ext>
              </a:extLst>
            </p:cNvPr>
            <p:cNvSpPr/>
            <p:nvPr/>
          </p:nvSpPr>
          <p:spPr>
            <a:xfrm rot="10800000">
              <a:off x="981510" y="5151825"/>
              <a:ext cx="3682668" cy="832452"/>
            </a:xfrm>
            <a:prstGeom prst="homePlate">
              <a:avLst>
                <a:gd name="adj" fmla="val 18085"/>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CF0FF053-3F54-2939-4BB3-EED21C8072C3}"/>
                </a:ext>
              </a:extLst>
            </p:cNvPr>
            <p:cNvSpPr txBox="1"/>
            <p:nvPr/>
          </p:nvSpPr>
          <p:spPr>
            <a:xfrm>
              <a:off x="1321266" y="5306442"/>
              <a:ext cx="1988191" cy="523220"/>
            </a:xfrm>
            <a:prstGeom prst="rect">
              <a:avLst/>
            </a:prstGeom>
            <a:noFill/>
          </p:spPr>
          <p:txBody>
            <a:bodyPr wrap="square" rtlCol="0">
              <a:spAutoFit/>
            </a:bodyPr>
            <a:lstStyle/>
            <a:p>
              <a:pPr algn="ctr"/>
              <a:r>
                <a:rPr lang="en-GB" sz="2800" b="1" dirty="0">
                  <a:solidFill>
                    <a:schemeClr val="bg1"/>
                  </a:solidFill>
                </a:rPr>
                <a:t>rugby</a:t>
              </a:r>
            </a:p>
          </p:txBody>
        </p:sp>
      </p:grpSp>
      <p:sp>
        <p:nvSpPr>
          <p:cNvPr id="18" name="Rectangle 17">
            <a:extLst>
              <a:ext uri="{FF2B5EF4-FFF2-40B4-BE49-F238E27FC236}">
                <a16:creationId xmlns:a16="http://schemas.microsoft.com/office/drawing/2014/main" id="{DB2FA493-1AA9-E7A5-8C72-012EB8021D4C}"/>
              </a:ext>
            </a:extLst>
          </p:cNvPr>
          <p:cNvSpPr/>
          <p:nvPr/>
        </p:nvSpPr>
        <p:spPr>
          <a:xfrm>
            <a:off x="4572000" y="855677"/>
            <a:ext cx="3852863" cy="5423737"/>
          </a:xfrm>
          <a:prstGeom prst="rect">
            <a:avLst/>
          </a:prstGeom>
          <a:solidFill>
            <a:srgbClr val="AFDEF9">
              <a:alpha val="44000"/>
            </a:srgbClr>
          </a:solid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6DD2405B-B2F9-1952-5926-4E67CBD2DBCE}"/>
              </a:ext>
            </a:extLst>
          </p:cNvPr>
          <p:cNvGrpSpPr/>
          <p:nvPr/>
        </p:nvGrpSpPr>
        <p:grpSpPr>
          <a:xfrm>
            <a:off x="712431" y="2015873"/>
            <a:ext cx="507687" cy="531609"/>
            <a:chOff x="712431" y="2004969"/>
            <a:chExt cx="507687" cy="531609"/>
          </a:xfrm>
        </p:grpSpPr>
        <p:sp>
          <p:nvSpPr>
            <p:cNvPr id="19" name="Oval 18">
              <a:extLst>
                <a:ext uri="{FF2B5EF4-FFF2-40B4-BE49-F238E27FC236}">
                  <a16:creationId xmlns:a16="http://schemas.microsoft.com/office/drawing/2014/main" id="{1CCA3092-4ADC-866F-5FCC-8654824FA083}"/>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9FA1CA6F-F2EC-68A3-55B9-9EFD9B22EC58}"/>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5" name="TextBox 24">
            <a:extLst>
              <a:ext uri="{FF2B5EF4-FFF2-40B4-BE49-F238E27FC236}">
                <a16:creationId xmlns:a16="http://schemas.microsoft.com/office/drawing/2014/main" id="{C440E212-6B82-124C-6735-795AFDDCE634}"/>
              </a:ext>
            </a:extLst>
          </p:cNvPr>
          <p:cNvSpPr txBox="1"/>
          <p:nvPr/>
        </p:nvSpPr>
        <p:spPr>
          <a:xfrm>
            <a:off x="1226825" y="1943197"/>
            <a:ext cx="2950892" cy="646331"/>
          </a:xfrm>
          <a:prstGeom prst="rect">
            <a:avLst/>
          </a:prstGeom>
          <a:noFill/>
        </p:spPr>
        <p:txBody>
          <a:bodyPr wrap="square">
            <a:spAutoFit/>
          </a:bodyPr>
          <a:lstStyle/>
          <a:p>
            <a:r>
              <a:rPr lang="en-GB" dirty="0"/>
              <a:t>I am played with a bat and a hard ball.</a:t>
            </a:r>
          </a:p>
        </p:txBody>
      </p:sp>
      <p:grpSp>
        <p:nvGrpSpPr>
          <p:cNvPr id="26" name="Group 25">
            <a:extLst>
              <a:ext uri="{FF2B5EF4-FFF2-40B4-BE49-F238E27FC236}">
                <a16:creationId xmlns:a16="http://schemas.microsoft.com/office/drawing/2014/main" id="{EA26EE25-21BC-D7FC-E1BD-D3961886834A}"/>
              </a:ext>
            </a:extLst>
          </p:cNvPr>
          <p:cNvGrpSpPr/>
          <p:nvPr/>
        </p:nvGrpSpPr>
        <p:grpSpPr>
          <a:xfrm>
            <a:off x="712431" y="2934423"/>
            <a:ext cx="507687" cy="531609"/>
            <a:chOff x="712431" y="2004969"/>
            <a:chExt cx="507687" cy="531609"/>
          </a:xfrm>
        </p:grpSpPr>
        <p:sp>
          <p:nvSpPr>
            <p:cNvPr id="27" name="Oval 26">
              <a:extLst>
                <a:ext uri="{FF2B5EF4-FFF2-40B4-BE49-F238E27FC236}">
                  <a16:creationId xmlns:a16="http://schemas.microsoft.com/office/drawing/2014/main" id="{AB96342B-8C11-D73F-5FC4-3B2AF318B65A}"/>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9FE7064-DBAF-E009-89D8-6816E6FE7B8C}"/>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9" name="TextBox 28">
            <a:extLst>
              <a:ext uri="{FF2B5EF4-FFF2-40B4-BE49-F238E27FC236}">
                <a16:creationId xmlns:a16="http://schemas.microsoft.com/office/drawing/2014/main" id="{60D0AACD-71B5-5C6D-F9CC-82B1AE6396A4}"/>
              </a:ext>
            </a:extLst>
          </p:cNvPr>
          <p:cNvSpPr txBox="1"/>
          <p:nvPr/>
        </p:nvSpPr>
        <p:spPr>
          <a:xfrm>
            <a:off x="1226825" y="2861747"/>
            <a:ext cx="3196490" cy="646331"/>
          </a:xfrm>
          <a:prstGeom prst="rect">
            <a:avLst/>
          </a:prstGeom>
          <a:noFill/>
        </p:spPr>
        <p:txBody>
          <a:bodyPr wrap="square">
            <a:spAutoFit/>
          </a:bodyPr>
          <a:lstStyle/>
          <a:p>
            <a:r>
              <a:rPr lang="en-GB" dirty="0"/>
              <a:t>Players can score points by making runs.</a:t>
            </a:r>
          </a:p>
        </p:txBody>
      </p:sp>
      <p:grpSp>
        <p:nvGrpSpPr>
          <p:cNvPr id="30" name="Group 29">
            <a:extLst>
              <a:ext uri="{FF2B5EF4-FFF2-40B4-BE49-F238E27FC236}">
                <a16:creationId xmlns:a16="http://schemas.microsoft.com/office/drawing/2014/main" id="{454ED5B6-D955-682A-B5F5-C997699269FC}"/>
              </a:ext>
            </a:extLst>
          </p:cNvPr>
          <p:cNvGrpSpPr/>
          <p:nvPr/>
        </p:nvGrpSpPr>
        <p:grpSpPr>
          <a:xfrm>
            <a:off x="712431" y="3852973"/>
            <a:ext cx="507687" cy="531609"/>
            <a:chOff x="712431" y="2004969"/>
            <a:chExt cx="507687" cy="531609"/>
          </a:xfrm>
        </p:grpSpPr>
        <p:sp>
          <p:nvSpPr>
            <p:cNvPr id="31" name="Oval 30">
              <a:extLst>
                <a:ext uri="{FF2B5EF4-FFF2-40B4-BE49-F238E27FC236}">
                  <a16:creationId xmlns:a16="http://schemas.microsoft.com/office/drawing/2014/main" id="{BF3A85B7-CF5B-D84E-F460-566BEAD7D997}"/>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D98E3732-6D30-EE0A-5FE4-F7F0CE17C954}"/>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33" name="TextBox 32">
            <a:extLst>
              <a:ext uri="{FF2B5EF4-FFF2-40B4-BE49-F238E27FC236}">
                <a16:creationId xmlns:a16="http://schemas.microsoft.com/office/drawing/2014/main" id="{56A76221-8E5B-688E-C991-4930FCC510CD}"/>
              </a:ext>
            </a:extLst>
          </p:cNvPr>
          <p:cNvSpPr txBox="1"/>
          <p:nvPr/>
        </p:nvSpPr>
        <p:spPr>
          <a:xfrm>
            <a:off x="1226825" y="3780297"/>
            <a:ext cx="3196490" cy="646331"/>
          </a:xfrm>
          <a:prstGeom prst="rect">
            <a:avLst/>
          </a:prstGeom>
          <a:noFill/>
        </p:spPr>
        <p:txBody>
          <a:bodyPr wrap="square">
            <a:spAutoFit/>
          </a:bodyPr>
          <a:lstStyle/>
          <a:p>
            <a:r>
              <a:rPr lang="en-GB" dirty="0">
                <a:solidFill>
                  <a:srgbClr val="000000"/>
                </a:solidFill>
                <a:latin typeface="Twinkl" pitchFamily="2" charset="0"/>
              </a:rPr>
              <a:t>One player is a wicket keeper.</a:t>
            </a:r>
          </a:p>
        </p:txBody>
      </p:sp>
      <p:grpSp>
        <p:nvGrpSpPr>
          <p:cNvPr id="36" name="Group 35">
            <a:extLst>
              <a:ext uri="{FF2B5EF4-FFF2-40B4-BE49-F238E27FC236}">
                <a16:creationId xmlns:a16="http://schemas.microsoft.com/office/drawing/2014/main" id="{017CF645-7B20-D577-7E39-C89F108F8058}"/>
              </a:ext>
            </a:extLst>
          </p:cNvPr>
          <p:cNvGrpSpPr/>
          <p:nvPr/>
        </p:nvGrpSpPr>
        <p:grpSpPr>
          <a:xfrm>
            <a:off x="5160387" y="2912694"/>
            <a:ext cx="2676088" cy="1183780"/>
            <a:chOff x="5160387" y="2912694"/>
            <a:chExt cx="2676088" cy="1183780"/>
          </a:xfrm>
        </p:grpSpPr>
        <p:sp>
          <p:nvSpPr>
            <p:cNvPr id="34" name="Rectangle: Rounded Corners 33">
              <a:extLst>
                <a:ext uri="{FF2B5EF4-FFF2-40B4-BE49-F238E27FC236}">
                  <a16:creationId xmlns:a16="http://schemas.microsoft.com/office/drawing/2014/main" id="{A22ACBA1-77BA-59FC-C87D-7A2D302640CA}"/>
                </a:ext>
              </a:extLst>
            </p:cNvPr>
            <p:cNvSpPr/>
            <p:nvPr/>
          </p:nvSpPr>
          <p:spPr>
            <a:xfrm>
              <a:off x="5160387" y="2912694"/>
              <a:ext cx="2676088" cy="1183780"/>
            </a:xfrm>
            <a:prstGeom prst="roundRect">
              <a:avLst>
                <a:gd name="adj" fmla="val 3809"/>
              </a:avLst>
            </a:prstGeom>
            <a:solidFill>
              <a:srgbClr val="AFDEF9"/>
            </a:solidFill>
            <a:ln w="19050">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80D0D1BC-556F-CFE8-7476-EEF079D8D3B5}"/>
                </a:ext>
              </a:extLst>
            </p:cNvPr>
            <p:cNvSpPr txBox="1"/>
            <p:nvPr/>
          </p:nvSpPr>
          <p:spPr>
            <a:xfrm>
              <a:off x="5714060" y="3049935"/>
              <a:ext cx="1568741" cy="954107"/>
            </a:xfrm>
            <a:prstGeom prst="rect">
              <a:avLst/>
            </a:prstGeom>
            <a:noFill/>
          </p:spPr>
          <p:txBody>
            <a:bodyPr wrap="square" rtlCol="0">
              <a:spAutoFit/>
            </a:bodyPr>
            <a:lstStyle/>
            <a:p>
              <a:pPr algn="ctr"/>
              <a:r>
                <a:rPr lang="en-GB" sz="2800" b="1" dirty="0"/>
                <a:t>What Am I?</a:t>
              </a:r>
            </a:p>
          </p:txBody>
        </p:sp>
      </p:grpSp>
      <p:sp>
        <p:nvSpPr>
          <p:cNvPr id="41" name="Rectangle 40">
            <a:extLst>
              <a:ext uri="{FF2B5EF4-FFF2-40B4-BE49-F238E27FC236}">
                <a16:creationId xmlns:a16="http://schemas.microsoft.com/office/drawing/2014/main" id="{2C58ADDE-AD3D-39E4-D040-610BE99000C6}"/>
              </a:ext>
            </a:extLst>
          </p:cNvPr>
          <p:cNvSpPr/>
          <p:nvPr/>
        </p:nvSpPr>
        <p:spPr>
          <a:xfrm>
            <a:off x="4572000" y="855677"/>
            <a:ext cx="3852863" cy="5423737"/>
          </a:xfrm>
          <a:prstGeom prst="rect">
            <a:avLst/>
          </a:prstGeom>
          <a:blipFill>
            <a:blip r:embed="rId2">
              <a:extLst>
                <a:ext uri="{28A0092B-C50C-407E-A947-70E740481C1C}">
                  <a14:useLocalDpi xmlns:a14="http://schemas.microsoft.com/office/drawing/2010/main" val="0"/>
                </a:ext>
              </a:extLst>
            </a:blip>
            <a:stretch>
              <a:fillRect l="-55508" t="2" r="-57900" b="-14675"/>
            </a:stretch>
          </a:blip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C818B47E-259A-2DF3-8FE8-572CCB62ECDB}"/>
              </a:ext>
            </a:extLst>
          </p:cNvPr>
          <p:cNvGrpSpPr/>
          <p:nvPr/>
        </p:nvGrpSpPr>
        <p:grpSpPr>
          <a:xfrm>
            <a:off x="4572000" y="947918"/>
            <a:ext cx="3564338" cy="5327641"/>
            <a:chOff x="4572000" y="947918"/>
            <a:chExt cx="3564338" cy="5327641"/>
          </a:xfrm>
        </p:grpSpPr>
        <p:sp>
          <p:nvSpPr>
            <p:cNvPr id="9" name="Freeform: Shape 8">
              <a:extLst>
                <a:ext uri="{FF2B5EF4-FFF2-40B4-BE49-F238E27FC236}">
                  <a16:creationId xmlns:a16="http://schemas.microsoft.com/office/drawing/2014/main" id="{3F908184-D331-C57F-7A09-7825AEEE8FD6}"/>
                </a:ext>
              </a:extLst>
            </p:cNvPr>
            <p:cNvSpPr/>
            <p:nvPr/>
          </p:nvSpPr>
          <p:spPr>
            <a:xfrm>
              <a:off x="5605856" y="5687257"/>
              <a:ext cx="2530482" cy="588302"/>
            </a:xfrm>
            <a:custGeom>
              <a:avLst/>
              <a:gdLst>
                <a:gd name="connsiteX0" fmla="*/ 148992 w 2530482"/>
                <a:gd name="connsiteY0" fmla="*/ 92758 h 588302"/>
                <a:gd name="connsiteX1" fmla="*/ 6379 w 2530482"/>
                <a:gd name="connsiteY1" fmla="*/ 168259 h 588302"/>
                <a:gd name="connsiteX2" fmla="*/ 274827 w 2530482"/>
                <a:gd name="connsiteY2" fmla="*/ 210204 h 588302"/>
                <a:gd name="connsiteX3" fmla="*/ 442606 w 2530482"/>
                <a:gd name="connsiteY3" fmla="*/ 252149 h 588302"/>
                <a:gd name="connsiteX4" fmla="*/ 870445 w 2530482"/>
                <a:gd name="connsiteY4" fmla="*/ 386372 h 588302"/>
                <a:gd name="connsiteX5" fmla="*/ 1231172 w 2530482"/>
                <a:gd name="connsiteY5" fmla="*/ 520596 h 588302"/>
                <a:gd name="connsiteX6" fmla="*/ 1357006 w 2530482"/>
                <a:gd name="connsiteY6" fmla="*/ 570930 h 588302"/>
                <a:gd name="connsiteX7" fmla="*/ 1810012 w 2530482"/>
                <a:gd name="connsiteY7" fmla="*/ 570930 h 588302"/>
                <a:gd name="connsiteX8" fmla="*/ 2497909 w 2530482"/>
                <a:gd name="connsiteY8" fmla="*/ 579319 h 588302"/>
                <a:gd name="connsiteX9" fmla="*/ 2355296 w 2530482"/>
                <a:gd name="connsiteY9" fmla="*/ 428317 h 588302"/>
                <a:gd name="connsiteX10" fmla="*/ 1793234 w 2530482"/>
                <a:gd name="connsiteY10" fmla="*/ 218593 h 588302"/>
                <a:gd name="connsiteX11" fmla="*/ 1289894 w 2530482"/>
                <a:gd name="connsiteY11" fmla="*/ 117925 h 588302"/>
                <a:gd name="connsiteX12" fmla="*/ 828500 w 2530482"/>
                <a:gd name="connsiteY12" fmla="*/ 479 h 588302"/>
                <a:gd name="connsiteX13" fmla="*/ 148992 w 2530482"/>
                <a:gd name="connsiteY13" fmla="*/ 92758 h 58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0482" h="588302">
                  <a:moveTo>
                    <a:pt x="148992" y="92758"/>
                  </a:moveTo>
                  <a:cubicBezTo>
                    <a:pt x="11972" y="120721"/>
                    <a:pt x="-14593" y="148685"/>
                    <a:pt x="6379" y="168259"/>
                  </a:cubicBezTo>
                  <a:cubicBezTo>
                    <a:pt x="27351" y="187833"/>
                    <a:pt x="202123" y="196222"/>
                    <a:pt x="274827" y="210204"/>
                  </a:cubicBezTo>
                  <a:cubicBezTo>
                    <a:pt x="347532" y="224186"/>
                    <a:pt x="343336" y="222788"/>
                    <a:pt x="442606" y="252149"/>
                  </a:cubicBezTo>
                  <a:cubicBezTo>
                    <a:pt x="541876" y="281510"/>
                    <a:pt x="739017" y="341631"/>
                    <a:pt x="870445" y="386372"/>
                  </a:cubicBezTo>
                  <a:cubicBezTo>
                    <a:pt x="1001873" y="431113"/>
                    <a:pt x="1150079" y="489836"/>
                    <a:pt x="1231172" y="520596"/>
                  </a:cubicBezTo>
                  <a:cubicBezTo>
                    <a:pt x="1312265" y="551356"/>
                    <a:pt x="1260533" y="562541"/>
                    <a:pt x="1357006" y="570930"/>
                  </a:cubicBezTo>
                  <a:cubicBezTo>
                    <a:pt x="1453479" y="579319"/>
                    <a:pt x="1810012" y="570930"/>
                    <a:pt x="1810012" y="570930"/>
                  </a:cubicBezTo>
                  <a:cubicBezTo>
                    <a:pt x="2000163" y="572328"/>
                    <a:pt x="2407028" y="603088"/>
                    <a:pt x="2497909" y="579319"/>
                  </a:cubicBezTo>
                  <a:cubicBezTo>
                    <a:pt x="2588790" y="555550"/>
                    <a:pt x="2472742" y="488438"/>
                    <a:pt x="2355296" y="428317"/>
                  </a:cubicBezTo>
                  <a:cubicBezTo>
                    <a:pt x="2237850" y="368196"/>
                    <a:pt x="1970801" y="270325"/>
                    <a:pt x="1793234" y="218593"/>
                  </a:cubicBezTo>
                  <a:cubicBezTo>
                    <a:pt x="1615667" y="166861"/>
                    <a:pt x="1450683" y="154277"/>
                    <a:pt x="1289894" y="117925"/>
                  </a:cubicBezTo>
                  <a:cubicBezTo>
                    <a:pt x="1129105" y="81573"/>
                    <a:pt x="1014456" y="7470"/>
                    <a:pt x="828500" y="479"/>
                  </a:cubicBezTo>
                  <a:cubicBezTo>
                    <a:pt x="642544" y="-6512"/>
                    <a:pt x="286012" y="64795"/>
                    <a:pt x="148992" y="92758"/>
                  </a:cubicBezTo>
                  <a:close/>
                </a:path>
              </a:pathLst>
            </a:cu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text, vector graphics&#10;&#10;Description automatically generated">
              <a:extLst>
                <a:ext uri="{FF2B5EF4-FFF2-40B4-BE49-F238E27FC236}">
                  <a16:creationId xmlns:a16="http://schemas.microsoft.com/office/drawing/2014/main" id="{7B4D39D1-23CC-F30D-267F-665F2B460F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86" t="3125" b="693"/>
            <a:stretch/>
          </p:blipFill>
          <p:spPr>
            <a:xfrm>
              <a:off x="4572000" y="947918"/>
              <a:ext cx="3419608" cy="5317151"/>
            </a:xfrm>
            <a:prstGeom prst="rect">
              <a:avLst/>
            </a:prstGeom>
          </p:spPr>
        </p:pic>
      </p:grpSp>
      <p:grpSp>
        <p:nvGrpSpPr>
          <p:cNvPr id="4" name="Group 3">
            <a:extLst>
              <a:ext uri="{FF2B5EF4-FFF2-40B4-BE49-F238E27FC236}">
                <a16:creationId xmlns:a16="http://schemas.microsoft.com/office/drawing/2014/main" id="{A064C690-A944-5BF7-A61E-26A7F43D94B9}"/>
              </a:ext>
            </a:extLst>
          </p:cNvPr>
          <p:cNvGrpSpPr/>
          <p:nvPr/>
        </p:nvGrpSpPr>
        <p:grpSpPr>
          <a:xfrm>
            <a:off x="-1" y="512763"/>
            <a:ext cx="8573549" cy="500980"/>
            <a:chOff x="-1" y="855678"/>
            <a:chExt cx="8573549" cy="500980"/>
          </a:xfrm>
        </p:grpSpPr>
        <p:sp>
          <p:nvSpPr>
            <p:cNvPr id="2" name="Arrow: Pentagon 1">
              <a:extLst>
                <a:ext uri="{FF2B5EF4-FFF2-40B4-BE49-F238E27FC236}">
                  <a16:creationId xmlns:a16="http://schemas.microsoft.com/office/drawing/2014/main" id="{56CB42AC-F13B-59DF-7302-F1AF8AC51FDD}"/>
                </a:ext>
              </a:extLst>
            </p:cNvPr>
            <p:cNvSpPr/>
            <p:nvPr/>
          </p:nvSpPr>
          <p:spPr>
            <a:xfrm>
              <a:off x="-1" y="855678"/>
              <a:ext cx="8573549" cy="500980"/>
            </a:xfrm>
            <a:prstGeom prst="homePlate">
              <a:avLst>
                <a:gd name="adj" fmla="val 16667"/>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7B13E1D-4FB8-AB4C-56E1-45A8A428C4F4}"/>
                </a:ext>
              </a:extLst>
            </p:cNvPr>
            <p:cNvSpPr txBox="1"/>
            <p:nvPr/>
          </p:nvSpPr>
          <p:spPr>
            <a:xfrm>
              <a:off x="503238" y="921501"/>
              <a:ext cx="4160941" cy="369332"/>
            </a:xfrm>
            <a:prstGeom prst="rect">
              <a:avLst/>
            </a:prstGeom>
            <a:noFill/>
          </p:spPr>
          <p:txBody>
            <a:bodyPr wrap="square" rtlCol="0">
              <a:spAutoFit/>
            </a:bodyPr>
            <a:lstStyle/>
            <a:p>
              <a:r>
                <a:rPr lang="en-GB" b="1" dirty="0">
                  <a:solidFill>
                    <a:schemeClr val="bg1"/>
                  </a:solidFill>
                </a:rPr>
                <a:t>Click to reveal the clues.</a:t>
              </a:r>
            </a:p>
          </p:txBody>
        </p:sp>
      </p:grpSp>
    </p:spTree>
    <p:extLst>
      <p:ext uri="{BB962C8B-B14F-4D97-AF65-F5344CB8AC3E}">
        <p14:creationId xmlns:p14="http://schemas.microsoft.com/office/powerpoint/2010/main" val="149821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2" presetClass="entr" presetSubtype="2" fill="hold" nodeType="withEffect">
                                  <p:stCondLst>
                                    <p:cond delay="250"/>
                                  </p:stCondLst>
                                  <p:childTnLst>
                                    <p:set>
                                      <p:cBhvr>
                                        <p:cTn id="27" dur="1" fill="hold">
                                          <p:stCondLst>
                                            <p:cond delay="0"/>
                                          </p:stCondLst>
                                        </p:cTn>
                                        <p:tgtEl>
                                          <p:spTgt spid="50"/>
                                        </p:tgtEl>
                                        <p:attrNameLst>
                                          <p:attrName>style.visibility</p:attrName>
                                        </p:attrNameLst>
                                      </p:cBhvr>
                                      <p:to>
                                        <p:strVal val="visible"/>
                                      </p:to>
                                    </p:set>
                                    <p:anim calcmode="lin" valueType="num">
                                      <p:cBhvr additive="base">
                                        <p:cTn id="28" dur="500"/>
                                        <p:tgtEl>
                                          <p:spTgt spid="50"/>
                                        </p:tgtEl>
                                        <p:attrNameLst>
                                          <p:attrName>ppt_x</p:attrName>
                                        </p:attrNameLst>
                                      </p:cBhvr>
                                      <p:tavLst>
                                        <p:tav tm="0">
                                          <p:val>
                                            <p:strVal val="#ppt_x+#ppt_w*1.125000"/>
                                          </p:val>
                                        </p:tav>
                                        <p:tav tm="100000">
                                          <p:val>
                                            <p:strVal val="#ppt_x"/>
                                          </p:val>
                                        </p:tav>
                                      </p:tavLst>
                                    </p:anim>
                                    <p:animEffect transition="in" filter="wipe(left)">
                                      <p:cBhvr>
                                        <p:cTn id="2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6144A723-FCFC-3DA1-48E1-B6E304D6038F}"/>
              </a:ext>
            </a:extLst>
          </p:cNvPr>
          <p:cNvGrpSpPr/>
          <p:nvPr/>
        </p:nvGrpSpPr>
        <p:grpSpPr>
          <a:xfrm>
            <a:off x="981510" y="5151825"/>
            <a:ext cx="3682668" cy="832452"/>
            <a:chOff x="981510" y="5151825"/>
            <a:chExt cx="3682668" cy="832452"/>
          </a:xfrm>
        </p:grpSpPr>
        <p:sp>
          <p:nvSpPr>
            <p:cNvPr id="47" name="Arrow: Pentagon 46">
              <a:extLst>
                <a:ext uri="{FF2B5EF4-FFF2-40B4-BE49-F238E27FC236}">
                  <a16:creationId xmlns:a16="http://schemas.microsoft.com/office/drawing/2014/main" id="{F40BD74F-B615-0E0C-3E95-BA3FE22B7295}"/>
                </a:ext>
              </a:extLst>
            </p:cNvPr>
            <p:cNvSpPr/>
            <p:nvPr/>
          </p:nvSpPr>
          <p:spPr>
            <a:xfrm rot="10800000">
              <a:off x="981510" y="5151825"/>
              <a:ext cx="3682668" cy="832452"/>
            </a:xfrm>
            <a:prstGeom prst="homePlate">
              <a:avLst>
                <a:gd name="adj" fmla="val 18085"/>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CF0FF053-3F54-2939-4BB3-EED21C8072C3}"/>
                </a:ext>
              </a:extLst>
            </p:cNvPr>
            <p:cNvSpPr txBox="1"/>
            <p:nvPr/>
          </p:nvSpPr>
          <p:spPr>
            <a:xfrm>
              <a:off x="1321266" y="5306442"/>
              <a:ext cx="1988191" cy="523220"/>
            </a:xfrm>
            <a:prstGeom prst="rect">
              <a:avLst/>
            </a:prstGeom>
            <a:noFill/>
          </p:spPr>
          <p:txBody>
            <a:bodyPr wrap="square" rtlCol="0">
              <a:spAutoFit/>
            </a:bodyPr>
            <a:lstStyle/>
            <a:p>
              <a:pPr algn="ctr"/>
              <a:r>
                <a:rPr lang="en-GB" sz="2800" b="1" dirty="0">
                  <a:solidFill>
                    <a:schemeClr val="bg1"/>
                  </a:solidFill>
                </a:rPr>
                <a:t>football</a:t>
              </a:r>
            </a:p>
          </p:txBody>
        </p:sp>
      </p:grpSp>
      <p:sp>
        <p:nvSpPr>
          <p:cNvPr id="18" name="Rectangle 17">
            <a:extLst>
              <a:ext uri="{FF2B5EF4-FFF2-40B4-BE49-F238E27FC236}">
                <a16:creationId xmlns:a16="http://schemas.microsoft.com/office/drawing/2014/main" id="{DB2FA493-1AA9-E7A5-8C72-012EB8021D4C}"/>
              </a:ext>
            </a:extLst>
          </p:cNvPr>
          <p:cNvSpPr/>
          <p:nvPr/>
        </p:nvSpPr>
        <p:spPr>
          <a:xfrm>
            <a:off x="4572000" y="855677"/>
            <a:ext cx="3852863" cy="5423737"/>
          </a:xfrm>
          <a:prstGeom prst="rect">
            <a:avLst/>
          </a:prstGeom>
          <a:solidFill>
            <a:srgbClr val="AFDEF9">
              <a:alpha val="44000"/>
            </a:srgbClr>
          </a:solid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6DD2405B-B2F9-1952-5926-4E67CBD2DBCE}"/>
              </a:ext>
            </a:extLst>
          </p:cNvPr>
          <p:cNvGrpSpPr/>
          <p:nvPr/>
        </p:nvGrpSpPr>
        <p:grpSpPr>
          <a:xfrm>
            <a:off x="712431" y="2015873"/>
            <a:ext cx="507687" cy="531609"/>
            <a:chOff x="712431" y="2004969"/>
            <a:chExt cx="507687" cy="531609"/>
          </a:xfrm>
        </p:grpSpPr>
        <p:sp>
          <p:nvSpPr>
            <p:cNvPr id="19" name="Oval 18">
              <a:extLst>
                <a:ext uri="{FF2B5EF4-FFF2-40B4-BE49-F238E27FC236}">
                  <a16:creationId xmlns:a16="http://schemas.microsoft.com/office/drawing/2014/main" id="{1CCA3092-4ADC-866F-5FCC-8654824FA083}"/>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9FA1CA6F-F2EC-68A3-55B9-9EFD9B22EC58}"/>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5" name="TextBox 24">
            <a:extLst>
              <a:ext uri="{FF2B5EF4-FFF2-40B4-BE49-F238E27FC236}">
                <a16:creationId xmlns:a16="http://schemas.microsoft.com/office/drawing/2014/main" id="{C440E212-6B82-124C-6735-795AFDDCE634}"/>
              </a:ext>
            </a:extLst>
          </p:cNvPr>
          <p:cNvSpPr txBox="1"/>
          <p:nvPr/>
        </p:nvSpPr>
        <p:spPr>
          <a:xfrm>
            <a:off x="1226825" y="1943197"/>
            <a:ext cx="2950892" cy="646331"/>
          </a:xfrm>
          <a:prstGeom prst="rect">
            <a:avLst/>
          </a:prstGeom>
          <a:noFill/>
        </p:spPr>
        <p:txBody>
          <a:bodyPr wrap="square">
            <a:spAutoFit/>
          </a:bodyPr>
          <a:lstStyle/>
          <a:p>
            <a:r>
              <a:rPr lang="en-GB" dirty="0"/>
              <a:t>There are two nets, one at either end of the pitch.</a:t>
            </a:r>
          </a:p>
        </p:txBody>
      </p:sp>
      <p:grpSp>
        <p:nvGrpSpPr>
          <p:cNvPr id="26" name="Group 25">
            <a:extLst>
              <a:ext uri="{FF2B5EF4-FFF2-40B4-BE49-F238E27FC236}">
                <a16:creationId xmlns:a16="http://schemas.microsoft.com/office/drawing/2014/main" id="{EA26EE25-21BC-D7FC-E1BD-D3961886834A}"/>
              </a:ext>
            </a:extLst>
          </p:cNvPr>
          <p:cNvGrpSpPr/>
          <p:nvPr/>
        </p:nvGrpSpPr>
        <p:grpSpPr>
          <a:xfrm>
            <a:off x="712431" y="2934423"/>
            <a:ext cx="507687" cy="531609"/>
            <a:chOff x="712431" y="2004969"/>
            <a:chExt cx="507687" cy="531609"/>
          </a:xfrm>
        </p:grpSpPr>
        <p:sp>
          <p:nvSpPr>
            <p:cNvPr id="27" name="Oval 26">
              <a:extLst>
                <a:ext uri="{FF2B5EF4-FFF2-40B4-BE49-F238E27FC236}">
                  <a16:creationId xmlns:a16="http://schemas.microsoft.com/office/drawing/2014/main" id="{AB96342B-8C11-D73F-5FC4-3B2AF318B65A}"/>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9FE7064-DBAF-E009-89D8-6816E6FE7B8C}"/>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9" name="TextBox 28">
            <a:extLst>
              <a:ext uri="{FF2B5EF4-FFF2-40B4-BE49-F238E27FC236}">
                <a16:creationId xmlns:a16="http://schemas.microsoft.com/office/drawing/2014/main" id="{60D0AACD-71B5-5C6D-F9CC-82B1AE6396A4}"/>
              </a:ext>
            </a:extLst>
          </p:cNvPr>
          <p:cNvSpPr txBox="1"/>
          <p:nvPr/>
        </p:nvSpPr>
        <p:spPr>
          <a:xfrm>
            <a:off x="1226825" y="2861747"/>
            <a:ext cx="3196490" cy="646331"/>
          </a:xfrm>
          <a:prstGeom prst="rect">
            <a:avLst/>
          </a:prstGeom>
          <a:noFill/>
        </p:spPr>
        <p:txBody>
          <a:bodyPr wrap="square">
            <a:spAutoFit/>
          </a:bodyPr>
          <a:lstStyle/>
          <a:p>
            <a:r>
              <a:rPr lang="en-GB" dirty="0"/>
              <a:t>Players move the ball with their feet.</a:t>
            </a:r>
          </a:p>
        </p:txBody>
      </p:sp>
      <p:grpSp>
        <p:nvGrpSpPr>
          <p:cNvPr id="30" name="Group 29">
            <a:extLst>
              <a:ext uri="{FF2B5EF4-FFF2-40B4-BE49-F238E27FC236}">
                <a16:creationId xmlns:a16="http://schemas.microsoft.com/office/drawing/2014/main" id="{454ED5B6-D955-682A-B5F5-C997699269FC}"/>
              </a:ext>
            </a:extLst>
          </p:cNvPr>
          <p:cNvGrpSpPr/>
          <p:nvPr/>
        </p:nvGrpSpPr>
        <p:grpSpPr>
          <a:xfrm>
            <a:off x="712431" y="3852973"/>
            <a:ext cx="507687" cy="531609"/>
            <a:chOff x="712431" y="2004969"/>
            <a:chExt cx="507687" cy="531609"/>
          </a:xfrm>
        </p:grpSpPr>
        <p:sp>
          <p:nvSpPr>
            <p:cNvPr id="31" name="Oval 30">
              <a:extLst>
                <a:ext uri="{FF2B5EF4-FFF2-40B4-BE49-F238E27FC236}">
                  <a16:creationId xmlns:a16="http://schemas.microsoft.com/office/drawing/2014/main" id="{BF3A85B7-CF5B-D84E-F460-566BEAD7D997}"/>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D98E3732-6D30-EE0A-5FE4-F7F0CE17C954}"/>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33" name="TextBox 32">
            <a:extLst>
              <a:ext uri="{FF2B5EF4-FFF2-40B4-BE49-F238E27FC236}">
                <a16:creationId xmlns:a16="http://schemas.microsoft.com/office/drawing/2014/main" id="{56A76221-8E5B-688E-C991-4930FCC510CD}"/>
              </a:ext>
            </a:extLst>
          </p:cNvPr>
          <p:cNvSpPr txBox="1"/>
          <p:nvPr/>
        </p:nvSpPr>
        <p:spPr>
          <a:xfrm>
            <a:off x="1226825" y="3780297"/>
            <a:ext cx="3196490" cy="646331"/>
          </a:xfrm>
          <a:prstGeom prst="rect">
            <a:avLst/>
          </a:prstGeom>
          <a:noFill/>
        </p:spPr>
        <p:txBody>
          <a:bodyPr wrap="square">
            <a:spAutoFit/>
          </a:bodyPr>
          <a:lstStyle/>
          <a:p>
            <a:r>
              <a:rPr lang="en-GB" dirty="0">
                <a:solidFill>
                  <a:srgbClr val="000000"/>
                </a:solidFill>
                <a:latin typeface="Twinkl" pitchFamily="2" charset="0"/>
              </a:rPr>
              <a:t>I am sometimes called the ‘beautiful game’.</a:t>
            </a:r>
          </a:p>
        </p:txBody>
      </p:sp>
      <p:grpSp>
        <p:nvGrpSpPr>
          <p:cNvPr id="36" name="Group 35">
            <a:extLst>
              <a:ext uri="{FF2B5EF4-FFF2-40B4-BE49-F238E27FC236}">
                <a16:creationId xmlns:a16="http://schemas.microsoft.com/office/drawing/2014/main" id="{017CF645-7B20-D577-7E39-C89F108F8058}"/>
              </a:ext>
            </a:extLst>
          </p:cNvPr>
          <p:cNvGrpSpPr/>
          <p:nvPr/>
        </p:nvGrpSpPr>
        <p:grpSpPr>
          <a:xfrm>
            <a:off x="5160387" y="2912694"/>
            <a:ext cx="2676088" cy="1183780"/>
            <a:chOff x="5160387" y="2912694"/>
            <a:chExt cx="2676088" cy="1183780"/>
          </a:xfrm>
        </p:grpSpPr>
        <p:sp>
          <p:nvSpPr>
            <p:cNvPr id="34" name="Rectangle: Rounded Corners 33">
              <a:extLst>
                <a:ext uri="{FF2B5EF4-FFF2-40B4-BE49-F238E27FC236}">
                  <a16:creationId xmlns:a16="http://schemas.microsoft.com/office/drawing/2014/main" id="{A22ACBA1-77BA-59FC-C87D-7A2D302640CA}"/>
                </a:ext>
              </a:extLst>
            </p:cNvPr>
            <p:cNvSpPr/>
            <p:nvPr/>
          </p:nvSpPr>
          <p:spPr>
            <a:xfrm>
              <a:off x="5160387" y="2912694"/>
              <a:ext cx="2676088" cy="1183780"/>
            </a:xfrm>
            <a:prstGeom prst="roundRect">
              <a:avLst>
                <a:gd name="adj" fmla="val 3809"/>
              </a:avLst>
            </a:prstGeom>
            <a:solidFill>
              <a:srgbClr val="AFDEF9"/>
            </a:solidFill>
            <a:ln w="19050">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80D0D1BC-556F-CFE8-7476-EEF079D8D3B5}"/>
                </a:ext>
              </a:extLst>
            </p:cNvPr>
            <p:cNvSpPr txBox="1"/>
            <p:nvPr/>
          </p:nvSpPr>
          <p:spPr>
            <a:xfrm>
              <a:off x="5714060" y="3049935"/>
              <a:ext cx="1568741" cy="954107"/>
            </a:xfrm>
            <a:prstGeom prst="rect">
              <a:avLst/>
            </a:prstGeom>
            <a:noFill/>
          </p:spPr>
          <p:txBody>
            <a:bodyPr wrap="square" rtlCol="0">
              <a:spAutoFit/>
            </a:bodyPr>
            <a:lstStyle/>
            <a:p>
              <a:pPr algn="ctr"/>
              <a:r>
                <a:rPr lang="en-GB" sz="2800" b="1" dirty="0"/>
                <a:t>What Am I?</a:t>
              </a:r>
            </a:p>
          </p:txBody>
        </p:sp>
      </p:grpSp>
      <p:sp>
        <p:nvSpPr>
          <p:cNvPr id="41" name="Rectangle 40">
            <a:extLst>
              <a:ext uri="{FF2B5EF4-FFF2-40B4-BE49-F238E27FC236}">
                <a16:creationId xmlns:a16="http://schemas.microsoft.com/office/drawing/2014/main" id="{2C58ADDE-AD3D-39E4-D040-610BE99000C6}"/>
              </a:ext>
            </a:extLst>
          </p:cNvPr>
          <p:cNvSpPr/>
          <p:nvPr/>
        </p:nvSpPr>
        <p:spPr>
          <a:xfrm>
            <a:off x="4572000" y="855677"/>
            <a:ext cx="3852863" cy="5423737"/>
          </a:xfrm>
          <a:prstGeom prst="rect">
            <a:avLst/>
          </a:prstGeom>
          <a:blipFill>
            <a:blip r:embed="rId2">
              <a:extLst>
                <a:ext uri="{28A0092B-C50C-407E-A947-70E740481C1C}">
                  <a14:useLocalDpi xmlns:a14="http://schemas.microsoft.com/office/drawing/2010/main" val="0"/>
                </a:ext>
              </a:extLst>
            </a:blip>
            <a:stretch>
              <a:fillRect l="-26947" r="-72805"/>
            </a:stretch>
          </a:blip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A064C690-A944-5BF7-A61E-26A7F43D94B9}"/>
              </a:ext>
            </a:extLst>
          </p:cNvPr>
          <p:cNvGrpSpPr/>
          <p:nvPr/>
        </p:nvGrpSpPr>
        <p:grpSpPr>
          <a:xfrm>
            <a:off x="-1" y="512763"/>
            <a:ext cx="8573549" cy="500980"/>
            <a:chOff x="-1" y="855678"/>
            <a:chExt cx="8573549" cy="500980"/>
          </a:xfrm>
        </p:grpSpPr>
        <p:sp>
          <p:nvSpPr>
            <p:cNvPr id="2" name="Arrow: Pentagon 1">
              <a:extLst>
                <a:ext uri="{FF2B5EF4-FFF2-40B4-BE49-F238E27FC236}">
                  <a16:creationId xmlns:a16="http://schemas.microsoft.com/office/drawing/2014/main" id="{56CB42AC-F13B-59DF-7302-F1AF8AC51FDD}"/>
                </a:ext>
              </a:extLst>
            </p:cNvPr>
            <p:cNvSpPr/>
            <p:nvPr/>
          </p:nvSpPr>
          <p:spPr>
            <a:xfrm>
              <a:off x="-1" y="855678"/>
              <a:ext cx="8573549" cy="500980"/>
            </a:xfrm>
            <a:prstGeom prst="homePlate">
              <a:avLst>
                <a:gd name="adj" fmla="val 16667"/>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7B13E1D-4FB8-AB4C-56E1-45A8A428C4F4}"/>
                </a:ext>
              </a:extLst>
            </p:cNvPr>
            <p:cNvSpPr txBox="1"/>
            <p:nvPr/>
          </p:nvSpPr>
          <p:spPr>
            <a:xfrm>
              <a:off x="503238" y="921501"/>
              <a:ext cx="4160941" cy="369332"/>
            </a:xfrm>
            <a:prstGeom prst="rect">
              <a:avLst/>
            </a:prstGeom>
            <a:noFill/>
          </p:spPr>
          <p:txBody>
            <a:bodyPr wrap="square" rtlCol="0">
              <a:spAutoFit/>
            </a:bodyPr>
            <a:lstStyle/>
            <a:p>
              <a:r>
                <a:rPr lang="en-GB" b="1" dirty="0">
                  <a:solidFill>
                    <a:schemeClr val="bg1"/>
                  </a:solidFill>
                </a:rPr>
                <a:t>Click to reveal the clues.</a:t>
              </a:r>
            </a:p>
          </p:txBody>
        </p:sp>
      </p:grpSp>
    </p:spTree>
    <p:extLst>
      <p:ext uri="{BB962C8B-B14F-4D97-AF65-F5344CB8AC3E}">
        <p14:creationId xmlns:p14="http://schemas.microsoft.com/office/powerpoint/2010/main" val="119701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2" presetClass="entr" presetSubtype="2" fill="hold" nodeType="withEffect">
                                  <p:stCondLst>
                                    <p:cond delay="25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p:tgtEl>
                                          <p:spTgt spid="50"/>
                                        </p:tgtEl>
                                        <p:attrNameLst>
                                          <p:attrName>ppt_x</p:attrName>
                                        </p:attrNameLst>
                                      </p:cBhvr>
                                      <p:tavLst>
                                        <p:tav tm="0">
                                          <p:val>
                                            <p:strVal val="#ppt_x+#ppt_w*1.125000"/>
                                          </p:val>
                                        </p:tav>
                                        <p:tav tm="100000">
                                          <p:val>
                                            <p:strVal val="#ppt_x"/>
                                          </p:val>
                                        </p:tav>
                                      </p:tavLst>
                                    </p:anim>
                                    <p:animEffect transition="in" filter="wipe(left)">
                                      <p:cBhvr>
                                        <p:cTn id="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6144A723-FCFC-3DA1-48E1-B6E304D6038F}"/>
              </a:ext>
            </a:extLst>
          </p:cNvPr>
          <p:cNvGrpSpPr/>
          <p:nvPr/>
        </p:nvGrpSpPr>
        <p:grpSpPr>
          <a:xfrm>
            <a:off x="981510" y="5151825"/>
            <a:ext cx="3682668" cy="832452"/>
            <a:chOff x="981510" y="5151825"/>
            <a:chExt cx="3682668" cy="832452"/>
          </a:xfrm>
        </p:grpSpPr>
        <p:sp>
          <p:nvSpPr>
            <p:cNvPr id="47" name="Arrow: Pentagon 46">
              <a:extLst>
                <a:ext uri="{FF2B5EF4-FFF2-40B4-BE49-F238E27FC236}">
                  <a16:creationId xmlns:a16="http://schemas.microsoft.com/office/drawing/2014/main" id="{F40BD74F-B615-0E0C-3E95-BA3FE22B7295}"/>
                </a:ext>
              </a:extLst>
            </p:cNvPr>
            <p:cNvSpPr/>
            <p:nvPr/>
          </p:nvSpPr>
          <p:spPr>
            <a:xfrm rot="10800000">
              <a:off x="981510" y="5151825"/>
              <a:ext cx="3682668" cy="832452"/>
            </a:xfrm>
            <a:prstGeom prst="homePlate">
              <a:avLst>
                <a:gd name="adj" fmla="val 18085"/>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CF0FF053-3F54-2939-4BB3-EED21C8072C3}"/>
                </a:ext>
              </a:extLst>
            </p:cNvPr>
            <p:cNvSpPr txBox="1"/>
            <p:nvPr/>
          </p:nvSpPr>
          <p:spPr>
            <a:xfrm>
              <a:off x="1321266" y="5306442"/>
              <a:ext cx="1988191" cy="523220"/>
            </a:xfrm>
            <a:prstGeom prst="rect">
              <a:avLst/>
            </a:prstGeom>
            <a:noFill/>
          </p:spPr>
          <p:txBody>
            <a:bodyPr wrap="square" rtlCol="0">
              <a:spAutoFit/>
            </a:bodyPr>
            <a:lstStyle/>
            <a:p>
              <a:pPr algn="ctr"/>
              <a:r>
                <a:rPr lang="en-GB" sz="2800" b="1" dirty="0">
                  <a:solidFill>
                    <a:schemeClr val="bg1"/>
                  </a:solidFill>
                </a:rPr>
                <a:t>basketball</a:t>
              </a:r>
            </a:p>
          </p:txBody>
        </p:sp>
      </p:grpSp>
      <p:sp>
        <p:nvSpPr>
          <p:cNvPr id="18" name="Rectangle 17">
            <a:extLst>
              <a:ext uri="{FF2B5EF4-FFF2-40B4-BE49-F238E27FC236}">
                <a16:creationId xmlns:a16="http://schemas.microsoft.com/office/drawing/2014/main" id="{DB2FA493-1AA9-E7A5-8C72-012EB8021D4C}"/>
              </a:ext>
            </a:extLst>
          </p:cNvPr>
          <p:cNvSpPr/>
          <p:nvPr/>
        </p:nvSpPr>
        <p:spPr>
          <a:xfrm>
            <a:off x="4572000" y="855677"/>
            <a:ext cx="3852863" cy="5423737"/>
          </a:xfrm>
          <a:prstGeom prst="rect">
            <a:avLst/>
          </a:prstGeom>
          <a:solidFill>
            <a:srgbClr val="AFDEF9">
              <a:alpha val="44000"/>
            </a:srgbClr>
          </a:solid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6DD2405B-B2F9-1952-5926-4E67CBD2DBCE}"/>
              </a:ext>
            </a:extLst>
          </p:cNvPr>
          <p:cNvGrpSpPr/>
          <p:nvPr/>
        </p:nvGrpSpPr>
        <p:grpSpPr>
          <a:xfrm>
            <a:off x="712431" y="1778651"/>
            <a:ext cx="507687" cy="531609"/>
            <a:chOff x="712431" y="2004969"/>
            <a:chExt cx="507687" cy="531609"/>
          </a:xfrm>
        </p:grpSpPr>
        <p:sp>
          <p:nvSpPr>
            <p:cNvPr id="19" name="Oval 18">
              <a:extLst>
                <a:ext uri="{FF2B5EF4-FFF2-40B4-BE49-F238E27FC236}">
                  <a16:creationId xmlns:a16="http://schemas.microsoft.com/office/drawing/2014/main" id="{1CCA3092-4ADC-866F-5FCC-8654824FA083}"/>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9FA1CA6F-F2EC-68A3-55B9-9EFD9B22EC58}"/>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5" name="TextBox 24">
            <a:extLst>
              <a:ext uri="{FF2B5EF4-FFF2-40B4-BE49-F238E27FC236}">
                <a16:creationId xmlns:a16="http://schemas.microsoft.com/office/drawing/2014/main" id="{C440E212-6B82-124C-6735-795AFDDCE634}"/>
              </a:ext>
            </a:extLst>
          </p:cNvPr>
          <p:cNvSpPr txBox="1"/>
          <p:nvPr/>
        </p:nvSpPr>
        <p:spPr>
          <a:xfrm>
            <a:off x="1226825" y="1705975"/>
            <a:ext cx="2950892" cy="646331"/>
          </a:xfrm>
          <a:prstGeom prst="rect">
            <a:avLst/>
          </a:prstGeom>
          <a:noFill/>
        </p:spPr>
        <p:txBody>
          <a:bodyPr wrap="square">
            <a:spAutoFit/>
          </a:bodyPr>
          <a:lstStyle/>
          <a:p>
            <a:r>
              <a:rPr lang="en-GB" dirty="0"/>
              <a:t>I am played on a court by two teams of 5 players.</a:t>
            </a:r>
          </a:p>
        </p:txBody>
      </p:sp>
      <p:grpSp>
        <p:nvGrpSpPr>
          <p:cNvPr id="26" name="Group 25">
            <a:extLst>
              <a:ext uri="{FF2B5EF4-FFF2-40B4-BE49-F238E27FC236}">
                <a16:creationId xmlns:a16="http://schemas.microsoft.com/office/drawing/2014/main" id="{EA26EE25-21BC-D7FC-E1BD-D3961886834A}"/>
              </a:ext>
            </a:extLst>
          </p:cNvPr>
          <p:cNvGrpSpPr/>
          <p:nvPr/>
        </p:nvGrpSpPr>
        <p:grpSpPr>
          <a:xfrm>
            <a:off x="712431" y="2838749"/>
            <a:ext cx="507687" cy="531609"/>
            <a:chOff x="712431" y="2004969"/>
            <a:chExt cx="507687" cy="531609"/>
          </a:xfrm>
        </p:grpSpPr>
        <p:sp>
          <p:nvSpPr>
            <p:cNvPr id="27" name="Oval 26">
              <a:extLst>
                <a:ext uri="{FF2B5EF4-FFF2-40B4-BE49-F238E27FC236}">
                  <a16:creationId xmlns:a16="http://schemas.microsoft.com/office/drawing/2014/main" id="{AB96342B-8C11-D73F-5FC4-3B2AF318B65A}"/>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9FE7064-DBAF-E009-89D8-6816E6FE7B8C}"/>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29" name="TextBox 28">
            <a:extLst>
              <a:ext uri="{FF2B5EF4-FFF2-40B4-BE49-F238E27FC236}">
                <a16:creationId xmlns:a16="http://schemas.microsoft.com/office/drawing/2014/main" id="{60D0AACD-71B5-5C6D-F9CC-82B1AE6396A4}"/>
              </a:ext>
            </a:extLst>
          </p:cNvPr>
          <p:cNvSpPr txBox="1"/>
          <p:nvPr/>
        </p:nvSpPr>
        <p:spPr>
          <a:xfrm>
            <a:off x="1226825" y="2624525"/>
            <a:ext cx="2791502" cy="923330"/>
          </a:xfrm>
          <a:prstGeom prst="rect">
            <a:avLst/>
          </a:prstGeom>
          <a:noFill/>
        </p:spPr>
        <p:txBody>
          <a:bodyPr wrap="square">
            <a:spAutoFit/>
          </a:bodyPr>
          <a:lstStyle/>
          <a:p>
            <a:r>
              <a:rPr lang="en-GB" dirty="0"/>
              <a:t>Players score points by shooting the ball through a hoop.</a:t>
            </a:r>
          </a:p>
        </p:txBody>
      </p:sp>
      <p:grpSp>
        <p:nvGrpSpPr>
          <p:cNvPr id="30" name="Group 29">
            <a:extLst>
              <a:ext uri="{FF2B5EF4-FFF2-40B4-BE49-F238E27FC236}">
                <a16:creationId xmlns:a16="http://schemas.microsoft.com/office/drawing/2014/main" id="{454ED5B6-D955-682A-B5F5-C997699269FC}"/>
              </a:ext>
            </a:extLst>
          </p:cNvPr>
          <p:cNvGrpSpPr/>
          <p:nvPr/>
        </p:nvGrpSpPr>
        <p:grpSpPr>
          <a:xfrm>
            <a:off x="712431" y="3929086"/>
            <a:ext cx="507687" cy="531609"/>
            <a:chOff x="712431" y="2004969"/>
            <a:chExt cx="507687" cy="531609"/>
          </a:xfrm>
        </p:grpSpPr>
        <p:sp>
          <p:nvSpPr>
            <p:cNvPr id="31" name="Oval 30">
              <a:extLst>
                <a:ext uri="{FF2B5EF4-FFF2-40B4-BE49-F238E27FC236}">
                  <a16:creationId xmlns:a16="http://schemas.microsoft.com/office/drawing/2014/main" id="{BF3A85B7-CF5B-D84E-F460-566BEAD7D997}"/>
                </a:ext>
              </a:extLst>
            </p:cNvPr>
            <p:cNvSpPr/>
            <p:nvPr/>
          </p:nvSpPr>
          <p:spPr>
            <a:xfrm>
              <a:off x="719138" y="2004969"/>
              <a:ext cx="500980" cy="500980"/>
            </a:xfrm>
            <a:prstGeom prst="ellips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D98E3732-6D30-EE0A-5FE4-F7F0CE17C954}"/>
                </a:ext>
              </a:extLst>
            </p:cNvPr>
            <p:cNvSpPr txBox="1"/>
            <p:nvPr/>
          </p:nvSpPr>
          <p:spPr>
            <a:xfrm>
              <a:off x="712431" y="2013358"/>
              <a:ext cx="500980" cy="523220"/>
            </a:xfrm>
            <a:prstGeom prst="rect">
              <a:avLst/>
            </a:prstGeom>
            <a:noFill/>
          </p:spPr>
          <p:txBody>
            <a:bodyPr wrap="square" rtlCol="0">
              <a:spAutoFit/>
            </a:bodyPr>
            <a:lstStyle/>
            <a:p>
              <a:pPr algn="ctr"/>
              <a:r>
                <a:rPr lang="en-GB" sz="2800" b="1" dirty="0">
                  <a:solidFill>
                    <a:schemeClr val="bg1"/>
                  </a:solidFill>
                </a:rPr>
                <a:t>?</a:t>
              </a:r>
            </a:p>
          </p:txBody>
        </p:sp>
      </p:grpSp>
      <p:sp>
        <p:nvSpPr>
          <p:cNvPr id="33" name="TextBox 32">
            <a:extLst>
              <a:ext uri="{FF2B5EF4-FFF2-40B4-BE49-F238E27FC236}">
                <a16:creationId xmlns:a16="http://schemas.microsoft.com/office/drawing/2014/main" id="{56A76221-8E5B-688E-C991-4930FCC510CD}"/>
              </a:ext>
            </a:extLst>
          </p:cNvPr>
          <p:cNvSpPr txBox="1"/>
          <p:nvPr/>
        </p:nvSpPr>
        <p:spPr>
          <a:xfrm>
            <a:off x="1226825" y="3733226"/>
            <a:ext cx="3196490" cy="923330"/>
          </a:xfrm>
          <a:prstGeom prst="rect">
            <a:avLst/>
          </a:prstGeom>
          <a:noFill/>
        </p:spPr>
        <p:txBody>
          <a:bodyPr wrap="square">
            <a:spAutoFit/>
          </a:bodyPr>
          <a:lstStyle/>
          <a:p>
            <a:r>
              <a:rPr lang="en-GB" dirty="0">
                <a:solidFill>
                  <a:srgbClr val="000000"/>
                </a:solidFill>
                <a:latin typeface="Twinkl" pitchFamily="2" charset="0"/>
              </a:rPr>
              <a:t>Players can make a slam dunk by pushing the ball through a hoop.</a:t>
            </a:r>
          </a:p>
        </p:txBody>
      </p:sp>
      <p:grpSp>
        <p:nvGrpSpPr>
          <p:cNvPr id="36" name="Group 35">
            <a:extLst>
              <a:ext uri="{FF2B5EF4-FFF2-40B4-BE49-F238E27FC236}">
                <a16:creationId xmlns:a16="http://schemas.microsoft.com/office/drawing/2014/main" id="{017CF645-7B20-D577-7E39-C89F108F8058}"/>
              </a:ext>
            </a:extLst>
          </p:cNvPr>
          <p:cNvGrpSpPr/>
          <p:nvPr/>
        </p:nvGrpSpPr>
        <p:grpSpPr>
          <a:xfrm>
            <a:off x="5160387" y="2912694"/>
            <a:ext cx="2676088" cy="1183780"/>
            <a:chOff x="5160387" y="2912694"/>
            <a:chExt cx="2676088" cy="1183780"/>
          </a:xfrm>
        </p:grpSpPr>
        <p:sp>
          <p:nvSpPr>
            <p:cNvPr id="34" name="Rectangle: Rounded Corners 33">
              <a:extLst>
                <a:ext uri="{FF2B5EF4-FFF2-40B4-BE49-F238E27FC236}">
                  <a16:creationId xmlns:a16="http://schemas.microsoft.com/office/drawing/2014/main" id="{A22ACBA1-77BA-59FC-C87D-7A2D302640CA}"/>
                </a:ext>
              </a:extLst>
            </p:cNvPr>
            <p:cNvSpPr/>
            <p:nvPr/>
          </p:nvSpPr>
          <p:spPr>
            <a:xfrm>
              <a:off x="5160387" y="2912694"/>
              <a:ext cx="2676088" cy="1183780"/>
            </a:xfrm>
            <a:prstGeom prst="roundRect">
              <a:avLst>
                <a:gd name="adj" fmla="val 3809"/>
              </a:avLst>
            </a:prstGeom>
            <a:solidFill>
              <a:srgbClr val="AFDEF9"/>
            </a:solidFill>
            <a:ln w="19050">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80D0D1BC-556F-CFE8-7476-EEF079D8D3B5}"/>
                </a:ext>
              </a:extLst>
            </p:cNvPr>
            <p:cNvSpPr txBox="1"/>
            <p:nvPr/>
          </p:nvSpPr>
          <p:spPr>
            <a:xfrm>
              <a:off x="5714060" y="3049935"/>
              <a:ext cx="1568741" cy="954107"/>
            </a:xfrm>
            <a:prstGeom prst="rect">
              <a:avLst/>
            </a:prstGeom>
            <a:noFill/>
          </p:spPr>
          <p:txBody>
            <a:bodyPr wrap="square" rtlCol="0">
              <a:spAutoFit/>
            </a:bodyPr>
            <a:lstStyle/>
            <a:p>
              <a:pPr algn="ctr"/>
              <a:r>
                <a:rPr lang="en-GB" sz="2800" b="1" dirty="0"/>
                <a:t>What Am I?</a:t>
              </a:r>
            </a:p>
          </p:txBody>
        </p:sp>
      </p:grpSp>
      <p:sp>
        <p:nvSpPr>
          <p:cNvPr id="41" name="Rectangle 40">
            <a:extLst>
              <a:ext uri="{FF2B5EF4-FFF2-40B4-BE49-F238E27FC236}">
                <a16:creationId xmlns:a16="http://schemas.microsoft.com/office/drawing/2014/main" id="{2C58ADDE-AD3D-39E4-D040-610BE99000C6}"/>
              </a:ext>
            </a:extLst>
          </p:cNvPr>
          <p:cNvSpPr/>
          <p:nvPr/>
        </p:nvSpPr>
        <p:spPr>
          <a:xfrm>
            <a:off x="4572000" y="855677"/>
            <a:ext cx="3852863" cy="5423737"/>
          </a:xfrm>
          <a:prstGeom prst="rect">
            <a:avLst/>
          </a:prstGeom>
          <a:blipFill>
            <a:blip r:embed="rId2">
              <a:extLst>
                <a:ext uri="{28A0092B-C50C-407E-A947-70E740481C1C}">
                  <a14:useLocalDpi xmlns:a14="http://schemas.microsoft.com/office/drawing/2010/main" val="0"/>
                </a:ext>
              </a:extLst>
            </a:blip>
            <a:stretch>
              <a:fillRect l="-56534" r="-52984"/>
            </a:stretch>
          </a:blipFill>
          <a:ln w="28575">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A064C690-A944-5BF7-A61E-26A7F43D94B9}"/>
              </a:ext>
            </a:extLst>
          </p:cNvPr>
          <p:cNvGrpSpPr/>
          <p:nvPr/>
        </p:nvGrpSpPr>
        <p:grpSpPr>
          <a:xfrm>
            <a:off x="-1" y="512763"/>
            <a:ext cx="8573549" cy="500980"/>
            <a:chOff x="-1" y="855678"/>
            <a:chExt cx="8573549" cy="500980"/>
          </a:xfrm>
        </p:grpSpPr>
        <p:sp>
          <p:nvSpPr>
            <p:cNvPr id="2" name="Arrow: Pentagon 1">
              <a:extLst>
                <a:ext uri="{FF2B5EF4-FFF2-40B4-BE49-F238E27FC236}">
                  <a16:creationId xmlns:a16="http://schemas.microsoft.com/office/drawing/2014/main" id="{56CB42AC-F13B-59DF-7302-F1AF8AC51FDD}"/>
                </a:ext>
              </a:extLst>
            </p:cNvPr>
            <p:cNvSpPr/>
            <p:nvPr/>
          </p:nvSpPr>
          <p:spPr>
            <a:xfrm>
              <a:off x="-1" y="855678"/>
              <a:ext cx="8573549" cy="500980"/>
            </a:xfrm>
            <a:prstGeom prst="homePlate">
              <a:avLst>
                <a:gd name="adj" fmla="val 16667"/>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7B13E1D-4FB8-AB4C-56E1-45A8A428C4F4}"/>
                </a:ext>
              </a:extLst>
            </p:cNvPr>
            <p:cNvSpPr txBox="1"/>
            <p:nvPr/>
          </p:nvSpPr>
          <p:spPr>
            <a:xfrm>
              <a:off x="503238" y="921501"/>
              <a:ext cx="4160941" cy="369332"/>
            </a:xfrm>
            <a:prstGeom prst="rect">
              <a:avLst/>
            </a:prstGeom>
            <a:noFill/>
          </p:spPr>
          <p:txBody>
            <a:bodyPr wrap="square" rtlCol="0">
              <a:spAutoFit/>
            </a:bodyPr>
            <a:lstStyle/>
            <a:p>
              <a:r>
                <a:rPr lang="en-GB" b="1" dirty="0">
                  <a:solidFill>
                    <a:schemeClr val="bg1"/>
                  </a:solidFill>
                </a:rPr>
                <a:t>Click to reveal the clues.</a:t>
              </a:r>
            </a:p>
          </p:txBody>
        </p:sp>
      </p:grpSp>
      <p:pic>
        <p:nvPicPr>
          <p:cNvPr id="6" name="Picture 5" descr="A couple of people posing for the camera&#10;&#10;Description automatically generated with low confidence">
            <a:extLst>
              <a:ext uri="{FF2B5EF4-FFF2-40B4-BE49-F238E27FC236}">
                <a16:creationId xmlns:a16="http://schemas.microsoft.com/office/drawing/2014/main" id="{733C8C70-5B8C-BF69-FB4C-65F32658DE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28" r="21487" b="17460"/>
          <a:stretch/>
        </p:blipFill>
        <p:spPr>
          <a:xfrm>
            <a:off x="4588231" y="2150192"/>
            <a:ext cx="3817582" cy="4116522"/>
          </a:xfrm>
          <a:prstGeom prst="rect">
            <a:avLst/>
          </a:prstGeom>
        </p:spPr>
      </p:pic>
    </p:spTree>
    <p:extLst>
      <p:ext uri="{BB962C8B-B14F-4D97-AF65-F5344CB8AC3E}">
        <p14:creationId xmlns:p14="http://schemas.microsoft.com/office/powerpoint/2010/main" val="298945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2" presetClass="entr" presetSubtype="2" fill="hold" nodeType="withEffect">
                                  <p:stCondLst>
                                    <p:cond delay="250"/>
                                  </p:stCondLst>
                                  <p:childTnLst>
                                    <p:set>
                                      <p:cBhvr>
                                        <p:cTn id="27" dur="1" fill="hold">
                                          <p:stCondLst>
                                            <p:cond delay="0"/>
                                          </p:stCondLst>
                                        </p:cTn>
                                        <p:tgtEl>
                                          <p:spTgt spid="50"/>
                                        </p:tgtEl>
                                        <p:attrNameLst>
                                          <p:attrName>style.visibility</p:attrName>
                                        </p:attrNameLst>
                                      </p:cBhvr>
                                      <p:to>
                                        <p:strVal val="visible"/>
                                      </p:to>
                                    </p:set>
                                    <p:anim calcmode="lin" valueType="num">
                                      <p:cBhvr additive="base">
                                        <p:cTn id="28" dur="500"/>
                                        <p:tgtEl>
                                          <p:spTgt spid="50"/>
                                        </p:tgtEl>
                                        <p:attrNameLst>
                                          <p:attrName>ppt_x</p:attrName>
                                        </p:attrNameLst>
                                      </p:cBhvr>
                                      <p:tavLst>
                                        <p:tav tm="0">
                                          <p:val>
                                            <p:strVal val="#ppt_x+#ppt_w*1.125000"/>
                                          </p:val>
                                        </p:tav>
                                        <p:tav tm="100000">
                                          <p:val>
                                            <p:strVal val="#ppt_x"/>
                                          </p:val>
                                        </p:tav>
                                      </p:tavLst>
                                    </p:anim>
                                    <p:animEffect transition="in" filter="wipe(left)">
                                      <p:cBhvr>
                                        <p:cTn id="2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P spid="41" grpId="0" animBg="1"/>
    </p:bldLst>
  </p:timing>
</p:sld>
</file>

<file path=ppt/theme/theme1.xml><?xml version="1.0" encoding="utf-8"?>
<a:theme xmlns:a="http://schemas.openxmlformats.org/drawingml/2006/main" name="2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3">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ove PowerPoint Template" id="{45F5E214-4265-433E-A8A9-27D35D6955AC}" vid="{E5D504E5-061B-463E-A4B8-EB139FEE46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Move Template PE</Template>
  <TotalTime>274</TotalTime>
  <Words>627</Words>
  <Application>Microsoft Office PowerPoint</Application>
  <PresentationFormat>On-screen Show (4:3)</PresentationFormat>
  <Paragraphs>107</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Roboto</vt:lpstr>
      <vt:lpstr>Twinkl</vt:lpstr>
      <vt:lpstr>2_Office Theme</vt:lpstr>
      <vt:lpstr>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Disclaimer</dc:title>
  <dc:creator>James Tinkler</dc:creator>
  <cp:lastModifiedBy>James Tinkler</cp:lastModifiedBy>
  <cp:revision>4</cp:revision>
  <dcterms:created xsi:type="dcterms:W3CDTF">2022-08-23T09:57:22Z</dcterms:created>
  <dcterms:modified xsi:type="dcterms:W3CDTF">2022-08-23T14:32:14Z</dcterms:modified>
</cp:coreProperties>
</file>