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handoutMasterIdLst>
    <p:handoutMasterId r:id="rId16"/>
  </p:handoutMasterIdLst>
  <p:sldIdLst>
    <p:sldId id="299" r:id="rId2"/>
    <p:sldId id="300" r:id="rId3"/>
    <p:sldId id="301" r:id="rId4"/>
    <p:sldId id="302" r:id="rId5"/>
    <p:sldId id="303" r:id="rId6"/>
    <p:sldId id="304" r:id="rId7"/>
    <p:sldId id="306" r:id="rId8"/>
    <p:sldId id="307" r:id="rId9"/>
    <p:sldId id="308" r:id="rId10"/>
    <p:sldId id="309" r:id="rId11"/>
    <p:sldId id="310" r:id="rId12"/>
    <p:sldId id="311" r:id="rId13"/>
    <p:sldId id="278"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1185" userDrawn="1">
          <p15:clr>
            <a:srgbClr val="A4A3A4"/>
          </p15:clr>
        </p15:guide>
        <p15:guide id="6" orient="horz" pos="4042" userDrawn="1">
          <p15:clr>
            <a:srgbClr val="A4A3A4"/>
          </p15:clr>
        </p15:guide>
        <p15:guide id="7" pos="22" userDrawn="1">
          <p15:clr>
            <a:srgbClr val="A4A3A4"/>
          </p15:clr>
        </p15:guide>
        <p15:guide id="8" pos="5760" userDrawn="1">
          <p15:clr>
            <a:srgbClr val="A4A3A4"/>
          </p15:clr>
        </p15:guide>
        <p15:guide id="9" orient="horz" userDrawn="1">
          <p15:clr>
            <a:srgbClr val="A4A3A4"/>
          </p15:clr>
        </p15:guide>
        <p15:guide id="10" orient="horz" pos="3838" userDrawn="1">
          <p15:clr>
            <a:srgbClr val="A4A3A4"/>
          </p15:clr>
        </p15:guide>
        <p15:guide id="12" orient="horz" pos="686" userDrawn="1">
          <p15:clr>
            <a:srgbClr val="A4A3A4"/>
          </p15:clr>
        </p15:guide>
        <p15:guide id="13" orient="horz" pos="867" userDrawn="1">
          <p15:clr>
            <a:srgbClr val="A4A3A4"/>
          </p15:clr>
        </p15:guide>
        <p15:guide id="14" orient="horz" pos="278" userDrawn="1">
          <p15:clr>
            <a:srgbClr val="A4A3A4"/>
          </p15:clr>
        </p15:guide>
        <p15:guide id="15" pos="3243" userDrawn="1">
          <p15:clr>
            <a:srgbClr val="A4A3A4"/>
          </p15:clr>
        </p15:guide>
        <p15:guide id="16" orient="horz" pos="2160" userDrawn="1">
          <p15:clr>
            <a:srgbClr val="A4A3A4"/>
          </p15:clr>
        </p15:guide>
        <p15:guide id="17" pos="3470" userDrawn="1">
          <p15:clr>
            <a:srgbClr val="A4A3A4"/>
          </p15:clr>
        </p15:guide>
        <p15:guide id="18" orient="horz" pos="138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A6A9"/>
    <a:srgbClr val="9CA89E"/>
    <a:srgbClr val="415976"/>
    <a:srgbClr val="DFB989"/>
    <a:srgbClr val="123544"/>
    <a:srgbClr val="436B9F"/>
    <a:srgbClr val="58789F"/>
    <a:srgbClr val="EEC391"/>
    <a:srgbClr val="D7AB58"/>
    <a:srgbClr val="E6CE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46" autoAdjust="0"/>
    <p:restoredTop sz="94660"/>
  </p:normalViewPr>
  <p:slideViewPr>
    <p:cSldViewPr snapToGrid="0" showGuides="1">
      <p:cViewPr varScale="1">
        <p:scale>
          <a:sx n="114" d="100"/>
          <a:sy n="114" d="100"/>
        </p:scale>
        <p:origin x="184" y="352"/>
      </p:cViewPr>
      <p:guideLst>
        <p:guide orient="horz" pos="459"/>
        <p:guide pos="2880"/>
        <p:guide pos="5488"/>
        <p:guide pos="272"/>
        <p:guide orient="horz" pos="1185"/>
        <p:guide orient="horz" pos="4042"/>
        <p:guide pos="22"/>
        <p:guide pos="5760"/>
        <p:guide orient="horz"/>
        <p:guide orient="horz" pos="3838"/>
        <p:guide orient="horz" pos="686"/>
        <p:guide orient="horz" pos="867"/>
        <p:guide orient="horz" pos="278"/>
        <p:guide pos="3243"/>
        <p:guide orient="horz" pos="2160"/>
        <p:guide pos="3470"/>
        <p:guide orient="horz" pos="1389"/>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11/02/2021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C56A2-E7E8-CE47-A85F-33C2E5BCA6C6}" type="datetimeFigureOut">
              <a:rPr lang="en-GB" smtClean="0"/>
              <a:t>11/02/2021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767811-11AD-D140-A313-AC1566FE4EE3}" type="slidenum">
              <a:rPr lang="en-GB" smtClean="0"/>
              <a:t>‹#›</a:t>
            </a:fld>
            <a:endParaRPr lang="en-GB"/>
          </a:p>
        </p:txBody>
      </p:sp>
    </p:spTree>
    <p:extLst>
      <p:ext uri="{BB962C8B-B14F-4D97-AF65-F5344CB8AC3E}">
        <p14:creationId xmlns:p14="http://schemas.microsoft.com/office/powerpoint/2010/main" val="3245527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twinkl.co.uk/resources/keystage3-ks3/keystage3-ks3-teachers-toolbox"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twinkl.co.uk/resources/keystage3-ks3/keystage3-ks3-teachers-toolbox" TargetMode="External"/><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hyperlink" Target="https://www.twinkl.co.uk/resources/keystage3-ks3/keystage3-ks3-teachers-toolbox/return-to-school-teacher-toolbox-ks3-ks4"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24155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5% Whit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5% Whit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D92DACA5-0165-5D44-BB66-9A5446230279}"/>
              </a:ext>
            </a:extLst>
          </p:cNvPr>
          <p:cNvSpPr/>
          <p:nvPr userDrawn="1"/>
        </p:nvSpPr>
        <p:spPr>
          <a:xfrm>
            <a:off x="3636579" y="5669024"/>
            <a:ext cx="184982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85006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D92DACA5-0165-5D44-BB66-9A5446230279}"/>
              </a:ext>
            </a:extLst>
          </p:cNvPr>
          <p:cNvSpPr/>
          <p:nvPr userDrawn="1"/>
        </p:nvSpPr>
        <p:spPr>
          <a:xfrm>
            <a:off x="3636579" y="5669024"/>
            <a:ext cx="184982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3" name="Rectangle 2">
            <a:hlinkClick r:id="rId4"/>
            <a:extLst>
              <a:ext uri="{FF2B5EF4-FFF2-40B4-BE49-F238E27FC236}">
                <a16:creationId xmlns:a16="http://schemas.microsoft.com/office/drawing/2014/main" id="{0B68A812-EC3D-284E-8996-6FBD3B5C486E}"/>
              </a:ext>
            </a:extLst>
          </p:cNvPr>
          <p:cNvSpPr/>
          <p:nvPr userDrawn="1"/>
        </p:nvSpPr>
        <p:spPr>
          <a:xfrm>
            <a:off x="3636578" y="3182950"/>
            <a:ext cx="184982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55137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11/02/2021</a:t>
            </a:fld>
            <a:endParaRPr lang="en-GB" dirty="0"/>
          </a:p>
        </p:txBody>
      </p:sp>
    </p:spTree>
  </p:cSld>
  <p:clrMap bg1="lt1" tx1="dk1" bg2="lt2" tx2="dk2" accent1="accent1" accent2="accent2" accent3="accent3" accent4="accent4" accent5="accent5" accent6="accent6" hlink="hlink" folHlink="folHlink"/>
  <p:sldLayoutIdLst>
    <p:sldLayoutId id="2147483711" r:id="rId1"/>
    <p:sldLayoutId id="2147483717" r:id="rId2"/>
    <p:sldLayoutId id="2147483712" r:id="rId3"/>
    <p:sldLayoutId id="2147483713" r:id="rId4"/>
    <p:sldLayoutId id="2147483716" r:id="rId5"/>
    <p:sldLayoutId id="2147483714" r:id="rId6"/>
    <p:sldLayoutId id="2147483715" r:id="rId7"/>
    <p:sldLayoutId id="2147483718" r:id="rId8"/>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0B3DC-AF18-4E42-83A3-C00E5294962C}"/>
              </a:ext>
            </a:extLst>
          </p:cNvPr>
          <p:cNvSpPr/>
          <p:nvPr/>
        </p:nvSpPr>
        <p:spPr>
          <a:xfrm>
            <a:off x="2417763" y="1701800"/>
            <a:ext cx="4319587" cy="2806700"/>
          </a:xfrm>
          <a:prstGeom prst="rect">
            <a:avLst/>
          </a:prstGeom>
          <a:solidFill>
            <a:srgbClr val="65A6A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Title 1">
            <a:extLst>
              <a:ext uri="{FF2B5EF4-FFF2-40B4-BE49-F238E27FC236}">
                <a16:creationId xmlns:a16="http://schemas.microsoft.com/office/drawing/2014/main" id="{57D79163-807E-274C-A626-25F179ED27FA}"/>
              </a:ext>
            </a:extLst>
          </p:cNvPr>
          <p:cNvSpPr txBox="1">
            <a:spLocks/>
          </p:cNvSpPr>
          <p:nvPr/>
        </p:nvSpPr>
        <p:spPr bwMode="auto">
          <a:xfrm>
            <a:off x="2412205" y="2295001"/>
            <a:ext cx="4319587" cy="16202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lnSpc>
                <a:spcPct val="120000"/>
              </a:lnSpc>
            </a:pPr>
            <a:r>
              <a:rPr lang="en-GB" altLang="en-US" sz="4000" b="1" dirty="0">
                <a:solidFill>
                  <a:schemeClr val="bg1"/>
                </a:solidFill>
                <a:latin typeface="Open Sans" panose="020B0606030504020204" pitchFamily="34" charset="0"/>
                <a:cs typeface="Open Sans" panose="020B0606030504020204" pitchFamily="34" charset="0"/>
              </a:rPr>
              <a:t>Easter </a:t>
            </a:r>
            <a:r>
              <a:rPr lang="en-GB" altLang="en-US" sz="4000" b="1" spc="20" dirty="0">
                <a:solidFill>
                  <a:schemeClr val="bg1"/>
                </a:solidFill>
                <a:latin typeface="Open Sans" panose="020B0606030504020204" pitchFamily="34" charset="0"/>
                <a:ea typeface="Open Sans" panose="020B0606030504020204" pitchFamily="34" charset="0"/>
                <a:cs typeface="Open Sans" panose="020B0606030504020204" pitchFamily="34" charset="0"/>
              </a:rPr>
              <a:t>Traditions</a:t>
            </a:r>
            <a:endParaRPr lang="en-GB" altLang="en-US" sz="4000" b="1" dirty="0">
              <a:solidFill>
                <a:schemeClr val="bg1"/>
              </a:solidFill>
              <a:latin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50CD12A8-1A0E-9840-9C91-B6D4FD19CCDB}"/>
              </a:ext>
            </a:extLst>
          </p:cNvPr>
          <p:cNvSpPr/>
          <p:nvPr/>
        </p:nvSpPr>
        <p:spPr>
          <a:xfrm>
            <a:off x="2555875" y="1846263"/>
            <a:ext cx="4032250" cy="2519362"/>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4225714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F798-ED37-8844-9F67-EC6317A85CA8}"/>
              </a:ext>
            </a:extLst>
          </p:cNvPr>
          <p:cNvSpPr txBox="1">
            <a:spLocks/>
          </p:cNvSpPr>
          <p:nvPr/>
        </p:nvSpPr>
        <p:spPr bwMode="auto">
          <a:xfrm>
            <a:off x="278780" y="429958"/>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Bermuda</a:t>
            </a:r>
          </a:p>
        </p:txBody>
      </p:sp>
      <p:sp>
        <p:nvSpPr>
          <p:cNvPr id="3" name="Rectangle 2">
            <a:extLst>
              <a:ext uri="{FF2B5EF4-FFF2-40B4-BE49-F238E27FC236}">
                <a16:creationId xmlns:a16="http://schemas.microsoft.com/office/drawing/2014/main" id="{4486B4B8-BA97-5946-8E7E-09870B0DB52B}"/>
              </a:ext>
            </a:extLst>
          </p:cNvPr>
          <p:cNvSpPr/>
          <p:nvPr/>
        </p:nvSpPr>
        <p:spPr>
          <a:xfrm>
            <a:off x="278780" y="1228353"/>
            <a:ext cx="8552703" cy="968791"/>
          </a:xfrm>
          <a:prstGeom prst="rect">
            <a:avLst/>
          </a:prstGeom>
        </p:spPr>
        <p:txBody>
          <a:bodyPr wrap="square">
            <a:spAutoFit/>
          </a:bodyPr>
          <a:lstStyle/>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Festivities begin on Good Friday with the Bermuda Kite Festival.</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Traditional food includes codfish and hot cross buns.</a:t>
            </a:r>
          </a:p>
        </p:txBody>
      </p:sp>
      <p:pic>
        <p:nvPicPr>
          <p:cNvPr id="5" name="Picture 4">
            <a:extLst>
              <a:ext uri="{FF2B5EF4-FFF2-40B4-BE49-F238E27FC236}">
                <a16:creationId xmlns:a16="http://schemas.microsoft.com/office/drawing/2014/main" id="{0463908E-462C-FC48-A810-0F09221F79C2}"/>
              </a:ext>
            </a:extLst>
          </p:cNvPr>
          <p:cNvPicPr>
            <a:picLocks noChangeAspect="1"/>
          </p:cNvPicPr>
          <p:nvPr/>
        </p:nvPicPr>
        <p:blipFill rotWithShape="1">
          <a:blip r:embed="rId2">
            <a:extLst>
              <a:ext uri="{28A0092B-C50C-407E-A947-70E740481C1C}">
                <a14:useLocalDpi xmlns:a14="http://schemas.microsoft.com/office/drawing/2010/main" val="0"/>
              </a:ext>
            </a:extLst>
          </a:blip>
          <a:srcRect b="12096"/>
          <a:stretch/>
        </p:blipFill>
        <p:spPr>
          <a:xfrm>
            <a:off x="1041721" y="2478998"/>
            <a:ext cx="6956386" cy="3795652"/>
          </a:xfrm>
          <a:prstGeom prst="rect">
            <a:avLst/>
          </a:prstGeom>
        </p:spPr>
      </p:pic>
    </p:spTree>
    <p:extLst>
      <p:ext uri="{BB962C8B-B14F-4D97-AF65-F5344CB8AC3E}">
        <p14:creationId xmlns:p14="http://schemas.microsoft.com/office/powerpoint/2010/main" val="12400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 presetClass="entr" presetSubtype="4" accel="50000" decel="5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F798-ED37-8844-9F67-EC6317A85CA8}"/>
              </a:ext>
            </a:extLst>
          </p:cNvPr>
          <p:cNvSpPr txBox="1">
            <a:spLocks/>
          </p:cNvSpPr>
          <p:nvPr/>
        </p:nvSpPr>
        <p:spPr bwMode="auto">
          <a:xfrm>
            <a:off x="278780" y="429958"/>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3" name="Rectangle 2">
            <a:extLst>
              <a:ext uri="{FF2B5EF4-FFF2-40B4-BE49-F238E27FC236}">
                <a16:creationId xmlns:a16="http://schemas.microsoft.com/office/drawing/2014/main" id="{4486B4B8-BA97-5946-8E7E-09870B0DB52B}"/>
              </a:ext>
            </a:extLst>
          </p:cNvPr>
          <p:cNvSpPr/>
          <p:nvPr/>
        </p:nvSpPr>
        <p:spPr>
          <a:xfrm>
            <a:off x="278781" y="1228353"/>
            <a:ext cx="4848804" cy="4845685"/>
          </a:xfrm>
          <a:prstGeom prst="rect">
            <a:avLst/>
          </a:prstGeom>
        </p:spPr>
        <p:txBody>
          <a:bodyPr wrap="square">
            <a:spAutoFit/>
          </a:bodyPr>
          <a:lstStyle/>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In Germany, Easter is celebrated by lighting bonfires around sunset on Holy Saturday.</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Other traditions include decorating an "Easter tree" with hand-painted eggs, known as the </a:t>
            </a:r>
            <a:r>
              <a:rPr lang="en-GB" sz="1700" dirty="0" err="1">
                <a:latin typeface="Open Sans" panose="020B0606030504020204" pitchFamily="34" charset="0"/>
                <a:ea typeface="Open Sans" panose="020B0606030504020204" pitchFamily="34" charset="0"/>
                <a:cs typeface="Open Sans" panose="020B0606030504020204" pitchFamily="34" charset="0"/>
              </a:rPr>
              <a:t>Ostereierbaum</a:t>
            </a:r>
            <a:r>
              <a:rPr lang="en-GB" sz="1700" dirty="0">
                <a:latin typeface="Open Sans" panose="020B0606030504020204" pitchFamily="34" charset="0"/>
                <a:ea typeface="Open Sans" panose="020B0606030504020204" pitchFamily="34" charset="0"/>
                <a:cs typeface="Open Sans" panose="020B0606030504020204" pitchFamily="34" charset="0"/>
              </a:rPr>
              <a:t>. Usually, families hang the ornaments from a small household tree.</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It is also traditional in Germany to eat something green on Maundy Thursday, which is called </a:t>
            </a:r>
            <a:r>
              <a:rPr lang="en-GB" sz="1700" dirty="0" err="1">
                <a:latin typeface="Open Sans" panose="020B0606030504020204" pitchFamily="34" charset="0"/>
                <a:ea typeface="Open Sans" panose="020B0606030504020204" pitchFamily="34" charset="0"/>
                <a:cs typeface="Open Sans" panose="020B0606030504020204" pitchFamily="34" charset="0"/>
              </a:rPr>
              <a:t>Gründonnerstag</a:t>
            </a:r>
            <a:r>
              <a:rPr lang="en-GB" sz="1700" dirty="0">
                <a:latin typeface="Open Sans" panose="020B0606030504020204" pitchFamily="34" charset="0"/>
                <a:ea typeface="Open Sans" panose="020B0606030504020204" pitchFamily="34" charset="0"/>
                <a:cs typeface="Open Sans" panose="020B0606030504020204" pitchFamily="34" charset="0"/>
              </a:rPr>
              <a:t> (“Green Thursday”).</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Spiced sweet bread, enriched with eggs and dairy then topped with almonds, candied peel and raisins are also popular during Easter for breakfast and afternoon tea.</a:t>
            </a:r>
          </a:p>
        </p:txBody>
      </p:sp>
      <p:pic>
        <p:nvPicPr>
          <p:cNvPr id="6" name="Picture 5">
            <a:extLst>
              <a:ext uri="{FF2B5EF4-FFF2-40B4-BE49-F238E27FC236}">
                <a16:creationId xmlns:a16="http://schemas.microsoft.com/office/drawing/2014/main" id="{700B8595-8E54-3046-829D-5B8E1A9E9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7585" y="1239928"/>
            <a:ext cx="3703898" cy="4475737"/>
          </a:xfrm>
          <a:prstGeom prst="rect">
            <a:avLst/>
          </a:prstGeom>
        </p:spPr>
      </p:pic>
    </p:spTree>
    <p:extLst>
      <p:ext uri="{BB962C8B-B14F-4D97-AF65-F5344CB8AC3E}">
        <p14:creationId xmlns:p14="http://schemas.microsoft.com/office/powerpoint/2010/main" val="167113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2" presetClass="entr" presetSubtype="2" accel="50000" decel="5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86B4B8-BA97-5946-8E7E-09870B0DB52B}"/>
              </a:ext>
            </a:extLst>
          </p:cNvPr>
          <p:cNvSpPr/>
          <p:nvPr/>
        </p:nvSpPr>
        <p:spPr>
          <a:xfrm>
            <a:off x="278780" y="1270590"/>
            <a:ext cx="8506405" cy="5125634"/>
          </a:xfrm>
          <a:prstGeom prst="rect">
            <a:avLst/>
          </a:prstGeom>
        </p:spPr>
        <p:txBody>
          <a:bodyPr wrap="square">
            <a:spAutoFit/>
          </a:bodyPr>
          <a:lstStyle/>
          <a:p>
            <a:pPr>
              <a:lnSpc>
                <a:spcPct val="114000"/>
              </a:lnSpc>
            </a:pPr>
            <a:r>
              <a:rPr lang="en-GB" dirty="0">
                <a:latin typeface="Open Sans" panose="020B0606030504020204" pitchFamily="34" charset="0"/>
                <a:ea typeface="Open Sans" panose="020B0606030504020204" pitchFamily="34" charset="0"/>
                <a:cs typeface="Open Sans" panose="020B0606030504020204" pitchFamily="34" charset="0"/>
              </a:rPr>
              <a:t>The Pope leads the Easter celebrations by holding a huge mass on Good Friday at St. Peter's Basilica in Vatican City, where the Via Crucis, or Station of the Cross, is celebrated. During the mass, a huge crucifix made out of burning torches is raised in the night sky.</a:t>
            </a:r>
          </a:p>
          <a:p>
            <a:pPr>
              <a:lnSpc>
                <a:spcPct val="114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dirty="0">
                <a:latin typeface="Open Sans" panose="020B0606030504020204" pitchFamily="34" charset="0"/>
                <a:ea typeface="Open Sans" panose="020B0606030504020204" pitchFamily="34" charset="0"/>
                <a:cs typeface="Open Sans" panose="020B0606030504020204" pitchFamily="34" charset="0"/>
              </a:rPr>
              <a:t>In Florence, Easter Sunday is marked by the </a:t>
            </a:r>
            <a:r>
              <a:rPr lang="en-GB" dirty="0" err="1">
                <a:latin typeface="Open Sans" panose="020B0606030504020204" pitchFamily="34" charset="0"/>
                <a:ea typeface="Open Sans" panose="020B0606030504020204" pitchFamily="34" charset="0"/>
                <a:cs typeface="Open Sans" panose="020B0606030504020204" pitchFamily="34" charset="0"/>
              </a:rPr>
              <a:t>Scoppio</a:t>
            </a:r>
            <a:r>
              <a:rPr lang="en-GB" dirty="0">
                <a:latin typeface="Open Sans" panose="020B0606030504020204" pitchFamily="34" charset="0"/>
                <a:ea typeface="Open Sans" panose="020B0606030504020204" pitchFamily="34" charset="0"/>
                <a:cs typeface="Open Sans" panose="020B0606030504020204" pitchFamily="34" charset="0"/>
              </a:rPr>
              <a:t> del </a:t>
            </a:r>
            <a:r>
              <a:rPr lang="en-GB" dirty="0" err="1">
                <a:latin typeface="Open Sans" panose="020B0606030504020204" pitchFamily="34" charset="0"/>
                <a:ea typeface="Open Sans" panose="020B0606030504020204" pitchFamily="34" charset="0"/>
                <a:cs typeface="Open Sans" panose="020B0606030504020204" pitchFamily="34" charset="0"/>
              </a:rPr>
              <a:t>Carro</a:t>
            </a:r>
            <a:r>
              <a:rPr lang="en-GB" dirty="0">
                <a:latin typeface="Open Sans" panose="020B0606030504020204" pitchFamily="34" charset="0"/>
                <a:ea typeface="Open Sans" panose="020B0606030504020204" pitchFamily="34" charset="0"/>
                <a:cs typeface="Open Sans" panose="020B0606030504020204" pitchFamily="34" charset="0"/>
              </a:rPr>
              <a:t>. This event sees a huge and extravagantly designed antique wagon, full of fireworks, set alight by a dove-shaped rocket after being hauled into a small square by oxen and hundreds of people in 15th century dress.</a:t>
            </a:r>
          </a:p>
          <a:p>
            <a:pPr>
              <a:lnSpc>
                <a:spcPct val="114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dirty="0">
                <a:latin typeface="Open Sans" panose="020B0606030504020204" pitchFamily="34" charset="0"/>
                <a:ea typeface="Open Sans" panose="020B0606030504020204" pitchFamily="34" charset="0"/>
                <a:cs typeface="Open Sans" panose="020B0606030504020204" pitchFamily="34" charset="0"/>
              </a:rPr>
              <a:t>Religious processions are also held over the course of the three days. People will dress in ancient costumes and parade through main squares carrying artefacts, statues and olive branches.</a:t>
            </a:r>
          </a:p>
          <a:p>
            <a:pPr>
              <a:lnSpc>
                <a:spcPct val="114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dirty="0">
                <a:latin typeface="Open Sans" panose="020B0606030504020204" pitchFamily="34" charset="0"/>
                <a:ea typeface="Open Sans" panose="020B0606030504020204" pitchFamily="34" charset="0"/>
                <a:cs typeface="Open Sans" panose="020B0606030504020204" pitchFamily="34" charset="0"/>
              </a:rPr>
              <a:t>One of the most popular foods during this period is the </a:t>
            </a:r>
            <a:r>
              <a:rPr lang="en-GB" dirty="0" err="1">
                <a:latin typeface="Open Sans" panose="020B0606030504020204" pitchFamily="34" charset="0"/>
                <a:ea typeface="Open Sans" panose="020B0606030504020204" pitchFamily="34" charset="0"/>
                <a:cs typeface="Open Sans" panose="020B0606030504020204" pitchFamily="34" charset="0"/>
              </a:rPr>
              <a:t>Colomba</a:t>
            </a:r>
            <a:r>
              <a:rPr lang="en-GB" dirty="0">
                <a:latin typeface="Open Sans" panose="020B0606030504020204" pitchFamily="34" charset="0"/>
                <a:ea typeface="Open Sans" panose="020B0606030504020204" pitchFamily="34" charset="0"/>
                <a:cs typeface="Open Sans" panose="020B0606030504020204" pitchFamily="34" charset="0"/>
              </a:rPr>
              <a:t> di </a:t>
            </a:r>
            <a:r>
              <a:rPr lang="en-GB" dirty="0" err="1">
                <a:latin typeface="Open Sans" panose="020B0606030504020204" pitchFamily="34" charset="0"/>
                <a:ea typeface="Open Sans" panose="020B0606030504020204" pitchFamily="34" charset="0"/>
                <a:cs typeface="Open Sans" panose="020B0606030504020204" pitchFamily="34" charset="0"/>
              </a:rPr>
              <a:t>Pasqua</a:t>
            </a:r>
            <a:r>
              <a:rPr lang="en-GB" dirty="0">
                <a:latin typeface="Open Sans" panose="020B0606030504020204" pitchFamily="34" charset="0"/>
                <a:ea typeface="Open Sans" panose="020B0606030504020204" pitchFamily="34" charset="0"/>
                <a:cs typeface="Open Sans" panose="020B0606030504020204" pitchFamily="34" charset="0"/>
              </a:rPr>
              <a:t>, a traditional cake which is similar to a panettone.</a:t>
            </a:r>
          </a:p>
        </p:txBody>
      </p:sp>
      <p:sp>
        <p:nvSpPr>
          <p:cNvPr id="7" name="Title 1">
            <a:extLst>
              <a:ext uri="{FF2B5EF4-FFF2-40B4-BE49-F238E27FC236}">
                <a16:creationId xmlns:a16="http://schemas.microsoft.com/office/drawing/2014/main" id="{E82D957D-6D6C-1A45-92FB-D162FD52AEEB}"/>
              </a:ext>
            </a:extLst>
          </p:cNvPr>
          <p:cNvSpPr txBox="1">
            <a:spLocks/>
          </p:cNvSpPr>
          <p:nvPr/>
        </p:nvSpPr>
        <p:spPr bwMode="auto">
          <a:xfrm>
            <a:off x="278780" y="464682"/>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Italy</a:t>
            </a:r>
          </a:p>
        </p:txBody>
      </p:sp>
    </p:spTree>
    <p:extLst>
      <p:ext uri="{BB962C8B-B14F-4D97-AF65-F5344CB8AC3E}">
        <p14:creationId xmlns:p14="http://schemas.microsoft.com/office/powerpoint/2010/main" val="10500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603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F798-ED37-8844-9F67-EC6317A85CA8}"/>
              </a:ext>
            </a:extLst>
          </p:cNvPr>
          <p:cNvSpPr txBox="1">
            <a:spLocks/>
          </p:cNvSpPr>
          <p:nvPr/>
        </p:nvSpPr>
        <p:spPr bwMode="auto">
          <a:xfrm>
            <a:off x="278780" y="429958"/>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Easter</a:t>
            </a:r>
          </a:p>
        </p:txBody>
      </p:sp>
      <p:sp>
        <p:nvSpPr>
          <p:cNvPr id="3" name="Rectangle 2">
            <a:extLst>
              <a:ext uri="{FF2B5EF4-FFF2-40B4-BE49-F238E27FC236}">
                <a16:creationId xmlns:a16="http://schemas.microsoft.com/office/drawing/2014/main" id="{4486B4B8-BA97-5946-8E7E-09870B0DB52B}"/>
              </a:ext>
            </a:extLst>
          </p:cNvPr>
          <p:cNvSpPr/>
          <p:nvPr/>
        </p:nvSpPr>
        <p:spPr>
          <a:xfrm>
            <a:off x="278781" y="1050671"/>
            <a:ext cx="4829248" cy="5442131"/>
          </a:xfrm>
          <a:prstGeom prst="rect">
            <a:avLst/>
          </a:prstGeom>
        </p:spPr>
        <p:txBody>
          <a:bodyPr wrap="square">
            <a:spAutoFit/>
          </a:bodyPr>
          <a:lstStyle/>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Easter is a Christian festival celebrating Jesus Christ’s resurrection following crucifixion. It marks the end of Holy Week, the end of Lent, and the last day of the Easter Triduum (starting from the evening of Maundy Thursday, through Good Friday, Holy Saturday, and Easter Sunday). </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Easter is celebrated on the first Sunday following the full Moon that occurs on or just after the spring equinox.  Easter is a “movable feast” and does not have a fixed date. However, it is always held on a Sunday between 22nd March and 8th May. </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There are lots of ways people celebrate Easter around the world that are different from how it is marked in the UK.</a:t>
            </a:r>
          </a:p>
        </p:txBody>
      </p:sp>
      <p:pic>
        <p:nvPicPr>
          <p:cNvPr id="4" name="Picture 3">
            <a:extLst>
              <a:ext uri="{FF2B5EF4-FFF2-40B4-BE49-F238E27FC236}">
                <a16:creationId xmlns:a16="http://schemas.microsoft.com/office/drawing/2014/main" id="{1CDAEE89-4CE9-5145-B909-6F09E1FF1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809" y="0"/>
            <a:ext cx="3773191" cy="6858000"/>
          </a:xfrm>
          <a:prstGeom prst="rect">
            <a:avLst/>
          </a:prstGeom>
        </p:spPr>
      </p:pic>
    </p:spTree>
    <p:extLst>
      <p:ext uri="{BB962C8B-B14F-4D97-AF65-F5344CB8AC3E}">
        <p14:creationId xmlns:p14="http://schemas.microsoft.com/office/powerpoint/2010/main" val="387591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9D8A89-7B97-A04A-8CB7-F7C03359BB29}"/>
              </a:ext>
            </a:extLst>
          </p:cNvPr>
          <p:cNvPicPr>
            <a:picLocks noChangeAspect="1"/>
          </p:cNvPicPr>
          <p:nvPr/>
        </p:nvPicPr>
        <p:blipFill rotWithShape="1">
          <a:blip r:embed="rId2">
            <a:extLst>
              <a:ext uri="{28A0092B-C50C-407E-A947-70E740481C1C}">
                <a14:useLocalDpi xmlns:a14="http://schemas.microsoft.com/office/drawing/2010/main" val="0"/>
              </a:ext>
            </a:extLst>
          </a:blip>
          <a:srcRect l="73323" t="33024" r="-2332" b="37315"/>
          <a:stretch/>
        </p:blipFill>
        <p:spPr>
          <a:xfrm rot="21277111" flipH="1">
            <a:off x="4629808" y="3215319"/>
            <a:ext cx="2091559" cy="2039007"/>
          </a:xfrm>
          <a:prstGeom prst="rect">
            <a:avLst/>
          </a:prstGeom>
        </p:spPr>
      </p:pic>
      <p:sp>
        <p:nvSpPr>
          <p:cNvPr id="3" name="Rectangle 2">
            <a:extLst>
              <a:ext uri="{FF2B5EF4-FFF2-40B4-BE49-F238E27FC236}">
                <a16:creationId xmlns:a16="http://schemas.microsoft.com/office/drawing/2014/main" id="{FB98ECEC-AD91-9D43-A720-4302AAB9D677}"/>
              </a:ext>
            </a:extLst>
          </p:cNvPr>
          <p:cNvSpPr/>
          <p:nvPr/>
        </p:nvSpPr>
        <p:spPr>
          <a:xfrm>
            <a:off x="278781" y="1050671"/>
            <a:ext cx="5396806" cy="3527825"/>
          </a:xfrm>
          <a:prstGeom prst="rect">
            <a:avLst/>
          </a:prstGeom>
        </p:spPr>
        <p:txBody>
          <a:bodyPr wrap="square">
            <a:spAutoFit/>
          </a:bodyPr>
          <a:lstStyle/>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On the Greek island of Corfu, on Easter Saturday, it is traditional to throw old pots out of the windows onto the streets.</a:t>
            </a:r>
          </a:p>
          <a:p>
            <a:pPr>
              <a:lnSpc>
                <a:spcPct val="125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It is thought that the tradition comes from the Venetians who used to throw out all of their </a:t>
            </a:r>
            <a:br>
              <a:rPr lang="en-GB" dirty="0">
                <a:latin typeface="Open Sans" panose="020B0606030504020204" pitchFamily="34" charset="0"/>
                <a:ea typeface="Open Sans" panose="020B0606030504020204" pitchFamily="34" charset="0"/>
                <a:cs typeface="Open Sans" panose="020B0606030504020204" pitchFamily="34" charset="0"/>
              </a:rPr>
            </a:br>
            <a:r>
              <a:rPr lang="en-GB" dirty="0">
                <a:latin typeface="Open Sans" panose="020B0606030504020204" pitchFamily="34" charset="0"/>
                <a:ea typeface="Open Sans" panose="020B0606030504020204" pitchFamily="34" charset="0"/>
                <a:cs typeface="Open Sans" panose="020B0606030504020204" pitchFamily="34" charset="0"/>
              </a:rPr>
              <a:t>old items on New Year’s Day.</a:t>
            </a:r>
          </a:p>
          <a:p>
            <a:pPr>
              <a:lnSpc>
                <a:spcPct val="125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Others believe the throwing of the </a:t>
            </a:r>
          </a:p>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pots welcomes spring.</a:t>
            </a:r>
          </a:p>
        </p:txBody>
      </p:sp>
      <p:sp>
        <p:nvSpPr>
          <p:cNvPr id="4" name="Title 1">
            <a:extLst>
              <a:ext uri="{FF2B5EF4-FFF2-40B4-BE49-F238E27FC236}">
                <a16:creationId xmlns:a16="http://schemas.microsoft.com/office/drawing/2014/main" id="{19D2C4AB-A13A-064D-8042-712E2EA7C9F8}"/>
              </a:ext>
            </a:extLst>
          </p:cNvPr>
          <p:cNvSpPr txBox="1">
            <a:spLocks/>
          </p:cNvSpPr>
          <p:nvPr/>
        </p:nvSpPr>
        <p:spPr bwMode="auto">
          <a:xfrm>
            <a:off x="278780" y="429958"/>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Greece</a:t>
            </a:r>
          </a:p>
        </p:txBody>
      </p:sp>
      <p:pic>
        <p:nvPicPr>
          <p:cNvPr id="5" name="Picture 4">
            <a:extLst>
              <a:ext uri="{FF2B5EF4-FFF2-40B4-BE49-F238E27FC236}">
                <a16:creationId xmlns:a16="http://schemas.microsoft.com/office/drawing/2014/main" id="{F8D885A5-0F73-B44F-92BB-29B8E8187583}"/>
              </a:ext>
            </a:extLst>
          </p:cNvPr>
          <p:cNvPicPr>
            <a:picLocks noChangeAspect="1"/>
          </p:cNvPicPr>
          <p:nvPr/>
        </p:nvPicPr>
        <p:blipFill rotWithShape="1">
          <a:blip r:embed="rId2">
            <a:extLst>
              <a:ext uri="{28A0092B-C50C-407E-A947-70E740481C1C}">
                <a14:useLocalDpi xmlns:a14="http://schemas.microsoft.com/office/drawing/2010/main" val="0"/>
              </a:ext>
            </a:extLst>
          </a:blip>
          <a:srcRect l="10966" r="33674"/>
          <a:stretch/>
        </p:blipFill>
        <p:spPr>
          <a:xfrm flipH="1">
            <a:off x="5304880" y="-1"/>
            <a:ext cx="3991520" cy="6874533"/>
          </a:xfrm>
          <a:prstGeom prst="rect">
            <a:avLst/>
          </a:prstGeom>
        </p:spPr>
      </p:pic>
    </p:spTree>
    <p:extLst>
      <p:ext uri="{BB962C8B-B14F-4D97-AF65-F5344CB8AC3E}">
        <p14:creationId xmlns:p14="http://schemas.microsoft.com/office/powerpoint/2010/main" val="14775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0" presetClass="path" presetSubtype="0" repeatCount="0" accel="50000" decel="50000" fill="hold" nodeType="withEffect">
                                  <p:stCondLst>
                                    <p:cond delay="0"/>
                                  </p:stCondLst>
                                  <p:childTnLst>
                                    <p:animMotion origin="layout" path="M 2.77778E-7 -1.11111E-6 L -0.17917 0.20995 " pathEditMode="relative" rAng="0" ptsTypes="AA">
                                      <p:cBhvr>
                                        <p:cTn id="9" dur="2000" fill="hold"/>
                                        <p:tgtEl>
                                          <p:spTgt spid="2"/>
                                        </p:tgtEl>
                                        <p:attrNameLst>
                                          <p:attrName>ppt_x</p:attrName>
                                          <p:attrName>ppt_y</p:attrName>
                                        </p:attrNameLst>
                                      </p:cBhvr>
                                      <p:rCtr x="-8958" y="1048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98ECEC-AD91-9D43-A720-4302AAB9D677}"/>
              </a:ext>
            </a:extLst>
          </p:cNvPr>
          <p:cNvSpPr/>
          <p:nvPr/>
        </p:nvSpPr>
        <p:spPr>
          <a:xfrm>
            <a:off x="278781" y="1050671"/>
            <a:ext cx="8402764" cy="1915011"/>
          </a:xfrm>
          <a:prstGeom prst="rect">
            <a:avLst/>
          </a:prstGeom>
        </p:spPr>
        <p:txBody>
          <a:bodyPr wrap="square">
            <a:spAutoFit/>
          </a:bodyPr>
          <a:lstStyle/>
          <a:p>
            <a:pPr>
              <a:lnSpc>
                <a:spcPct val="125000"/>
              </a:lnSpc>
            </a:pPr>
            <a:r>
              <a:rPr lang="en-GB" sz="1600" dirty="0">
                <a:latin typeface="Open Sans" panose="020B0606030504020204" pitchFamily="34" charset="0"/>
                <a:ea typeface="Open Sans" panose="020B0606030504020204" pitchFamily="34" charset="0"/>
                <a:cs typeface="Open Sans" panose="020B0606030504020204" pitchFamily="34" charset="0"/>
              </a:rPr>
              <a:t>Across central and eastern Europe, an ancient tradition is to drench each other with buckets of water on Easter Monday. </a:t>
            </a:r>
          </a:p>
          <a:p>
            <a:pPr>
              <a:lnSpc>
                <a:spcPct val="125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nSpc>
                <a:spcPct val="125000"/>
              </a:lnSpc>
            </a:pPr>
            <a:r>
              <a:rPr lang="en-GB" sz="1600" dirty="0">
                <a:latin typeface="Open Sans" panose="020B0606030504020204" pitchFamily="34" charset="0"/>
                <a:ea typeface="Open Sans" panose="020B0606030504020204" pitchFamily="34" charset="0"/>
                <a:cs typeface="Open Sans" panose="020B0606030504020204" pitchFamily="34" charset="0"/>
              </a:rPr>
              <a:t>This tradition is known as “</a:t>
            </a:r>
            <a:r>
              <a:rPr lang="en-GB" sz="1600" dirty="0" err="1">
                <a:latin typeface="Open Sans" panose="020B0606030504020204" pitchFamily="34" charset="0"/>
                <a:ea typeface="Open Sans" panose="020B0606030504020204" pitchFamily="34" charset="0"/>
                <a:cs typeface="Open Sans" panose="020B0606030504020204" pitchFamily="34" charset="0"/>
              </a:rPr>
              <a:t>Smigus-dyngus</a:t>
            </a:r>
            <a:r>
              <a:rPr lang="en-GB" sz="1600" dirty="0">
                <a:latin typeface="Open Sans" panose="020B0606030504020204" pitchFamily="34" charset="0"/>
                <a:ea typeface="Open Sans" panose="020B0606030504020204" pitchFamily="34" charset="0"/>
                <a:cs typeface="Open Sans" panose="020B0606030504020204" pitchFamily="34" charset="0"/>
              </a:rPr>
              <a:t>” (Wet Monday) in Poland, “Watering Monday” in Ukraine, “Watering” in the Czech Republic and Slovakia, and “Sprinkling” in Hungary. </a:t>
            </a:r>
          </a:p>
        </p:txBody>
      </p:sp>
      <p:sp>
        <p:nvSpPr>
          <p:cNvPr id="4" name="Title 1">
            <a:extLst>
              <a:ext uri="{FF2B5EF4-FFF2-40B4-BE49-F238E27FC236}">
                <a16:creationId xmlns:a16="http://schemas.microsoft.com/office/drawing/2014/main" id="{19D2C4AB-A13A-064D-8042-712E2EA7C9F8}"/>
              </a:ext>
            </a:extLst>
          </p:cNvPr>
          <p:cNvSpPr txBox="1">
            <a:spLocks/>
          </p:cNvSpPr>
          <p:nvPr/>
        </p:nvSpPr>
        <p:spPr bwMode="auto">
          <a:xfrm>
            <a:off x="278780" y="429958"/>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Central and Eastern Europe</a:t>
            </a:r>
          </a:p>
          <a:p>
            <a:pPr algn="l"/>
            <a:endPar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C11FE56E-10F6-2349-B715-0A2CC9E17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049" y="3096329"/>
            <a:ext cx="3499703" cy="3273972"/>
          </a:xfrm>
          <a:prstGeom prst="rect">
            <a:avLst/>
          </a:prstGeom>
        </p:spPr>
      </p:pic>
      <p:sp>
        <p:nvSpPr>
          <p:cNvPr id="12" name="Rectangle 11">
            <a:extLst>
              <a:ext uri="{FF2B5EF4-FFF2-40B4-BE49-F238E27FC236}">
                <a16:creationId xmlns:a16="http://schemas.microsoft.com/office/drawing/2014/main" id="{5B38190E-F9D7-9443-B1E5-74C264CFA2BB}"/>
              </a:ext>
            </a:extLst>
          </p:cNvPr>
          <p:cNvSpPr/>
          <p:nvPr/>
        </p:nvSpPr>
        <p:spPr>
          <a:xfrm>
            <a:off x="278779" y="3096329"/>
            <a:ext cx="5007923" cy="3453894"/>
          </a:xfrm>
          <a:prstGeom prst="rect">
            <a:avLst/>
          </a:prstGeom>
        </p:spPr>
        <p:txBody>
          <a:bodyPr wrap="square">
            <a:spAutoFit/>
          </a:bodyPr>
          <a:lstStyle/>
          <a:p>
            <a:pPr>
              <a:lnSpc>
                <a:spcPct val="125000"/>
              </a:lnSpc>
            </a:pPr>
            <a:r>
              <a:rPr lang="en-GB" sz="1600" dirty="0">
                <a:latin typeface="Open Sans" panose="020B0606030504020204" pitchFamily="34" charset="0"/>
                <a:ea typeface="Open Sans" panose="020B0606030504020204" pitchFamily="34" charset="0"/>
                <a:cs typeface="Open Sans" panose="020B0606030504020204" pitchFamily="34" charset="0"/>
              </a:rPr>
              <a:t>Traditionally, it was men who threw the water over the women. The ritual was supposedly based around women’s fertility as the water would have a “cleansing” effect to make them healthy for the upcoming spring.</a:t>
            </a:r>
          </a:p>
          <a:p>
            <a:pPr>
              <a:lnSpc>
                <a:spcPct val="125000"/>
              </a:lnSpc>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a:lnSpc>
                <a:spcPct val="125000"/>
              </a:lnSpc>
            </a:pPr>
            <a:r>
              <a:rPr lang="en-GB" sz="1600" dirty="0">
                <a:latin typeface="Open Sans" panose="020B0606030504020204" pitchFamily="34" charset="0"/>
                <a:ea typeface="Open Sans" panose="020B0606030504020204" pitchFamily="34" charset="0"/>
                <a:cs typeface="Open Sans" panose="020B0606030504020204" pitchFamily="34" charset="0"/>
              </a:rPr>
              <a:t>For example, in Hungary, people will often dress up in folk costumes and the men will douse the women with buckets of water. In Poland, the tradition has evolved into a country-wide water fight.</a:t>
            </a:r>
          </a:p>
        </p:txBody>
      </p:sp>
    </p:spTree>
    <p:extLst>
      <p:ext uri="{BB962C8B-B14F-4D97-AF65-F5344CB8AC3E}">
        <p14:creationId xmlns:p14="http://schemas.microsoft.com/office/powerpoint/2010/main" val="259645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 presetClass="entr" presetSubtype="4" accel="50000" decel="5000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98ECEC-AD91-9D43-A720-4302AAB9D677}"/>
              </a:ext>
            </a:extLst>
          </p:cNvPr>
          <p:cNvSpPr/>
          <p:nvPr/>
        </p:nvSpPr>
        <p:spPr>
          <a:xfrm>
            <a:off x="278781" y="2301402"/>
            <a:ext cx="8402764" cy="1450333"/>
          </a:xfrm>
          <a:prstGeom prst="rect">
            <a:avLst/>
          </a:prstGeom>
        </p:spPr>
        <p:txBody>
          <a:bodyPr wrap="square">
            <a:spAutoFit/>
          </a:bodyPr>
          <a:lstStyle/>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Apparently, in Norway, Easter is a popular time to read crime novels.</a:t>
            </a:r>
          </a:p>
          <a:p>
            <a:pPr>
              <a:lnSpc>
                <a:spcPct val="125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The tradition is said to have started in 1923 when a book publisher promoted its new crime novel on the front pages of newspapers.</a:t>
            </a:r>
          </a:p>
        </p:txBody>
      </p:sp>
      <p:sp>
        <p:nvSpPr>
          <p:cNvPr id="4" name="Title 1">
            <a:extLst>
              <a:ext uri="{FF2B5EF4-FFF2-40B4-BE49-F238E27FC236}">
                <a16:creationId xmlns:a16="http://schemas.microsoft.com/office/drawing/2014/main" id="{19D2C4AB-A13A-064D-8042-712E2EA7C9F8}"/>
              </a:ext>
            </a:extLst>
          </p:cNvPr>
          <p:cNvSpPr txBox="1">
            <a:spLocks/>
          </p:cNvSpPr>
          <p:nvPr/>
        </p:nvSpPr>
        <p:spPr bwMode="auto">
          <a:xfrm>
            <a:off x="278780" y="1350731"/>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Norway</a:t>
            </a:r>
          </a:p>
        </p:txBody>
      </p:sp>
      <p:pic>
        <p:nvPicPr>
          <p:cNvPr id="5" name="Picture 4">
            <a:extLst>
              <a:ext uri="{FF2B5EF4-FFF2-40B4-BE49-F238E27FC236}">
                <a16:creationId xmlns:a16="http://schemas.microsoft.com/office/drawing/2014/main" id="{D3680B75-F51C-0242-A4B6-FA9F3CCCE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38079"/>
            <a:ext cx="9144000" cy="746368"/>
          </a:xfrm>
          <a:prstGeom prst="rect">
            <a:avLst/>
          </a:prstGeom>
        </p:spPr>
      </p:pic>
    </p:spTree>
    <p:extLst>
      <p:ext uri="{BB962C8B-B14F-4D97-AF65-F5344CB8AC3E}">
        <p14:creationId xmlns:p14="http://schemas.microsoft.com/office/powerpoint/2010/main" val="24624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 presetClass="entr" presetSubtype="4" accel="50000" decel="5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98ECEC-AD91-9D43-A720-4302AAB9D677}"/>
              </a:ext>
            </a:extLst>
          </p:cNvPr>
          <p:cNvSpPr/>
          <p:nvPr/>
        </p:nvSpPr>
        <p:spPr>
          <a:xfrm>
            <a:off x="278781" y="1050671"/>
            <a:ext cx="8581440" cy="2489079"/>
          </a:xfrm>
          <a:prstGeom prst="rect">
            <a:avLst/>
          </a:prstGeom>
        </p:spPr>
        <p:txBody>
          <a:bodyPr wrap="square">
            <a:spAutoFit/>
          </a:bodyPr>
          <a:lstStyle/>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Around Easter, it is a tradition in France for the church bells to stop ringing, as a mark of respect for Jesus' death. To explain their silence, children are told the bells have flown to Rome to be blessed by the Pope.</a:t>
            </a:r>
          </a:p>
          <a:p>
            <a:pPr>
              <a:lnSpc>
                <a:spcPct val="125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On the morning of Easter Sunday (Jesus' resurrection), the bells then fly back to France, loaded with sweet treats, which they drop into gardens for the children. Afterwards, they then start ringing joyfully again. </a:t>
            </a:r>
          </a:p>
        </p:txBody>
      </p:sp>
      <p:sp>
        <p:nvSpPr>
          <p:cNvPr id="4" name="Title 1">
            <a:extLst>
              <a:ext uri="{FF2B5EF4-FFF2-40B4-BE49-F238E27FC236}">
                <a16:creationId xmlns:a16="http://schemas.microsoft.com/office/drawing/2014/main" id="{19D2C4AB-A13A-064D-8042-712E2EA7C9F8}"/>
              </a:ext>
            </a:extLst>
          </p:cNvPr>
          <p:cNvSpPr txBox="1">
            <a:spLocks/>
          </p:cNvSpPr>
          <p:nvPr/>
        </p:nvSpPr>
        <p:spPr bwMode="auto">
          <a:xfrm>
            <a:off x="278780" y="429958"/>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France</a:t>
            </a:r>
          </a:p>
        </p:txBody>
      </p:sp>
      <p:pic>
        <p:nvPicPr>
          <p:cNvPr id="7" name="Picture 6">
            <a:extLst>
              <a:ext uri="{FF2B5EF4-FFF2-40B4-BE49-F238E27FC236}">
                <a16:creationId xmlns:a16="http://schemas.microsoft.com/office/drawing/2014/main" id="{9AFEB871-1C85-BD4C-8AD3-C0F558605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559" y="3539750"/>
            <a:ext cx="3950662" cy="2790072"/>
          </a:xfrm>
          <a:prstGeom prst="rect">
            <a:avLst/>
          </a:prstGeom>
        </p:spPr>
      </p:pic>
      <p:sp>
        <p:nvSpPr>
          <p:cNvPr id="8" name="Rectangle 7">
            <a:extLst>
              <a:ext uri="{FF2B5EF4-FFF2-40B4-BE49-F238E27FC236}">
                <a16:creationId xmlns:a16="http://schemas.microsoft.com/office/drawing/2014/main" id="{5E86574B-4856-534D-AC7A-79AD6BA63F2C}"/>
              </a:ext>
            </a:extLst>
          </p:cNvPr>
          <p:cNvSpPr/>
          <p:nvPr/>
        </p:nvSpPr>
        <p:spPr>
          <a:xfrm>
            <a:off x="278781" y="3741683"/>
            <a:ext cx="4545467" cy="2142831"/>
          </a:xfrm>
          <a:prstGeom prst="rect">
            <a:avLst/>
          </a:prstGeom>
        </p:spPr>
        <p:txBody>
          <a:bodyPr wrap="square">
            <a:spAutoFit/>
          </a:bodyPr>
          <a:lstStyle/>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In </a:t>
            </a:r>
            <a:r>
              <a:rPr lang="en-GB" dirty="0" err="1">
                <a:latin typeface="Open Sans" panose="020B0606030504020204" pitchFamily="34" charset="0"/>
                <a:ea typeface="Open Sans" panose="020B0606030504020204" pitchFamily="34" charset="0"/>
                <a:cs typeface="Open Sans" panose="020B0606030504020204" pitchFamily="34" charset="0"/>
              </a:rPr>
              <a:t>Bessières</a:t>
            </a:r>
            <a:r>
              <a:rPr lang="en-GB" dirty="0">
                <a:latin typeface="Open Sans" panose="020B0606030504020204" pitchFamily="34" charset="0"/>
                <a:ea typeface="Open Sans" panose="020B0606030504020204" pitchFamily="34" charset="0"/>
                <a:cs typeface="Open Sans" panose="020B0606030504020204" pitchFamily="34" charset="0"/>
              </a:rPr>
              <a:t>, a small town in the south of France, people gather every Easter Monday to share a gigantic omelette!</a:t>
            </a:r>
          </a:p>
          <a:p>
            <a:pPr>
              <a:lnSpc>
                <a:spcPct val="125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25000"/>
              </a:lnSpc>
            </a:pPr>
            <a:r>
              <a:rPr lang="en-GB" dirty="0">
                <a:latin typeface="Open Sans" panose="020B0606030504020204" pitchFamily="34" charset="0"/>
                <a:ea typeface="Open Sans" panose="020B0606030504020204" pitchFamily="34" charset="0"/>
                <a:cs typeface="Open Sans" panose="020B0606030504020204" pitchFamily="34" charset="0"/>
              </a:rPr>
              <a:t>Around 15 000 eggs are used and it’s big enough to feed thousands of people.</a:t>
            </a:r>
          </a:p>
        </p:txBody>
      </p:sp>
    </p:spTree>
    <p:extLst>
      <p:ext uri="{BB962C8B-B14F-4D97-AF65-F5344CB8AC3E}">
        <p14:creationId xmlns:p14="http://schemas.microsoft.com/office/powerpoint/2010/main" val="421335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98ECEC-AD91-9D43-A720-4302AAB9D677}"/>
              </a:ext>
            </a:extLst>
          </p:cNvPr>
          <p:cNvSpPr/>
          <p:nvPr/>
        </p:nvSpPr>
        <p:spPr>
          <a:xfrm>
            <a:off x="278780" y="1600997"/>
            <a:ext cx="3922829" cy="4036811"/>
          </a:xfrm>
          <a:prstGeom prst="rect">
            <a:avLst/>
          </a:prstGeom>
        </p:spPr>
        <p:txBody>
          <a:bodyPr wrap="square">
            <a:spAutoFit/>
          </a:bodyPr>
          <a:lstStyle/>
          <a:p>
            <a:pPr>
              <a:lnSpc>
                <a:spcPct val="110000"/>
              </a:lnSpc>
            </a:pPr>
            <a:r>
              <a:rPr lang="en-GB" dirty="0">
                <a:latin typeface="Open Sans" panose="020B0606030504020204" pitchFamily="34" charset="0"/>
                <a:ea typeface="Open Sans" panose="020B0606030504020204" pitchFamily="34" charset="0"/>
                <a:cs typeface="Open Sans" panose="020B0606030504020204" pitchFamily="34" charset="0"/>
              </a:rPr>
              <a:t>At the White House in America, an annual Easter Egg Roll is held on its South Lawn.</a:t>
            </a:r>
          </a:p>
          <a:p>
            <a:pPr>
              <a:lnSpc>
                <a:spcPct val="110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dirty="0">
                <a:latin typeface="Open Sans" panose="020B0606030504020204" pitchFamily="34" charset="0"/>
                <a:ea typeface="Open Sans" panose="020B0606030504020204" pitchFamily="34" charset="0"/>
                <a:cs typeface="Open Sans" panose="020B0606030504020204" pitchFamily="34" charset="0"/>
              </a:rPr>
              <a:t>The tradition dates back to 1878. The Egg Roll is held on Easter Monday and it’s usually the president’s wife, the First Lady, who is in charge of the event.</a:t>
            </a:r>
          </a:p>
          <a:p>
            <a:pPr>
              <a:lnSpc>
                <a:spcPct val="110000"/>
              </a:lnSpc>
            </a:pPr>
            <a:endParaRPr lang="en-GB"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pPr>
            <a:r>
              <a:rPr lang="en-GB" dirty="0">
                <a:latin typeface="Open Sans" panose="020B0606030504020204" pitchFamily="34" charset="0"/>
                <a:ea typeface="Open Sans" panose="020B0606030504020204" pitchFamily="34" charset="0"/>
                <a:cs typeface="Open Sans" panose="020B0606030504020204" pitchFamily="34" charset="0"/>
              </a:rPr>
              <a:t>The main activity involves rolling a coloured hard-boiled egg with a large serving spoon.</a:t>
            </a:r>
          </a:p>
        </p:txBody>
      </p:sp>
      <p:sp>
        <p:nvSpPr>
          <p:cNvPr id="4" name="Title 1">
            <a:extLst>
              <a:ext uri="{FF2B5EF4-FFF2-40B4-BE49-F238E27FC236}">
                <a16:creationId xmlns:a16="http://schemas.microsoft.com/office/drawing/2014/main" id="{19D2C4AB-A13A-064D-8042-712E2EA7C9F8}"/>
              </a:ext>
            </a:extLst>
          </p:cNvPr>
          <p:cNvSpPr txBox="1">
            <a:spLocks/>
          </p:cNvSpPr>
          <p:nvPr/>
        </p:nvSpPr>
        <p:spPr bwMode="auto">
          <a:xfrm>
            <a:off x="278780" y="823497"/>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USA</a:t>
            </a:r>
          </a:p>
        </p:txBody>
      </p:sp>
      <p:pic>
        <p:nvPicPr>
          <p:cNvPr id="5" name="Picture 4">
            <a:extLst>
              <a:ext uri="{FF2B5EF4-FFF2-40B4-BE49-F238E27FC236}">
                <a16:creationId xmlns:a16="http://schemas.microsoft.com/office/drawing/2014/main" id="{36853FDB-2BAD-2643-883F-A1974E58E0D4}"/>
              </a:ext>
            </a:extLst>
          </p:cNvPr>
          <p:cNvPicPr>
            <a:picLocks noChangeAspect="1"/>
          </p:cNvPicPr>
          <p:nvPr/>
        </p:nvPicPr>
        <p:blipFill rotWithShape="1">
          <a:blip r:embed="rId2">
            <a:extLst>
              <a:ext uri="{28A0092B-C50C-407E-A947-70E740481C1C}">
                <a14:useLocalDpi xmlns:a14="http://schemas.microsoft.com/office/drawing/2010/main" val="0"/>
              </a:ext>
            </a:extLst>
          </a:blip>
          <a:srcRect l="7176" t="-1039" r="8352" b="1039"/>
          <a:stretch/>
        </p:blipFill>
        <p:spPr>
          <a:xfrm>
            <a:off x="4294206" y="1648235"/>
            <a:ext cx="4573957" cy="3942337"/>
          </a:xfrm>
          <a:prstGeom prst="rect">
            <a:avLst/>
          </a:prstGeom>
        </p:spPr>
      </p:pic>
    </p:spTree>
    <p:extLst>
      <p:ext uri="{BB962C8B-B14F-4D97-AF65-F5344CB8AC3E}">
        <p14:creationId xmlns:p14="http://schemas.microsoft.com/office/powerpoint/2010/main" val="143264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 presetClass="entr" presetSubtype="2" accel="50000" decel="5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F798-ED37-8844-9F67-EC6317A85CA8}"/>
              </a:ext>
            </a:extLst>
          </p:cNvPr>
          <p:cNvSpPr txBox="1">
            <a:spLocks/>
          </p:cNvSpPr>
          <p:nvPr/>
        </p:nvSpPr>
        <p:spPr bwMode="auto">
          <a:xfrm>
            <a:off x="278780" y="1853644"/>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Scandinavia</a:t>
            </a:r>
          </a:p>
        </p:txBody>
      </p:sp>
      <p:sp>
        <p:nvSpPr>
          <p:cNvPr id="3" name="Rectangle 2">
            <a:extLst>
              <a:ext uri="{FF2B5EF4-FFF2-40B4-BE49-F238E27FC236}">
                <a16:creationId xmlns:a16="http://schemas.microsoft.com/office/drawing/2014/main" id="{4486B4B8-BA97-5946-8E7E-09870B0DB52B}"/>
              </a:ext>
            </a:extLst>
          </p:cNvPr>
          <p:cNvSpPr/>
          <p:nvPr/>
        </p:nvSpPr>
        <p:spPr>
          <a:xfrm>
            <a:off x="278781" y="2682702"/>
            <a:ext cx="4829248" cy="1863459"/>
          </a:xfrm>
          <a:prstGeom prst="rect">
            <a:avLst/>
          </a:prstGeom>
        </p:spPr>
        <p:txBody>
          <a:bodyPr wrap="square">
            <a:spAutoFit/>
          </a:bodyPr>
          <a:lstStyle/>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In parts of Scandinavia, children dress up, similar to Halloween, and ask for chocolates and treats.</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They might wear head scarves, make-up and carry twigs with feathers.</a:t>
            </a:r>
          </a:p>
        </p:txBody>
      </p:sp>
      <p:pic>
        <p:nvPicPr>
          <p:cNvPr id="6" name="Picture 5">
            <a:extLst>
              <a:ext uri="{FF2B5EF4-FFF2-40B4-BE49-F238E27FC236}">
                <a16:creationId xmlns:a16="http://schemas.microsoft.com/office/drawing/2014/main" id="{77AF2F3D-D9D5-9040-BE72-3F42851A5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808" y="0"/>
            <a:ext cx="3773191" cy="6858000"/>
          </a:xfrm>
          <a:prstGeom prst="rect">
            <a:avLst/>
          </a:prstGeom>
        </p:spPr>
      </p:pic>
    </p:spTree>
    <p:extLst>
      <p:ext uri="{BB962C8B-B14F-4D97-AF65-F5344CB8AC3E}">
        <p14:creationId xmlns:p14="http://schemas.microsoft.com/office/powerpoint/2010/main" val="77889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F798-ED37-8844-9F67-EC6317A85CA8}"/>
              </a:ext>
            </a:extLst>
          </p:cNvPr>
          <p:cNvSpPr txBox="1">
            <a:spLocks/>
          </p:cNvSpPr>
          <p:nvPr/>
        </p:nvSpPr>
        <p:spPr bwMode="auto">
          <a:xfrm>
            <a:off x="278780" y="429958"/>
            <a:ext cx="8865219" cy="620713"/>
          </a:xfrm>
          <a:prstGeom prst="rect">
            <a:avLst/>
          </a:prstGeom>
          <a:noFill/>
          <a:extLst/>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algn="l"/>
            <a:r>
              <a:rPr lang="en-GB" altLang="en-US" sz="3600" b="1" dirty="0">
                <a:solidFill>
                  <a:srgbClr val="65A6A9"/>
                </a:solidFill>
                <a:latin typeface="Open Sans" panose="020B0606030504020204" pitchFamily="34" charset="0"/>
                <a:ea typeface="Open Sans" panose="020B0606030504020204" pitchFamily="34" charset="0"/>
                <a:cs typeface="Open Sans" panose="020B0606030504020204" pitchFamily="34" charset="0"/>
              </a:rPr>
              <a:t>Spain</a:t>
            </a:r>
          </a:p>
        </p:txBody>
      </p:sp>
      <p:sp>
        <p:nvSpPr>
          <p:cNvPr id="3" name="Rectangle 2">
            <a:extLst>
              <a:ext uri="{FF2B5EF4-FFF2-40B4-BE49-F238E27FC236}">
                <a16:creationId xmlns:a16="http://schemas.microsoft.com/office/drawing/2014/main" id="{4486B4B8-BA97-5946-8E7E-09870B0DB52B}"/>
              </a:ext>
            </a:extLst>
          </p:cNvPr>
          <p:cNvSpPr/>
          <p:nvPr/>
        </p:nvSpPr>
        <p:spPr>
          <a:xfrm>
            <a:off x="278780" y="1228353"/>
            <a:ext cx="8552703" cy="2459904"/>
          </a:xfrm>
          <a:prstGeom prst="rect">
            <a:avLst/>
          </a:prstGeom>
        </p:spPr>
        <p:txBody>
          <a:bodyPr wrap="square">
            <a:spAutoFit/>
          </a:bodyPr>
          <a:lstStyle/>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Known as “</a:t>
            </a:r>
            <a:r>
              <a:rPr lang="en-GB" sz="1700" dirty="0" err="1">
                <a:latin typeface="Open Sans" panose="020B0606030504020204" pitchFamily="34" charset="0"/>
                <a:ea typeface="Open Sans" panose="020B0606030504020204" pitchFamily="34" charset="0"/>
                <a:cs typeface="Open Sans" panose="020B0606030504020204" pitchFamily="34" charset="0"/>
              </a:rPr>
              <a:t>Semana</a:t>
            </a:r>
            <a:r>
              <a:rPr lang="en-GB" sz="1700" dirty="0">
                <a:latin typeface="Open Sans" panose="020B0606030504020204" pitchFamily="34" charset="0"/>
                <a:ea typeface="Open Sans" panose="020B0606030504020204" pitchFamily="34" charset="0"/>
                <a:cs typeface="Open Sans" panose="020B0606030504020204" pitchFamily="34" charset="0"/>
              </a:rPr>
              <a:t> Santa”, or “Holy Week”, Easter is observed for an entire seven days.</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Celebrations begin during the last week of Lent and involve huge religious processions across the country, where people parade through the streets in costumes or hooded robes. </a:t>
            </a:r>
          </a:p>
          <a:p>
            <a:pPr>
              <a:lnSpc>
                <a:spcPct val="114000"/>
              </a:lnSpc>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GB" sz="1700" dirty="0">
                <a:latin typeface="Open Sans" panose="020B0606030504020204" pitchFamily="34" charset="0"/>
                <a:ea typeface="Open Sans" panose="020B0606030504020204" pitchFamily="34" charset="0"/>
                <a:cs typeface="Open Sans" panose="020B0606030504020204" pitchFamily="34" charset="0"/>
              </a:rPr>
              <a:t>Treats such as </a:t>
            </a:r>
            <a:r>
              <a:rPr lang="en-GB" sz="1700" dirty="0" err="1">
                <a:latin typeface="Open Sans" panose="020B0606030504020204" pitchFamily="34" charset="0"/>
                <a:ea typeface="Open Sans" panose="020B0606030504020204" pitchFamily="34" charset="0"/>
                <a:cs typeface="Open Sans" panose="020B0606030504020204" pitchFamily="34" charset="0"/>
              </a:rPr>
              <a:t>torrija</a:t>
            </a:r>
            <a:r>
              <a:rPr lang="en-GB" sz="1700" dirty="0">
                <a:latin typeface="Open Sans" panose="020B0606030504020204" pitchFamily="34" charset="0"/>
                <a:ea typeface="Open Sans" panose="020B0606030504020204" pitchFamily="34" charset="0"/>
                <a:cs typeface="Open Sans" panose="020B0606030504020204" pitchFamily="34" charset="0"/>
              </a:rPr>
              <a:t> (similar to French toast), </a:t>
            </a:r>
            <a:r>
              <a:rPr lang="en-GB" sz="1700" dirty="0" err="1">
                <a:latin typeface="Open Sans" panose="020B0606030504020204" pitchFamily="34" charset="0"/>
                <a:ea typeface="Open Sans" panose="020B0606030504020204" pitchFamily="34" charset="0"/>
                <a:cs typeface="Open Sans" panose="020B0606030504020204" pitchFamily="34" charset="0"/>
              </a:rPr>
              <a:t>pestiños</a:t>
            </a:r>
            <a:r>
              <a:rPr lang="en-GB" sz="1700" dirty="0">
                <a:latin typeface="Open Sans" panose="020B0606030504020204" pitchFamily="34" charset="0"/>
                <a:ea typeface="Open Sans" panose="020B0606030504020204" pitchFamily="34" charset="0"/>
                <a:cs typeface="Open Sans" panose="020B0606030504020204" pitchFamily="34" charset="0"/>
              </a:rPr>
              <a:t> and cakes are very popular. </a:t>
            </a:r>
          </a:p>
        </p:txBody>
      </p:sp>
      <p:pic>
        <p:nvPicPr>
          <p:cNvPr id="6" name="Picture 5">
            <a:extLst>
              <a:ext uri="{FF2B5EF4-FFF2-40B4-BE49-F238E27FC236}">
                <a16:creationId xmlns:a16="http://schemas.microsoft.com/office/drawing/2014/main" id="{43CFF21A-5B0D-BF47-ACF4-088B171AF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559" y="3894339"/>
            <a:ext cx="6609144" cy="2508345"/>
          </a:xfrm>
          <a:prstGeom prst="rect">
            <a:avLst/>
          </a:prstGeom>
        </p:spPr>
      </p:pic>
    </p:spTree>
    <p:extLst>
      <p:ext uri="{BB962C8B-B14F-4D97-AF65-F5344CB8AC3E}">
        <p14:creationId xmlns:p14="http://schemas.microsoft.com/office/powerpoint/2010/main" val="40973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2" presetClass="entr" presetSubtype="4" accel="50000" decel="50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9B3860BD-1FF0-4EB6-9581-A3F374098117}" vid="{F3D069A4-472B-488D-8626-09FE123BB8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Beyond - Debate PowerPoint Template</Template>
  <TotalTime>1210</TotalTime>
  <Words>967</Words>
  <Application>Microsoft Macintosh PowerPoint</Application>
  <PresentationFormat>On-screen Show (4:3)</PresentationFormat>
  <Paragraphs>68</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Open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McDonald [sd16aam]</dc:creator>
  <cp:lastModifiedBy>Yawen Zhao</cp:lastModifiedBy>
  <cp:revision>164</cp:revision>
  <cp:lastPrinted>2021-01-22T10:30:37Z</cp:lastPrinted>
  <dcterms:created xsi:type="dcterms:W3CDTF">2020-07-29T13:12:53Z</dcterms:created>
  <dcterms:modified xsi:type="dcterms:W3CDTF">2021-02-11T15:36:56Z</dcterms:modified>
</cp:coreProperties>
</file>