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00000000000000000" pitchFamily="2" charset="77"/>
      <p:regular r:id="rId20"/>
      <p:bold r:id="rId21"/>
    </p:embeddedFont>
    <p:embeddedFont>
      <p:font typeface="Twinkl ExtraBold" panose="02000000000000000000" pitchFamily="2" charset="77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F15"/>
    <a:srgbClr val="FFCD81"/>
    <a:srgbClr val="611873"/>
    <a:srgbClr val="FCAF18"/>
    <a:srgbClr val="0F1317"/>
    <a:srgbClr val="414243"/>
    <a:srgbClr val="A072B2"/>
    <a:srgbClr val="BC0105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720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hape-spaces-and-measures/time/oclock-and-half-past-time-measurement-maths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hape-spaces-and-measures/time/oclock-and-half-past-time-measurement-maths-key-stage-1-year-1-year-2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hape-spaces-and-measures/time/oclock-and-half-past-time-measurement-maths-key-stage-1-year-1-year-2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hape-spaces-and-measures/time/oclock-and-half-past-time-measurement-maths-key-stage-1-year-1-year-2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hape-spaces-and-measures/time/oclock-and-half-past-time-measurement-maths-key-stage-1-year-1-year-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AAD6AE-45B9-E243-9C43-32AF5BB9CB8A}"/>
              </a:ext>
            </a:extLst>
          </p:cNvPr>
          <p:cNvSpPr/>
          <p:nvPr userDrawn="1"/>
        </p:nvSpPr>
        <p:spPr>
          <a:xfrm>
            <a:off x="8217877" y="5955323"/>
            <a:ext cx="926123" cy="9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815205A3-1B1C-7F45-AA70-C4916A28FA1C}"/>
              </a:ext>
            </a:extLst>
          </p:cNvPr>
          <p:cNvSpPr/>
          <p:nvPr userDrawn="1"/>
        </p:nvSpPr>
        <p:spPr>
          <a:xfrm>
            <a:off x="0" y="5955322"/>
            <a:ext cx="1371600" cy="9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978D1CE-C7F1-C14B-8779-88C1AD104601}"/>
              </a:ext>
            </a:extLst>
          </p:cNvPr>
          <p:cNvSpPr/>
          <p:nvPr userDrawn="1"/>
        </p:nvSpPr>
        <p:spPr>
          <a:xfrm>
            <a:off x="8217877" y="5955323"/>
            <a:ext cx="926123" cy="9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A1691ECC-F206-CA41-AEAA-BD49B5888D18}"/>
              </a:ext>
            </a:extLst>
          </p:cNvPr>
          <p:cNvSpPr/>
          <p:nvPr userDrawn="1"/>
        </p:nvSpPr>
        <p:spPr>
          <a:xfrm>
            <a:off x="8217877" y="6576646"/>
            <a:ext cx="926123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F30E306-A83B-C743-9ED6-9564BAA2D2A5}"/>
              </a:ext>
            </a:extLst>
          </p:cNvPr>
          <p:cNvSpPr/>
          <p:nvPr userDrawn="1"/>
        </p:nvSpPr>
        <p:spPr>
          <a:xfrm>
            <a:off x="8217877" y="6576646"/>
            <a:ext cx="926123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1EFC1610-15AF-9546-BB1B-EF5D489AD6DF}"/>
              </a:ext>
            </a:extLst>
          </p:cNvPr>
          <p:cNvSpPr/>
          <p:nvPr userDrawn="1"/>
        </p:nvSpPr>
        <p:spPr>
          <a:xfrm>
            <a:off x="8217877" y="6576646"/>
            <a:ext cx="926123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964304C7-06AD-ED44-95A0-740504328854}"/>
              </a:ext>
            </a:extLst>
          </p:cNvPr>
          <p:cNvSpPr/>
          <p:nvPr userDrawn="1"/>
        </p:nvSpPr>
        <p:spPr>
          <a:xfrm>
            <a:off x="0" y="5955322"/>
            <a:ext cx="1371600" cy="9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07C8B37C-4EFC-D441-AC6B-49976E3E0736}"/>
              </a:ext>
            </a:extLst>
          </p:cNvPr>
          <p:cNvSpPr/>
          <p:nvPr userDrawn="1"/>
        </p:nvSpPr>
        <p:spPr>
          <a:xfrm>
            <a:off x="8217877" y="5955323"/>
            <a:ext cx="926123" cy="9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452178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251" y="1663992"/>
            <a:ext cx="2809373" cy="2846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9438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17273" y="2551970"/>
            <a:ext cx="3956060" cy="913984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</a:t>
            </a:r>
            <a:r>
              <a:rPr lang="en-GB" b="1" dirty="0">
                <a:solidFill>
                  <a:schemeClr val="tx1"/>
                </a:solidFill>
              </a:rPr>
              <a:t>between 2 and 3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 rot="10800000">
            <a:off x="6676403" y="3046921"/>
            <a:ext cx="130081" cy="934382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315552">
            <a:off x="6968979" y="2650529"/>
            <a:ext cx="130081" cy="7049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701644" y="3051298"/>
            <a:ext cx="73355" cy="72409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701782" y="3380810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9" y="4693624"/>
            <a:ext cx="2509826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half past 2</a:t>
            </a:r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E7E14A-38A3-9B48-8B6C-0E70D89F09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6" y="4575769"/>
            <a:ext cx="2218247" cy="1363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5F1FBF-CC98-B447-B86E-282BC5695B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16" y="4571992"/>
            <a:ext cx="2218246" cy="1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452178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251" y="1663992"/>
            <a:ext cx="2809373" cy="2846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9438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17273" y="2551970"/>
            <a:ext cx="3956060" cy="913984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</a:t>
            </a:r>
            <a:r>
              <a:rPr lang="en-GB" b="1" dirty="0">
                <a:solidFill>
                  <a:schemeClr val="tx1"/>
                </a:solidFill>
              </a:rPr>
              <a:t>between 6 and 7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 rot="10800000">
            <a:off x="6688126" y="3046921"/>
            <a:ext cx="130081" cy="934382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33463">
            <a:off x="6571978" y="3012403"/>
            <a:ext cx="130081" cy="7049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701644" y="3051298"/>
            <a:ext cx="73355" cy="72409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701782" y="3380810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9" y="4693624"/>
            <a:ext cx="2509826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h</a:t>
            </a:r>
            <a:r>
              <a:rPr lang="en-GB" sz="3200" b="1">
                <a:solidFill>
                  <a:srgbClr val="611873"/>
                </a:solidFill>
              </a:rPr>
              <a:t>alf </a:t>
            </a:r>
            <a:r>
              <a:rPr lang="en-GB" sz="3200" b="1" dirty="0">
                <a:solidFill>
                  <a:srgbClr val="611873"/>
                </a:solidFill>
              </a:rPr>
              <a:t>past 6</a:t>
            </a:r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E7E14A-38A3-9B48-8B6C-0E70D89F09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6" y="4575769"/>
            <a:ext cx="2218247" cy="1363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5F1FBF-CC98-B447-B86E-282BC5695B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17" y="4571992"/>
            <a:ext cx="2218244" cy="1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0A91966-2665-BF48-8798-AD7654C3BAD9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022" y="1595885"/>
            <a:ext cx="8141603" cy="64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180000" rIns="108000" bIns="180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Let’s remind ourselves of the hands on a clock.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98258" y="501606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Hands on a Clock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CD3D854-6A60-5A44-86A1-C4812766D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947" y="2308238"/>
            <a:ext cx="3838073" cy="3888377"/>
          </a:xfrm>
          <a:prstGeom prst="rect">
            <a:avLst/>
          </a:prstGeom>
        </p:spPr>
      </p:pic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6B187A7-929C-8C43-9EBC-F4FC5EB0E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4428909" y="2862397"/>
            <a:ext cx="201430" cy="1446887"/>
          </a:xfrm>
          <a:prstGeom prst="rect">
            <a:avLst/>
          </a:prstGeom>
        </p:spPr>
      </p:pic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EE850ED-9DFE-A040-BD3E-D5A8D30EE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47553">
            <a:off x="4816220" y="3911068"/>
            <a:ext cx="201430" cy="1091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E464C-E3C5-B745-AA17-D3D9723CBD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AFD593-F576-2A4C-8B5C-9977CAC58292}"/>
              </a:ext>
            </a:extLst>
          </p:cNvPr>
          <p:cNvCxnSpPr/>
          <p:nvPr/>
        </p:nvCxnSpPr>
        <p:spPr>
          <a:xfrm>
            <a:off x="2884714" y="2862397"/>
            <a:ext cx="1544195" cy="723443"/>
          </a:xfrm>
          <a:prstGeom prst="straightConnector1">
            <a:avLst/>
          </a:prstGeom>
          <a:ln w="57150">
            <a:solidFill>
              <a:srgbClr val="A07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653FA2F-5816-1C46-9B81-88A415CD38F6}"/>
              </a:ext>
            </a:extLst>
          </p:cNvPr>
          <p:cNvSpPr/>
          <p:nvPr/>
        </p:nvSpPr>
        <p:spPr>
          <a:xfrm>
            <a:off x="657846" y="2336373"/>
            <a:ext cx="2880082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minute hand (long hand)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14A7A8-4E1E-6A42-8FCA-CFA2F80EEA5D}"/>
              </a:ext>
            </a:extLst>
          </p:cNvPr>
          <p:cNvSpPr/>
          <p:nvPr/>
        </p:nvSpPr>
        <p:spPr>
          <a:xfrm>
            <a:off x="4472829" y="4195631"/>
            <a:ext cx="113590" cy="113590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E623BE-0410-4845-B291-C81E7D4C2DCE}"/>
              </a:ext>
            </a:extLst>
          </p:cNvPr>
          <p:cNvCxnSpPr>
            <a:cxnSpLocks/>
          </p:cNvCxnSpPr>
          <p:nvPr/>
        </p:nvCxnSpPr>
        <p:spPr>
          <a:xfrm flipH="1">
            <a:off x="5049901" y="2922459"/>
            <a:ext cx="692138" cy="1534451"/>
          </a:xfrm>
          <a:prstGeom prst="straightConnector1">
            <a:avLst/>
          </a:prstGeom>
          <a:ln w="57150">
            <a:solidFill>
              <a:srgbClr val="A07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8EA713-0EC9-CB48-8D5D-E6A91A851CD7}"/>
              </a:ext>
            </a:extLst>
          </p:cNvPr>
          <p:cNvSpPr/>
          <p:nvPr/>
        </p:nvSpPr>
        <p:spPr>
          <a:xfrm>
            <a:off x="5595328" y="2381437"/>
            <a:ext cx="2782471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hour hand (small hand)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EEE75E-D19B-EE41-A851-5878BA116CFE}"/>
              </a:ext>
            </a:extLst>
          </p:cNvPr>
          <p:cNvGrpSpPr/>
          <p:nvPr/>
        </p:nvGrpSpPr>
        <p:grpSpPr>
          <a:xfrm>
            <a:off x="586582" y="5152277"/>
            <a:ext cx="2625582" cy="1354217"/>
            <a:chOff x="586582" y="5152277"/>
            <a:chExt cx="2625582" cy="135421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3AAFEA5-91EC-444B-8CF7-AE159BA4AD22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C37298-D479-6440-A302-D94EC0E2EC1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5BBD2DC-FC9F-8843-890F-A78B5027037A}"/>
              </a:ext>
            </a:extLst>
          </p:cNvPr>
          <p:cNvSpPr/>
          <p:nvPr/>
        </p:nvSpPr>
        <p:spPr>
          <a:xfrm>
            <a:off x="6391008" y="5281311"/>
            <a:ext cx="1986791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4 o’clock</a:t>
            </a:r>
          </a:p>
        </p:txBody>
      </p:sp>
    </p:spTree>
    <p:extLst>
      <p:ext uri="{BB962C8B-B14F-4D97-AF65-F5344CB8AC3E}">
        <p14:creationId xmlns:p14="http://schemas.microsoft.com/office/powerpoint/2010/main" val="37407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6" grpId="1" animBg="1"/>
      <p:bldP spid="23" grpId="0" animBg="1"/>
      <p:bldP spid="1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501606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20145"/>
            <a:ext cx="3838073" cy="388837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08068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33927" y="2529957"/>
            <a:ext cx="3037973" cy="913984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</a:t>
            </a:r>
            <a:r>
              <a:rPr lang="en-GB" b="1" dirty="0">
                <a:solidFill>
                  <a:schemeClr val="tx1"/>
                </a:solidFill>
              </a:rPr>
              <a:t>between 3 and 4.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 rot="10800000">
            <a:off x="6360825" y="3794899"/>
            <a:ext cx="201430" cy="1446887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13857">
            <a:off x="6776310" y="3394890"/>
            <a:ext cx="201430" cy="10916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390839" y="3807538"/>
            <a:ext cx="113590" cy="113590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690007" y="3299735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8" y="4518343"/>
            <a:ext cx="2509826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half past 3</a:t>
            </a:r>
          </a:p>
        </p:txBody>
      </p:sp>
    </p:spTree>
    <p:extLst>
      <p:ext uri="{BB962C8B-B14F-4D97-AF65-F5344CB8AC3E}">
        <p14:creationId xmlns:p14="http://schemas.microsoft.com/office/powerpoint/2010/main" val="22782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501606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20145"/>
            <a:ext cx="3838073" cy="388837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08068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33927" y="2529957"/>
            <a:ext cx="3037973" cy="913984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</a:t>
            </a:r>
            <a:r>
              <a:rPr lang="en-GB" b="1" dirty="0">
                <a:solidFill>
                  <a:schemeClr val="tx1"/>
                </a:solidFill>
              </a:rPr>
              <a:t>between 8 and 9.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 rot="10800000">
            <a:off x="6367421" y="3714806"/>
            <a:ext cx="201430" cy="1446887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76670">
            <a:off x="5903770" y="3431000"/>
            <a:ext cx="201430" cy="10916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390839" y="3807538"/>
            <a:ext cx="113590" cy="113590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690007" y="3299735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8" y="4518343"/>
            <a:ext cx="2509826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half past 8</a:t>
            </a:r>
          </a:p>
        </p:txBody>
      </p:sp>
    </p:spTree>
    <p:extLst>
      <p:ext uri="{BB962C8B-B14F-4D97-AF65-F5344CB8AC3E}">
        <p14:creationId xmlns:p14="http://schemas.microsoft.com/office/powerpoint/2010/main" val="24718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501606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20145"/>
            <a:ext cx="3838073" cy="388837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9438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17273" y="2542922"/>
            <a:ext cx="3956060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to the </a:t>
            </a:r>
            <a:r>
              <a:rPr lang="en-GB" b="1" dirty="0">
                <a:solidFill>
                  <a:schemeClr val="tx1"/>
                </a:solidFill>
              </a:rPr>
              <a:t>5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6346919" y="2500801"/>
            <a:ext cx="201430" cy="1446887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71625">
            <a:off x="6593018" y="3697065"/>
            <a:ext cx="201430" cy="10916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390839" y="3807538"/>
            <a:ext cx="113590" cy="113590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701782" y="3047172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8" y="4359986"/>
            <a:ext cx="2131679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5 o’clock</a:t>
            </a:r>
          </a:p>
        </p:txBody>
      </p:sp>
    </p:spTree>
    <p:extLst>
      <p:ext uri="{BB962C8B-B14F-4D97-AF65-F5344CB8AC3E}">
        <p14:creationId xmlns:p14="http://schemas.microsoft.com/office/powerpoint/2010/main" val="35613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416A47-5EA2-C344-86D3-034F62EC57A6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EF2A24C-F4D8-FA4D-935A-6F31B9D67987}"/>
              </a:ext>
            </a:extLst>
          </p:cNvPr>
          <p:cNvSpPr txBox="1">
            <a:spLocks/>
          </p:cNvSpPr>
          <p:nvPr/>
        </p:nvSpPr>
        <p:spPr>
          <a:xfrm>
            <a:off x="2763719" y="437659"/>
            <a:ext cx="3594619" cy="99430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611873"/>
                </a:solidFill>
              </a:rPr>
              <a:t>Digital Clocks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55117-F5B0-2A4E-BA8E-5190303B53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99246C-E640-2843-A839-F2CB13999828}"/>
              </a:ext>
            </a:extLst>
          </p:cNvPr>
          <p:cNvSpPr/>
          <p:nvPr/>
        </p:nvSpPr>
        <p:spPr>
          <a:xfrm>
            <a:off x="495022" y="1595885"/>
            <a:ext cx="8141603" cy="64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180000" rIns="108000" bIns="180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Let’s remind ourselves of the digits on a digital clock.</a:t>
            </a:r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2ADD596-DF97-CB4D-86F5-562C4F26DC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145" y="2370415"/>
            <a:ext cx="2691969" cy="2727251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4381013-1F58-3D4F-97DF-C0F9DBA4E6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80" y="3163475"/>
            <a:ext cx="2951903" cy="1814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F6C167-9D59-6A41-9F33-F0AB747DBB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481" y="3163473"/>
            <a:ext cx="2950430" cy="1814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391AC0-03C3-1947-BB81-13344B6FD7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481" y="3165185"/>
            <a:ext cx="2950430" cy="181351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826CE3-5F69-D649-AFF5-FE884DF92136}"/>
              </a:ext>
            </a:extLst>
          </p:cNvPr>
          <p:cNvCxnSpPr>
            <a:cxnSpLocks/>
          </p:cNvCxnSpPr>
          <p:nvPr/>
        </p:nvCxnSpPr>
        <p:spPr>
          <a:xfrm>
            <a:off x="1459245" y="2798654"/>
            <a:ext cx="658313" cy="6303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D0E3FA-7687-4A4C-8600-EA094E340736}"/>
              </a:ext>
            </a:extLst>
          </p:cNvPr>
          <p:cNvSpPr/>
          <p:nvPr/>
        </p:nvSpPr>
        <p:spPr>
          <a:xfrm>
            <a:off x="813545" y="2344769"/>
            <a:ext cx="1449788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hour digits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67DDD-210E-DB4F-8CCD-0856F1E4786C}"/>
              </a:ext>
            </a:extLst>
          </p:cNvPr>
          <p:cNvCxnSpPr>
            <a:cxnSpLocks/>
          </p:cNvCxnSpPr>
          <p:nvPr/>
        </p:nvCxnSpPr>
        <p:spPr>
          <a:xfrm flipV="1">
            <a:off x="1973179" y="4708879"/>
            <a:ext cx="790540" cy="67796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4B841EE-9EBA-AB47-A52E-1983C032E242}"/>
              </a:ext>
            </a:extLst>
          </p:cNvPr>
          <p:cNvSpPr/>
          <p:nvPr/>
        </p:nvSpPr>
        <p:spPr>
          <a:xfrm>
            <a:off x="927764" y="5377433"/>
            <a:ext cx="175950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minute digits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D9696A-6841-F044-9905-32A7CF1EDF21}"/>
              </a:ext>
            </a:extLst>
          </p:cNvPr>
          <p:cNvGrpSpPr/>
          <p:nvPr/>
        </p:nvGrpSpPr>
        <p:grpSpPr>
          <a:xfrm>
            <a:off x="2707120" y="5002781"/>
            <a:ext cx="2625582" cy="1354217"/>
            <a:chOff x="586582" y="5152277"/>
            <a:chExt cx="2625582" cy="135421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FCE47F2-B2F4-694C-9E80-BDC951EDE653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C55C13-145A-374C-9E8D-C13BB3043FBC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pic>
        <p:nvPicPr>
          <p:cNvPr id="27" name="Picture 2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3188B2D-4AEF-574B-82A4-74D0569E6C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 rot="10800000">
            <a:off x="6586035" y="3623674"/>
            <a:ext cx="125845" cy="903954"/>
          </a:xfrm>
          <a:prstGeom prst="rect">
            <a:avLst/>
          </a:prstGeom>
        </p:spPr>
      </p:pic>
      <p:pic>
        <p:nvPicPr>
          <p:cNvPr id="28" name="Picture 2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649EFCD-387D-4447-A4B6-FD1EF9559D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90037">
            <a:off x="6313652" y="3307313"/>
            <a:ext cx="125845" cy="68203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A24277A-4986-D94D-BC19-CA8F0FA97539}"/>
              </a:ext>
            </a:extLst>
          </p:cNvPr>
          <p:cNvSpPr/>
          <p:nvPr/>
        </p:nvSpPr>
        <p:spPr>
          <a:xfrm>
            <a:off x="6598163" y="3686086"/>
            <a:ext cx="70966" cy="70966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570316D-584C-824C-A45E-6F3757C91288}"/>
              </a:ext>
            </a:extLst>
          </p:cNvPr>
          <p:cNvSpPr/>
          <p:nvPr/>
        </p:nvSpPr>
        <p:spPr>
          <a:xfrm>
            <a:off x="5540018" y="5160078"/>
            <a:ext cx="2466258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half past 9</a:t>
            </a:r>
          </a:p>
        </p:txBody>
      </p:sp>
    </p:spTree>
    <p:extLst>
      <p:ext uri="{BB962C8B-B14F-4D97-AF65-F5344CB8AC3E}">
        <p14:creationId xmlns:p14="http://schemas.microsoft.com/office/powerpoint/2010/main" val="24446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9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442991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251" y="1663992"/>
            <a:ext cx="2809373" cy="2846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9438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17273" y="2542922"/>
            <a:ext cx="3956060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to the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6660158" y="2194626"/>
            <a:ext cx="130081" cy="934382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196" y="3025360"/>
            <a:ext cx="130081" cy="7049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701644" y="3051298"/>
            <a:ext cx="73355" cy="72409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701782" y="3047172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8" y="4359986"/>
            <a:ext cx="2131679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6 o’clock</a:t>
            </a:r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E7E14A-38A3-9B48-8B6C-0E70D89F09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6" y="4575769"/>
            <a:ext cx="2218247" cy="1363471"/>
          </a:xfrm>
          <a:prstGeom prst="rect">
            <a:avLst/>
          </a:prstGeom>
        </p:spPr>
      </p:pic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D5F1FBF-CC98-B447-B86E-282BC5695B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6" y="4571992"/>
            <a:ext cx="2218247" cy="13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452178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251" y="1663992"/>
            <a:ext cx="2809373" cy="2846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9438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17273" y="2551970"/>
            <a:ext cx="3956060" cy="913984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</a:t>
            </a:r>
            <a:r>
              <a:rPr lang="en-GB" b="1" dirty="0">
                <a:solidFill>
                  <a:schemeClr val="tx1"/>
                </a:solidFill>
              </a:rPr>
              <a:t>between 1 and 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 rot="10800000">
            <a:off x="6676403" y="3046921"/>
            <a:ext cx="130081" cy="934382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85709">
            <a:off x="6872996" y="2527831"/>
            <a:ext cx="130081" cy="7049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701644" y="3051298"/>
            <a:ext cx="73355" cy="72409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701782" y="3380810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9" y="4693624"/>
            <a:ext cx="2509826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half past 1</a:t>
            </a:r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E7E14A-38A3-9B48-8B6C-0E70D89F09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6" y="4575769"/>
            <a:ext cx="2218247" cy="1363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5F1FBF-CC98-B447-B86E-282BC5695B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16" y="4571992"/>
            <a:ext cx="2218246" cy="13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1F7CBF-2809-9B4C-B1D5-957A6F30572D}"/>
              </a:ext>
            </a:extLst>
          </p:cNvPr>
          <p:cNvSpPr/>
          <p:nvPr/>
        </p:nvSpPr>
        <p:spPr>
          <a:xfrm>
            <a:off x="608859" y="563413"/>
            <a:ext cx="7904341" cy="5669342"/>
          </a:xfrm>
          <a:prstGeom prst="roundRect">
            <a:avLst>
              <a:gd name="adj" fmla="val 1019"/>
            </a:avLst>
          </a:prstGeom>
          <a:solidFill>
            <a:srgbClr val="FC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D8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E1C0F6E4-CB4E-F74E-BF98-A25120B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258" y="454714"/>
            <a:ext cx="4947484" cy="994306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>
                <a:solidFill>
                  <a:srgbClr val="611873"/>
                </a:solidFill>
              </a:rPr>
              <a:t>What Is the Time?</a:t>
            </a:r>
            <a:endParaRPr lang="en-GB" sz="3600" dirty="0">
              <a:solidFill>
                <a:srgbClr val="611873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9D13-8520-C348-ABC0-5E018DE47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" y="-6341"/>
            <a:ext cx="9144000" cy="4440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B66D459-5B13-8744-8812-84583247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251" y="1663992"/>
            <a:ext cx="2809373" cy="2846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5402C-B8AD-4541-8760-A534D5F65F14}"/>
              </a:ext>
            </a:extLst>
          </p:cNvPr>
          <p:cNvSpPr/>
          <p:nvPr/>
        </p:nvSpPr>
        <p:spPr>
          <a:xfrm>
            <a:off x="733927" y="1794391"/>
            <a:ext cx="4294384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minute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hand</a:t>
            </a:r>
            <a:r>
              <a:rPr lang="en-GB" dirty="0">
                <a:solidFill>
                  <a:schemeClr val="tx1"/>
                </a:solidFill>
              </a:rPr>
              <a:t> is pointing to the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C1BA8-F94D-5A47-ADB5-633EB6515B9C}"/>
              </a:ext>
            </a:extLst>
          </p:cNvPr>
          <p:cNvSpPr/>
          <p:nvPr/>
        </p:nvSpPr>
        <p:spPr>
          <a:xfrm>
            <a:off x="717273" y="2542922"/>
            <a:ext cx="3956060" cy="586086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hour hand </a:t>
            </a:r>
            <a:r>
              <a:rPr lang="en-GB" dirty="0">
                <a:solidFill>
                  <a:schemeClr val="tx1"/>
                </a:solidFill>
              </a:rPr>
              <a:t>is pointing to the </a:t>
            </a:r>
            <a:r>
              <a:rPr lang="en-GB" b="1" dirty="0">
                <a:solidFill>
                  <a:schemeClr val="tx1"/>
                </a:solidFill>
              </a:rPr>
              <a:t>7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3CB52F-8352-8F4A-9AEB-F169F585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6660158" y="2194626"/>
            <a:ext cx="130081" cy="934382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786ACD-FEC8-0B40-9DD2-5176B1CD1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9892">
            <a:off x="6504870" y="3002352"/>
            <a:ext cx="130081" cy="7049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878AA0-33A6-9243-A3BE-C7641F9CAFA7}"/>
              </a:ext>
            </a:extLst>
          </p:cNvPr>
          <p:cNvSpPr/>
          <p:nvPr/>
        </p:nvSpPr>
        <p:spPr>
          <a:xfrm>
            <a:off x="6701644" y="3051298"/>
            <a:ext cx="73355" cy="72409"/>
          </a:xfrm>
          <a:prstGeom prst="ellipse">
            <a:avLst/>
          </a:prstGeom>
          <a:solidFill>
            <a:srgbClr val="414243"/>
          </a:solidFill>
          <a:ln w="38100">
            <a:solidFill>
              <a:srgbClr val="0F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12FBB-5462-F74B-B6B8-B41B65A2E172}"/>
              </a:ext>
            </a:extLst>
          </p:cNvPr>
          <p:cNvGrpSpPr/>
          <p:nvPr/>
        </p:nvGrpSpPr>
        <p:grpSpPr>
          <a:xfrm>
            <a:off x="701782" y="3047172"/>
            <a:ext cx="2625582" cy="1354217"/>
            <a:chOff x="586582" y="5152277"/>
            <a:chExt cx="2625582" cy="13542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15885E-6655-4542-9E86-AFC4F90C51D9}"/>
                </a:ext>
              </a:extLst>
            </p:cNvPr>
            <p:cNvSpPr/>
            <p:nvPr/>
          </p:nvSpPr>
          <p:spPr>
            <a:xfrm>
              <a:off x="702338" y="5536343"/>
              <a:ext cx="2509826" cy="586086"/>
            </a:xfrm>
            <a:prstGeom prst="roundRect">
              <a:avLst>
                <a:gd name="adj" fmla="val 278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68000" tIns="108000" rIns="108000" bIns="108000" rtlCol="0" anchor="ctr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What is the time?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998F4E-3538-4C44-BEC6-0E099E0408C2}"/>
                </a:ext>
              </a:extLst>
            </p:cNvPr>
            <p:cNvSpPr/>
            <p:nvPr/>
          </p:nvSpPr>
          <p:spPr>
            <a:xfrm rot="476352">
              <a:off x="586582" y="5152277"/>
              <a:ext cx="409802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8800" b="1" dirty="0">
                  <a:ln w="38100">
                    <a:solidFill>
                      <a:schemeClr val="bg1"/>
                    </a:solidFill>
                  </a:ln>
                  <a:solidFill>
                    <a:srgbClr val="611873"/>
                  </a:solidFill>
                  <a:latin typeface="Twinkl ExtraBold" panose="02000000000000000000" pitchFamily="2" charset="77"/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4F253-0906-1A48-BFC8-7C12CF93BAFA}"/>
              </a:ext>
            </a:extLst>
          </p:cNvPr>
          <p:cNvSpPr/>
          <p:nvPr/>
        </p:nvSpPr>
        <p:spPr>
          <a:xfrm>
            <a:off x="817538" y="4359986"/>
            <a:ext cx="2131679" cy="841118"/>
          </a:xfrm>
          <a:prstGeom prst="roundRect">
            <a:avLst>
              <a:gd name="adj" fmla="val 27887"/>
            </a:avLst>
          </a:prstGeom>
          <a:solidFill>
            <a:schemeClr val="bg1"/>
          </a:solidFill>
          <a:ln w="28575">
            <a:solidFill>
              <a:srgbClr val="611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b="1" dirty="0">
                <a:solidFill>
                  <a:srgbClr val="611873"/>
                </a:solidFill>
              </a:rPr>
              <a:t>7 o’clock</a:t>
            </a:r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E7E14A-38A3-9B48-8B6C-0E70D89F09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6" y="4575769"/>
            <a:ext cx="2218247" cy="1363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5F1FBF-CC98-B447-B86E-282BC5695B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16" y="4571992"/>
            <a:ext cx="2218246" cy="13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318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 ExtraBold</vt:lpstr>
      <vt:lpstr>Twinkl</vt:lpstr>
      <vt:lpstr>Calibri</vt:lpstr>
      <vt:lpstr>Arial</vt:lpstr>
      <vt:lpstr>Office Theme</vt:lpstr>
      <vt:lpstr>PowerPoint Presentation</vt:lpstr>
      <vt:lpstr>Hands on a Clock</vt:lpstr>
      <vt:lpstr>What Is the Time?</vt:lpstr>
      <vt:lpstr>What Is the Time?</vt:lpstr>
      <vt:lpstr>What Is the Time?</vt:lpstr>
      <vt:lpstr>PowerPoint Presentation</vt:lpstr>
      <vt:lpstr>What Is the Time?</vt:lpstr>
      <vt:lpstr>What Is the Time?</vt:lpstr>
      <vt:lpstr>What Is the Time?</vt:lpstr>
      <vt:lpstr>What Is the Time?</vt:lpstr>
      <vt:lpstr>What Is the Time?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twinkl twiknl</cp:lastModifiedBy>
  <cp:revision>19</cp:revision>
  <dcterms:created xsi:type="dcterms:W3CDTF">2021-08-18T07:56:57Z</dcterms:created>
  <dcterms:modified xsi:type="dcterms:W3CDTF">2021-08-23T08:55:17Z</dcterms:modified>
</cp:coreProperties>
</file>