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77" r:id="rId2"/>
    <p:sldId id="258" r:id="rId3"/>
    <p:sldId id="278" r:id="rId4"/>
    <p:sldId id="279" r:id="rId5"/>
    <p:sldId id="280" r:id="rId6"/>
    <p:sldId id="281"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Twinkl" panose="02000000000000000000"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84C"/>
    <a:srgbClr val="EE73AA"/>
    <a:srgbClr val="EBA8CB"/>
    <a:srgbClr val="3FA9D6"/>
    <a:srgbClr val="86B87E"/>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home-key-stage-1-subjects/music"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home-key-stage-1-subjects/music"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 y="5837498"/>
            <a:ext cx="1354975" cy="1020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A509ADD9-5A58-4E7D-B710-F4C94E2A21ED}"/>
              </a:ext>
            </a:extLst>
          </p:cNvPr>
          <p:cNvSpPr/>
          <p:nvPr userDrawn="1"/>
        </p:nvSpPr>
        <p:spPr>
          <a:xfrm>
            <a:off x="-1" y="5837498"/>
            <a:ext cx="1354975" cy="1020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or</a:t>
              </a:r>
              <a:r>
                <a:rPr lang="en-GB" sz="1400" b="1" dirty="0">
                  <a:latin typeface="Roboto" panose="02000000000000000000" pitchFamily="2" charset="0"/>
                  <a:ea typeface="Roboto" panose="02000000000000000000" pitchFamily="2" charset="0"/>
                </a:rPr>
                <a:t>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07AFC02-3658-4A68-A5FC-05EA5EDC777A}"/>
              </a:ext>
            </a:extLst>
          </p:cNvPr>
          <p:cNvSpPr/>
          <p:nvPr/>
        </p:nvSpPr>
        <p:spPr>
          <a:xfrm>
            <a:off x="6898576" y="5640653"/>
            <a:ext cx="1371310"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castanets</a:t>
            </a:r>
          </a:p>
        </p:txBody>
      </p:sp>
      <p:sp>
        <p:nvSpPr>
          <p:cNvPr id="30" name="Rectangle 29">
            <a:extLst>
              <a:ext uri="{FF2B5EF4-FFF2-40B4-BE49-F238E27FC236}">
                <a16:creationId xmlns:a16="http://schemas.microsoft.com/office/drawing/2014/main" id="{847BE930-F8F9-4B0A-BE9E-C18AAFE80A5D}"/>
              </a:ext>
            </a:extLst>
          </p:cNvPr>
          <p:cNvSpPr/>
          <p:nvPr/>
        </p:nvSpPr>
        <p:spPr>
          <a:xfrm>
            <a:off x="4330746" y="5640653"/>
            <a:ext cx="1371310"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cowbell</a:t>
            </a:r>
          </a:p>
        </p:txBody>
      </p:sp>
      <p:sp>
        <p:nvSpPr>
          <p:cNvPr id="29" name="Rectangle 28">
            <a:extLst>
              <a:ext uri="{FF2B5EF4-FFF2-40B4-BE49-F238E27FC236}">
                <a16:creationId xmlns:a16="http://schemas.microsoft.com/office/drawing/2014/main" id="{F1FA434A-C8FC-4838-AB1A-BC58CE68AFA8}"/>
              </a:ext>
            </a:extLst>
          </p:cNvPr>
          <p:cNvSpPr/>
          <p:nvPr/>
        </p:nvSpPr>
        <p:spPr>
          <a:xfrm>
            <a:off x="2181138" y="4654317"/>
            <a:ext cx="1206168"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drums</a:t>
            </a:r>
          </a:p>
        </p:txBody>
      </p:sp>
      <p:sp>
        <p:nvSpPr>
          <p:cNvPr id="28" name="Rectangle 27">
            <a:extLst>
              <a:ext uri="{FF2B5EF4-FFF2-40B4-BE49-F238E27FC236}">
                <a16:creationId xmlns:a16="http://schemas.microsoft.com/office/drawing/2014/main" id="{74BA26D9-DDE8-4755-AC01-8E858B03F2FE}"/>
              </a:ext>
            </a:extLst>
          </p:cNvPr>
          <p:cNvSpPr/>
          <p:nvPr/>
        </p:nvSpPr>
        <p:spPr>
          <a:xfrm>
            <a:off x="2793200" y="3998981"/>
            <a:ext cx="1618436"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woodblock</a:t>
            </a:r>
          </a:p>
        </p:txBody>
      </p:sp>
      <p:sp>
        <p:nvSpPr>
          <p:cNvPr id="27" name="Rectangle 26">
            <a:extLst>
              <a:ext uri="{FF2B5EF4-FFF2-40B4-BE49-F238E27FC236}">
                <a16:creationId xmlns:a16="http://schemas.microsoft.com/office/drawing/2014/main" id="{29EA2710-8B8C-4181-9562-DC76557707ED}"/>
              </a:ext>
            </a:extLst>
          </p:cNvPr>
          <p:cNvSpPr/>
          <p:nvPr/>
        </p:nvSpPr>
        <p:spPr>
          <a:xfrm>
            <a:off x="6877026" y="4035914"/>
            <a:ext cx="1618436"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tambourine</a:t>
            </a:r>
          </a:p>
        </p:txBody>
      </p:sp>
      <p:sp>
        <p:nvSpPr>
          <p:cNvPr id="26" name="Rectangle 25">
            <a:extLst>
              <a:ext uri="{FF2B5EF4-FFF2-40B4-BE49-F238E27FC236}">
                <a16:creationId xmlns:a16="http://schemas.microsoft.com/office/drawing/2014/main" id="{593153D4-2041-4045-B420-3E8746E0AA0D}"/>
              </a:ext>
            </a:extLst>
          </p:cNvPr>
          <p:cNvSpPr/>
          <p:nvPr/>
        </p:nvSpPr>
        <p:spPr>
          <a:xfrm>
            <a:off x="6603376" y="2917103"/>
            <a:ext cx="1240570"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maracas </a:t>
            </a:r>
          </a:p>
        </p:txBody>
      </p:sp>
      <p:sp>
        <p:nvSpPr>
          <p:cNvPr id="25" name="Rectangle 24">
            <a:extLst>
              <a:ext uri="{FF2B5EF4-FFF2-40B4-BE49-F238E27FC236}">
                <a16:creationId xmlns:a16="http://schemas.microsoft.com/office/drawing/2014/main" id="{1F5924A0-D476-4B0D-B4F3-27AED7B954B4}"/>
              </a:ext>
            </a:extLst>
          </p:cNvPr>
          <p:cNvSpPr/>
          <p:nvPr/>
        </p:nvSpPr>
        <p:spPr>
          <a:xfrm>
            <a:off x="5651404" y="2054949"/>
            <a:ext cx="1072228"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triangle</a:t>
            </a:r>
          </a:p>
        </p:txBody>
      </p:sp>
      <p:sp>
        <p:nvSpPr>
          <p:cNvPr id="24" name="Rectangle 23">
            <a:extLst>
              <a:ext uri="{FF2B5EF4-FFF2-40B4-BE49-F238E27FC236}">
                <a16:creationId xmlns:a16="http://schemas.microsoft.com/office/drawing/2014/main" id="{2D335174-A501-4EF2-9D9D-2B305AFE0741}"/>
              </a:ext>
            </a:extLst>
          </p:cNvPr>
          <p:cNvSpPr/>
          <p:nvPr/>
        </p:nvSpPr>
        <p:spPr>
          <a:xfrm>
            <a:off x="3110944" y="2154475"/>
            <a:ext cx="1644402" cy="495108"/>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glockenspiel</a:t>
            </a:r>
          </a:p>
        </p:txBody>
      </p:sp>
      <p:sp>
        <p:nvSpPr>
          <p:cNvPr id="21" name="Title 20"/>
          <p:cNvSpPr>
            <a:spLocks noGrp="1"/>
          </p:cNvSpPr>
          <p:nvPr>
            <p:ph type="title"/>
          </p:nvPr>
        </p:nvSpPr>
        <p:spPr/>
        <p:txBody>
          <a:bodyPr/>
          <a:lstStyle/>
          <a:p>
            <a:r>
              <a:rPr lang="en-GB" sz="4800" dirty="0">
                <a:solidFill>
                  <a:srgbClr val="86B87E"/>
                </a:solidFill>
                <a:latin typeface="+mn-lt"/>
              </a:rPr>
              <a:t>Percussion Instruments</a:t>
            </a:r>
            <a:endParaRPr lang="en-GB" sz="2800" dirty="0">
              <a:solidFill>
                <a:srgbClr val="86B87E"/>
              </a:solidFill>
              <a:latin typeface="+mn-lt"/>
            </a:endParaRPr>
          </a:p>
        </p:txBody>
      </p:sp>
      <p:sp>
        <p:nvSpPr>
          <p:cNvPr id="5" name="Rectangle 4"/>
          <p:cNvSpPr/>
          <p:nvPr/>
        </p:nvSpPr>
        <p:spPr>
          <a:xfrm>
            <a:off x="755650" y="1293749"/>
            <a:ext cx="7632700" cy="553998"/>
          </a:xfrm>
          <a:prstGeom prst="rect">
            <a:avLst/>
          </a:prstGeom>
        </p:spPr>
        <p:txBody>
          <a:bodyPr wrap="square" lIns="0" tIns="0" rIns="0" bIns="0">
            <a:spAutoFit/>
          </a:bodyPr>
          <a:lstStyle/>
          <a:p>
            <a:r>
              <a:rPr lang="en-GB" sz="1800" b="0" i="0" u="none" strike="noStrike" baseline="0" dirty="0">
                <a:solidFill>
                  <a:srgbClr val="292627"/>
                </a:solidFill>
                <a:latin typeface="Twinkl" panose="02000000000000000000" pitchFamily="2" charset="0"/>
              </a:rPr>
              <a:t>Most percussion instruments make sounds when they are hit; others are shaken, rubbed or scratched. </a:t>
            </a:r>
            <a:endParaRPr lang="en-GB" dirty="0"/>
          </a:p>
        </p:txBody>
      </p:sp>
      <p:pic>
        <p:nvPicPr>
          <p:cNvPr id="7" name="Picture 6">
            <a:extLst>
              <a:ext uri="{FF2B5EF4-FFF2-40B4-BE49-F238E27FC236}">
                <a16:creationId xmlns:a16="http://schemas.microsoft.com/office/drawing/2014/main" id="{4FCD0A5D-64B9-4C1E-A63A-DB01C90E2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335" y="2499400"/>
            <a:ext cx="2085289" cy="1304487"/>
          </a:xfrm>
          <a:prstGeom prst="rect">
            <a:avLst/>
          </a:prstGeom>
        </p:spPr>
      </p:pic>
      <p:pic>
        <p:nvPicPr>
          <p:cNvPr id="9" name="Picture 8">
            <a:extLst>
              <a:ext uri="{FF2B5EF4-FFF2-40B4-BE49-F238E27FC236}">
                <a16:creationId xmlns:a16="http://schemas.microsoft.com/office/drawing/2014/main" id="{0B42333F-0A0B-4B2C-96C2-A554306F6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136" y="1909419"/>
            <a:ext cx="874980" cy="1598103"/>
          </a:xfrm>
          <a:prstGeom prst="rect">
            <a:avLst/>
          </a:prstGeom>
        </p:spPr>
      </p:pic>
      <p:pic>
        <p:nvPicPr>
          <p:cNvPr id="11" name="Picture 10">
            <a:extLst>
              <a:ext uri="{FF2B5EF4-FFF2-40B4-BE49-F238E27FC236}">
                <a16:creationId xmlns:a16="http://schemas.microsoft.com/office/drawing/2014/main" id="{103034E3-915E-44B9-A963-F440978D4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3234" y="2138746"/>
            <a:ext cx="1072228" cy="1496765"/>
          </a:xfrm>
          <a:prstGeom prst="rect">
            <a:avLst/>
          </a:prstGeom>
        </p:spPr>
      </p:pic>
      <p:pic>
        <p:nvPicPr>
          <p:cNvPr id="13" name="Picture 12">
            <a:extLst>
              <a:ext uri="{FF2B5EF4-FFF2-40B4-BE49-F238E27FC236}">
                <a16:creationId xmlns:a16="http://schemas.microsoft.com/office/drawing/2014/main" id="{9EF92B4D-22F3-4CA2-B565-022B41A017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451" y="4232825"/>
            <a:ext cx="2784311" cy="2104259"/>
          </a:xfrm>
          <a:prstGeom prst="rect">
            <a:avLst/>
          </a:prstGeom>
        </p:spPr>
      </p:pic>
      <p:pic>
        <p:nvPicPr>
          <p:cNvPr id="15" name="Picture 14">
            <a:extLst>
              <a:ext uri="{FF2B5EF4-FFF2-40B4-BE49-F238E27FC236}">
                <a16:creationId xmlns:a16="http://schemas.microsoft.com/office/drawing/2014/main" id="{C011359B-F03B-4D00-BC04-F45306F19D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698" y="5281935"/>
            <a:ext cx="1276378" cy="897541"/>
          </a:xfrm>
          <a:prstGeom prst="rect">
            <a:avLst/>
          </a:prstGeom>
        </p:spPr>
      </p:pic>
      <p:pic>
        <p:nvPicPr>
          <p:cNvPr id="17" name="Picture 16">
            <a:extLst>
              <a:ext uri="{FF2B5EF4-FFF2-40B4-BE49-F238E27FC236}">
                <a16:creationId xmlns:a16="http://schemas.microsoft.com/office/drawing/2014/main" id="{BC7499E3-910D-48CE-B2EB-693FC9E0BF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1004" y="3936460"/>
            <a:ext cx="1524745" cy="1028936"/>
          </a:xfrm>
          <a:prstGeom prst="rect">
            <a:avLst/>
          </a:prstGeom>
        </p:spPr>
      </p:pic>
      <p:pic>
        <p:nvPicPr>
          <p:cNvPr id="19" name="Picture 18">
            <a:extLst>
              <a:ext uri="{FF2B5EF4-FFF2-40B4-BE49-F238E27FC236}">
                <a16:creationId xmlns:a16="http://schemas.microsoft.com/office/drawing/2014/main" id="{BE313A7B-6F73-4331-AB28-93CD8B3417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385692" y="5379988"/>
            <a:ext cx="688679" cy="897541"/>
          </a:xfrm>
          <a:prstGeom prst="rect">
            <a:avLst/>
          </a:prstGeom>
        </p:spPr>
      </p:pic>
      <p:pic>
        <p:nvPicPr>
          <p:cNvPr id="22" name="Picture 21">
            <a:extLst>
              <a:ext uri="{FF2B5EF4-FFF2-40B4-BE49-F238E27FC236}">
                <a16:creationId xmlns:a16="http://schemas.microsoft.com/office/drawing/2014/main" id="{D6A26517-E7BE-4C56-BBCA-14D1134275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9853" y="3875270"/>
            <a:ext cx="1247136" cy="897541"/>
          </a:xfrm>
          <a:prstGeom prst="rect">
            <a:avLst/>
          </a:prstGeom>
        </p:spPr>
      </p:pic>
      <p:sp>
        <p:nvSpPr>
          <p:cNvPr id="23" name="Rectangle 22">
            <a:extLst>
              <a:ext uri="{FF2B5EF4-FFF2-40B4-BE49-F238E27FC236}">
                <a16:creationId xmlns:a16="http://schemas.microsoft.com/office/drawing/2014/main" id="{12107F6E-2792-45BD-B238-7320EA41A3D3}"/>
              </a:ext>
            </a:extLst>
          </p:cNvPr>
          <p:cNvSpPr/>
          <p:nvPr/>
        </p:nvSpPr>
        <p:spPr>
          <a:xfrm>
            <a:off x="642400" y="2435105"/>
            <a:ext cx="1353797" cy="772107"/>
          </a:xfrm>
          <a:prstGeom prst="rect">
            <a:avLst/>
          </a:prstGeom>
          <a:solidFill>
            <a:srgbClr val="86B8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Chinese woodblock</a:t>
            </a:r>
          </a:p>
        </p:txBody>
      </p:sp>
      <p:pic>
        <p:nvPicPr>
          <p:cNvPr id="4" name="Picture 3">
            <a:extLst>
              <a:ext uri="{FF2B5EF4-FFF2-40B4-BE49-F238E27FC236}">
                <a16:creationId xmlns:a16="http://schemas.microsoft.com/office/drawing/2014/main" id="{7DD18D42-9DA5-4DF7-93A0-DCFA72C2A7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8151" y="2065232"/>
            <a:ext cx="1125184" cy="1304487"/>
          </a:xfrm>
          <a:prstGeom prst="rect">
            <a:avLst/>
          </a:prstGeom>
        </p:spPr>
      </p:pic>
    </p:spTree>
    <p:extLst>
      <p:ext uri="{BB962C8B-B14F-4D97-AF65-F5344CB8AC3E}">
        <p14:creationId xmlns:p14="http://schemas.microsoft.com/office/powerpoint/2010/main" val="144125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righ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right)">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25" grpId="0" animBg="1"/>
      <p:bldP spid="24"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2536DD-7AC7-45AA-B352-3FEA415B605A}"/>
              </a:ext>
            </a:extLst>
          </p:cNvPr>
          <p:cNvSpPr/>
          <p:nvPr/>
        </p:nvSpPr>
        <p:spPr>
          <a:xfrm>
            <a:off x="6988171" y="4781628"/>
            <a:ext cx="1616805" cy="503497"/>
          </a:xfrm>
          <a:custGeom>
            <a:avLst/>
            <a:gdLst>
              <a:gd name="connsiteX0" fmla="*/ 0 w 1616805"/>
              <a:gd name="connsiteY0" fmla="*/ 0 h 495108"/>
              <a:gd name="connsiteX1" fmla="*/ 1616805 w 1616805"/>
              <a:gd name="connsiteY1" fmla="*/ 0 h 495108"/>
              <a:gd name="connsiteX2" fmla="*/ 1616805 w 1616805"/>
              <a:gd name="connsiteY2" fmla="*/ 495108 h 495108"/>
              <a:gd name="connsiteX3" fmla="*/ 0 w 1616805"/>
              <a:gd name="connsiteY3" fmla="*/ 495108 h 495108"/>
              <a:gd name="connsiteX4" fmla="*/ 0 w 1616805"/>
              <a:gd name="connsiteY4" fmla="*/ 0 h 495108"/>
              <a:gd name="connsiteX0" fmla="*/ 134224 w 1616805"/>
              <a:gd name="connsiteY0" fmla="*/ 0 h 503497"/>
              <a:gd name="connsiteX1" fmla="*/ 1616805 w 1616805"/>
              <a:gd name="connsiteY1" fmla="*/ 8389 h 503497"/>
              <a:gd name="connsiteX2" fmla="*/ 1616805 w 1616805"/>
              <a:gd name="connsiteY2" fmla="*/ 503497 h 503497"/>
              <a:gd name="connsiteX3" fmla="*/ 0 w 1616805"/>
              <a:gd name="connsiteY3" fmla="*/ 503497 h 503497"/>
              <a:gd name="connsiteX4" fmla="*/ 134224 w 1616805"/>
              <a:gd name="connsiteY4" fmla="*/ 0 h 50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805" h="503497">
                <a:moveTo>
                  <a:pt x="134224" y="0"/>
                </a:moveTo>
                <a:lnTo>
                  <a:pt x="1616805" y="8389"/>
                </a:lnTo>
                <a:lnTo>
                  <a:pt x="1616805" y="503497"/>
                </a:lnTo>
                <a:lnTo>
                  <a:pt x="0" y="503497"/>
                </a:lnTo>
                <a:lnTo>
                  <a:pt x="134224" y="0"/>
                </a:lnTo>
                <a:close/>
              </a:path>
            </a:pathLst>
          </a:cu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bagpipes</a:t>
            </a:r>
          </a:p>
        </p:txBody>
      </p:sp>
      <p:sp>
        <p:nvSpPr>
          <p:cNvPr id="45" name="Rectangle 44">
            <a:extLst>
              <a:ext uri="{FF2B5EF4-FFF2-40B4-BE49-F238E27FC236}">
                <a16:creationId xmlns:a16="http://schemas.microsoft.com/office/drawing/2014/main" id="{40012009-BA1A-4BB9-AC19-96E8AE40B8B4}"/>
              </a:ext>
            </a:extLst>
          </p:cNvPr>
          <p:cNvSpPr/>
          <p:nvPr/>
        </p:nvSpPr>
        <p:spPr>
          <a:xfrm>
            <a:off x="6247438" y="3085962"/>
            <a:ext cx="1377159" cy="495108"/>
          </a:xfrm>
          <a:custGeom>
            <a:avLst/>
            <a:gdLst>
              <a:gd name="connsiteX0" fmla="*/ 0 w 1377159"/>
              <a:gd name="connsiteY0" fmla="*/ 0 h 495108"/>
              <a:gd name="connsiteX1" fmla="*/ 1377159 w 1377159"/>
              <a:gd name="connsiteY1" fmla="*/ 0 h 495108"/>
              <a:gd name="connsiteX2" fmla="*/ 1377159 w 1377159"/>
              <a:gd name="connsiteY2" fmla="*/ 495108 h 495108"/>
              <a:gd name="connsiteX3" fmla="*/ 0 w 1377159"/>
              <a:gd name="connsiteY3" fmla="*/ 495108 h 495108"/>
              <a:gd name="connsiteX4" fmla="*/ 0 w 1377159"/>
              <a:gd name="connsiteY4" fmla="*/ 0 h 495108"/>
              <a:gd name="connsiteX0" fmla="*/ 0 w 1377159"/>
              <a:gd name="connsiteY0" fmla="*/ 0 h 495108"/>
              <a:gd name="connsiteX1" fmla="*/ 1377159 w 1377159"/>
              <a:gd name="connsiteY1" fmla="*/ 0 h 495108"/>
              <a:gd name="connsiteX2" fmla="*/ 1377159 w 1377159"/>
              <a:gd name="connsiteY2" fmla="*/ 495108 h 495108"/>
              <a:gd name="connsiteX3" fmla="*/ 125835 w 1377159"/>
              <a:gd name="connsiteY3" fmla="*/ 486719 h 495108"/>
              <a:gd name="connsiteX4" fmla="*/ 0 w 1377159"/>
              <a:gd name="connsiteY4" fmla="*/ 0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159" h="495108">
                <a:moveTo>
                  <a:pt x="0" y="0"/>
                </a:moveTo>
                <a:lnTo>
                  <a:pt x="1377159" y="0"/>
                </a:lnTo>
                <a:lnTo>
                  <a:pt x="1377159" y="495108"/>
                </a:lnTo>
                <a:lnTo>
                  <a:pt x="125835" y="486719"/>
                </a:lnTo>
                <a:lnTo>
                  <a:pt x="0" y="0"/>
                </a:lnTo>
                <a:close/>
              </a:path>
            </a:pathLst>
          </a:cu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recorder</a:t>
            </a:r>
          </a:p>
        </p:txBody>
      </p:sp>
      <p:sp>
        <p:nvSpPr>
          <p:cNvPr id="44" name="Rectangle 43">
            <a:extLst>
              <a:ext uri="{FF2B5EF4-FFF2-40B4-BE49-F238E27FC236}">
                <a16:creationId xmlns:a16="http://schemas.microsoft.com/office/drawing/2014/main" id="{D2890C6A-976C-45EB-931F-17E84A8D7763}"/>
              </a:ext>
            </a:extLst>
          </p:cNvPr>
          <p:cNvSpPr/>
          <p:nvPr/>
        </p:nvSpPr>
        <p:spPr>
          <a:xfrm>
            <a:off x="6718042" y="2415898"/>
            <a:ext cx="1503077" cy="495108"/>
          </a:xfrm>
          <a:custGeom>
            <a:avLst/>
            <a:gdLst>
              <a:gd name="connsiteX0" fmla="*/ 0 w 1503077"/>
              <a:gd name="connsiteY0" fmla="*/ 0 h 495108"/>
              <a:gd name="connsiteX1" fmla="*/ 1503077 w 1503077"/>
              <a:gd name="connsiteY1" fmla="*/ 0 h 495108"/>
              <a:gd name="connsiteX2" fmla="*/ 1503077 w 1503077"/>
              <a:gd name="connsiteY2" fmla="*/ 495108 h 495108"/>
              <a:gd name="connsiteX3" fmla="*/ 0 w 1503077"/>
              <a:gd name="connsiteY3" fmla="*/ 495108 h 495108"/>
              <a:gd name="connsiteX4" fmla="*/ 0 w 1503077"/>
              <a:gd name="connsiteY4" fmla="*/ 0 h 495108"/>
              <a:gd name="connsiteX0" fmla="*/ 0 w 1503077"/>
              <a:gd name="connsiteY0" fmla="*/ 0 h 495108"/>
              <a:gd name="connsiteX1" fmla="*/ 1503077 w 1503077"/>
              <a:gd name="connsiteY1" fmla="*/ 0 h 495108"/>
              <a:gd name="connsiteX2" fmla="*/ 1410798 w 1503077"/>
              <a:gd name="connsiteY2" fmla="*/ 486719 h 495108"/>
              <a:gd name="connsiteX3" fmla="*/ 0 w 1503077"/>
              <a:gd name="connsiteY3" fmla="*/ 495108 h 495108"/>
              <a:gd name="connsiteX4" fmla="*/ 0 w 1503077"/>
              <a:gd name="connsiteY4" fmla="*/ 0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077" h="495108">
                <a:moveTo>
                  <a:pt x="0" y="0"/>
                </a:moveTo>
                <a:lnTo>
                  <a:pt x="1503077" y="0"/>
                </a:lnTo>
                <a:lnTo>
                  <a:pt x="1410798" y="486719"/>
                </a:lnTo>
                <a:lnTo>
                  <a:pt x="0" y="495108"/>
                </a:lnTo>
                <a:lnTo>
                  <a:pt x="0" y="0"/>
                </a:lnTo>
                <a:close/>
              </a:path>
            </a:pathLst>
          </a:cu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tin whistle</a:t>
            </a:r>
          </a:p>
        </p:txBody>
      </p:sp>
      <p:sp>
        <p:nvSpPr>
          <p:cNvPr id="39" name="Rectangle 38">
            <a:extLst>
              <a:ext uri="{FF2B5EF4-FFF2-40B4-BE49-F238E27FC236}">
                <a16:creationId xmlns:a16="http://schemas.microsoft.com/office/drawing/2014/main" id="{AA7A8056-8D33-443A-85E8-77C9643F370E}"/>
              </a:ext>
            </a:extLst>
          </p:cNvPr>
          <p:cNvSpPr/>
          <p:nvPr/>
        </p:nvSpPr>
        <p:spPr>
          <a:xfrm>
            <a:off x="1070638" y="2868333"/>
            <a:ext cx="1437669" cy="495108"/>
          </a:xfrm>
          <a:prstGeom prst="rect">
            <a:avLst/>
          </a:pr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saxophone</a:t>
            </a:r>
          </a:p>
        </p:txBody>
      </p:sp>
      <p:sp>
        <p:nvSpPr>
          <p:cNvPr id="38" name="Rectangle 37">
            <a:extLst>
              <a:ext uri="{FF2B5EF4-FFF2-40B4-BE49-F238E27FC236}">
                <a16:creationId xmlns:a16="http://schemas.microsoft.com/office/drawing/2014/main" id="{9C948032-B4E7-4763-B690-B1CCC38F73F7}"/>
              </a:ext>
            </a:extLst>
          </p:cNvPr>
          <p:cNvSpPr/>
          <p:nvPr/>
        </p:nvSpPr>
        <p:spPr>
          <a:xfrm>
            <a:off x="3976382" y="5395167"/>
            <a:ext cx="1625721" cy="495108"/>
          </a:xfrm>
          <a:custGeom>
            <a:avLst/>
            <a:gdLst>
              <a:gd name="connsiteX0" fmla="*/ 0 w 1625721"/>
              <a:gd name="connsiteY0" fmla="*/ 0 h 495108"/>
              <a:gd name="connsiteX1" fmla="*/ 1625721 w 1625721"/>
              <a:gd name="connsiteY1" fmla="*/ 0 h 495108"/>
              <a:gd name="connsiteX2" fmla="*/ 1625721 w 1625721"/>
              <a:gd name="connsiteY2" fmla="*/ 495108 h 495108"/>
              <a:gd name="connsiteX3" fmla="*/ 0 w 1625721"/>
              <a:gd name="connsiteY3" fmla="*/ 495108 h 495108"/>
              <a:gd name="connsiteX4" fmla="*/ 0 w 1625721"/>
              <a:gd name="connsiteY4" fmla="*/ 0 h 495108"/>
              <a:gd name="connsiteX0" fmla="*/ 654341 w 1625721"/>
              <a:gd name="connsiteY0" fmla="*/ 0 h 495108"/>
              <a:gd name="connsiteX1" fmla="*/ 1625721 w 1625721"/>
              <a:gd name="connsiteY1" fmla="*/ 0 h 495108"/>
              <a:gd name="connsiteX2" fmla="*/ 1625721 w 1625721"/>
              <a:gd name="connsiteY2" fmla="*/ 495108 h 495108"/>
              <a:gd name="connsiteX3" fmla="*/ 0 w 1625721"/>
              <a:gd name="connsiteY3" fmla="*/ 495108 h 495108"/>
              <a:gd name="connsiteX4" fmla="*/ 654341 w 1625721"/>
              <a:gd name="connsiteY4" fmla="*/ 0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721" h="495108">
                <a:moveTo>
                  <a:pt x="654341" y="0"/>
                </a:moveTo>
                <a:lnTo>
                  <a:pt x="1625721" y="0"/>
                </a:lnTo>
                <a:lnTo>
                  <a:pt x="1625721" y="495108"/>
                </a:lnTo>
                <a:lnTo>
                  <a:pt x="0" y="495108"/>
                </a:lnTo>
                <a:lnTo>
                  <a:pt x="654341" y="0"/>
                </a:lnTo>
                <a:close/>
              </a:path>
            </a:pathLst>
          </a:cu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piccolo</a:t>
            </a:r>
          </a:p>
        </p:txBody>
      </p:sp>
      <p:sp>
        <p:nvSpPr>
          <p:cNvPr id="37" name="Rectangle 36">
            <a:extLst>
              <a:ext uri="{FF2B5EF4-FFF2-40B4-BE49-F238E27FC236}">
                <a16:creationId xmlns:a16="http://schemas.microsoft.com/office/drawing/2014/main" id="{8290C657-EE29-48BD-85A6-E95C4051E979}"/>
              </a:ext>
            </a:extLst>
          </p:cNvPr>
          <p:cNvSpPr/>
          <p:nvPr/>
        </p:nvSpPr>
        <p:spPr>
          <a:xfrm>
            <a:off x="4520987" y="4458109"/>
            <a:ext cx="1372816" cy="495108"/>
          </a:xfrm>
          <a:custGeom>
            <a:avLst/>
            <a:gdLst>
              <a:gd name="connsiteX0" fmla="*/ 0 w 1372816"/>
              <a:gd name="connsiteY0" fmla="*/ 0 h 495108"/>
              <a:gd name="connsiteX1" fmla="*/ 1372816 w 1372816"/>
              <a:gd name="connsiteY1" fmla="*/ 0 h 495108"/>
              <a:gd name="connsiteX2" fmla="*/ 1372816 w 1372816"/>
              <a:gd name="connsiteY2" fmla="*/ 495108 h 495108"/>
              <a:gd name="connsiteX3" fmla="*/ 0 w 1372816"/>
              <a:gd name="connsiteY3" fmla="*/ 495108 h 495108"/>
              <a:gd name="connsiteX4" fmla="*/ 0 w 1372816"/>
              <a:gd name="connsiteY4" fmla="*/ 0 h 495108"/>
              <a:gd name="connsiteX0" fmla="*/ 469784 w 1372816"/>
              <a:gd name="connsiteY0" fmla="*/ 8389 h 495108"/>
              <a:gd name="connsiteX1" fmla="*/ 1372816 w 1372816"/>
              <a:gd name="connsiteY1" fmla="*/ 0 h 495108"/>
              <a:gd name="connsiteX2" fmla="*/ 1372816 w 1372816"/>
              <a:gd name="connsiteY2" fmla="*/ 495108 h 495108"/>
              <a:gd name="connsiteX3" fmla="*/ 0 w 1372816"/>
              <a:gd name="connsiteY3" fmla="*/ 495108 h 495108"/>
              <a:gd name="connsiteX4" fmla="*/ 469784 w 1372816"/>
              <a:gd name="connsiteY4" fmla="*/ 8389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816" h="495108">
                <a:moveTo>
                  <a:pt x="469784" y="8389"/>
                </a:moveTo>
                <a:lnTo>
                  <a:pt x="1372816" y="0"/>
                </a:lnTo>
                <a:lnTo>
                  <a:pt x="1372816" y="495108"/>
                </a:lnTo>
                <a:lnTo>
                  <a:pt x="0" y="495108"/>
                </a:lnTo>
                <a:lnTo>
                  <a:pt x="469784" y="8389"/>
                </a:lnTo>
                <a:close/>
              </a:path>
            </a:pathLst>
          </a:cu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flute</a:t>
            </a:r>
          </a:p>
        </p:txBody>
      </p:sp>
      <p:sp>
        <p:nvSpPr>
          <p:cNvPr id="36" name="Rectangle 35">
            <a:extLst>
              <a:ext uri="{FF2B5EF4-FFF2-40B4-BE49-F238E27FC236}">
                <a16:creationId xmlns:a16="http://schemas.microsoft.com/office/drawing/2014/main" id="{C4585C1D-02A3-4D15-8266-B82B336E4DAF}"/>
              </a:ext>
            </a:extLst>
          </p:cNvPr>
          <p:cNvSpPr/>
          <p:nvPr/>
        </p:nvSpPr>
        <p:spPr>
          <a:xfrm>
            <a:off x="4213144" y="3495362"/>
            <a:ext cx="1372816" cy="503497"/>
          </a:xfrm>
          <a:custGeom>
            <a:avLst/>
            <a:gdLst>
              <a:gd name="connsiteX0" fmla="*/ 0 w 1372816"/>
              <a:gd name="connsiteY0" fmla="*/ 0 h 495108"/>
              <a:gd name="connsiteX1" fmla="*/ 1372816 w 1372816"/>
              <a:gd name="connsiteY1" fmla="*/ 0 h 495108"/>
              <a:gd name="connsiteX2" fmla="*/ 1372816 w 1372816"/>
              <a:gd name="connsiteY2" fmla="*/ 495108 h 495108"/>
              <a:gd name="connsiteX3" fmla="*/ 0 w 1372816"/>
              <a:gd name="connsiteY3" fmla="*/ 495108 h 495108"/>
              <a:gd name="connsiteX4" fmla="*/ 0 w 1372816"/>
              <a:gd name="connsiteY4" fmla="*/ 0 h 495108"/>
              <a:gd name="connsiteX0" fmla="*/ 151002 w 1372816"/>
              <a:gd name="connsiteY0" fmla="*/ 25167 h 495108"/>
              <a:gd name="connsiteX1" fmla="*/ 1372816 w 1372816"/>
              <a:gd name="connsiteY1" fmla="*/ 0 h 495108"/>
              <a:gd name="connsiteX2" fmla="*/ 1372816 w 1372816"/>
              <a:gd name="connsiteY2" fmla="*/ 495108 h 495108"/>
              <a:gd name="connsiteX3" fmla="*/ 0 w 1372816"/>
              <a:gd name="connsiteY3" fmla="*/ 495108 h 495108"/>
              <a:gd name="connsiteX4" fmla="*/ 151002 w 1372816"/>
              <a:gd name="connsiteY4" fmla="*/ 25167 h 495108"/>
              <a:gd name="connsiteX0" fmla="*/ 159391 w 1372816"/>
              <a:gd name="connsiteY0" fmla="*/ 0 h 503497"/>
              <a:gd name="connsiteX1" fmla="*/ 1372816 w 1372816"/>
              <a:gd name="connsiteY1" fmla="*/ 8389 h 503497"/>
              <a:gd name="connsiteX2" fmla="*/ 1372816 w 1372816"/>
              <a:gd name="connsiteY2" fmla="*/ 503497 h 503497"/>
              <a:gd name="connsiteX3" fmla="*/ 0 w 1372816"/>
              <a:gd name="connsiteY3" fmla="*/ 503497 h 503497"/>
              <a:gd name="connsiteX4" fmla="*/ 159391 w 1372816"/>
              <a:gd name="connsiteY4" fmla="*/ 0 h 50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816" h="503497">
                <a:moveTo>
                  <a:pt x="159391" y="0"/>
                </a:moveTo>
                <a:lnTo>
                  <a:pt x="1372816" y="8389"/>
                </a:lnTo>
                <a:lnTo>
                  <a:pt x="1372816" y="503497"/>
                </a:lnTo>
                <a:lnTo>
                  <a:pt x="0" y="503497"/>
                </a:lnTo>
                <a:lnTo>
                  <a:pt x="159391" y="0"/>
                </a:lnTo>
                <a:close/>
              </a:path>
            </a:pathLst>
          </a:cu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oboe</a:t>
            </a:r>
          </a:p>
        </p:txBody>
      </p:sp>
      <p:sp>
        <p:nvSpPr>
          <p:cNvPr id="35" name="Rectangle 34">
            <a:extLst>
              <a:ext uri="{FF2B5EF4-FFF2-40B4-BE49-F238E27FC236}">
                <a16:creationId xmlns:a16="http://schemas.microsoft.com/office/drawing/2014/main" id="{B80A261E-C095-4129-91C3-526F5F972D8F}"/>
              </a:ext>
            </a:extLst>
          </p:cNvPr>
          <p:cNvSpPr/>
          <p:nvPr/>
        </p:nvSpPr>
        <p:spPr>
          <a:xfrm>
            <a:off x="3706010" y="2846683"/>
            <a:ext cx="1372816" cy="495108"/>
          </a:xfrm>
          <a:prstGeom prst="rect">
            <a:avLst/>
          </a:pr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clarinet</a:t>
            </a:r>
          </a:p>
        </p:txBody>
      </p:sp>
      <p:sp>
        <p:nvSpPr>
          <p:cNvPr id="34" name="Rectangle 33">
            <a:extLst>
              <a:ext uri="{FF2B5EF4-FFF2-40B4-BE49-F238E27FC236}">
                <a16:creationId xmlns:a16="http://schemas.microsoft.com/office/drawing/2014/main" id="{E5B07389-7995-4786-9773-AC69E2F08C2E}"/>
              </a:ext>
            </a:extLst>
          </p:cNvPr>
          <p:cNvSpPr/>
          <p:nvPr/>
        </p:nvSpPr>
        <p:spPr>
          <a:xfrm>
            <a:off x="2752585" y="2206903"/>
            <a:ext cx="1156685" cy="495108"/>
          </a:xfrm>
          <a:prstGeom prst="rect">
            <a:avLst/>
          </a:prstGeom>
          <a:solidFill>
            <a:srgbClr val="3FA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bassoon</a:t>
            </a:r>
          </a:p>
        </p:txBody>
      </p:sp>
      <p:sp>
        <p:nvSpPr>
          <p:cNvPr id="21" name="Title 20"/>
          <p:cNvSpPr>
            <a:spLocks noGrp="1"/>
          </p:cNvSpPr>
          <p:nvPr>
            <p:ph type="title"/>
          </p:nvPr>
        </p:nvSpPr>
        <p:spPr/>
        <p:txBody>
          <a:bodyPr/>
          <a:lstStyle/>
          <a:p>
            <a:r>
              <a:rPr lang="en-GB" sz="4800" dirty="0">
                <a:solidFill>
                  <a:srgbClr val="3FA9D6"/>
                </a:solidFill>
                <a:latin typeface="+mn-lt"/>
              </a:rPr>
              <a:t>Woodwind Instruments</a:t>
            </a:r>
            <a:endParaRPr lang="en-GB" sz="2800" dirty="0">
              <a:solidFill>
                <a:srgbClr val="3FA9D6"/>
              </a:solidFill>
              <a:latin typeface="+mn-lt"/>
            </a:endParaRPr>
          </a:p>
        </p:txBody>
      </p:sp>
      <p:sp>
        <p:nvSpPr>
          <p:cNvPr id="5" name="Rectangle 4"/>
          <p:cNvSpPr/>
          <p:nvPr/>
        </p:nvSpPr>
        <p:spPr>
          <a:xfrm>
            <a:off x="755650" y="1293749"/>
            <a:ext cx="7632700" cy="830997"/>
          </a:xfrm>
          <a:prstGeom prst="rect">
            <a:avLst/>
          </a:prstGeom>
        </p:spPr>
        <p:txBody>
          <a:bodyPr wrap="square" lIns="0" tIns="0" rIns="0" bIns="0">
            <a:spAutoFit/>
          </a:bodyPr>
          <a:lstStyle/>
          <a:p>
            <a:r>
              <a:rPr lang="en-GB" sz="1800" b="0" i="0" u="none" strike="noStrike" baseline="0" dirty="0">
                <a:solidFill>
                  <a:srgbClr val="292627"/>
                </a:solidFill>
                <a:latin typeface="Twinkl" panose="02000000000000000000" pitchFamily="2" charset="0"/>
              </a:rPr>
              <a:t>Woodwind instruments create sound by being blown into. Some woodwind instruments have a reed which vibrates to create the sound. Different pitches are made by covering different holes on the instrument. </a:t>
            </a:r>
            <a:endParaRPr lang="en-GB" dirty="0"/>
          </a:p>
        </p:txBody>
      </p:sp>
      <p:pic>
        <p:nvPicPr>
          <p:cNvPr id="3" name="Picture 2">
            <a:extLst>
              <a:ext uri="{FF2B5EF4-FFF2-40B4-BE49-F238E27FC236}">
                <a16:creationId xmlns:a16="http://schemas.microsoft.com/office/drawing/2014/main" id="{71B443C5-18B7-4403-8EF7-05F4948782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87904" flipH="1">
            <a:off x="-311990" y="3116054"/>
            <a:ext cx="3833906" cy="2145080"/>
          </a:xfrm>
          <a:prstGeom prst="rect">
            <a:avLst/>
          </a:prstGeom>
        </p:spPr>
      </p:pic>
      <p:pic>
        <p:nvPicPr>
          <p:cNvPr id="8" name="Picture 7">
            <a:extLst>
              <a:ext uri="{FF2B5EF4-FFF2-40B4-BE49-F238E27FC236}">
                <a16:creationId xmlns:a16="http://schemas.microsoft.com/office/drawing/2014/main" id="{D581488D-E090-4896-82DC-5502AAF84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64157">
            <a:off x="1012898" y="3030813"/>
            <a:ext cx="3479374" cy="2315563"/>
          </a:xfrm>
          <a:prstGeom prst="rect">
            <a:avLst/>
          </a:prstGeom>
        </p:spPr>
      </p:pic>
      <p:pic>
        <p:nvPicPr>
          <p:cNvPr id="32" name="Picture 31">
            <a:extLst>
              <a:ext uri="{FF2B5EF4-FFF2-40B4-BE49-F238E27FC236}">
                <a16:creationId xmlns:a16="http://schemas.microsoft.com/office/drawing/2014/main" id="{C9FC2EE4-7434-454D-9F19-9429A2F156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4706641">
            <a:off x="1687256" y="3673176"/>
            <a:ext cx="3234514" cy="1652441"/>
          </a:xfrm>
          <a:prstGeom prst="rect">
            <a:avLst/>
          </a:prstGeom>
        </p:spPr>
      </p:pic>
      <p:pic>
        <p:nvPicPr>
          <p:cNvPr id="33" name="Picture 32">
            <a:extLst>
              <a:ext uri="{FF2B5EF4-FFF2-40B4-BE49-F238E27FC236}">
                <a16:creationId xmlns:a16="http://schemas.microsoft.com/office/drawing/2014/main" id="{EA7D3FC5-A0EA-423B-B680-40F5F4888C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5400000">
            <a:off x="2290431" y="4136914"/>
            <a:ext cx="2831541" cy="1411624"/>
          </a:xfrm>
          <a:prstGeom prst="rect">
            <a:avLst/>
          </a:prstGeom>
        </p:spPr>
      </p:pic>
      <p:pic>
        <p:nvPicPr>
          <p:cNvPr id="12" name="Picture 11">
            <a:extLst>
              <a:ext uri="{FF2B5EF4-FFF2-40B4-BE49-F238E27FC236}">
                <a16:creationId xmlns:a16="http://schemas.microsoft.com/office/drawing/2014/main" id="{3E3F0F39-1C55-47E4-9DCE-EA90D39582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801998">
            <a:off x="4040056" y="4023127"/>
            <a:ext cx="154360" cy="2536076"/>
          </a:xfrm>
          <a:prstGeom prst="rect">
            <a:avLst/>
          </a:prstGeom>
        </p:spPr>
      </p:pic>
      <p:pic>
        <p:nvPicPr>
          <p:cNvPr id="16" name="Picture 15">
            <a:extLst>
              <a:ext uri="{FF2B5EF4-FFF2-40B4-BE49-F238E27FC236}">
                <a16:creationId xmlns:a16="http://schemas.microsoft.com/office/drawing/2014/main" id="{94E3CDDC-B884-4E7F-B3ED-D45A1F678A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368038" y="5259897"/>
            <a:ext cx="1485327" cy="957081"/>
          </a:xfrm>
          <a:prstGeom prst="rect">
            <a:avLst/>
          </a:prstGeom>
        </p:spPr>
      </p:pic>
      <p:pic>
        <p:nvPicPr>
          <p:cNvPr id="20" name="Picture 19">
            <a:extLst>
              <a:ext uri="{FF2B5EF4-FFF2-40B4-BE49-F238E27FC236}">
                <a16:creationId xmlns:a16="http://schemas.microsoft.com/office/drawing/2014/main" id="{9B95966E-CD36-4B9A-B336-DD6F701CF8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49729">
            <a:off x="5765587" y="4417658"/>
            <a:ext cx="2379636" cy="2042719"/>
          </a:xfrm>
          <a:prstGeom prst="rect">
            <a:avLst/>
          </a:prstGeom>
        </p:spPr>
      </p:pic>
      <p:pic>
        <p:nvPicPr>
          <p:cNvPr id="41" name="Picture 40">
            <a:extLst>
              <a:ext uri="{FF2B5EF4-FFF2-40B4-BE49-F238E27FC236}">
                <a16:creationId xmlns:a16="http://schemas.microsoft.com/office/drawing/2014/main" id="{79D81DDF-1CF7-4A8F-9E0F-55491FDE23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815694" flipH="1">
            <a:off x="7609367" y="2241252"/>
            <a:ext cx="1062511" cy="1170264"/>
          </a:xfrm>
          <a:prstGeom prst="rect">
            <a:avLst/>
          </a:prstGeom>
        </p:spPr>
      </p:pic>
      <p:pic>
        <p:nvPicPr>
          <p:cNvPr id="43" name="Picture 42">
            <a:extLst>
              <a:ext uri="{FF2B5EF4-FFF2-40B4-BE49-F238E27FC236}">
                <a16:creationId xmlns:a16="http://schemas.microsoft.com/office/drawing/2014/main" id="{B9C7633A-260B-4013-BA7F-8839A451C4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834436">
            <a:off x="5825274" y="3008931"/>
            <a:ext cx="1089709" cy="1080691"/>
          </a:xfrm>
          <a:prstGeom prst="rect">
            <a:avLst/>
          </a:prstGeom>
        </p:spPr>
      </p:pic>
    </p:spTree>
    <p:extLst>
      <p:ext uri="{BB962C8B-B14F-4D97-AF65-F5344CB8AC3E}">
        <p14:creationId xmlns:p14="http://schemas.microsoft.com/office/powerpoint/2010/main" val="37517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right)">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39" grpId="0" animBg="1"/>
      <p:bldP spid="38" grpId="0" animBg="1"/>
      <p:bldP spid="37" grpId="0" animBg="1"/>
      <p:bldP spid="36" grpId="0" animBg="1"/>
      <p:bldP spid="35"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4B72D9D-925A-4B9E-8478-47BF1205A919}"/>
              </a:ext>
            </a:extLst>
          </p:cNvPr>
          <p:cNvSpPr/>
          <p:nvPr/>
        </p:nvSpPr>
        <p:spPr>
          <a:xfrm>
            <a:off x="2357386" y="3241725"/>
            <a:ext cx="1162821" cy="495108"/>
          </a:xfrm>
          <a:custGeom>
            <a:avLst/>
            <a:gdLst>
              <a:gd name="connsiteX0" fmla="*/ 0 w 1104098"/>
              <a:gd name="connsiteY0" fmla="*/ 0 h 495108"/>
              <a:gd name="connsiteX1" fmla="*/ 1104098 w 1104098"/>
              <a:gd name="connsiteY1" fmla="*/ 0 h 495108"/>
              <a:gd name="connsiteX2" fmla="*/ 1104098 w 1104098"/>
              <a:gd name="connsiteY2" fmla="*/ 495108 h 495108"/>
              <a:gd name="connsiteX3" fmla="*/ 0 w 1104098"/>
              <a:gd name="connsiteY3" fmla="*/ 495108 h 495108"/>
              <a:gd name="connsiteX4" fmla="*/ 0 w 1104098"/>
              <a:gd name="connsiteY4" fmla="*/ 0 h 495108"/>
              <a:gd name="connsiteX0" fmla="*/ 0 w 1104098"/>
              <a:gd name="connsiteY0" fmla="*/ 0 h 495108"/>
              <a:gd name="connsiteX1" fmla="*/ 1104098 w 1104098"/>
              <a:gd name="connsiteY1" fmla="*/ 0 h 495108"/>
              <a:gd name="connsiteX2" fmla="*/ 1104098 w 1104098"/>
              <a:gd name="connsiteY2" fmla="*/ 495108 h 495108"/>
              <a:gd name="connsiteX3" fmla="*/ 268448 w 1104098"/>
              <a:gd name="connsiteY3" fmla="*/ 495108 h 495108"/>
              <a:gd name="connsiteX4" fmla="*/ 0 w 1104098"/>
              <a:gd name="connsiteY4" fmla="*/ 0 h 495108"/>
              <a:gd name="connsiteX0" fmla="*/ 0 w 1162821"/>
              <a:gd name="connsiteY0" fmla="*/ 8389 h 495108"/>
              <a:gd name="connsiteX1" fmla="*/ 1162821 w 1162821"/>
              <a:gd name="connsiteY1" fmla="*/ 0 h 495108"/>
              <a:gd name="connsiteX2" fmla="*/ 1162821 w 1162821"/>
              <a:gd name="connsiteY2" fmla="*/ 495108 h 495108"/>
              <a:gd name="connsiteX3" fmla="*/ 327171 w 1162821"/>
              <a:gd name="connsiteY3" fmla="*/ 495108 h 495108"/>
              <a:gd name="connsiteX4" fmla="*/ 0 w 1162821"/>
              <a:gd name="connsiteY4" fmla="*/ 8389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821" h="495108">
                <a:moveTo>
                  <a:pt x="0" y="8389"/>
                </a:moveTo>
                <a:lnTo>
                  <a:pt x="1162821" y="0"/>
                </a:lnTo>
                <a:lnTo>
                  <a:pt x="1162821" y="495108"/>
                </a:lnTo>
                <a:lnTo>
                  <a:pt x="327171" y="495108"/>
                </a:lnTo>
                <a:lnTo>
                  <a:pt x="0" y="8389"/>
                </a:lnTo>
                <a:close/>
              </a:path>
            </a:pathLst>
          </a:cu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cello</a:t>
            </a:r>
          </a:p>
        </p:txBody>
      </p:sp>
      <p:sp>
        <p:nvSpPr>
          <p:cNvPr id="47" name="Rectangle 46">
            <a:extLst>
              <a:ext uri="{FF2B5EF4-FFF2-40B4-BE49-F238E27FC236}">
                <a16:creationId xmlns:a16="http://schemas.microsoft.com/office/drawing/2014/main" id="{C1D2D4AB-81AF-4A85-9393-4D1D154A97AA}"/>
              </a:ext>
            </a:extLst>
          </p:cNvPr>
          <p:cNvSpPr/>
          <p:nvPr/>
        </p:nvSpPr>
        <p:spPr>
          <a:xfrm>
            <a:off x="3747484" y="2319605"/>
            <a:ext cx="1354251" cy="503497"/>
          </a:xfrm>
          <a:custGeom>
            <a:avLst/>
            <a:gdLst>
              <a:gd name="connsiteX0" fmla="*/ 0 w 1261118"/>
              <a:gd name="connsiteY0" fmla="*/ 0 h 495108"/>
              <a:gd name="connsiteX1" fmla="*/ 1261118 w 1261118"/>
              <a:gd name="connsiteY1" fmla="*/ 0 h 495108"/>
              <a:gd name="connsiteX2" fmla="*/ 1261118 w 1261118"/>
              <a:gd name="connsiteY2" fmla="*/ 495108 h 495108"/>
              <a:gd name="connsiteX3" fmla="*/ 0 w 1261118"/>
              <a:gd name="connsiteY3" fmla="*/ 495108 h 495108"/>
              <a:gd name="connsiteX4" fmla="*/ 0 w 1261118"/>
              <a:gd name="connsiteY4" fmla="*/ 0 h 495108"/>
              <a:gd name="connsiteX0" fmla="*/ 0 w 1730902"/>
              <a:gd name="connsiteY0" fmla="*/ 0 h 503497"/>
              <a:gd name="connsiteX1" fmla="*/ 1261118 w 1730902"/>
              <a:gd name="connsiteY1" fmla="*/ 0 h 503497"/>
              <a:gd name="connsiteX2" fmla="*/ 1730902 w 1730902"/>
              <a:gd name="connsiteY2" fmla="*/ 503497 h 503497"/>
              <a:gd name="connsiteX3" fmla="*/ 0 w 1730902"/>
              <a:gd name="connsiteY3" fmla="*/ 495108 h 503497"/>
              <a:gd name="connsiteX4" fmla="*/ 0 w 1730902"/>
              <a:gd name="connsiteY4" fmla="*/ 0 h 503497"/>
              <a:gd name="connsiteX0" fmla="*/ 0 w 1730902"/>
              <a:gd name="connsiteY0" fmla="*/ 0 h 503497"/>
              <a:gd name="connsiteX1" fmla="*/ 1121730 w 1730902"/>
              <a:gd name="connsiteY1" fmla="*/ 0 h 503497"/>
              <a:gd name="connsiteX2" fmla="*/ 1730902 w 1730902"/>
              <a:gd name="connsiteY2" fmla="*/ 503497 h 503497"/>
              <a:gd name="connsiteX3" fmla="*/ 0 w 1730902"/>
              <a:gd name="connsiteY3" fmla="*/ 495108 h 503497"/>
              <a:gd name="connsiteX4" fmla="*/ 0 w 1730902"/>
              <a:gd name="connsiteY4" fmla="*/ 0 h 50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02" h="503497">
                <a:moveTo>
                  <a:pt x="0" y="0"/>
                </a:moveTo>
                <a:lnTo>
                  <a:pt x="1121730" y="0"/>
                </a:lnTo>
                <a:lnTo>
                  <a:pt x="1730902" y="503497"/>
                </a:lnTo>
                <a:lnTo>
                  <a:pt x="0" y="495108"/>
                </a:lnTo>
                <a:lnTo>
                  <a:pt x="0" y="0"/>
                </a:lnTo>
                <a:close/>
              </a:path>
            </a:pathLst>
          </a:cu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viola</a:t>
            </a:r>
          </a:p>
        </p:txBody>
      </p:sp>
      <p:sp>
        <p:nvSpPr>
          <p:cNvPr id="48" name="Rectangle 47">
            <a:extLst>
              <a:ext uri="{FF2B5EF4-FFF2-40B4-BE49-F238E27FC236}">
                <a16:creationId xmlns:a16="http://schemas.microsoft.com/office/drawing/2014/main" id="{D02EB8EC-A847-459A-9421-2328C4DD0B2A}"/>
              </a:ext>
            </a:extLst>
          </p:cNvPr>
          <p:cNvSpPr/>
          <p:nvPr/>
        </p:nvSpPr>
        <p:spPr>
          <a:xfrm>
            <a:off x="3934612" y="3382978"/>
            <a:ext cx="1016328" cy="495108"/>
          </a:xfrm>
          <a:custGeom>
            <a:avLst/>
            <a:gdLst>
              <a:gd name="connsiteX0" fmla="*/ 0 w 1016328"/>
              <a:gd name="connsiteY0" fmla="*/ 0 h 495108"/>
              <a:gd name="connsiteX1" fmla="*/ 1016328 w 1016328"/>
              <a:gd name="connsiteY1" fmla="*/ 0 h 495108"/>
              <a:gd name="connsiteX2" fmla="*/ 1016328 w 1016328"/>
              <a:gd name="connsiteY2" fmla="*/ 495108 h 495108"/>
              <a:gd name="connsiteX3" fmla="*/ 0 w 1016328"/>
              <a:gd name="connsiteY3" fmla="*/ 495108 h 495108"/>
              <a:gd name="connsiteX4" fmla="*/ 0 w 1016328"/>
              <a:gd name="connsiteY4" fmla="*/ 0 h 495108"/>
              <a:gd name="connsiteX0" fmla="*/ 134224 w 1016328"/>
              <a:gd name="connsiteY0" fmla="*/ 0 h 495108"/>
              <a:gd name="connsiteX1" fmla="*/ 1016328 w 1016328"/>
              <a:gd name="connsiteY1" fmla="*/ 0 h 495108"/>
              <a:gd name="connsiteX2" fmla="*/ 1016328 w 1016328"/>
              <a:gd name="connsiteY2" fmla="*/ 495108 h 495108"/>
              <a:gd name="connsiteX3" fmla="*/ 0 w 1016328"/>
              <a:gd name="connsiteY3" fmla="*/ 495108 h 495108"/>
              <a:gd name="connsiteX4" fmla="*/ 134224 w 1016328"/>
              <a:gd name="connsiteY4" fmla="*/ 0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28" h="495108">
                <a:moveTo>
                  <a:pt x="134224" y="0"/>
                </a:moveTo>
                <a:lnTo>
                  <a:pt x="1016328" y="0"/>
                </a:lnTo>
                <a:lnTo>
                  <a:pt x="1016328" y="495108"/>
                </a:lnTo>
                <a:lnTo>
                  <a:pt x="0" y="495108"/>
                </a:lnTo>
                <a:lnTo>
                  <a:pt x="134224" y="0"/>
                </a:lnTo>
                <a:close/>
              </a:path>
            </a:pathLst>
          </a:cu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violin</a:t>
            </a:r>
          </a:p>
        </p:txBody>
      </p:sp>
      <p:sp>
        <p:nvSpPr>
          <p:cNvPr id="49" name="Rectangle 48">
            <a:extLst>
              <a:ext uri="{FF2B5EF4-FFF2-40B4-BE49-F238E27FC236}">
                <a16:creationId xmlns:a16="http://schemas.microsoft.com/office/drawing/2014/main" id="{97986FFC-774F-41F2-8257-9D22EC30AD61}"/>
              </a:ext>
            </a:extLst>
          </p:cNvPr>
          <p:cNvSpPr/>
          <p:nvPr/>
        </p:nvSpPr>
        <p:spPr>
          <a:xfrm>
            <a:off x="5218925" y="4329117"/>
            <a:ext cx="1016328" cy="495108"/>
          </a:xfrm>
          <a:prstGeom prst="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guitar</a:t>
            </a:r>
          </a:p>
        </p:txBody>
      </p:sp>
      <p:sp>
        <p:nvSpPr>
          <p:cNvPr id="50" name="Rectangle 49">
            <a:extLst>
              <a:ext uri="{FF2B5EF4-FFF2-40B4-BE49-F238E27FC236}">
                <a16:creationId xmlns:a16="http://schemas.microsoft.com/office/drawing/2014/main" id="{88DCD025-57A0-4C21-9178-040C9E3F423A}"/>
              </a:ext>
            </a:extLst>
          </p:cNvPr>
          <p:cNvSpPr/>
          <p:nvPr/>
        </p:nvSpPr>
        <p:spPr>
          <a:xfrm>
            <a:off x="5793223" y="5824672"/>
            <a:ext cx="1714924" cy="495108"/>
          </a:xfrm>
          <a:custGeom>
            <a:avLst/>
            <a:gdLst>
              <a:gd name="connsiteX0" fmla="*/ 0 w 1714924"/>
              <a:gd name="connsiteY0" fmla="*/ 0 h 495108"/>
              <a:gd name="connsiteX1" fmla="*/ 1714924 w 1714924"/>
              <a:gd name="connsiteY1" fmla="*/ 0 h 495108"/>
              <a:gd name="connsiteX2" fmla="*/ 1714924 w 1714924"/>
              <a:gd name="connsiteY2" fmla="*/ 495108 h 495108"/>
              <a:gd name="connsiteX3" fmla="*/ 0 w 1714924"/>
              <a:gd name="connsiteY3" fmla="*/ 495108 h 495108"/>
              <a:gd name="connsiteX4" fmla="*/ 0 w 1714924"/>
              <a:gd name="connsiteY4" fmla="*/ 0 h 495108"/>
              <a:gd name="connsiteX0" fmla="*/ 0 w 1714924"/>
              <a:gd name="connsiteY0" fmla="*/ 0 h 495108"/>
              <a:gd name="connsiteX1" fmla="*/ 1312252 w 1714924"/>
              <a:gd name="connsiteY1" fmla="*/ 0 h 495108"/>
              <a:gd name="connsiteX2" fmla="*/ 1714924 w 1714924"/>
              <a:gd name="connsiteY2" fmla="*/ 495108 h 495108"/>
              <a:gd name="connsiteX3" fmla="*/ 0 w 1714924"/>
              <a:gd name="connsiteY3" fmla="*/ 495108 h 495108"/>
              <a:gd name="connsiteX4" fmla="*/ 0 w 1714924"/>
              <a:gd name="connsiteY4" fmla="*/ 0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924" h="495108">
                <a:moveTo>
                  <a:pt x="0" y="0"/>
                </a:moveTo>
                <a:lnTo>
                  <a:pt x="1312252" y="0"/>
                </a:lnTo>
                <a:lnTo>
                  <a:pt x="1714924" y="495108"/>
                </a:lnTo>
                <a:lnTo>
                  <a:pt x="0" y="495108"/>
                </a:lnTo>
                <a:lnTo>
                  <a:pt x="0" y="0"/>
                </a:lnTo>
                <a:close/>
              </a:path>
            </a:pathLst>
          </a:cu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mandolin</a:t>
            </a:r>
          </a:p>
        </p:txBody>
      </p:sp>
      <p:sp>
        <p:nvSpPr>
          <p:cNvPr id="51" name="Rectangle 50">
            <a:extLst>
              <a:ext uri="{FF2B5EF4-FFF2-40B4-BE49-F238E27FC236}">
                <a16:creationId xmlns:a16="http://schemas.microsoft.com/office/drawing/2014/main" id="{FE5BD727-9497-40DE-907E-2FFE2E1F6E89}"/>
              </a:ext>
            </a:extLst>
          </p:cNvPr>
          <p:cNvSpPr/>
          <p:nvPr/>
        </p:nvSpPr>
        <p:spPr>
          <a:xfrm>
            <a:off x="7508147" y="4623863"/>
            <a:ext cx="1038202" cy="495108"/>
          </a:xfrm>
          <a:prstGeom prst="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harp</a:t>
            </a:r>
          </a:p>
        </p:txBody>
      </p:sp>
      <p:sp>
        <p:nvSpPr>
          <p:cNvPr id="40" name="Rectangle 39">
            <a:extLst>
              <a:ext uri="{FF2B5EF4-FFF2-40B4-BE49-F238E27FC236}">
                <a16:creationId xmlns:a16="http://schemas.microsoft.com/office/drawing/2014/main" id="{848A5E6C-787A-4EB3-86CD-AB76DA8A5BBC}"/>
              </a:ext>
            </a:extLst>
          </p:cNvPr>
          <p:cNvSpPr/>
          <p:nvPr/>
        </p:nvSpPr>
        <p:spPr>
          <a:xfrm>
            <a:off x="927605" y="2331157"/>
            <a:ext cx="1648461" cy="495108"/>
          </a:xfrm>
          <a:custGeom>
            <a:avLst/>
            <a:gdLst>
              <a:gd name="connsiteX0" fmla="*/ 0 w 1648461"/>
              <a:gd name="connsiteY0" fmla="*/ 0 h 495108"/>
              <a:gd name="connsiteX1" fmla="*/ 1648461 w 1648461"/>
              <a:gd name="connsiteY1" fmla="*/ 0 h 495108"/>
              <a:gd name="connsiteX2" fmla="*/ 1648461 w 1648461"/>
              <a:gd name="connsiteY2" fmla="*/ 495108 h 495108"/>
              <a:gd name="connsiteX3" fmla="*/ 0 w 1648461"/>
              <a:gd name="connsiteY3" fmla="*/ 495108 h 495108"/>
              <a:gd name="connsiteX4" fmla="*/ 0 w 1648461"/>
              <a:gd name="connsiteY4" fmla="*/ 0 h 495108"/>
              <a:gd name="connsiteX0" fmla="*/ 0 w 1648461"/>
              <a:gd name="connsiteY0" fmla="*/ 0 h 495108"/>
              <a:gd name="connsiteX1" fmla="*/ 1648461 w 1648461"/>
              <a:gd name="connsiteY1" fmla="*/ 0 h 495108"/>
              <a:gd name="connsiteX2" fmla="*/ 1648461 w 1648461"/>
              <a:gd name="connsiteY2" fmla="*/ 495108 h 495108"/>
              <a:gd name="connsiteX3" fmla="*/ 167780 w 1648461"/>
              <a:gd name="connsiteY3" fmla="*/ 495108 h 495108"/>
              <a:gd name="connsiteX4" fmla="*/ 0 w 1648461"/>
              <a:gd name="connsiteY4" fmla="*/ 0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461" h="495108">
                <a:moveTo>
                  <a:pt x="0" y="0"/>
                </a:moveTo>
                <a:lnTo>
                  <a:pt x="1648461" y="0"/>
                </a:lnTo>
                <a:lnTo>
                  <a:pt x="1648461" y="495108"/>
                </a:lnTo>
                <a:lnTo>
                  <a:pt x="167780" y="495108"/>
                </a:lnTo>
                <a:lnTo>
                  <a:pt x="0" y="0"/>
                </a:lnTo>
                <a:close/>
              </a:path>
            </a:pathLst>
          </a:cu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double bass</a:t>
            </a:r>
          </a:p>
        </p:txBody>
      </p:sp>
      <p:sp>
        <p:nvSpPr>
          <p:cNvPr id="21" name="Title 20"/>
          <p:cNvSpPr>
            <a:spLocks noGrp="1"/>
          </p:cNvSpPr>
          <p:nvPr>
            <p:ph type="title"/>
          </p:nvPr>
        </p:nvSpPr>
        <p:spPr/>
        <p:txBody>
          <a:bodyPr/>
          <a:lstStyle/>
          <a:p>
            <a:r>
              <a:rPr lang="en-GB" sz="4800" dirty="0">
                <a:ln w="28575">
                  <a:noFill/>
                </a:ln>
                <a:solidFill>
                  <a:srgbClr val="EE73AA"/>
                </a:solidFill>
                <a:latin typeface="+mn-lt"/>
              </a:rPr>
              <a:t>String Instruments</a:t>
            </a:r>
            <a:endParaRPr lang="en-GB" sz="2800" dirty="0">
              <a:ln w="28575">
                <a:noFill/>
              </a:ln>
              <a:solidFill>
                <a:srgbClr val="EE73AA"/>
              </a:solidFill>
              <a:latin typeface="+mn-lt"/>
            </a:endParaRPr>
          </a:p>
        </p:txBody>
      </p:sp>
      <p:sp>
        <p:nvSpPr>
          <p:cNvPr id="5" name="Rectangle 4"/>
          <p:cNvSpPr/>
          <p:nvPr/>
        </p:nvSpPr>
        <p:spPr>
          <a:xfrm>
            <a:off x="755650" y="1293749"/>
            <a:ext cx="7632700" cy="830997"/>
          </a:xfrm>
          <a:prstGeom prst="rect">
            <a:avLst/>
          </a:prstGeom>
        </p:spPr>
        <p:txBody>
          <a:bodyPr wrap="square" lIns="0" tIns="0" rIns="0" bIns="0">
            <a:spAutoFit/>
          </a:bodyPr>
          <a:lstStyle/>
          <a:p>
            <a:r>
              <a:rPr lang="en-GB" sz="1800" b="0" i="0" u="none" strike="noStrike" baseline="0" dirty="0">
                <a:solidFill>
                  <a:srgbClr val="292627"/>
                </a:solidFill>
                <a:latin typeface="Twinkl" panose="02000000000000000000" pitchFamily="2" charset="0"/>
              </a:rPr>
              <a:t>String instruments create their sound by being strummed or plucked by hand or being bowed. This is when a bow is pulled across the strings. Vibrations in the strings cause the sound. </a:t>
            </a:r>
            <a:endParaRPr lang="en-GB" dirty="0"/>
          </a:p>
        </p:txBody>
      </p:sp>
      <p:pic>
        <p:nvPicPr>
          <p:cNvPr id="4" name="Picture 3">
            <a:extLst>
              <a:ext uri="{FF2B5EF4-FFF2-40B4-BE49-F238E27FC236}">
                <a16:creationId xmlns:a16="http://schemas.microsoft.com/office/drawing/2014/main" id="{24175429-99CE-408E-95DE-CC988E5C7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51" y="2317615"/>
            <a:ext cx="1505159" cy="3926067"/>
          </a:xfrm>
          <a:prstGeom prst="rect">
            <a:avLst/>
          </a:prstGeom>
        </p:spPr>
      </p:pic>
      <p:pic>
        <p:nvPicPr>
          <p:cNvPr id="7" name="Picture 6">
            <a:extLst>
              <a:ext uri="{FF2B5EF4-FFF2-40B4-BE49-F238E27FC236}">
                <a16:creationId xmlns:a16="http://schemas.microsoft.com/office/drawing/2014/main" id="{2AD75A55-E0F3-42B9-8741-F7165CD98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9254">
            <a:off x="1671884" y="3671092"/>
            <a:ext cx="2604705" cy="2006155"/>
          </a:xfrm>
          <a:prstGeom prst="rect">
            <a:avLst/>
          </a:prstGeom>
        </p:spPr>
      </p:pic>
      <p:pic>
        <p:nvPicPr>
          <p:cNvPr id="10" name="Picture 9">
            <a:extLst>
              <a:ext uri="{FF2B5EF4-FFF2-40B4-BE49-F238E27FC236}">
                <a16:creationId xmlns:a16="http://schemas.microsoft.com/office/drawing/2014/main" id="{0CF9BCA1-C4A7-45C5-8A75-2C51B6D3E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42294">
            <a:off x="4010840" y="2539152"/>
            <a:ext cx="2309134" cy="1014349"/>
          </a:xfrm>
          <a:prstGeom prst="rect">
            <a:avLst/>
          </a:prstGeom>
        </p:spPr>
      </p:pic>
      <p:pic>
        <p:nvPicPr>
          <p:cNvPr id="13" name="Picture 12">
            <a:extLst>
              <a:ext uri="{FF2B5EF4-FFF2-40B4-BE49-F238E27FC236}">
                <a16:creationId xmlns:a16="http://schemas.microsoft.com/office/drawing/2014/main" id="{88FBFB87-5390-48CC-8F80-CB3869D881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9020" y="3113869"/>
            <a:ext cx="847116" cy="1521547"/>
          </a:xfrm>
          <a:prstGeom prst="rect">
            <a:avLst/>
          </a:prstGeom>
        </p:spPr>
      </p:pic>
      <p:pic>
        <p:nvPicPr>
          <p:cNvPr id="15" name="Picture 14">
            <a:extLst>
              <a:ext uri="{FF2B5EF4-FFF2-40B4-BE49-F238E27FC236}">
                <a16:creationId xmlns:a16="http://schemas.microsoft.com/office/drawing/2014/main" id="{251EEF37-A34E-429D-A7CC-DA46CC122B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192332">
            <a:off x="3797895" y="4388937"/>
            <a:ext cx="2705661" cy="1612710"/>
          </a:xfrm>
          <a:prstGeom prst="rect">
            <a:avLst/>
          </a:prstGeom>
        </p:spPr>
      </p:pic>
      <p:pic>
        <p:nvPicPr>
          <p:cNvPr id="18" name="Picture 17">
            <a:extLst>
              <a:ext uri="{FF2B5EF4-FFF2-40B4-BE49-F238E27FC236}">
                <a16:creationId xmlns:a16="http://schemas.microsoft.com/office/drawing/2014/main" id="{679F0CF3-15C3-40AE-8D89-63E55CC0F8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8222" y="5013271"/>
            <a:ext cx="2004969" cy="1306509"/>
          </a:xfrm>
          <a:prstGeom prst="rect">
            <a:avLst/>
          </a:prstGeom>
        </p:spPr>
      </p:pic>
      <p:pic>
        <p:nvPicPr>
          <p:cNvPr id="22" name="Picture 21">
            <a:extLst>
              <a:ext uri="{FF2B5EF4-FFF2-40B4-BE49-F238E27FC236}">
                <a16:creationId xmlns:a16="http://schemas.microsoft.com/office/drawing/2014/main" id="{23291D16-AB39-4E72-AE77-B7915D9C55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3154" y="2083822"/>
            <a:ext cx="2384936" cy="3335149"/>
          </a:xfrm>
          <a:prstGeom prst="rect">
            <a:avLst/>
          </a:prstGeom>
        </p:spPr>
      </p:pic>
    </p:spTree>
    <p:extLst>
      <p:ext uri="{BB962C8B-B14F-4D97-AF65-F5344CB8AC3E}">
        <p14:creationId xmlns:p14="http://schemas.microsoft.com/office/powerpoint/2010/main" val="33100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righ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right)">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48" grpId="0" animBg="1"/>
      <p:bldP spid="49" grpId="0" animBg="1"/>
      <p:bldP spid="50" grpId="0" animBg="1"/>
      <p:bldP spid="51"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B04D403-1438-4DA0-9E1C-BF3BED64AB56}"/>
              </a:ext>
            </a:extLst>
          </p:cNvPr>
          <p:cNvSpPr/>
          <p:nvPr/>
        </p:nvSpPr>
        <p:spPr>
          <a:xfrm>
            <a:off x="2647610" y="2529319"/>
            <a:ext cx="1337469" cy="49510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trombone</a:t>
            </a:r>
          </a:p>
        </p:txBody>
      </p:sp>
      <p:sp>
        <p:nvSpPr>
          <p:cNvPr id="16" name="Rectangle 15">
            <a:extLst>
              <a:ext uri="{FF2B5EF4-FFF2-40B4-BE49-F238E27FC236}">
                <a16:creationId xmlns:a16="http://schemas.microsoft.com/office/drawing/2014/main" id="{DC4C5055-DAEC-4815-99F4-916EBC9CDF82}"/>
              </a:ext>
            </a:extLst>
          </p:cNvPr>
          <p:cNvSpPr/>
          <p:nvPr/>
        </p:nvSpPr>
        <p:spPr>
          <a:xfrm>
            <a:off x="6207205" y="2153302"/>
            <a:ext cx="1053447" cy="49510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trumpet</a:t>
            </a:r>
          </a:p>
        </p:txBody>
      </p:sp>
      <p:sp>
        <p:nvSpPr>
          <p:cNvPr id="18" name="Rectangle 17">
            <a:extLst>
              <a:ext uri="{FF2B5EF4-FFF2-40B4-BE49-F238E27FC236}">
                <a16:creationId xmlns:a16="http://schemas.microsoft.com/office/drawing/2014/main" id="{25D9460C-E3A9-4BC0-B260-8A286FF550A4}"/>
              </a:ext>
            </a:extLst>
          </p:cNvPr>
          <p:cNvSpPr/>
          <p:nvPr/>
        </p:nvSpPr>
        <p:spPr>
          <a:xfrm>
            <a:off x="7441894" y="2841359"/>
            <a:ext cx="936012" cy="49510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cornet</a:t>
            </a:r>
          </a:p>
        </p:txBody>
      </p:sp>
      <p:sp>
        <p:nvSpPr>
          <p:cNvPr id="19" name="Rectangle 18">
            <a:extLst>
              <a:ext uri="{FF2B5EF4-FFF2-40B4-BE49-F238E27FC236}">
                <a16:creationId xmlns:a16="http://schemas.microsoft.com/office/drawing/2014/main" id="{010B8F07-DE4D-4B1E-BBFC-F41E7ED54018}"/>
              </a:ext>
            </a:extLst>
          </p:cNvPr>
          <p:cNvSpPr/>
          <p:nvPr/>
        </p:nvSpPr>
        <p:spPr>
          <a:xfrm>
            <a:off x="5842833" y="4100028"/>
            <a:ext cx="2007355" cy="49510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French horn</a:t>
            </a:r>
          </a:p>
        </p:txBody>
      </p:sp>
      <p:sp>
        <p:nvSpPr>
          <p:cNvPr id="22" name="Rectangle 21">
            <a:extLst>
              <a:ext uri="{FF2B5EF4-FFF2-40B4-BE49-F238E27FC236}">
                <a16:creationId xmlns:a16="http://schemas.microsoft.com/office/drawing/2014/main" id="{26CA3350-B8D3-4F2B-9A75-5A0354DC781C}"/>
              </a:ext>
            </a:extLst>
          </p:cNvPr>
          <p:cNvSpPr/>
          <p:nvPr/>
        </p:nvSpPr>
        <p:spPr>
          <a:xfrm>
            <a:off x="5185722" y="4784987"/>
            <a:ext cx="1337469" cy="49510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tenor horn</a:t>
            </a:r>
          </a:p>
        </p:txBody>
      </p:sp>
      <p:sp>
        <p:nvSpPr>
          <p:cNvPr id="23" name="Rectangle 22">
            <a:extLst>
              <a:ext uri="{FF2B5EF4-FFF2-40B4-BE49-F238E27FC236}">
                <a16:creationId xmlns:a16="http://schemas.microsoft.com/office/drawing/2014/main" id="{CCBB088B-F7A9-48CC-A58F-C8B3F74CD31F}"/>
              </a:ext>
            </a:extLst>
          </p:cNvPr>
          <p:cNvSpPr/>
          <p:nvPr/>
        </p:nvSpPr>
        <p:spPr>
          <a:xfrm>
            <a:off x="3234805" y="4472416"/>
            <a:ext cx="1517470" cy="49510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t>euphonium</a:t>
            </a:r>
          </a:p>
        </p:txBody>
      </p:sp>
      <p:sp>
        <p:nvSpPr>
          <p:cNvPr id="25" name="Rectangle 24">
            <a:extLst>
              <a:ext uri="{FF2B5EF4-FFF2-40B4-BE49-F238E27FC236}">
                <a16:creationId xmlns:a16="http://schemas.microsoft.com/office/drawing/2014/main" id="{BD9FD62B-A652-41E8-AD7B-114E069392F7}"/>
              </a:ext>
            </a:extLst>
          </p:cNvPr>
          <p:cNvSpPr/>
          <p:nvPr/>
        </p:nvSpPr>
        <p:spPr>
          <a:xfrm>
            <a:off x="497164" y="3556931"/>
            <a:ext cx="1243917" cy="495108"/>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tuba</a:t>
            </a:r>
          </a:p>
        </p:txBody>
      </p:sp>
      <p:sp>
        <p:nvSpPr>
          <p:cNvPr id="21" name="Title 20"/>
          <p:cNvSpPr>
            <a:spLocks noGrp="1"/>
          </p:cNvSpPr>
          <p:nvPr>
            <p:ph type="title"/>
          </p:nvPr>
        </p:nvSpPr>
        <p:spPr/>
        <p:txBody>
          <a:bodyPr/>
          <a:lstStyle/>
          <a:p>
            <a:r>
              <a:rPr lang="en-GB" sz="4800" dirty="0">
                <a:solidFill>
                  <a:srgbClr val="F1884C"/>
                </a:solidFill>
                <a:latin typeface="+mn-lt"/>
              </a:rPr>
              <a:t>Brass Instruments</a:t>
            </a:r>
            <a:endParaRPr lang="en-GB" sz="2800" dirty="0">
              <a:solidFill>
                <a:srgbClr val="F1884C"/>
              </a:solidFill>
              <a:latin typeface="+mn-lt"/>
            </a:endParaRPr>
          </a:p>
        </p:txBody>
      </p:sp>
      <p:sp>
        <p:nvSpPr>
          <p:cNvPr id="5" name="Rectangle 4"/>
          <p:cNvSpPr/>
          <p:nvPr/>
        </p:nvSpPr>
        <p:spPr>
          <a:xfrm>
            <a:off x="755650" y="1293749"/>
            <a:ext cx="7632700" cy="830997"/>
          </a:xfrm>
          <a:prstGeom prst="rect">
            <a:avLst/>
          </a:prstGeom>
        </p:spPr>
        <p:txBody>
          <a:bodyPr wrap="square" lIns="0" tIns="0" rIns="0" bIns="0">
            <a:spAutoFit/>
          </a:bodyPr>
          <a:lstStyle/>
          <a:p>
            <a:r>
              <a:rPr lang="en-GB" sz="1800" b="0" i="0" u="none" strike="noStrike" baseline="0" dirty="0">
                <a:solidFill>
                  <a:srgbClr val="292627"/>
                </a:solidFill>
                <a:latin typeface="Twinkl" panose="02000000000000000000" pitchFamily="2" charset="0"/>
              </a:rPr>
              <a:t>Vibrations from the player’s lips into the instrument cause the sound. Different notes are made by the player adjusting their lips, as well as valves, slides and keys on the instruments. </a:t>
            </a:r>
            <a:endParaRPr lang="en-GB" dirty="0"/>
          </a:p>
        </p:txBody>
      </p:sp>
      <p:pic>
        <p:nvPicPr>
          <p:cNvPr id="3" name="Picture 2">
            <a:extLst>
              <a:ext uri="{FF2B5EF4-FFF2-40B4-BE49-F238E27FC236}">
                <a16:creationId xmlns:a16="http://schemas.microsoft.com/office/drawing/2014/main" id="{342804B5-04BA-4C1E-ACAF-19AC81DAB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975498">
            <a:off x="6188780" y="3954302"/>
            <a:ext cx="2562050" cy="1863309"/>
          </a:xfrm>
          <a:prstGeom prst="rect">
            <a:avLst/>
          </a:prstGeom>
        </p:spPr>
      </p:pic>
      <p:pic>
        <p:nvPicPr>
          <p:cNvPr id="8" name="Picture 7">
            <a:extLst>
              <a:ext uri="{FF2B5EF4-FFF2-40B4-BE49-F238E27FC236}">
                <a16:creationId xmlns:a16="http://schemas.microsoft.com/office/drawing/2014/main" id="{7B2E1901-2A16-4350-8342-7F8079732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464" y="2101853"/>
            <a:ext cx="2055303" cy="738985"/>
          </a:xfrm>
          <a:prstGeom prst="rect">
            <a:avLst/>
          </a:prstGeom>
        </p:spPr>
      </p:pic>
      <p:pic>
        <p:nvPicPr>
          <p:cNvPr id="11" name="Picture 10">
            <a:extLst>
              <a:ext uri="{FF2B5EF4-FFF2-40B4-BE49-F238E27FC236}">
                <a16:creationId xmlns:a16="http://schemas.microsoft.com/office/drawing/2014/main" id="{500BC7EC-0712-41C1-B209-715982D3C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770" y="2298278"/>
            <a:ext cx="2709068" cy="1784139"/>
          </a:xfrm>
          <a:prstGeom prst="rect">
            <a:avLst/>
          </a:prstGeom>
        </p:spPr>
      </p:pic>
      <p:pic>
        <p:nvPicPr>
          <p:cNvPr id="14" name="Picture 13">
            <a:extLst>
              <a:ext uri="{FF2B5EF4-FFF2-40B4-BE49-F238E27FC236}">
                <a16:creationId xmlns:a16="http://schemas.microsoft.com/office/drawing/2014/main" id="{76E3BFF4-91AE-440E-8539-FEFEBBB3AA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21" t="15910" r="8264" b="21164"/>
          <a:stretch/>
        </p:blipFill>
        <p:spPr>
          <a:xfrm>
            <a:off x="5706287" y="2765941"/>
            <a:ext cx="1777825" cy="940446"/>
          </a:xfrm>
          <a:prstGeom prst="rect">
            <a:avLst/>
          </a:prstGeom>
        </p:spPr>
      </p:pic>
      <p:pic>
        <p:nvPicPr>
          <p:cNvPr id="17" name="Picture 16">
            <a:extLst>
              <a:ext uri="{FF2B5EF4-FFF2-40B4-BE49-F238E27FC236}">
                <a16:creationId xmlns:a16="http://schemas.microsoft.com/office/drawing/2014/main" id="{E9D38E90-2FD7-4792-85EC-777274CEE6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0420" y="4210551"/>
            <a:ext cx="1533418" cy="2168554"/>
          </a:xfrm>
          <a:prstGeom prst="rect">
            <a:avLst/>
          </a:prstGeom>
        </p:spPr>
      </p:pic>
      <p:pic>
        <p:nvPicPr>
          <p:cNvPr id="20" name="Picture 19">
            <a:extLst>
              <a:ext uri="{FF2B5EF4-FFF2-40B4-BE49-F238E27FC236}">
                <a16:creationId xmlns:a16="http://schemas.microsoft.com/office/drawing/2014/main" id="{BD784B88-F213-4A82-9102-8C460B904B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650" y="3556931"/>
            <a:ext cx="1584001" cy="2680661"/>
          </a:xfrm>
          <a:prstGeom prst="rect">
            <a:avLst/>
          </a:prstGeom>
        </p:spPr>
      </p:pic>
      <p:pic>
        <p:nvPicPr>
          <p:cNvPr id="24" name="Picture 23">
            <a:extLst>
              <a:ext uri="{FF2B5EF4-FFF2-40B4-BE49-F238E27FC236}">
                <a16:creationId xmlns:a16="http://schemas.microsoft.com/office/drawing/2014/main" id="{E57D7A31-B9D1-40C2-A0CB-96116B6B84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5237" y="4448102"/>
            <a:ext cx="1288594" cy="1822324"/>
          </a:xfrm>
          <a:prstGeom prst="rect">
            <a:avLst/>
          </a:prstGeom>
        </p:spPr>
      </p:pic>
    </p:spTree>
    <p:extLst>
      <p:ext uri="{BB962C8B-B14F-4D97-AF65-F5344CB8AC3E}">
        <p14:creationId xmlns:p14="http://schemas.microsoft.com/office/powerpoint/2010/main" val="58804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right)">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19" grpId="0" animBg="1"/>
      <p:bldP spid="22"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TotalTime>
  <Words>297</Words>
  <Application>Microsoft Office PowerPoint</Application>
  <PresentationFormat>On-screen Show (4:3)</PresentationFormat>
  <Paragraphs>46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Twinkl</vt:lpstr>
      <vt:lpstr>Calibri</vt:lpstr>
      <vt:lpstr>Roboto</vt:lpstr>
      <vt:lpstr>Office Theme</vt:lpstr>
      <vt:lpstr>Disclaimer/s</vt:lpstr>
      <vt:lpstr>PowerPoint Presentation</vt:lpstr>
      <vt:lpstr>Percussion Instruments</vt:lpstr>
      <vt:lpstr>Woodwind Instruments</vt:lpstr>
      <vt:lpstr>String Instruments</vt:lpstr>
      <vt:lpstr>Brass Instruments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Twinkl A5</cp:lastModifiedBy>
  <cp:revision>42</cp:revision>
  <dcterms:created xsi:type="dcterms:W3CDTF">2019-06-05T08:15:39Z</dcterms:created>
  <dcterms:modified xsi:type="dcterms:W3CDTF">2022-01-30T21:37:36Z</dcterms:modified>
</cp:coreProperties>
</file>