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0"/>
  </p:notesMasterIdLst>
  <p:handoutMasterIdLst>
    <p:handoutMasterId r:id="rId41"/>
  </p:handoutMasterIdLst>
  <p:sldIdLst>
    <p:sldId id="258" r:id="rId2"/>
    <p:sldId id="264" r:id="rId3"/>
    <p:sldId id="270" r:id="rId4"/>
    <p:sldId id="271"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2" r:id="rId35"/>
    <p:sldId id="303" r:id="rId36"/>
    <p:sldId id="305" r:id="rId37"/>
    <p:sldId id="306" r:id="rId38"/>
    <p:sldId id="267" r:id="rId39"/>
  </p:sldIdLst>
  <p:sldSz cx="9144000" cy="6858000" type="screen4x3"/>
  <p:notesSz cx="6858000" cy="9144000"/>
  <p:embeddedFontLst>
    <p:embeddedFont>
      <p:font typeface="Calibri" panose="020F0502020204030204" pitchFamily="34" charset="0"/>
      <p:regular r:id="rId42"/>
      <p:bold r:id="rId43"/>
      <p:italic r:id="rId44"/>
      <p:boldItalic r:id="rId45"/>
    </p:embeddedFont>
    <p:embeddedFont>
      <p:font typeface="Twinkl" pitchFamily="2" charset="77"/>
      <p:regular r:id="rId46"/>
      <p:bold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1E5A"/>
    <a:srgbClr val="3EA5DE"/>
    <a:srgbClr val="7F4292"/>
    <a:srgbClr val="ACDDFC"/>
    <a:srgbClr val="18A0DB"/>
    <a:srgbClr val="BC0105"/>
    <a:srgbClr val="4DB1E3"/>
    <a:srgbClr val="80C1EB"/>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94" autoAdjust="0"/>
    <p:restoredTop sz="94660"/>
  </p:normalViewPr>
  <p:slideViewPr>
    <p:cSldViewPr snapToGrid="0" showGuides="1">
      <p:cViewPr>
        <p:scale>
          <a:sx n="121" d="100"/>
          <a:sy n="121" d="100"/>
        </p:scale>
        <p:origin x="1160" y="-11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14/02/2022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14/02/2022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esl-resources"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esl-resource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01444" y="438151"/>
            <a:ext cx="8363415" cy="5996103"/>
          </a:xfrm>
          <a:prstGeom prst="roundRect">
            <a:avLst>
              <a:gd name="adj" fmla="val 2649"/>
            </a:avLst>
          </a:prstGeom>
          <a:solidFill>
            <a:schemeClr val="bg1">
              <a:alpha val="97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B6BABFF-C046-4E48-8D23-477094F1E94D}"/>
              </a:ext>
            </a:extLst>
          </p:cNvPr>
          <p:cNvSpPr/>
          <p:nvPr userDrawn="1"/>
        </p:nvSpPr>
        <p:spPr bwMode="auto">
          <a:xfrm>
            <a:off x="401444" y="438151"/>
            <a:ext cx="8363415" cy="5996103"/>
          </a:xfrm>
          <a:prstGeom prst="roundRect">
            <a:avLst>
              <a:gd name="adj" fmla="val 2649"/>
            </a:avLst>
          </a:prstGeom>
          <a:solidFill>
            <a:schemeClr val="bg1">
              <a:alpha val="95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79500" y="490046"/>
            <a:ext cx="8220075" cy="994306"/>
          </a:xfrm>
        </p:spPr>
        <p:txBody>
          <a:bodyPr>
            <a:noAutofit/>
          </a:bodyPr>
          <a:lstStyle>
            <a:lvl1pPr>
              <a:defRPr>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slide" Target="slide3.xml"/><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image" Target="../media/image38.png"/><Relationship Id="rId16"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slide" Target="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tiff"/><Relationship Id="rId1" Type="http://schemas.openxmlformats.org/officeDocument/2006/relationships/slideLayout" Target="../slideLayouts/slideLayout3.xml"/><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8" Type="http://schemas.openxmlformats.org/officeDocument/2006/relationships/image" Target="../media/image71.tiff"/><Relationship Id="rId3" Type="http://schemas.openxmlformats.org/officeDocument/2006/relationships/image" Target="../media/image66.tiff"/><Relationship Id="rId7" Type="http://schemas.openxmlformats.org/officeDocument/2006/relationships/image" Target="../media/image70.tiff"/><Relationship Id="rId2" Type="http://schemas.openxmlformats.org/officeDocument/2006/relationships/image" Target="../media/image65.tiff"/><Relationship Id="rId1" Type="http://schemas.openxmlformats.org/officeDocument/2006/relationships/slideLayout" Target="../slideLayouts/slideLayout3.xml"/><Relationship Id="rId6" Type="http://schemas.openxmlformats.org/officeDocument/2006/relationships/image" Target="../media/image69.tiff"/><Relationship Id="rId11" Type="http://schemas.openxmlformats.org/officeDocument/2006/relationships/slide" Target="slide3.xml"/><Relationship Id="rId5" Type="http://schemas.openxmlformats.org/officeDocument/2006/relationships/image" Target="../media/image68.tiff"/><Relationship Id="rId10" Type="http://schemas.openxmlformats.org/officeDocument/2006/relationships/image" Target="../media/image73.tiff"/><Relationship Id="rId4" Type="http://schemas.openxmlformats.org/officeDocument/2006/relationships/image" Target="../media/image67.tiff"/><Relationship Id="rId9" Type="http://schemas.openxmlformats.org/officeDocument/2006/relationships/image" Target="../media/image72.tiff"/></Relationships>
</file>

<file path=ppt/slides/_rels/slide17.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slide" Target="slide3.xml"/><Relationship Id="rId4" Type="http://schemas.openxmlformats.org/officeDocument/2006/relationships/image" Target="../media/image81.png"/><Relationship Id="rId9"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3.tiff"/><Relationship Id="rId7" Type="http://schemas.openxmlformats.org/officeDocument/2006/relationships/slide" Target="slide3.xml"/><Relationship Id="rId2"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image" Target="../media/image91.tiff"/><Relationship Id="rId5" Type="http://schemas.openxmlformats.org/officeDocument/2006/relationships/image" Target="../media/image90.tiff"/><Relationship Id="rId4" Type="http://schemas.openxmlformats.org/officeDocument/2006/relationships/image" Target="../media/image89.tiff"/></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slide" Target="slide3.xml"/><Relationship Id="rId2"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29.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slide" Target="slide3.xml"/><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image" Target="../media/image99.png"/><Relationship Id="rId1" Type="http://schemas.openxmlformats.org/officeDocument/2006/relationships/slideLayout" Target="../slideLayouts/slideLayout3.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7.xml"/><Relationship Id="rId18" Type="http://schemas.openxmlformats.org/officeDocument/2006/relationships/slide" Target="slide22.xml"/><Relationship Id="rId26" Type="http://schemas.openxmlformats.org/officeDocument/2006/relationships/slide" Target="slide30.xml"/><Relationship Id="rId3" Type="http://schemas.openxmlformats.org/officeDocument/2006/relationships/slide" Target="slide6.xml"/><Relationship Id="rId21" Type="http://schemas.openxmlformats.org/officeDocument/2006/relationships/slide" Target="slide25.xml"/><Relationship Id="rId7" Type="http://schemas.openxmlformats.org/officeDocument/2006/relationships/slide" Target="slide10.xml"/><Relationship Id="rId12" Type="http://schemas.openxmlformats.org/officeDocument/2006/relationships/slide" Target="slide16.xml"/><Relationship Id="rId17" Type="http://schemas.openxmlformats.org/officeDocument/2006/relationships/slide" Target="slide21.xml"/><Relationship Id="rId25" Type="http://schemas.openxmlformats.org/officeDocument/2006/relationships/slide" Target="slide29.xml"/><Relationship Id="rId2" Type="http://schemas.openxmlformats.org/officeDocument/2006/relationships/slide" Target="slide5.xml"/><Relationship Id="rId16" Type="http://schemas.openxmlformats.org/officeDocument/2006/relationships/slide" Target="slide20.xml"/><Relationship Id="rId20" Type="http://schemas.openxmlformats.org/officeDocument/2006/relationships/slide" Target="slide24.xml"/><Relationship Id="rId29" Type="http://schemas.openxmlformats.org/officeDocument/2006/relationships/slide" Target="slide33.xml"/><Relationship Id="rId1" Type="http://schemas.openxmlformats.org/officeDocument/2006/relationships/slideLayout" Target="../slideLayouts/slideLayout3.xml"/><Relationship Id="rId6" Type="http://schemas.openxmlformats.org/officeDocument/2006/relationships/slide" Target="slide9.xml"/><Relationship Id="rId11" Type="http://schemas.openxmlformats.org/officeDocument/2006/relationships/slide" Target="slide15.xml"/><Relationship Id="rId24" Type="http://schemas.openxmlformats.org/officeDocument/2006/relationships/slide" Target="slide28.xml"/><Relationship Id="rId5" Type="http://schemas.openxmlformats.org/officeDocument/2006/relationships/slide" Target="slide8.xml"/><Relationship Id="rId15" Type="http://schemas.openxmlformats.org/officeDocument/2006/relationships/slide" Target="slide19.xml"/><Relationship Id="rId23" Type="http://schemas.openxmlformats.org/officeDocument/2006/relationships/slide" Target="slide27.xml"/><Relationship Id="rId28" Type="http://schemas.openxmlformats.org/officeDocument/2006/relationships/slide" Target="slide32.xml"/><Relationship Id="rId10" Type="http://schemas.openxmlformats.org/officeDocument/2006/relationships/slide" Target="slide13.xml"/><Relationship Id="rId19" Type="http://schemas.openxmlformats.org/officeDocument/2006/relationships/slide" Target="slide23.xml"/><Relationship Id="rId31" Type="http://schemas.openxmlformats.org/officeDocument/2006/relationships/slide" Target="slide37.xml"/><Relationship Id="rId4" Type="http://schemas.openxmlformats.org/officeDocument/2006/relationships/slide" Target="slide7.xml"/><Relationship Id="rId9" Type="http://schemas.openxmlformats.org/officeDocument/2006/relationships/slide" Target="slide12.xml"/><Relationship Id="rId14" Type="http://schemas.openxmlformats.org/officeDocument/2006/relationships/slide" Target="slide18.xml"/><Relationship Id="rId22" Type="http://schemas.openxmlformats.org/officeDocument/2006/relationships/slide" Target="slide26.xml"/><Relationship Id="rId27" Type="http://schemas.openxmlformats.org/officeDocument/2006/relationships/slide" Target="slide31.xml"/><Relationship Id="rId30" Type="http://schemas.openxmlformats.org/officeDocument/2006/relationships/slide" Target="slide35.xml"/></Relationships>
</file>

<file path=ppt/slides/_rels/slide3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slide" Target="slide3.xml"/><Relationship Id="rId4" Type="http://schemas.openxmlformats.org/officeDocument/2006/relationships/image" Target="../media/image112.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slide" Target="slide3.xml"/><Relationship Id="rId4" Type="http://schemas.openxmlformats.org/officeDocument/2006/relationships/image" Target="../media/image113.emf"/></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3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6.xml"/><Relationship Id="rId18" Type="http://schemas.openxmlformats.org/officeDocument/2006/relationships/slide" Target="slide33.xml"/><Relationship Id="rId26" Type="http://schemas.openxmlformats.org/officeDocument/2006/relationships/slide" Target="slide10.xml"/><Relationship Id="rId3" Type="http://schemas.openxmlformats.org/officeDocument/2006/relationships/slide" Target="slide8.xml"/><Relationship Id="rId21" Type="http://schemas.openxmlformats.org/officeDocument/2006/relationships/slide" Target="slide30.xml"/><Relationship Id="rId7" Type="http://schemas.openxmlformats.org/officeDocument/2006/relationships/slide" Target="slide5.xml"/><Relationship Id="rId12" Type="http://schemas.openxmlformats.org/officeDocument/2006/relationships/slide" Target="slide18.xml"/><Relationship Id="rId17" Type="http://schemas.openxmlformats.org/officeDocument/2006/relationships/slide" Target="slide37.xml"/><Relationship Id="rId25" Type="http://schemas.openxmlformats.org/officeDocument/2006/relationships/slide" Target="slide16.xml"/><Relationship Id="rId2" Type="http://schemas.openxmlformats.org/officeDocument/2006/relationships/slide" Target="slide31.xml"/><Relationship Id="rId16" Type="http://schemas.openxmlformats.org/officeDocument/2006/relationships/slide" Target="slide21.xml"/><Relationship Id="rId20" Type="http://schemas.openxmlformats.org/officeDocument/2006/relationships/slide" Target="slide9.xml"/><Relationship Id="rId29" Type="http://schemas.openxmlformats.org/officeDocument/2006/relationships/slide" Target="slide11.xml"/><Relationship Id="rId1" Type="http://schemas.openxmlformats.org/officeDocument/2006/relationships/slideLayout" Target="../slideLayouts/slideLayout3.xml"/><Relationship Id="rId6" Type="http://schemas.openxmlformats.org/officeDocument/2006/relationships/slide" Target="slide19.xml"/><Relationship Id="rId11" Type="http://schemas.openxmlformats.org/officeDocument/2006/relationships/slide" Target="slide35.xml"/><Relationship Id="rId24" Type="http://schemas.openxmlformats.org/officeDocument/2006/relationships/slide" Target="slide13.xml"/><Relationship Id="rId5" Type="http://schemas.openxmlformats.org/officeDocument/2006/relationships/slide" Target="slide26.xml"/><Relationship Id="rId15" Type="http://schemas.openxmlformats.org/officeDocument/2006/relationships/slide" Target="slide12.xml"/><Relationship Id="rId23" Type="http://schemas.openxmlformats.org/officeDocument/2006/relationships/slide" Target="slide32.xml"/><Relationship Id="rId28" Type="http://schemas.openxmlformats.org/officeDocument/2006/relationships/slide" Target="slide22.xml"/><Relationship Id="rId10" Type="http://schemas.openxmlformats.org/officeDocument/2006/relationships/slide" Target="slide7.xml"/><Relationship Id="rId19" Type="http://schemas.openxmlformats.org/officeDocument/2006/relationships/slide" Target="slide23.xml"/><Relationship Id="rId31" Type="http://schemas.openxmlformats.org/officeDocument/2006/relationships/slide" Target="slide28.xml"/><Relationship Id="rId4" Type="http://schemas.openxmlformats.org/officeDocument/2006/relationships/slide" Target="slide17.xml"/><Relationship Id="rId9" Type="http://schemas.openxmlformats.org/officeDocument/2006/relationships/slide" Target="slide20.xml"/><Relationship Id="rId14" Type="http://schemas.openxmlformats.org/officeDocument/2006/relationships/slide" Target="slide29.xml"/><Relationship Id="rId22" Type="http://schemas.openxmlformats.org/officeDocument/2006/relationships/slide" Target="slide24.xml"/><Relationship Id="rId27" Type="http://schemas.openxmlformats.org/officeDocument/2006/relationships/slide" Target="slide15.xml"/><Relationship Id="rId30" Type="http://schemas.openxmlformats.org/officeDocument/2006/relationships/slide" Target="slide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3.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3.jpeg"/><Relationship Id="rId3" Type="http://schemas.openxmlformats.org/officeDocument/2006/relationships/image" Target="../media/image8.jpeg"/><Relationship Id="rId21" Type="http://schemas.openxmlformats.org/officeDocument/2006/relationships/image" Target="../media/image26.jpe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image" Target="../media/image7.jpeg"/><Relationship Id="rId16" Type="http://schemas.openxmlformats.org/officeDocument/2006/relationships/image" Target="../media/image21.jpeg"/><Relationship Id="rId20"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19" Type="http://schemas.openxmlformats.org/officeDocument/2006/relationships/image" Target="../media/image24.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 Id="rId22"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9.tiff"/><Relationship Id="rId7" Type="http://schemas.openxmlformats.org/officeDocument/2006/relationships/slide" Target="slide3.xml"/><Relationship Id="rId2" Type="http://schemas.openxmlformats.org/officeDocument/2006/relationships/image" Target="../media/image28.tiff"/><Relationship Id="rId1" Type="http://schemas.openxmlformats.org/officeDocument/2006/relationships/slideLayout" Target="../slideLayouts/slideLayout3.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0E13FAFA-0EDD-404C-BCA3-890626F28D49}"/>
              </a:ext>
            </a:extLst>
          </p:cNvPr>
          <p:cNvSpPr/>
          <p:nvPr/>
        </p:nvSpPr>
        <p:spPr>
          <a:xfrm>
            <a:off x="2973898" y="2866313"/>
            <a:ext cx="1946516" cy="639396"/>
          </a:xfrm>
          <a:prstGeom prst="rect">
            <a:avLst/>
          </a:prstGeom>
          <a:no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7F4292"/>
                </a:solidFill>
              </a:rPr>
              <a:t>Find something wooden.</a:t>
            </a:r>
          </a:p>
        </p:txBody>
      </p:sp>
      <p:sp>
        <p:nvSpPr>
          <p:cNvPr id="52" name="Rectangle 51">
            <a:extLst>
              <a:ext uri="{FF2B5EF4-FFF2-40B4-BE49-F238E27FC236}">
                <a16:creationId xmlns:a16="http://schemas.microsoft.com/office/drawing/2014/main" id="{FE9B7F9F-09D5-DB48-8A86-4A71A761511A}"/>
              </a:ext>
            </a:extLst>
          </p:cNvPr>
          <p:cNvSpPr/>
          <p:nvPr/>
        </p:nvSpPr>
        <p:spPr>
          <a:xfrm>
            <a:off x="848992" y="5450902"/>
            <a:ext cx="1946516" cy="639396"/>
          </a:xfrm>
          <a:prstGeom prst="rect">
            <a:avLst/>
          </a:prstGeom>
          <a:no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7F4292"/>
                </a:solidFill>
              </a:rPr>
              <a:t>Find a soft toy.</a:t>
            </a:r>
          </a:p>
        </p:txBody>
      </p:sp>
      <p:sp>
        <p:nvSpPr>
          <p:cNvPr id="54" name="Rectangle 53">
            <a:extLst>
              <a:ext uri="{FF2B5EF4-FFF2-40B4-BE49-F238E27FC236}">
                <a16:creationId xmlns:a16="http://schemas.microsoft.com/office/drawing/2014/main" id="{AB7498B6-6089-B447-8F51-225138D70892}"/>
              </a:ext>
            </a:extLst>
          </p:cNvPr>
          <p:cNvSpPr/>
          <p:nvPr/>
        </p:nvSpPr>
        <p:spPr>
          <a:xfrm>
            <a:off x="848992" y="3727846"/>
            <a:ext cx="1946516" cy="639396"/>
          </a:xfrm>
          <a:prstGeom prst="rect">
            <a:avLst/>
          </a:prstGeom>
          <a:no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7F4292"/>
                </a:solidFill>
              </a:rPr>
              <a:t>Find a spoon.</a:t>
            </a:r>
            <a:endParaRPr lang="en-GB" sz="1680" dirty="0">
              <a:solidFill>
                <a:srgbClr val="7F4292"/>
              </a:solidFill>
            </a:endParaRPr>
          </a:p>
        </p:txBody>
      </p:sp>
      <p:sp>
        <p:nvSpPr>
          <p:cNvPr id="55" name="Rectangle 54">
            <a:extLst>
              <a:ext uri="{FF2B5EF4-FFF2-40B4-BE49-F238E27FC236}">
                <a16:creationId xmlns:a16="http://schemas.microsoft.com/office/drawing/2014/main" id="{5D1E5AE6-85A9-DA42-938B-9422CEB075C0}"/>
              </a:ext>
            </a:extLst>
          </p:cNvPr>
          <p:cNvSpPr/>
          <p:nvPr/>
        </p:nvSpPr>
        <p:spPr>
          <a:xfrm>
            <a:off x="2973898" y="3727846"/>
            <a:ext cx="1946516" cy="639396"/>
          </a:xfrm>
          <a:prstGeom prst="rect">
            <a:avLst/>
          </a:prstGeom>
          <a:no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580" dirty="0">
                <a:solidFill>
                  <a:srgbClr val="7F4292"/>
                </a:solidFill>
              </a:rPr>
              <a:t>Find something you wear on your head.</a:t>
            </a:r>
          </a:p>
        </p:txBody>
      </p:sp>
      <p:sp>
        <p:nvSpPr>
          <p:cNvPr id="56" name="Rectangle 55">
            <a:extLst>
              <a:ext uri="{FF2B5EF4-FFF2-40B4-BE49-F238E27FC236}">
                <a16:creationId xmlns:a16="http://schemas.microsoft.com/office/drawing/2014/main" id="{591AE3FF-FC62-F74F-825B-B8DF53591EE1}"/>
              </a:ext>
            </a:extLst>
          </p:cNvPr>
          <p:cNvSpPr/>
          <p:nvPr/>
        </p:nvSpPr>
        <p:spPr>
          <a:xfrm>
            <a:off x="2973897" y="5450902"/>
            <a:ext cx="1946516" cy="639396"/>
          </a:xfrm>
          <a:prstGeom prst="rect">
            <a:avLst/>
          </a:prstGeom>
          <a:no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F4292"/>
                </a:solidFill>
              </a:rPr>
              <a:t>Find a paintbrush.</a:t>
            </a:r>
            <a:endParaRPr lang="en-US" dirty="0">
              <a:solidFill>
                <a:srgbClr val="7F4292"/>
              </a:solidFill>
            </a:endParaRPr>
          </a:p>
        </p:txBody>
      </p:sp>
      <p:sp>
        <p:nvSpPr>
          <p:cNvPr id="58" name="Rectangle 57">
            <a:extLst>
              <a:ext uri="{FF2B5EF4-FFF2-40B4-BE49-F238E27FC236}">
                <a16:creationId xmlns:a16="http://schemas.microsoft.com/office/drawing/2014/main" id="{17A5F1B8-B21F-B44D-941A-385534750A8D}"/>
              </a:ext>
            </a:extLst>
          </p:cNvPr>
          <p:cNvSpPr/>
          <p:nvPr/>
        </p:nvSpPr>
        <p:spPr>
          <a:xfrm>
            <a:off x="848992" y="4589374"/>
            <a:ext cx="1946516" cy="639396"/>
          </a:xfrm>
          <a:prstGeom prst="rect">
            <a:avLst/>
          </a:prstGeom>
          <a:no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F4292"/>
                </a:solidFill>
              </a:rPr>
              <a:t>Find a key.</a:t>
            </a:r>
            <a:endParaRPr lang="en-US" dirty="0">
              <a:solidFill>
                <a:srgbClr val="7F4292"/>
              </a:solidFill>
            </a:endParaRPr>
          </a:p>
        </p:txBody>
      </p:sp>
      <p:sp>
        <p:nvSpPr>
          <p:cNvPr id="59" name="Rectangle 58">
            <a:extLst>
              <a:ext uri="{FF2B5EF4-FFF2-40B4-BE49-F238E27FC236}">
                <a16:creationId xmlns:a16="http://schemas.microsoft.com/office/drawing/2014/main" id="{874BAC24-3E78-2B44-A683-7FBA55BDE315}"/>
              </a:ext>
            </a:extLst>
          </p:cNvPr>
          <p:cNvSpPr/>
          <p:nvPr/>
        </p:nvSpPr>
        <p:spPr>
          <a:xfrm>
            <a:off x="2973898" y="4589374"/>
            <a:ext cx="1946516" cy="639396"/>
          </a:xfrm>
          <a:prstGeom prst="rect">
            <a:avLst/>
          </a:prstGeom>
          <a:no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7F4292"/>
                </a:solidFill>
              </a:rPr>
              <a:t>Find a potato.</a:t>
            </a:r>
          </a:p>
        </p:txBody>
      </p:sp>
      <p:sp>
        <p:nvSpPr>
          <p:cNvPr id="60" name="Rectangle 59">
            <a:extLst>
              <a:ext uri="{FF2B5EF4-FFF2-40B4-BE49-F238E27FC236}">
                <a16:creationId xmlns:a16="http://schemas.microsoft.com/office/drawing/2014/main" id="{DA627841-3B99-5747-9B2C-DB7128DB0B02}"/>
              </a:ext>
            </a:extLst>
          </p:cNvPr>
          <p:cNvSpPr/>
          <p:nvPr/>
        </p:nvSpPr>
        <p:spPr>
          <a:xfrm>
            <a:off x="5098802" y="5450902"/>
            <a:ext cx="1946516" cy="639396"/>
          </a:xfrm>
          <a:prstGeom prst="rect">
            <a:avLst/>
          </a:prstGeom>
          <a:no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7F4292"/>
                </a:solidFill>
              </a:rPr>
              <a:t>Find a photo.</a:t>
            </a:r>
            <a:endParaRPr lang="en-GB" sz="1680" dirty="0">
              <a:solidFill>
                <a:srgbClr val="7F4292"/>
              </a:solidFill>
            </a:endParaRPr>
          </a:p>
        </p:txBody>
      </p:sp>
      <p:sp>
        <p:nvSpPr>
          <p:cNvPr id="50" name="Rectangle 49">
            <a:extLst>
              <a:ext uri="{FF2B5EF4-FFF2-40B4-BE49-F238E27FC236}">
                <a16:creationId xmlns:a16="http://schemas.microsoft.com/office/drawing/2014/main" id="{03C7C7EA-5ED2-F74F-9A45-B2482BE37FDC}"/>
              </a:ext>
            </a:extLst>
          </p:cNvPr>
          <p:cNvSpPr/>
          <p:nvPr/>
        </p:nvSpPr>
        <p:spPr>
          <a:xfrm>
            <a:off x="848992" y="2866313"/>
            <a:ext cx="1946516" cy="639396"/>
          </a:xfrm>
          <a:prstGeom prst="rect">
            <a:avLst/>
          </a:prstGeom>
          <a:no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7F4292"/>
                </a:solidFill>
              </a:rPr>
              <a:t>Find something yellow.</a:t>
            </a:r>
          </a:p>
        </p:txBody>
      </p:sp>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Find Something... </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830997"/>
          </a:xfrm>
          <a:prstGeom prst="rect">
            <a:avLst/>
          </a:prstGeom>
        </p:spPr>
        <p:txBody>
          <a:bodyPr wrap="square" lIns="0" tIns="0" rIns="0" bIns="0">
            <a:spAutoFit/>
          </a:bodyPr>
          <a:lstStyle/>
          <a:p>
            <a:pPr>
              <a:spcAft>
                <a:spcPts val="1600"/>
              </a:spcAft>
            </a:pPr>
            <a:r>
              <a:rPr lang="en-GB" b="1" dirty="0">
                <a:solidFill>
                  <a:srgbClr val="3EA5DE"/>
                </a:solidFill>
              </a:rPr>
              <a:t>Instructions: </a:t>
            </a:r>
            <a:r>
              <a:rPr lang="en-GB" dirty="0"/>
              <a:t>Click on the box to choose a category. As fast as you can (or for your next class), find an object that fits that description. Then, answer the questions. Now, invent your own categories!</a:t>
            </a:r>
          </a:p>
        </p:txBody>
      </p:sp>
      <p:sp>
        <p:nvSpPr>
          <p:cNvPr id="14" name="Rectangle 13">
            <a:extLst>
              <a:ext uri="{FF2B5EF4-FFF2-40B4-BE49-F238E27FC236}">
                <a16:creationId xmlns:a16="http://schemas.microsoft.com/office/drawing/2014/main" id="{F167AD26-D14D-3445-B40F-0347027D94E7}"/>
              </a:ext>
            </a:extLst>
          </p:cNvPr>
          <p:cNvSpPr/>
          <p:nvPr/>
        </p:nvSpPr>
        <p:spPr>
          <a:xfrm>
            <a:off x="848992" y="2870837"/>
            <a:ext cx="1946516" cy="639396"/>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a:t>
            </a:r>
          </a:p>
        </p:txBody>
      </p:sp>
      <p:sp>
        <p:nvSpPr>
          <p:cNvPr id="15" name="Rectangle 14">
            <a:extLst>
              <a:ext uri="{FF2B5EF4-FFF2-40B4-BE49-F238E27FC236}">
                <a16:creationId xmlns:a16="http://schemas.microsoft.com/office/drawing/2014/main" id="{1CFE1FF3-4B4E-7541-BF54-4A2173FF0015}"/>
              </a:ext>
            </a:extLst>
          </p:cNvPr>
          <p:cNvSpPr/>
          <p:nvPr/>
        </p:nvSpPr>
        <p:spPr>
          <a:xfrm>
            <a:off x="2973897" y="2866313"/>
            <a:ext cx="1946516" cy="639396"/>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0" name="Rectangle 19">
            <a:extLst>
              <a:ext uri="{FF2B5EF4-FFF2-40B4-BE49-F238E27FC236}">
                <a16:creationId xmlns:a16="http://schemas.microsoft.com/office/drawing/2014/main" id="{DC1D3D00-364D-A743-9719-56296898AA07}"/>
              </a:ext>
            </a:extLst>
          </p:cNvPr>
          <p:cNvSpPr/>
          <p:nvPr/>
        </p:nvSpPr>
        <p:spPr>
          <a:xfrm>
            <a:off x="848992" y="5450902"/>
            <a:ext cx="1946516" cy="639396"/>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2" name="Rectangle 21">
            <a:extLst>
              <a:ext uri="{FF2B5EF4-FFF2-40B4-BE49-F238E27FC236}">
                <a16:creationId xmlns:a16="http://schemas.microsoft.com/office/drawing/2014/main" id="{C66F4366-655F-D944-B322-68E153D74D76}"/>
              </a:ext>
            </a:extLst>
          </p:cNvPr>
          <p:cNvSpPr/>
          <p:nvPr/>
        </p:nvSpPr>
        <p:spPr>
          <a:xfrm>
            <a:off x="848992" y="3723322"/>
            <a:ext cx="1946516" cy="639396"/>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3" name="Rectangle 22">
            <a:extLst>
              <a:ext uri="{FF2B5EF4-FFF2-40B4-BE49-F238E27FC236}">
                <a16:creationId xmlns:a16="http://schemas.microsoft.com/office/drawing/2014/main" id="{B95E2395-8712-AD42-BB87-CB7CA41F8784}"/>
              </a:ext>
            </a:extLst>
          </p:cNvPr>
          <p:cNvSpPr/>
          <p:nvPr/>
        </p:nvSpPr>
        <p:spPr>
          <a:xfrm>
            <a:off x="2973897" y="3723322"/>
            <a:ext cx="1946516" cy="639396"/>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4" name="Rectangle 23">
            <a:extLst>
              <a:ext uri="{FF2B5EF4-FFF2-40B4-BE49-F238E27FC236}">
                <a16:creationId xmlns:a16="http://schemas.microsoft.com/office/drawing/2014/main" id="{BB087C61-BEB2-1847-B7F8-28661AF36E35}"/>
              </a:ext>
            </a:extLst>
          </p:cNvPr>
          <p:cNvSpPr/>
          <p:nvPr/>
        </p:nvSpPr>
        <p:spPr>
          <a:xfrm>
            <a:off x="2973897" y="5450902"/>
            <a:ext cx="1946516" cy="639396"/>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6" name="Rectangle 25">
            <a:extLst>
              <a:ext uri="{FF2B5EF4-FFF2-40B4-BE49-F238E27FC236}">
                <a16:creationId xmlns:a16="http://schemas.microsoft.com/office/drawing/2014/main" id="{3B2B0FBF-C373-F841-ADE6-338E015F2D5A}"/>
              </a:ext>
            </a:extLst>
          </p:cNvPr>
          <p:cNvSpPr/>
          <p:nvPr/>
        </p:nvSpPr>
        <p:spPr>
          <a:xfrm>
            <a:off x="848992" y="4584850"/>
            <a:ext cx="1946516" cy="639396"/>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7" name="Rectangle 26">
            <a:extLst>
              <a:ext uri="{FF2B5EF4-FFF2-40B4-BE49-F238E27FC236}">
                <a16:creationId xmlns:a16="http://schemas.microsoft.com/office/drawing/2014/main" id="{EC39EF3E-CB7A-024D-99CC-3D8674BAB8F6}"/>
              </a:ext>
            </a:extLst>
          </p:cNvPr>
          <p:cNvSpPr/>
          <p:nvPr/>
        </p:nvSpPr>
        <p:spPr>
          <a:xfrm>
            <a:off x="2973897" y="4584850"/>
            <a:ext cx="1946516" cy="639396"/>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8" name="Rectangle 27">
            <a:extLst>
              <a:ext uri="{FF2B5EF4-FFF2-40B4-BE49-F238E27FC236}">
                <a16:creationId xmlns:a16="http://schemas.microsoft.com/office/drawing/2014/main" id="{1A411D84-C45F-7742-A87E-B7C5DABC0010}"/>
              </a:ext>
            </a:extLst>
          </p:cNvPr>
          <p:cNvSpPr/>
          <p:nvPr/>
        </p:nvSpPr>
        <p:spPr>
          <a:xfrm>
            <a:off x="5098802" y="5450902"/>
            <a:ext cx="1946516" cy="639396"/>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a:t>
            </a:r>
          </a:p>
        </p:txBody>
      </p:sp>
      <p:sp>
        <p:nvSpPr>
          <p:cNvPr id="36" name="Rectangle 35">
            <a:extLst>
              <a:ext uri="{FF2B5EF4-FFF2-40B4-BE49-F238E27FC236}">
                <a16:creationId xmlns:a16="http://schemas.microsoft.com/office/drawing/2014/main" id="{86FA1B26-6E41-C14D-9630-BC7BF81BCA3A}"/>
              </a:ext>
            </a:extLst>
          </p:cNvPr>
          <p:cNvSpPr/>
          <p:nvPr/>
        </p:nvSpPr>
        <p:spPr>
          <a:xfrm>
            <a:off x="5196845" y="2878160"/>
            <a:ext cx="3485192" cy="2135200"/>
          </a:xfrm>
          <a:prstGeom prst="rect">
            <a:avLst/>
          </a:prstGeom>
        </p:spPr>
        <p:txBody>
          <a:bodyPr wrap="square" lIns="0" tIns="0" rIns="0" bIns="0">
            <a:spAutoFit/>
          </a:bodyPr>
          <a:lstStyle/>
          <a:p>
            <a:pPr lvl="0">
              <a:lnSpc>
                <a:spcPct val="200000"/>
              </a:lnSpc>
              <a:spcBef>
                <a:spcPts val="1600"/>
              </a:spcBef>
              <a:spcAft>
                <a:spcPts val="1600"/>
              </a:spcAft>
            </a:pPr>
            <a:r>
              <a:rPr lang="en-GB" b="1" dirty="0"/>
              <a:t>What does your object look like?</a:t>
            </a:r>
            <a:br>
              <a:rPr lang="en-GB" b="1" dirty="0"/>
            </a:br>
            <a:r>
              <a:rPr lang="en-GB" b="1" dirty="0"/>
              <a:t>What can you do with it?</a:t>
            </a:r>
            <a:br>
              <a:rPr lang="en-GB" b="1" dirty="0"/>
            </a:br>
            <a:r>
              <a:rPr lang="en-GB" b="1" dirty="0"/>
              <a:t>Is it special? Why?</a:t>
            </a:r>
            <a:br>
              <a:rPr lang="en-GB" b="1" dirty="0"/>
            </a:br>
            <a:r>
              <a:rPr lang="en-GB" b="1" dirty="0"/>
              <a:t>Do you know where it’s from?</a:t>
            </a:r>
          </a:p>
        </p:txBody>
      </p:sp>
      <p:sp>
        <p:nvSpPr>
          <p:cNvPr id="25" name="Rectangle 24">
            <a:hlinkClick r:id="rId2" action="ppaction://hlinksldjump"/>
            <a:extLst>
              <a:ext uri="{FF2B5EF4-FFF2-40B4-BE49-F238E27FC236}">
                <a16:creationId xmlns:a16="http://schemas.microsoft.com/office/drawing/2014/main" id="{E8AF5F64-B8F5-7E43-B79A-BCAA8F3015B2}"/>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4139715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26"/>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4" grpId="0" animBg="1"/>
      <p:bldP spid="15" grpId="0" animBg="1"/>
      <p:bldP spid="20" grpId="0" animBg="1"/>
      <p:bldP spid="22" grpId="0" animBg="1"/>
      <p:bldP spid="23" grpId="0" animBg="1"/>
      <p:bldP spid="24" grpId="0" animBg="1"/>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large, person, person, laying&#10;&#10;Description automatically generated">
            <a:extLst>
              <a:ext uri="{FF2B5EF4-FFF2-40B4-BE49-F238E27FC236}">
                <a16:creationId xmlns:a16="http://schemas.microsoft.com/office/drawing/2014/main" id="{C6094370-1F7A-0941-9B4B-2F3006225F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9778618">
            <a:off x="1111272" y="4102288"/>
            <a:ext cx="1826428" cy="1852717"/>
          </a:xfrm>
          <a:prstGeom prst="rect">
            <a:avLst/>
          </a:prstGeom>
        </p:spPr>
      </p:pic>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Quick-Change Artist </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09863" y="1649560"/>
            <a:ext cx="7795974" cy="1938992"/>
          </a:xfrm>
          <a:prstGeom prst="rect">
            <a:avLst/>
          </a:prstGeom>
        </p:spPr>
        <p:txBody>
          <a:bodyPr wrap="square" lIns="0" tIns="0" rIns="0" bIns="0">
            <a:spAutoFit/>
          </a:bodyPr>
          <a:lstStyle/>
          <a:p>
            <a:pPr lvl="0">
              <a:spcAft>
                <a:spcPts val="1600"/>
              </a:spcAft>
            </a:pPr>
            <a:r>
              <a:rPr lang="en-GB" b="1" dirty="0">
                <a:solidFill>
                  <a:srgbClr val="3EA5DE"/>
                </a:solidFill>
              </a:rPr>
              <a:t>Instructions: </a:t>
            </a:r>
            <a:r>
              <a:rPr lang="en-GB" dirty="0"/>
              <a:t>A student from the group is chosen (the quick-change artist). All the students look closely at that student’s clothes and/or background. Then, all the students shut their eyes, (or, if you're playing online, the quick-change artist could briefly turn off their camera) and the quick-change artist changes something about their appearance or background. Maybe they move an object, or put on a hat. Then the other students have to say what’s changed. The first one to guess is the next quick-change artist. </a:t>
            </a:r>
          </a:p>
        </p:txBody>
      </p:sp>
      <p:pic>
        <p:nvPicPr>
          <p:cNvPr id="9" name="Picture 8" descr="A close up of a chair&#10;&#10;Description automatically generated">
            <a:extLst>
              <a:ext uri="{FF2B5EF4-FFF2-40B4-BE49-F238E27FC236}">
                <a16:creationId xmlns:a16="http://schemas.microsoft.com/office/drawing/2014/main" id="{9EEF344E-0C7B-754B-AF09-1FD1936420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6840" y="3918725"/>
            <a:ext cx="1785189" cy="2808383"/>
          </a:xfrm>
          <a:prstGeom prst="rect">
            <a:avLst/>
          </a:prstGeom>
        </p:spPr>
      </p:pic>
      <p:pic>
        <p:nvPicPr>
          <p:cNvPr id="11" name="Picture 10" descr="A picture containing indoor, sitting, table, small&#10;&#10;Description automatically generated">
            <a:extLst>
              <a:ext uri="{FF2B5EF4-FFF2-40B4-BE49-F238E27FC236}">
                <a16:creationId xmlns:a16="http://schemas.microsoft.com/office/drawing/2014/main" id="{0DC9204D-7448-1C4C-A0AD-548AE01C23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1698" y="3897630"/>
            <a:ext cx="974982" cy="2156950"/>
          </a:xfrm>
          <a:prstGeom prst="rect">
            <a:avLst/>
          </a:prstGeom>
        </p:spPr>
      </p:pic>
      <p:pic>
        <p:nvPicPr>
          <p:cNvPr id="5" name="Picture 4" descr="A close up of sunglasses&#10;&#10;Description automatically generated">
            <a:extLst>
              <a:ext uri="{FF2B5EF4-FFF2-40B4-BE49-F238E27FC236}">
                <a16:creationId xmlns:a16="http://schemas.microsoft.com/office/drawing/2014/main" id="{D752A16F-E092-3749-8670-26104BFE89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6688" y="3897630"/>
            <a:ext cx="2394048" cy="890095"/>
          </a:xfrm>
          <a:prstGeom prst="rect">
            <a:avLst/>
          </a:prstGeom>
        </p:spPr>
      </p:pic>
      <p:pic>
        <p:nvPicPr>
          <p:cNvPr id="7" name="Picture 6" descr="A picture containing accessory, umbrella&#10;&#10;Description automatically generated">
            <a:extLst>
              <a:ext uri="{FF2B5EF4-FFF2-40B4-BE49-F238E27FC236}">
                <a16:creationId xmlns:a16="http://schemas.microsoft.com/office/drawing/2014/main" id="{4B163C3E-5271-1844-97A3-4558AAB90C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450449">
            <a:off x="5480123" y="4662752"/>
            <a:ext cx="1702541" cy="1691900"/>
          </a:xfrm>
          <a:prstGeom prst="rect">
            <a:avLst/>
          </a:prstGeom>
        </p:spPr>
      </p:pic>
      <p:sp>
        <p:nvSpPr>
          <p:cNvPr id="10" name="Rectangle 9">
            <a:hlinkClick r:id="rId7" action="ppaction://hlinksldjump"/>
            <a:extLst>
              <a:ext uri="{FF2B5EF4-FFF2-40B4-BE49-F238E27FC236}">
                <a16:creationId xmlns:a16="http://schemas.microsoft.com/office/drawing/2014/main" id="{50750BFC-CCF8-4B48-BB80-AF02CF8E2088}"/>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910895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2AE2A9AC-03AE-8C43-8562-2F6E2985EB0E}"/>
              </a:ext>
            </a:extLst>
          </p:cNvPr>
          <p:cNvSpPr/>
          <p:nvPr/>
        </p:nvSpPr>
        <p:spPr>
          <a:xfrm>
            <a:off x="6623310" y="2541144"/>
            <a:ext cx="1873162"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a:solidFill>
                  <a:srgbClr val="3EA5DE"/>
                </a:solidFill>
              </a:rPr>
              <a:t>Eggs aren’t made from milk. </a:t>
            </a:r>
          </a:p>
        </p:txBody>
      </p:sp>
      <p:sp>
        <p:nvSpPr>
          <p:cNvPr id="57" name="Rectangle 56">
            <a:extLst>
              <a:ext uri="{FF2B5EF4-FFF2-40B4-BE49-F238E27FC236}">
                <a16:creationId xmlns:a16="http://schemas.microsoft.com/office/drawing/2014/main" id="{045E271B-31AB-D544-B73A-721879B87E60}"/>
              </a:ext>
            </a:extLst>
          </p:cNvPr>
          <p:cNvSpPr/>
          <p:nvPr/>
        </p:nvSpPr>
        <p:spPr>
          <a:xfrm>
            <a:off x="6623310" y="3472253"/>
            <a:ext cx="1873162"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3EA5DE"/>
                </a:solidFill>
              </a:rPr>
              <a:t>Swimming isn’t a ball sport.</a:t>
            </a:r>
          </a:p>
        </p:txBody>
      </p:sp>
      <p:sp>
        <p:nvSpPr>
          <p:cNvPr id="61" name="Rectangle 60">
            <a:extLst>
              <a:ext uri="{FF2B5EF4-FFF2-40B4-BE49-F238E27FC236}">
                <a16:creationId xmlns:a16="http://schemas.microsoft.com/office/drawing/2014/main" id="{F156381D-8C69-F94A-836A-B4E932BDFDA7}"/>
              </a:ext>
            </a:extLst>
          </p:cNvPr>
          <p:cNvSpPr/>
          <p:nvPr/>
        </p:nvSpPr>
        <p:spPr>
          <a:xfrm>
            <a:off x="6623310" y="4434301"/>
            <a:ext cx="1873162"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a:solidFill>
                  <a:srgbClr val="3EA5DE"/>
                </a:solidFill>
              </a:rPr>
              <a:t>A car isn’t an emergency vehicle.</a:t>
            </a:r>
          </a:p>
        </p:txBody>
      </p:sp>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Odd One Out</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553998"/>
          </a:xfrm>
          <a:prstGeom prst="rect">
            <a:avLst/>
          </a:prstGeom>
        </p:spPr>
        <p:txBody>
          <a:bodyPr wrap="square" lIns="0" tIns="0" rIns="0" bIns="0">
            <a:spAutoFit/>
          </a:bodyPr>
          <a:lstStyle/>
          <a:p>
            <a:pPr>
              <a:spcAft>
                <a:spcPts val="1600"/>
              </a:spcAft>
            </a:pPr>
            <a:r>
              <a:rPr lang="en-GB" b="1" dirty="0">
                <a:solidFill>
                  <a:srgbClr val="3EA5DE"/>
                </a:solidFill>
              </a:rPr>
              <a:t>Instructions: </a:t>
            </a:r>
            <a:r>
              <a:rPr lang="en-GB" dirty="0"/>
              <a:t>Which one is different? Why? Can you make your own list of four where one thing is different?</a:t>
            </a:r>
          </a:p>
        </p:txBody>
      </p:sp>
      <p:sp>
        <p:nvSpPr>
          <p:cNvPr id="21" name="Rectangle 20">
            <a:extLst>
              <a:ext uri="{FF2B5EF4-FFF2-40B4-BE49-F238E27FC236}">
                <a16:creationId xmlns:a16="http://schemas.microsoft.com/office/drawing/2014/main" id="{D2483B6F-51F1-9E45-84E0-B8352252E4BB}"/>
              </a:ext>
            </a:extLst>
          </p:cNvPr>
          <p:cNvSpPr/>
          <p:nvPr/>
        </p:nvSpPr>
        <p:spPr>
          <a:xfrm>
            <a:off x="6623310" y="2541144"/>
            <a:ext cx="1873162"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5" name="Rectangle 24">
            <a:extLst>
              <a:ext uri="{FF2B5EF4-FFF2-40B4-BE49-F238E27FC236}">
                <a16:creationId xmlns:a16="http://schemas.microsoft.com/office/drawing/2014/main" id="{C48015ED-1F6B-CC49-A9A6-0A10F0FA307A}"/>
              </a:ext>
            </a:extLst>
          </p:cNvPr>
          <p:cNvSpPr/>
          <p:nvPr/>
        </p:nvSpPr>
        <p:spPr>
          <a:xfrm>
            <a:off x="6623310" y="3472253"/>
            <a:ext cx="1873162"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a:t>
            </a:r>
          </a:p>
        </p:txBody>
      </p:sp>
      <p:sp>
        <p:nvSpPr>
          <p:cNvPr id="29" name="Rectangle 28">
            <a:extLst>
              <a:ext uri="{FF2B5EF4-FFF2-40B4-BE49-F238E27FC236}">
                <a16:creationId xmlns:a16="http://schemas.microsoft.com/office/drawing/2014/main" id="{E9901550-FA16-B54E-89F7-D23031CF5CEE}"/>
              </a:ext>
            </a:extLst>
          </p:cNvPr>
          <p:cNvSpPr/>
          <p:nvPr/>
        </p:nvSpPr>
        <p:spPr>
          <a:xfrm>
            <a:off x="6623310" y="4434301"/>
            <a:ext cx="1873162"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65" name="Rectangle 64">
            <a:extLst>
              <a:ext uri="{FF2B5EF4-FFF2-40B4-BE49-F238E27FC236}">
                <a16:creationId xmlns:a16="http://schemas.microsoft.com/office/drawing/2014/main" id="{6C4675E5-5A6A-0D49-B6CB-C13192389118}"/>
              </a:ext>
            </a:extLst>
          </p:cNvPr>
          <p:cNvSpPr/>
          <p:nvPr/>
        </p:nvSpPr>
        <p:spPr>
          <a:xfrm>
            <a:off x="6623311" y="5393401"/>
            <a:ext cx="1873161"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3EA5DE"/>
                </a:solidFill>
              </a:rPr>
              <a:t>A grape isn’t a citrus fruit.</a:t>
            </a:r>
          </a:p>
        </p:txBody>
      </p:sp>
      <p:sp>
        <p:nvSpPr>
          <p:cNvPr id="33" name="Rectangle 32">
            <a:extLst>
              <a:ext uri="{FF2B5EF4-FFF2-40B4-BE49-F238E27FC236}">
                <a16:creationId xmlns:a16="http://schemas.microsoft.com/office/drawing/2014/main" id="{D18E2342-F567-9247-AA12-7EB1C62728CF}"/>
              </a:ext>
            </a:extLst>
          </p:cNvPr>
          <p:cNvSpPr/>
          <p:nvPr/>
        </p:nvSpPr>
        <p:spPr>
          <a:xfrm>
            <a:off x="6623310" y="5393397"/>
            <a:ext cx="1873162"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rPr>
              <a:t>?</a:t>
            </a:r>
            <a:endParaRPr lang="en-US" sz="3200" dirty="0">
              <a:solidFill>
                <a:schemeClr val="bg1"/>
              </a:solidFill>
            </a:endParaRPr>
          </a:p>
        </p:txBody>
      </p:sp>
      <p:pic>
        <p:nvPicPr>
          <p:cNvPr id="5" name="Picture 4" descr="A close up of a piece of paper&#10;&#10;Description automatically generated">
            <a:extLst>
              <a:ext uri="{FF2B5EF4-FFF2-40B4-BE49-F238E27FC236}">
                <a16:creationId xmlns:a16="http://schemas.microsoft.com/office/drawing/2014/main" id="{1A87F8DC-0D07-A240-98BB-FB1E5594C4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6646" y="2506308"/>
            <a:ext cx="1085930" cy="767878"/>
          </a:xfrm>
          <a:prstGeom prst="rect">
            <a:avLst/>
          </a:prstGeom>
        </p:spPr>
      </p:pic>
      <p:pic>
        <p:nvPicPr>
          <p:cNvPr id="7" name="Picture 6" descr="A picture containing sitting, photo, person, dark&#10;&#10;Description automatically generated">
            <a:extLst>
              <a:ext uri="{FF2B5EF4-FFF2-40B4-BE49-F238E27FC236}">
                <a16:creationId xmlns:a16="http://schemas.microsoft.com/office/drawing/2014/main" id="{FAF26812-5EE5-3D4E-8BBC-FE97B79C49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56733">
            <a:off x="5443215" y="2504128"/>
            <a:ext cx="469157" cy="799274"/>
          </a:xfrm>
          <a:prstGeom prst="rect">
            <a:avLst/>
          </a:prstGeom>
        </p:spPr>
      </p:pic>
      <p:pic>
        <p:nvPicPr>
          <p:cNvPr id="9" name="Picture 8" descr="A picture containing table, front, sitting, food&#10;&#10;Description automatically generated">
            <a:extLst>
              <a:ext uri="{FF2B5EF4-FFF2-40B4-BE49-F238E27FC236}">
                <a16:creationId xmlns:a16="http://schemas.microsoft.com/office/drawing/2014/main" id="{8BB6CB3D-8F3C-F44D-8520-64E0A547EC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7984" y="2619541"/>
            <a:ext cx="1032144" cy="608663"/>
          </a:xfrm>
          <a:prstGeom prst="rect">
            <a:avLst/>
          </a:prstGeom>
        </p:spPr>
      </p:pic>
      <p:pic>
        <p:nvPicPr>
          <p:cNvPr id="11" name="Picture 10" descr="A picture containing mountain, sitting, large, bird&#10;&#10;Description automatically generated">
            <a:extLst>
              <a:ext uri="{FF2B5EF4-FFF2-40B4-BE49-F238E27FC236}">
                <a16:creationId xmlns:a16="http://schemas.microsoft.com/office/drawing/2014/main" id="{A40A3911-6A03-8C43-A7B7-11060046D0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92720" y="2542919"/>
            <a:ext cx="841688" cy="739740"/>
          </a:xfrm>
          <a:prstGeom prst="rect">
            <a:avLst/>
          </a:prstGeom>
        </p:spPr>
      </p:pic>
      <p:pic>
        <p:nvPicPr>
          <p:cNvPr id="13" name="Picture 12" descr="A picture containing racket, player, clock, game&#10;&#10;Description automatically generated">
            <a:extLst>
              <a:ext uri="{FF2B5EF4-FFF2-40B4-BE49-F238E27FC236}">
                <a16:creationId xmlns:a16="http://schemas.microsoft.com/office/drawing/2014/main" id="{BE0E44B7-8F96-0F4C-B3CD-2E4C0C40E01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70423"/>
          <a:stretch/>
        </p:blipFill>
        <p:spPr>
          <a:xfrm>
            <a:off x="3720531" y="3484895"/>
            <a:ext cx="1264001" cy="752289"/>
          </a:xfrm>
          <a:prstGeom prst="rect">
            <a:avLst/>
          </a:prstGeom>
        </p:spPr>
      </p:pic>
      <p:pic>
        <p:nvPicPr>
          <p:cNvPr id="17" name="Picture 16" descr="A picture containing person, outdoor, player, person&#10;&#10;Description automatically generated">
            <a:extLst>
              <a:ext uri="{FF2B5EF4-FFF2-40B4-BE49-F238E27FC236}">
                <a16:creationId xmlns:a16="http://schemas.microsoft.com/office/drawing/2014/main" id="{FC61F911-76CF-564C-9622-2C10B329439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62804"/>
          <a:stretch/>
        </p:blipFill>
        <p:spPr>
          <a:xfrm>
            <a:off x="2142593" y="3458100"/>
            <a:ext cx="1264001" cy="766044"/>
          </a:xfrm>
          <a:prstGeom prst="rect">
            <a:avLst/>
          </a:prstGeom>
        </p:spPr>
      </p:pic>
      <p:pic>
        <p:nvPicPr>
          <p:cNvPr id="19" name="Picture 18" descr="A picture containing food&#10;&#10;Description automatically generated">
            <a:extLst>
              <a:ext uri="{FF2B5EF4-FFF2-40B4-BE49-F238E27FC236}">
                <a16:creationId xmlns:a16="http://schemas.microsoft.com/office/drawing/2014/main" id="{37524167-8E9D-4C41-B8BD-CA7C4DBF08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54808" y="3383705"/>
            <a:ext cx="1409903" cy="965168"/>
          </a:xfrm>
          <a:prstGeom prst="rect">
            <a:avLst/>
          </a:prstGeom>
        </p:spPr>
      </p:pic>
      <p:pic>
        <p:nvPicPr>
          <p:cNvPr id="35" name="Picture 34" descr="A close up of a logo&#10;&#10;Description automatically generated">
            <a:extLst>
              <a:ext uri="{FF2B5EF4-FFF2-40B4-BE49-F238E27FC236}">
                <a16:creationId xmlns:a16="http://schemas.microsoft.com/office/drawing/2014/main" id="{99AC6EED-ACB9-FE44-97A3-23646E77C23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6063" y="3472380"/>
            <a:ext cx="897931" cy="737484"/>
          </a:xfrm>
          <a:prstGeom prst="rect">
            <a:avLst/>
          </a:prstGeom>
        </p:spPr>
      </p:pic>
      <p:pic>
        <p:nvPicPr>
          <p:cNvPr id="37" name="Picture 36" descr="Bubble chart&#10;&#10;Description automatically generated">
            <a:extLst>
              <a:ext uri="{FF2B5EF4-FFF2-40B4-BE49-F238E27FC236}">
                <a16:creationId xmlns:a16="http://schemas.microsoft.com/office/drawing/2014/main" id="{FE4E0BA3-A75F-FB41-B9AE-A818DF6582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92720" y="5376721"/>
            <a:ext cx="947802" cy="753517"/>
          </a:xfrm>
          <a:prstGeom prst="rect">
            <a:avLst/>
          </a:prstGeom>
        </p:spPr>
      </p:pic>
      <p:pic>
        <p:nvPicPr>
          <p:cNvPr id="39" name="Picture 38" descr="A picture containing table, cup, sitting, food&#10;&#10;Description automatically generated">
            <a:extLst>
              <a:ext uri="{FF2B5EF4-FFF2-40B4-BE49-F238E27FC236}">
                <a16:creationId xmlns:a16="http://schemas.microsoft.com/office/drawing/2014/main" id="{DD0FA8C7-8D60-494A-8D4F-6F7D1FD411E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35721" y="5434492"/>
            <a:ext cx="779178" cy="640459"/>
          </a:xfrm>
          <a:prstGeom prst="rect">
            <a:avLst/>
          </a:prstGeom>
        </p:spPr>
      </p:pic>
      <p:pic>
        <p:nvPicPr>
          <p:cNvPr id="41" name="Picture 40" descr="A picture containing green, fruit, sitting, table&#10;&#10;Description automatically generated">
            <a:extLst>
              <a:ext uri="{FF2B5EF4-FFF2-40B4-BE49-F238E27FC236}">
                <a16:creationId xmlns:a16="http://schemas.microsoft.com/office/drawing/2014/main" id="{FAA91572-6ECD-D645-AD28-0578E53304B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4721" y="5455105"/>
            <a:ext cx="1085519" cy="598172"/>
          </a:xfrm>
          <a:prstGeom prst="rect">
            <a:avLst/>
          </a:prstGeom>
        </p:spPr>
      </p:pic>
      <p:pic>
        <p:nvPicPr>
          <p:cNvPr id="43" name="Picture 42" descr="A picture containing sitting, green, table, holding&#10;&#10;Description automatically generated">
            <a:extLst>
              <a:ext uri="{FF2B5EF4-FFF2-40B4-BE49-F238E27FC236}">
                <a16:creationId xmlns:a16="http://schemas.microsoft.com/office/drawing/2014/main" id="{0E1A96C9-A643-EE40-8D78-586A9D27F55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92822" y="5378863"/>
            <a:ext cx="779178" cy="709430"/>
          </a:xfrm>
          <a:prstGeom prst="rect">
            <a:avLst/>
          </a:prstGeom>
        </p:spPr>
      </p:pic>
      <p:pic>
        <p:nvPicPr>
          <p:cNvPr id="45" name="Picture 44" descr="A close up of a car&#10;&#10;Description automatically generated">
            <a:extLst>
              <a:ext uri="{FF2B5EF4-FFF2-40B4-BE49-F238E27FC236}">
                <a16:creationId xmlns:a16="http://schemas.microsoft.com/office/drawing/2014/main" id="{6F16E30B-CAA9-F942-A18C-7CE8AEFDB2D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117537" y="4537494"/>
            <a:ext cx="951318" cy="616415"/>
          </a:xfrm>
          <a:prstGeom prst="rect">
            <a:avLst/>
          </a:prstGeom>
        </p:spPr>
      </p:pic>
      <p:pic>
        <p:nvPicPr>
          <p:cNvPr id="47" name="Picture 46" descr="A small blue car&#10;&#10;Description automatically generated">
            <a:extLst>
              <a:ext uri="{FF2B5EF4-FFF2-40B4-BE49-F238E27FC236}">
                <a16:creationId xmlns:a16="http://schemas.microsoft.com/office/drawing/2014/main" id="{68BF86A5-5AA3-AC4D-82C1-2E1C653D42E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656646" y="4463872"/>
            <a:ext cx="1052241" cy="639397"/>
          </a:xfrm>
          <a:prstGeom prst="rect">
            <a:avLst/>
          </a:prstGeom>
        </p:spPr>
      </p:pic>
      <p:pic>
        <p:nvPicPr>
          <p:cNvPr id="49" name="Picture 48" descr="A close up of a toy truck&#10;&#10;Description automatically generated">
            <a:extLst>
              <a:ext uri="{FF2B5EF4-FFF2-40B4-BE49-F238E27FC236}">
                <a16:creationId xmlns:a16="http://schemas.microsoft.com/office/drawing/2014/main" id="{3E099E23-667A-2A47-9D96-5510365423A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98927" y="4505376"/>
            <a:ext cx="1200184" cy="639397"/>
          </a:xfrm>
          <a:prstGeom prst="rect">
            <a:avLst/>
          </a:prstGeom>
        </p:spPr>
      </p:pic>
      <p:pic>
        <p:nvPicPr>
          <p:cNvPr id="67" name="Picture 66" descr="A close up of a car&#10;&#10;Description automatically generated">
            <a:extLst>
              <a:ext uri="{FF2B5EF4-FFF2-40B4-BE49-F238E27FC236}">
                <a16:creationId xmlns:a16="http://schemas.microsoft.com/office/drawing/2014/main" id="{D5E077AB-218D-DE4D-ADA8-B1372648772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176338" y="4571424"/>
            <a:ext cx="1074452" cy="507302"/>
          </a:xfrm>
          <a:prstGeom prst="rect">
            <a:avLst/>
          </a:prstGeom>
        </p:spPr>
      </p:pic>
      <p:cxnSp>
        <p:nvCxnSpPr>
          <p:cNvPr id="6" name="Straight Connector 5"/>
          <p:cNvCxnSpPr/>
          <p:nvPr/>
        </p:nvCxnSpPr>
        <p:spPr>
          <a:xfrm flipH="1">
            <a:off x="724721" y="3349771"/>
            <a:ext cx="5679347" cy="0"/>
          </a:xfrm>
          <a:prstGeom prst="line">
            <a:avLst/>
          </a:prstGeom>
          <a:ln w="38100">
            <a:solidFill>
              <a:schemeClr val="accent6">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98927" y="4361224"/>
            <a:ext cx="5679347" cy="0"/>
          </a:xfrm>
          <a:prstGeom prst="line">
            <a:avLst/>
          </a:prstGeom>
          <a:ln w="38100">
            <a:solidFill>
              <a:schemeClr val="accent6">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98927" y="5255470"/>
            <a:ext cx="5679347" cy="0"/>
          </a:xfrm>
          <a:prstGeom prst="line">
            <a:avLst/>
          </a:prstGeom>
          <a:ln w="38100">
            <a:solidFill>
              <a:schemeClr val="accent6">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Rectangle 31">
            <a:hlinkClick r:id="rId18" action="ppaction://hlinksldjump"/>
            <a:extLst>
              <a:ext uri="{FF2B5EF4-FFF2-40B4-BE49-F238E27FC236}">
                <a16:creationId xmlns:a16="http://schemas.microsoft.com/office/drawing/2014/main" id="{6E2B681C-7C66-6948-9480-7DA9F95EBA5A}"/>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1453439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9"/>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1" grpId="0" animBg="1"/>
      <p:bldP spid="25" grpId="0" animBg="1"/>
      <p:bldP spid="29"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Two Truths and a Lie</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830997"/>
          </a:xfrm>
          <a:prstGeom prst="rect">
            <a:avLst/>
          </a:prstGeom>
        </p:spPr>
        <p:txBody>
          <a:bodyPr wrap="square" lIns="0" tIns="0" rIns="0" bIns="0">
            <a:spAutoFit/>
          </a:bodyPr>
          <a:lstStyle/>
          <a:p>
            <a:pPr>
              <a:spcAft>
                <a:spcPts val="1600"/>
              </a:spcAft>
            </a:pPr>
            <a:r>
              <a:rPr lang="en-GB" b="1" dirty="0">
                <a:solidFill>
                  <a:srgbClr val="3EA5DE"/>
                </a:solidFill>
              </a:rPr>
              <a:t>Instructions: </a:t>
            </a:r>
            <a:r>
              <a:rPr lang="en-GB" dirty="0"/>
              <a:t>Write down three ‘facts’ about yourself - two things that are </a:t>
            </a:r>
            <a:r>
              <a:rPr lang="en-GB" dirty="0">
                <a:solidFill>
                  <a:srgbClr val="7F4292"/>
                </a:solidFill>
              </a:rPr>
              <a:t>true</a:t>
            </a:r>
            <a:r>
              <a:rPr lang="en-GB" dirty="0"/>
              <a:t>, one thing that is a </a:t>
            </a:r>
            <a:r>
              <a:rPr lang="en-GB" dirty="0">
                <a:solidFill>
                  <a:srgbClr val="7F4292"/>
                </a:solidFill>
              </a:rPr>
              <a:t>lie</a:t>
            </a:r>
            <a:r>
              <a:rPr lang="en-GB" dirty="0"/>
              <a:t>. Tell your classmates what you wrote. Can they guess which one is a lie? They might ask you some extra questions.</a:t>
            </a:r>
          </a:p>
        </p:txBody>
      </p:sp>
      <p:pic>
        <p:nvPicPr>
          <p:cNvPr id="6" name="Picture 5" descr="A picture containing object, clock&#10;&#10;Description automatically generated">
            <a:extLst>
              <a:ext uri="{FF2B5EF4-FFF2-40B4-BE49-F238E27FC236}">
                <a16:creationId xmlns:a16="http://schemas.microsoft.com/office/drawing/2014/main" id="{8B4F6D1F-ADBE-7345-B9C7-502EA0116C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1667" y="3402964"/>
            <a:ext cx="2579898" cy="2174875"/>
          </a:xfrm>
          <a:prstGeom prst="rect">
            <a:avLst/>
          </a:prstGeom>
        </p:spPr>
      </p:pic>
      <p:pic>
        <p:nvPicPr>
          <p:cNvPr id="10" name="Picture 9" descr="A close up of a sign&#10;&#10;Description automatically generated">
            <a:extLst>
              <a:ext uri="{FF2B5EF4-FFF2-40B4-BE49-F238E27FC236}">
                <a16:creationId xmlns:a16="http://schemas.microsoft.com/office/drawing/2014/main" id="{948E0794-3E6F-5847-BD58-757C9D1A19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063" y="3429000"/>
            <a:ext cx="1953737" cy="2034540"/>
          </a:xfrm>
          <a:prstGeom prst="rect">
            <a:avLst/>
          </a:prstGeom>
        </p:spPr>
      </p:pic>
      <p:pic>
        <p:nvPicPr>
          <p:cNvPr id="32" name="Picture 31" descr="A close up of a sign&#10;&#10;Description automatically generated">
            <a:extLst>
              <a:ext uri="{FF2B5EF4-FFF2-40B4-BE49-F238E27FC236}">
                <a16:creationId xmlns:a16="http://schemas.microsoft.com/office/drawing/2014/main" id="{26C6CA98-803D-DF46-9D6A-0B46BC4E4A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3764" y="3437255"/>
            <a:ext cx="1953737" cy="2034540"/>
          </a:xfrm>
          <a:prstGeom prst="rect">
            <a:avLst/>
          </a:prstGeom>
        </p:spPr>
      </p:pic>
      <p:sp>
        <p:nvSpPr>
          <p:cNvPr id="7" name="Rectangle 6">
            <a:hlinkClick r:id="rId4" action="ppaction://hlinksldjump"/>
            <a:extLst>
              <a:ext uri="{FF2B5EF4-FFF2-40B4-BE49-F238E27FC236}">
                <a16:creationId xmlns:a16="http://schemas.microsoft.com/office/drawing/2014/main" id="{B2FC97CF-58A7-5344-BD32-6039DB444C41}"/>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184216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9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14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What Can You Guess about Me?</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830997"/>
          </a:xfrm>
          <a:prstGeom prst="rect">
            <a:avLst/>
          </a:prstGeom>
        </p:spPr>
        <p:txBody>
          <a:bodyPr wrap="square" lIns="0" tIns="0" rIns="0" bIns="0">
            <a:spAutoFit/>
          </a:bodyPr>
          <a:lstStyle/>
          <a:p>
            <a:pPr>
              <a:spcAft>
                <a:spcPts val="1600"/>
              </a:spcAft>
            </a:pPr>
            <a:r>
              <a:rPr lang="en-GB" b="1" dirty="0">
                <a:solidFill>
                  <a:srgbClr val="3EA5DE"/>
                </a:solidFill>
              </a:rPr>
              <a:t>Instructions: </a:t>
            </a:r>
            <a:r>
              <a:rPr lang="en-GB" dirty="0"/>
              <a:t>Use the topics to make sentences about your classmates (e.g. I think Beth has a pet hamster) and then ask questions to see if you’re correct. The person with the most correct guesses wins! </a:t>
            </a:r>
          </a:p>
        </p:txBody>
      </p:sp>
      <p:pic>
        <p:nvPicPr>
          <p:cNvPr id="5" name="Picture 4" descr="A picture containing apple, fruit, sitting, bright&#10;&#10;Description automatically generated">
            <a:extLst>
              <a:ext uri="{FF2B5EF4-FFF2-40B4-BE49-F238E27FC236}">
                <a16:creationId xmlns:a16="http://schemas.microsoft.com/office/drawing/2014/main" id="{3E99EC88-BF7A-0C44-852F-140ACCFE98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72504" y="4507928"/>
            <a:ext cx="1516741" cy="1531325"/>
          </a:xfrm>
          <a:prstGeom prst="rect">
            <a:avLst/>
          </a:prstGeom>
        </p:spPr>
      </p:pic>
      <p:pic>
        <p:nvPicPr>
          <p:cNvPr id="8" name="Picture 7" descr="A dog wearing a costume&#10;&#10;Description automatically generated">
            <a:extLst>
              <a:ext uri="{FF2B5EF4-FFF2-40B4-BE49-F238E27FC236}">
                <a16:creationId xmlns:a16="http://schemas.microsoft.com/office/drawing/2014/main" id="{9466EA02-59E5-E842-98F3-7CCE9DC102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8394" y="2794725"/>
            <a:ext cx="1604298" cy="1483355"/>
          </a:xfrm>
          <a:prstGeom prst="rect">
            <a:avLst/>
          </a:prstGeom>
        </p:spPr>
      </p:pic>
      <p:pic>
        <p:nvPicPr>
          <p:cNvPr id="11" name="Picture 10" descr="A picture containing game, sitting, table&#10;&#10;Description automatically generated">
            <a:extLst>
              <a:ext uri="{FF2B5EF4-FFF2-40B4-BE49-F238E27FC236}">
                <a16:creationId xmlns:a16="http://schemas.microsoft.com/office/drawing/2014/main" id="{AD6DDC27-3B0D-E84B-8CCD-3D49B02F7E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8007" y="4580086"/>
            <a:ext cx="1387005" cy="1387005"/>
          </a:xfrm>
          <a:prstGeom prst="rect">
            <a:avLst/>
          </a:prstGeom>
        </p:spPr>
      </p:pic>
      <p:pic>
        <p:nvPicPr>
          <p:cNvPr id="13" name="Picture 12" descr="A close up of a logo&#10;&#10;Description automatically generated">
            <a:extLst>
              <a:ext uri="{FF2B5EF4-FFF2-40B4-BE49-F238E27FC236}">
                <a16:creationId xmlns:a16="http://schemas.microsoft.com/office/drawing/2014/main" id="{2BA69865-611D-8441-A43F-A5C41FA387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326944">
            <a:off x="4567477" y="4569571"/>
            <a:ext cx="1932562" cy="1531324"/>
          </a:xfrm>
          <a:prstGeom prst="rect">
            <a:avLst/>
          </a:prstGeom>
        </p:spPr>
      </p:pic>
      <p:pic>
        <p:nvPicPr>
          <p:cNvPr id="15" name="Picture 14" descr="A close up of a sign&#10;&#10;Description automatically generated">
            <a:extLst>
              <a:ext uri="{FF2B5EF4-FFF2-40B4-BE49-F238E27FC236}">
                <a16:creationId xmlns:a16="http://schemas.microsoft.com/office/drawing/2014/main" id="{80DC3CF5-A882-C647-89AA-75540547C4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81255" y="2858142"/>
            <a:ext cx="1899354" cy="1356523"/>
          </a:xfrm>
          <a:prstGeom prst="rect">
            <a:avLst/>
          </a:prstGeom>
        </p:spPr>
      </p:pic>
      <p:pic>
        <p:nvPicPr>
          <p:cNvPr id="17" name="Picture 16">
            <a:extLst>
              <a:ext uri="{FF2B5EF4-FFF2-40B4-BE49-F238E27FC236}">
                <a16:creationId xmlns:a16="http://schemas.microsoft.com/office/drawing/2014/main" id="{0FE1DBB9-7722-B440-89E5-DFC48C1FE9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82122" y="2869616"/>
            <a:ext cx="1400241" cy="1419682"/>
          </a:xfrm>
          <a:prstGeom prst="rect">
            <a:avLst/>
          </a:prstGeom>
        </p:spPr>
      </p:pic>
      <p:pic>
        <p:nvPicPr>
          <p:cNvPr id="19" name="Picture 18">
            <a:extLst>
              <a:ext uri="{FF2B5EF4-FFF2-40B4-BE49-F238E27FC236}">
                <a16:creationId xmlns:a16="http://schemas.microsoft.com/office/drawing/2014/main" id="{3F3A8DCD-8A9E-7845-ADB1-8679DDED4DC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7457" y="2807286"/>
            <a:ext cx="1980576" cy="3231967"/>
          </a:xfrm>
          <a:prstGeom prst="rect">
            <a:avLst/>
          </a:prstGeom>
        </p:spPr>
      </p:pic>
      <p:sp>
        <p:nvSpPr>
          <p:cNvPr id="21" name="Rectangle 20">
            <a:extLst>
              <a:ext uri="{FF2B5EF4-FFF2-40B4-BE49-F238E27FC236}">
                <a16:creationId xmlns:a16="http://schemas.microsoft.com/office/drawing/2014/main" id="{E23474B4-95EA-FF42-B74C-5565E7B1A844}"/>
              </a:ext>
            </a:extLst>
          </p:cNvPr>
          <p:cNvSpPr/>
          <p:nvPr/>
        </p:nvSpPr>
        <p:spPr>
          <a:xfrm>
            <a:off x="765094" y="4197026"/>
            <a:ext cx="1434031" cy="621803"/>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brothers and sisters</a:t>
            </a:r>
            <a:endParaRPr lang="en-US" dirty="0">
              <a:solidFill>
                <a:schemeClr val="bg1"/>
              </a:solidFill>
            </a:endParaRPr>
          </a:p>
        </p:txBody>
      </p:sp>
      <p:sp>
        <p:nvSpPr>
          <p:cNvPr id="22" name="Rectangle 21">
            <a:extLst>
              <a:ext uri="{FF2B5EF4-FFF2-40B4-BE49-F238E27FC236}">
                <a16:creationId xmlns:a16="http://schemas.microsoft.com/office/drawing/2014/main" id="{7AF295F4-17A8-D245-B789-25F7B91AE519}"/>
              </a:ext>
            </a:extLst>
          </p:cNvPr>
          <p:cNvSpPr/>
          <p:nvPr/>
        </p:nvSpPr>
        <p:spPr>
          <a:xfrm>
            <a:off x="3038104" y="3911190"/>
            <a:ext cx="855034" cy="414342"/>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pets</a:t>
            </a:r>
            <a:endParaRPr lang="en-US" dirty="0">
              <a:solidFill>
                <a:schemeClr val="bg1"/>
              </a:solidFill>
            </a:endParaRPr>
          </a:p>
        </p:txBody>
      </p:sp>
      <p:sp>
        <p:nvSpPr>
          <p:cNvPr id="23" name="Rectangle 22">
            <a:extLst>
              <a:ext uri="{FF2B5EF4-FFF2-40B4-BE49-F238E27FC236}">
                <a16:creationId xmlns:a16="http://schemas.microsoft.com/office/drawing/2014/main" id="{1DA287F8-87D0-CC4C-AD63-1E62025753E4}"/>
              </a:ext>
            </a:extLst>
          </p:cNvPr>
          <p:cNvSpPr/>
          <p:nvPr/>
        </p:nvSpPr>
        <p:spPr>
          <a:xfrm>
            <a:off x="2966807" y="5645048"/>
            <a:ext cx="1063044" cy="414342"/>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sports</a:t>
            </a:r>
            <a:endParaRPr lang="en-US" dirty="0">
              <a:solidFill>
                <a:schemeClr val="bg1"/>
              </a:solidFill>
            </a:endParaRPr>
          </a:p>
        </p:txBody>
      </p:sp>
      <p:sp>
        <p:nvSpPr>
          <p:cNvPr id="25" name="Rectangle 24">
            <a:extLst>
              <a:ext uri="{FF2B5EF4-FFF2-40B4-BE49-F238E27FC236}">
                <a16:creationId xmlns:a16="http://schemas.microsoft.com/office/drawing/2014/main" id="{9AE17538-969E-4A47-A1B4-6A31C36B44D3}"/>
              </a:ext>
            </a:extLst>
          </p:cNvPr>
          <p:cNvSpPr/>
          <p:nvPr/>
        </p:nvSpPr>
        <p:spPr>
          <a:xfrm>
            <a:off x="4791770" y="5408601"/>
            <a:ext cx="1400240" cy="650789"/>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favourite subjects</a:t>
            </a:r>
            <a:endParaRPr lang="en-US" dirty="0">
              <a:solidFill>
                <a:schemeClr val="bg1"/>
              </a:solidFill>
            </a:endParaRPr>
          </a:p>
        </p:txBody>
      </p:sp>
      <p:sp>
        <p:nvSpPr>
          <p:cNvPr id="26" name="Rectangle 25">
            <a:extLst>
              <a:ext uri="{FF2B5EF4-FFF2-40B4-BE49-F238E27FC236}">
                <a16:creationId xmlns:a16="http://schemas.microsoft.com/office/drawing/2014/main" id="{C8599493-ECED-834E-A225-F87DB88E31ED}"/>
              </a:ext>
            </a:extLst>
          </p:cNvPr>
          <p:cNvSpPr/>
          <p:nvPr/>
        </p:nvSpPr>
        <p:spPr>
          <a:xfrm>
            <a:off x="4810356" y="3911190"/>
            <a:ext cx="1145287" cy="414342"/>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hobbies</a:t>
            </a:r>
            <a:endParaRPr lang="en-US" dirty="0">
              <a:solidFill>
                <a:schemeClr val="bg1"/>
              </a:solidFill>
            </a:endParaRPr>
          </a:p>
        </p:txBody>
      </p:sp>
      <p:sp>
        <p:nvSpPr>
          <p:cNvPr id="27" name="Rectangle 26">
            <a:extLst>
              <a:ext uri="{FF2B5EF4-FFF2-40B4-BE49-F238E27FC236}">
                <a16:creationId xmlns:a16="http://schemas.microsoft.com/office/drawing/2014/main" id="{58F31EE6-569B-7542-948E-358A8D49C0D8}"/>
              </a:ext>
            </a:extLst>
          </p:cNvPr>
          <p:cNvSpPr/>
          <p:nvPr/>
        </p:nvSpPr>
        <p:spPr>
          <a:xfrm>
            <a:off x="6937752" y="3698870"/>
            <a:ext cx="1351580" cy="622437"/>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books and films</a:t>
            </a:r>
            <a:endParaRPr lang="en-US" dirty="0">
              <a:solidFill>
                <a:schemeClr val="bg1"/>
              </a:solidFill>
            </a:endParaRPr>
          </a:p>
        </p:txBody>
      </p:sp>
      <p:sp>
        <p:nvSpPr>
          <p:cNvPr id="28" name="Rectangle 27">
            <a:extLst>
              <a:ext uri="{FF2B5EF4-FFF2-40B4-BE49-F238E27FC236}">
                <a16:creationId xmlns:a16="http://schemas.microsoft.com/office/drawing/2014/main" id="{0F23D89E-D880-BE40-9CA5-9860BD6ACF5A}"/>
              </a:ext>
            </a:extLst>
          </p:cNvPr>
          <p:cNvSpPr/>
          <p:nvPr/>
        </p:nvSpPr>
        <p:spPr>
          <a:xfrm>
            <a:off x="6985927" y="5428738"/>
            <a:ext cx="1289893" cy="630652"/>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food and drink</a:t>
            </a:r>
            <a:endParaRPr lang="en-US" dirty="0">
              <a:solidFill>
                <a:schemeClr val="bg1"/>
              </a:solidFill>
            </a:endParaRPr>
          </a:p>
        </p:txBody>
      </p:sp>
      <p:sp>
        <p:nvSpPr>
          <p:cNvPr id="18" name="Rectangle 17">
            <a:hlinkClick r:id="rId9" action="ppaction://hlinksldjump"/>
            <a:extLst>
              <a:ext uri="{FF2B5EF4-FFF2-40B4-BE49-F238E27FC236}">
                <a16:creationId xmlns:a16="http://schemas.microsoft.com/office/drawing/2014/main" id="{2413A551-3DC2-6E4F-A579-CDCFFFE1642D}"/>
              </a:ext>
            </a:extLst>
          </p:cNvPr>
          <p:cNvSpPr/>
          <p:nvPr/>
        </p:nvSpPr>
        <p:spPr>
          <a:xfrm>
            <a:off x="7360216" y="6195827"/>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3644349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The Two-Minute Weekend</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1661993"/>
          </a:xfrm>
          <a:prstGeom prst="rect">
            <a:avLst/>
          </a:prstGeom>
        </p:spPr>
        <p:txBody>
          <a:bodyPr wrap="square" lIns="0" tIns="0" rIns="0" bIns="0">
            <a:spAutoFit/>
          </a:bodyPr>
          <a:lstStyle/>
          <a:p>
            <a:pPr>
              <a:spcAft>
                <a:spcPts val="1600"/>
              </a:spcAft>
            </a:pPr>
            <a:r>
              <a:rPr lang="en-GB" b="1" dirty="0">
                <a:solidFill>
                  <a:srgbClr val="3EA5DE"/>
                </a:solidFill>
              </a:rPr>
              <a:t>Instructions: </a:t>
            </a:r>
            <a:r>
              <a:rPr lang="en-GB" dirty="0"/>
              <a:t>Students can work in pairs, or as a group. One student (A) describes everything they did at the weekend as quickly as possible, and the other students (B) interrupt with questions to keep them talking. For example, if student A says ‘I ate breakfast’, student B might ask ‘What did you eat?’ or ‘What time did you have breakfast?’. If student A is still talking at the end of two minutes, student B is the winner. </a:t>
            </a:r>
          </a:p>
        </p:txBody>
      </p:sp>
      <p:pic>
        <p:nvPicPr>
          <p:cNvPr id="12" name="Picture 11" descr="Shape, circle&#10;&#10;Description automatically generated">
            <a:extLst>
              <a:ext uri="{FF2B5EF4-FFF2-40B4-BE49-F238E27FC236}">
                <a16:creationId xmlns:a16="http://schemas.microsoft.com/office/drawing/2014/main" id="{C67B56C0-116C-2045-8E87-5327B5922F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1650" y="3443043"/>
            <a:ext cx="3028949" cy="3028949"/>
          </a:xfrm>
          <a:prstGeom prst="rect">
            <a:avLst/>
          </a:prstGeom>
        </p:spPr>
      </p:pic>
      <p:pic>
        <p:nvPicPr>
          <p:cNvPr id="6" name="Picture 5" descr="A blue and white sign&#10;&#10;Description automatically generated">
            <a:extLst>
              <a:ext uri="{FF2B5EF4-FFF2-40B4-BE49-F238E27FC236}">
                <a16:creationId xmlns:a16="http://schemas.microsoft.com/office/drawing/2014/main" id="{3F4B42CB-786F-9649-9BBA-B3DC5903B2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9130" y="3647290"/>
            <a:ext cx="2348280" cy="2620456"/>
          </a:xfrm>
          <a:prstGeom prst="rect">
            <a:avLst/>
          </a:prstGeom>
        </p:spPr>
      </p:pic>
      <p:sp>
        <p:nvSpPr>
          <p:cNvPr id="7" name="Rectangle 6">
            <a:hlinkClick r:id="rId4" action="ppaction://hlinksldjump"/>
            <a:extLst>
              <a:ext uri="{FF2B5EF4-FFF2-40B4-BE49-F238E27FC236}">
                <a16:creationId xmlns:a16="http://schemas.microsoft.com/office/drawing/2014/main" id="{4D0B50BE-885E-EF48-A4A8-DA12F2D329F8}"/>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1053414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Liar, Liar, Pants on Fire!</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1107996"/>
          </a:xfrm>
          <a:prstGeom prst="rect">
            <a:avLst/>
          </a:prstGeom>
        </p:spPr>
        <p:txBody>
          <a:bodyPr wrap="square" lIns="0" tIns="0" rIns="0" bIns="0">
            <a:spAutoFit/>
          </a:bodyPr>
          <a:lstStyle/>
          <a:p>
            <a:pPr lvl="0">
              <a:spcAft>
                <a:spcPts val="1600"/>
              </a:spcAft>
            </a:pPr>
            <a:r>
              <a:rPr lang="en-GB" b="1" dirty="0">
                <a:solidFill>
                  <a:srgbClr val="3EA5DE"/>
                </a:solidFill>
              </a:rPr>
              <a:t>Instructions: </a:t>
            </a:r>
            <a:r>
              <a:rPr lang="en-US" dirty="0"/>
              <a:t>Ask and answer the questions. The answer to the question has to be ‘</a:t>
            </a:r>
            <a:r>
              <a:rPr lang="en-US" dirty="0">
                <a:solidFill>
                  <a:srgbClr val="7F4292"/>
                </a:solidFill>
              </a:rPr>
              <a:t>Yes!</a:t>
            </a:r>
            <a:r>
              <a:rPr lang="en-US" dirty="0"/>
              <a:t>’ even if this is a lie. The other students will ask follow-up questions to find out more, e.g. ‘When did you go there?’ and say if they think this student is telling the </a:t>
            </a:r>
            <a:r>
              <a:rPr lang="en-US" dirty="0">
                <a:solidFill>
                  <a:srgbClr val="7F4292"/>
                </a:solidFill>
              </a:rPr>
              <a:t>truth</a:t>
            </a:r>
            <a:r>
              <a:rPr lang="en-US" dirty="0"/>
              <a:t> or is a ‘</a:t>
            </a:r>
            <a:r>
              <a:rPr lang="en-US" dirty="0">
                <a:solidFill>
                  <a:srgbClr val="7F4292"/>
                </a:solidFill>
              </a:rPr>
              <a:t>liar, liar, pants on fire</a:t>
            </a:r>
            <a:r>
              <a:rPr lang="en-US" dirty="0"/>
              <a:t>’. </a:t>
            </a:r>
          </a:p>
        </p:txBody>
      </p:sp>
      <p:pic>
        <p:nvPicPr>
          <p:cNvPr id="7" name="Picture 6" descr="Shape, circle&#10;&#10;Description automatically generated">
            <a:extLst>
              <a:ext uri="{FF2B5EF4-FFF2-40B4-BE49-F238E27FC236}">
                <a16:creationId xmlns:a16="http://schemas.microsoft.com/office/drawing/2014/main" id="{A2557D93-D3E5-7D43-9DC3-E3F1120EE5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607" t="10276" r="4972" b="10895"/>
          <a:stretch/>
        </p:blipFill>
        <p:spPr>
          <a:xfrm>
            <a:off x="2557559" y="5123034"/>
            <a:ext cx="3397542" cy="922791"/>
          </a:xfrm>
          <a:prstGeom prst="rect">
            <a:avLst/>
          </a:prstGeom>
        </p:spPr>
      </p:pic>
      <p:sp>
        <p:nvSpPr>
          <p:cNvPr id="4" name="Rectangle 3"/>
          <p:cNvSpPr/>
          <p:nvPr/>
        </p:nvSpPr>
        <p:spPr>
          <a:xfrm>
            <a:off x="2804951" y="5381359"/>
            <a:ext cx="2951449" cy="338554"/>
          </a:xfrm>
          <a:prstGeom prst="rect">
            <a:avLst/>
          </a:prstGeom>
        </p:spPr>
        <p:txBody>
          <a:bodyPr wrap="none">
            <a:spAutoFit/>
          </a:bodyPr>
          <a:lstStyle/>
          <a:p>
            <a:r>
              <a:rPr lang="en-GB" sz="1600" dirty="0">
                <a:solidFill>
                  <a:schemeClr val="bg1"/>
                </a:solidFill>
              </a:rPr>
              <a:t>been camping on a mountain?</a:t>
            </a:r>
          </a:p>
        </p:txBody>
      </p:sp>
      <p:pic>
        <p:nvPicPr>
          <p:cNvPr id="8" name="Picture 7" descr="Shape, circle&#10;&#10;Description automatically generated">
            <a:extLst>
              <a:ext uri="{FF2B5EF4-FFF2-40B4-BE49-F238E27FC236}">
                <a16:creationId xmlns:a16="http://schemas.microsoft.com/office/drawing/2014/main" id="{A2557D93-D3E5-7D43-9DC3-E3F1120EE5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607" t="10276" r="4972" b="10895"/>
          <a:stretch/>
        </p:blipFill>
        <p:spPr>
          <a:xfrm>
            <a:off x="437871" y="4711546"/>
            <a:ext cx="2372687" cy="922791"/>
          </a:xfrm>
          <a:prstGeom prst="rect">
            <a:avLst/>
          </a:prstGeom>
        </p:spPr>
      </p:pic>
      <p:sp>
        <p:nvSpPr>
          <p:cNvPr id="9" name="Rectangle 8"/>
          <p:cNvSpPr/>
          <p:nvPr/>
        </p:nvSpPr>
        <p:spPr>
          <a:xfrm>
            <a:off x="795301" y="4981265"/>
            <a:ext cx="1657826" cy="338554"/>
          </a:xfrm>
          <a:prstGeom prst="rect">
            <a:avLst/>
          </a:prstGeom>
        </p:spPr>
        <p:txBody>
          <a:bodyPr wrap="none">
            <a:spAutoFit/>
          </a:bodyPr>
          <a:lstStyle/>
          <a:p>
            <a:r>
              <a:rPr lang="en-GB" sz="1600" dirty="0">
                <a:solidFill>
                  <a:schemeClr val="bg1"/>
                </a:solidFill>
              </a:rPr>
              <a:t>eaten an insect?</a:t>
            </a:r>
          </a:p>
        </p:txBody>
      </p:sp>
      <p:pic>
        <p:nvPicPr>
          <p:cNvPr id="10" name="Picture 9" descr="Shape, circle&#10;&#10;Description automatically generated">
            <a:extLst>
              <a:ext uri="{FF2B5EF4-FFF2-40B4-BE49-F238E27FC236}">
                <a16:creationId xmlns:a16="http://schemas.microsoft.com/office/drawing/2014/main" id="{A2557D93-D3E5-7D43-9DC3-E3F1120EE5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607" t="10276" r="4972" b="10895"/>
          <a:stretch/>
        </p:blipFill>
        <p:spPr>
          <a:xfrm>
            <a:off x="3366055" y="3220345"/>
            <a:ext cx="2372687" cy="922791"/>
          </a:xfrm>
          <a:prstGeom prst="rect">
            <a:avLst/>
          </a:prstGeom>
        </p:spPr>
      </p:pic>
      <p:sp>
        <p:nvSpPr>
          <p:cNvPr id="11" name="Rectangle 10"/>
          <p:cNvSpPr/>
          <p:nvPr/>
        </p:nvSpPr>
        <p:spPr>
          <a:xfrm>
            <a:off x="3587230" y="3487297"/>
            <a:ext cx="1930337" cy="338554"/>
          </a:xfrm>
          <a:prstGeom prst="rect">
            <a:avLst/>
          </a:prstGeom>
        </p:spPr>
        <p:txBody>
          <a:bodyPr wrap="none">
            <a:spAutoFit/>
          </a:bodyPr>
          <a:lstStyle/>
          <a:p>
            <a:r>
              <a:rPr lang="en-GB" sz="1600" dirty="0">
                <a:solidFill>
                  <a:schemeClr val="bg1"/>
                </a:solidFill>
              </a:rPr>
              <a:t>pretended to be ill?</a:t>
            </a:r>
          </a:p>
        </p:txBody>
      </p:sp>
      <p:pic>
        <p:nvPicPr>
          <p:cNvPr id="13" name="Picture 12" descr="Shape, circle&#10;&#10;Description automatically generated">
            <a:extLst>
              <a:ext uri="{FF2B5EF4-FFF2-40B4-BE49-F238E27FC236}">
                <a16:creationId xmlns:a16="http://schemas.microsoft.com/office/drawing/2014/main" id="{A2557D93-D3E5-7D43-9DC3-E3F1120EE5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607" t="10276" r="4972" b="10895"/>
          <a:stretch/>
        </p:blipFill>
        <p:spPr>
          <a:xfrm>
            <a:off x="208706" y="3796577"/>
            <a:ext cx="3132713" cy="922791"/>
          </a:xfrm>
          <a:prstGeom prst="rect">
            <a:avLst/>
          </a:prstGeom>
        </p:spPr>
      </p:pic>
      <p:sp>
        <p:nvSpPr>
          <p:cNvPr id="14" name="Rectangle 13"/>
          <p:cNvSpPr/>
          <p:nvPr/>
        </p:nvSpPr>
        <p:spPr>
          <a:xfrm>
            <a:off x="456098" y="4054902"/>
            <a:ext cx="2656496" cy="338554"/>
          </a:xfrm>
          <a:prstGeom prst="rect">
            <a:avLst/>
          </a:prstGeom>
        </p:spPr>
        <p:txBody>
          <a:bodyPr wrap="none">
            <a:spAutoFit/>
          </a:bodyPr>
          <a:lstStyle/>
          <a:p>
            <a:r>
              <a:rPr lang="en-GB" sz="1600" dirty="0">
                <a:solidFill>
                  <a:schemeClr val="bg1"/>
                </a:solidFill>
              </a:rPr>
              <a:t>been shopping by yourself?</a:t>
            </a:r>
          </a:p>
        </p:txBody>
      </p:sp>
      <p:pic>
        <p:nvPicPr>
          <p:cNvPr id="15" name="Picture 14" descr="Shape, circle&#10;&#10;Description automatically generated">
            <a:extLst>
              <a:ext uri="{FF2B5EF4-FFF2-40B4-BE49-F238E27FC236}">
                <a16:creationId xmlns:a16="http://schemas.microsoft.com/office/drawing/2014/main" id="{A2557D93-D3E5-7D43-9DC3-E3F1120EE5E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607" t="10276" r="4972" b="10895"/>
          <a:stretch/>
        </p:blipFill>
        <p:spPr>
          <a:xfrm>
            <a:off x="3181572" y="4155602"/>
            <a:ext cx="2057269" cy="922791"/>
          </a:xfrm>
          <a:prstGeom prst="rect">
            <a:avLst/>
          </a:prstGeom>
        </p:spPr>
      </p:pic>
      <p:sp>
        <p:nvSpPr>
          <p:cNvPr id="16" name="Rectangle 15"/>
          <p:cNvSpPr/>
          <p:nvPr/>
        </p:nvSpPr>
        <p:spPr>
          <a:xfrm>
            <a:off x="3471061" y="4426730"/>
            <a:ext cx="1478290" cy="338554"/>
          </a:xfrm>
          <a:prstGeom prst="rect">
            <a:avLst/>
          </a:prstGeom>
        </p:spPr>
        <p:txBody>
          <a:bodyPr wrap="none">
            <a:spAutoFit/>
          </a:bodyPr>
          <a:lstStyle/>
          <a:p>
            <a:r>
              <a:rPr lang="en-GB" sz="1600" dirty="0">
                <a:solidFill>
                  <a:schemeClr val="bg1"/>
                </a:solidFill>
              </a:rPr>
              <a:t>caught a fish?</a:t>
            </a:r>
          </a:p>
        </p:txBody>
      </p:sp>
      <p:pic>
        <p:nvPicPr>
          <p:cNvPr id="17" name="Picture 16" descr="Shape, circle&#10;&#10;Description automatically generated">
            <a:extLst>
              <a:ext uri="{FF2B5EF4-FFF2-40B4-BE49-F238E27FC236}">
                <a16:creationId xmlns:a16="http://schemas.microsoft.com/office/drawing/2014/main" id="{A2557D93-D3E5-7D43-9DC3-E3F1120EE5E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607" t="10276" r="4972" b="10895"/>
          <a:stretch/>
        </p:blipFill>
        <p:spPr>
          <a:xfrm>
            <a:off x="5696823" y="3051018"/>
            <a:ext cx="3204221" cy="922791"/>
          </a:xfrm>
          <a:prstGeom prst="rect">
            <a:avLst/>
          </a:prstGeom>
        </p:spPr>
      </p:pic>
      <p:sp>
        <p:nvSpPr>
          <p:cNvPr id="18" name="Rectangle 17"/>
          <p:cNvSpPr/>
          <p:nvPr/>
        </p:nvSpPr>
        <p:spPr>
          <a:xfrm>
            <a:off x="5944215" y="3309343"/>
            <a:ext cx="2709396" cy="338554"/>
          </a:xfrm>
          <a:prstGeom prst="rect">
            <a:avLst/>
          </a:prstGeom>
        </p:spPr>
        <p:txBody>
          <a:bodyPr wrap="none">
            <a:spAutoFit/>
          </a:bodyPr>
          <a:lstStyle/>
          <a:p>
            <a:r>
              <a:rPr lang="en-GB" sz="1600" dirty="0">
                <a:solidFill>
                  <a:schemeClr val="bg1"/>
                </a:solidFill>
              </a:rPr>
              <a:t>dreamt you were at school?</a:t>
            </a:r>
          </a:p>
        </p:txBody>
      </p:sp>
      <p:pic>
        <p:nvPicPr>
          <p:cNvPr id="19" name="Picture 18" descr="Shape, circle&#10;&#10;Description automatically generated">
            <a:extLst>
              <a:ext uri="{FF2B5EF4-FFF2-40B4-BE49-F238E27FC236}">
                <a16:creationId xmlns:a16="http://schemas.microsoft.com/office/drawing/2014/main" id="{A2557D93-D3E5-7D43-9DC3-E3F1120EE5E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607" t="10276" r="4972" b="10895"/>
          <a:stretch/>
        </p:blipFill>
        <p:spPr>
          <a:xfrm>
            <a:off x="5206373" y="5806350"/>
            <a:ext cx="1983421" cy="922791"/>
          </a:xfrm>
          <a:prstGeom prst="rect">
            <a:avLst/>
          </a:prstGeom>
        </p:spPr>
      </p:pic>
      <p:sp>
        <p:nvSpPr>
          <p:cNvPr id="20" name="Rectangle 19"/>
          <p:cNvSpPr/>
          <p:nvPr/>
        </p:nvSpPr>
        <p:spPr>
          <a:xfrm>
            <a:off x="5427548" y="6073302"/>
            <a:ext cx="1569660" cy="338554"/>
          </a:xfrm>
          <a:prstGeom prst="rect">
            <a:avLst/>
          </a:prstGeom>
        </p:spPr>
        <p:txBody>
          <a:bodyPr wrap="none">
            <a:spAutoFit/>
          </a:bodyPr>
          <a:lstStyle/>
          <a:p>
            <a:r>
              <a:rPr lang="en-GB" sz="1600" dirty="0">
                <a:solidFill>
                  <a:schemeClr val="bg1"/>
                </a:solidFill>
              </a:rPr>
              <a:t>climbed a tree?</a:t>
            </a:r>
          </a:p>
        </p:txBody>
      </p:sp>
      <p:pic>
        <p:nvPicPr>
          <p:cNvPr id="21" name="Picture 20" descr="Shape, circle&#10;&#10;Description automatically generated">
            <a:extLst>
              <a:ext uri="{FF2B5EF4-FFF2-40B4-BE49-F238E27FC236}">
                <a16:creationId xmlns:a16="http://schemas.microsoft.com/office/drawing/2014/main" id="{A2557D93-D3E5-7D43-9DC3-E3F1120EE5E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607" t="10276" r="4972" b="10895"/>
          <a:stretch/>
        </p:blipFill>
        <p:spPr>
          <a:xfrm>
            <a:off x="5208635" y="3954497"/>
            <a:ext cx="1983421" cy="922791"/>
          </a:xfrm>
          <a:prstGeom prst="rect">
            <a:avLst/>
          </a:prstGeom>
        </p:spPr>
      </p:pic>
      <p:sp>
        <p:nvSpPr>
          <p:cNvPr id="22" name="Rectangle 21"/>
          <p:cNvSpPr/>
          <p:nvPr/>
        </p:nvSpPr>
        <p:spPr>
          <a:xfrm>
            <a:off x="5429810" y="4221449"/>
            <a:ext cx="1548822" cy="338554"/>
          </a:xfrm>
          <a:prstGeom prst="rect">
            <a:avLst/>
          </a:prstGeom>
        </p:spPr>
        <p:txBody>
          <a:bodyPr wrap="none">
            <a:spAutoFit/>
          </a:bodyPr>
          <a:lstStyle/>
          <a:p>
            <a:r>
              <a:rPr lang="en-GB" sz="1600" dirty="0">
                <a:solidFill>
                  <a:schemeClr val="bg1"/>
                </a:solidFill>
              </a:rPr>
              <a:t>planted a tree?</a:t>
            </a:r>
          </a:p>
        </p:txBody>
      </p:sp>
      <p:pic>
        <p:nvPicPr>
          <p:cNvPr id="24" name="Picture 23" descr="Shape, circle&#10;&#10;Description automatically generated">
            <a:extLst>
              <a:ext uri="{FF2B5EF4-FFF2-40B4-BE49-F238E27FC236}">
                <a16:creationId xmlns:a16="http://schemas.microsoft.com/office/drawing/2014/main" id="{A2557D93-D3E5-7D43-9DC3-E3F1120EE5E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4607" t="10276" r="4972" b="10895"/>
          <a:stretch/>
        </p:blipFill>
        <p:spPr>
          <a:xfrm>
            <a:off x="7179678" y="4098607"/>
            <a:ext cx="1801328" cy="922791"/>
          </a:xfrm>
          <a:prstGeom prst="rect">
            <a:avLst/>
          </a:prstGeom>
        </p:spPr>
      </p:pic>
      <p:sp>
        <p:nvSpPr>
          <p:cNvPr id="25" name="Rectangle 24"/>
          <p:cNvSpPr/>
          <p:nvPr/>
        </p:nvSpPr>
        <p:spPr>
          <a:xfrm>
            <a:off x="7400852" y="4365559"/>
            <a:ext cx="1426994" cy="338554"/>
          </a:xfrm>
          <a:prstGeom prst="rect">
            <a:avLst/>
          </a:prstGeom>
        </p:spPr>
        <p:txBody>
          <a:bodyPr wrap="none">
            <a:spAutoFit/>
          </a:bodyPr>
          <a:lstStyle/>
          <a:p>
            <a:r>
              <a:rPr lang="en-GB" sz="1600" dirty="0">
                <a:solidFill>
                  <a:schemeClr val="bg1"/>
                </a:solidFill>
              </a:rPr>
              <a:t>seen a snake?</a:t>
            </a:r>
          </a:p>
        </p:txBody>
      </p:sp>
      <p:pic>
        <p:nvPicPr>
          <p:cNvPr id="27" name="Picture 26" descr="Shape, circle&#10;&#10;Description automatically generated">
            <a:extLst>
              <a:ext uri="{FF2B5EF4-FFF2-40B4-BE49-F238E27FC236}">
                <a16:creationId xmlns:a16="http://schemas.microsoft.com/office/drawing/2014/main" id="{A2557D93-D3E5-7D43-9DC3-E3F1120EE5E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4607" t="10276" r="4972" b="10895"/>
          <a:stretch/>
        </p:blipFill>
        <p:spPr>
          <a:xfrm>
            <a:off x="6022144" y="4960633"/>
            <a:ext cx="2540941" cy="922791"/>
          </a:xfrm>
          <a:prstGeom prst="rect">
            <a:avLst/>
          </a:prstGeom>
        </p:spPr>
      </p:pic>
      <p:sp>
        <p:nvSpPr>
          <p:cNvPr id="28" name="Rectangle 27"/>
          <p:cNvSpPr/>
          <p:nvPr/>
        </p:nvSpPr>
        <p:spPr>
          <a:xfrm>
            <a:off x="6191933" y="5104473"/>
            <a:ext cx="2201362" cy="584775"/>
          </a:xfrm>
          <a:prstGeom prst="rect">
            <a:avLst/>
          </a:prstGeom>
        </p:spPr>
        <p:txBody>
          <a:bodyPr wrap="square">
            <a:spAutoFit/>
          </a:bodyPr>
          <a:lstStyle/>
          <a:p>
            <a:pPr lvl="0" algn="ctr">
              <a:spcBef>
                <a:spcPts val="1600"/>
              </a:spcBef>
            </a:pPr>
            <a:r>
              <a:rPr lang="en-US" sz="1600" dirty="0">
                <a:solidFill>
                  <a:schemeClr val="bg1"/>
                </a:solidFill>
              </a:rPr>
              <a:t>forgotten to wash your gym clothes?</a:t>
            </a:r>
          </a:p>
        </p:txBody>
      </p:sp>
      <p:pic>
        <p:nvPicPr>
          <p:cNvPr id="30" name="Picture 29" descr="Shape, circle&#10;&#10;Description automatically generated">
            <a:extLst>
              <a:ext uri="{FF2B5EF4-FFF2-40B4-BE49-F238E27FC236}">
                <a16:creationId xmlns:a16="http://schemas.microsoft.com/office/drawing/2014/main" id="{A2557D93-D3E5-7D43-9DC3-E3F1120EE5E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4607" t="10276" r="4972" b="10895"/>
          <a:stretch/>
        </p:blipFill>
        <p:spPr>
          <a:xfrm>
            <a:off x="206197" y="5776106"/>
            <a:ext cx="3302546" cy="922791"/>
          </a:xfrm>
          <a:prstGeom prst="rect">
            <a:avLst/>
          </a:prstGeom>
        </p:spPr>
      </p:pic>
      <p:sp>
        <p:nvSpPr>
          <p:cNvPr id="31" name="Rectangle 30"/>
          <p:cNvSpPr/>
          <p:nvPr/>
        </p:nvSpPr>
        <p:spPr>
          <a:xfrm>
            <a:off x="317688" y="5927017"/>
            <a:ext cx="3133779" cy="584775"/>
          </a:xfrm>
          <a:prstGeom prst="rect">
            <a:avLst/>
          </a:prstGeom>
        </p:spPr>
        <p:txBody>
          <a:bodyPr wrap="square">
            <a:spAutoFit/>
          </a:bodyPr>
          <a:lstStyle/>
          <a:p>
            <a:pPr lvl="0" algn="ctr"/>
            <a:r>
              <a:rPr lang="en-US" sz="1600" dirty="0">
                <a:solidFill>
                  <a:schemeClr val="bg1"/>
                </a:solidFill>
              </a:rPr>
              <a:t>pretended to be asleep so you could read late at night? </a:t>
            </a:r>
          </a:p>
        </p:txBody>
      </p:sp>
      <p:sp>
        <p:nvSpPr>
          <p:cNvPr id="32" name="Title 1">
            <a:extLst>
              <a:ext uri="{FF2B5EF4-FFF2-40B4-BE49-F238E27FC236}">
                <a16:creationId xmlns:a16="http://schemas.microsoft.com/office/drawing/2014/main" id="{5C7FD744-533F-FF42-99F5-F44701F8FB29}"/>
              </a:ext>
            </a:extLst>
          </p:cNvPr>
          <p:cNvSpPr txBox="1">
            <a:spLocks/>
          </p:cNvSpPr>
          <p:nvPr/>
        </p:nvSpPr>
        <p:spPr>
          <a:xfrm>
            <a:off x="538862" y="3159539"/>
            <a:ext cx="3237954" cy="36564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800" dirty="0">
                <a:solidFill>
                  <a:srgbClr val="3EA5DE"/>
                </a:solidFill>
              </a:rPr>
              <a:t>Have you ever…</a:t>
            </a:r>
            <a:endParaRPr lang="en-US" sz="2800" dirty="0">
              <a:solidFill>
                <a:srgbClr val="3EA5DE"/>
              </a:solidFill>
            </a:endParaRPr>
          </a:p>
        </p:txBody>
      </p:sp>
      <p:sp>
        <p:nvSpPr>
          <p:cNvPr id="33" name="Rectangle 32">
            <a:hlinkClick r:id="rId11" action="ppaction://hlinksldjump"/>
            <a:extLst>
              <a:ext uri="{FF2B5EF4-FFF2-40B4-BE49-F238E27FC236}">
                <a16:creationId xmlns:a16="http://schemas.microsoft.com/office/drawing/2014/main" id="{8E3530DA-34B8-8A4D-B112-82850D7E6944}"/>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2058472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Tongue Twisters</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553998"/>
          </a:xfrm>
          <a:prstGeom prst="rect">
            <a:avLst/>
          </a:prstGeom>
        </p:spPr>
        <p:txBody>
          <a:bodyPr wrap="square" lIns="0" tIns="0" rIns="0" bIns="0">
            <a:spAutoFit/>
          </a:bodyPr>
          <a:lstStyle/>
          <a:p>
            <a:pPr lvl="0">
              <a:spcAft>
                <a:spcPts val="1600"/>
              </a:spcAft>
            </a:pPr>
            <a:r>
              <a:rPr lang="en-GB" b="1" dirty="0">
                <a:solidFill>
                  <a:srgbClr val="3EA5DE"/>
                </a:solidFill>
              </a:rPr>
              <a:t>Instructions: </a:t>
            </a:r>
            <a:r>
              <a:rPr lang="en-US" dirty="0"/>
              <a:t>Say these slowly, then faster. How fast can you say them? How many times? </a:t>
            </a:r>
          </a:p>
        </p:txBody>
      </p:sp>
      <p:sp>
        <p:nvSpPr>
          <p:cNvPr id="9" name="Rectangle 8">
            <a:extLst>
              <a:ext uri="{FF2B5EF4-FFF2-40B4-BE49-F238E27FC236}">
                <a16:creationId xmlns:a16="http://schemas.microsoft.com/office/drawing/2014/main" id="{909A5052-4680-DE41-85CF-40F00AA1ECDC}"/>
              </a:ext>
            </a:extLst>
          </p:cNvPr>
          <p:cNvSpPr/>
          <p:nvPr/>
        </p:nvSpPr>
        <p:spPr>
          <a:xfrm>
            <a:off x="886063" y="2484441"/>
            <a:ext cx="5462980" cy="3680596"/>
          </a:xfrm>
          <a:prstGeom prst="rect">
            <a:avLst/>
          </a:prstGeom>
          <a:solidFill>
            <a:srgbClr val="3EA5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457200" marR="139700" lvl="0" indent="-330200">
              <a:lnSpc>
                <a:spcPct val="150000"/>
              </a:lnSpc>
              <a:spcBef>
                <a:spcPts val="1600"/>
              </a:spcBef>
              <a:buClr>
                <a:schemeClr val="bg1"/>
              </a:buClr>
              <a:buSzPts val="1600"/>
              <a:buAutoNum type="arabicPeriod"/>
            </a:pPr>
            <a:r>
              <a:rPr lang="en-US" dirty="0">
                <a:solidFill>
                  <a:schemeClr val="bg1"/>
                </a:solidFill>
              </a:rPr>
              <a:t>Not these things here, but those things there</a:t>
            </a:r>
          </a:p>
          <a:p>
            <a:pPr marL="457200" marR="139700" lvl="0" indent="-330200">
              <a:lnSpc>
                <a:spcPct val="150000"/>
              </a:lnSpc>
              <a:buClr>
                <a:schemeClr val="bg1"/>
              </a:buClr>
              <a:buSzPts val="1600"/>
              <a:buAutoNum type="arabicPeriod"/>
            </a:pPr>
            <a:r>
              <a:rPr lang="en-US" dirty="0">
                <a:solidFill>
                  <a:schemeClr val="bg1"/>
                </a:solidFill>
              </a:rPr>
              <a:t>She sells seashells by the seashore.</a:t>
            </a:r>
          </a:p>
          <a:p>
            <a:pPr marL="457200" marR="139700" lvl="0" indent="-330200">
              <a:lnSpc>
                <a:spcPct val="150000"/>
              </a:lnSpc>
              <a:buClr>
                <a:schemeClr val="bg1"/>
              </a:buClr>
              <a:buSzPts val="1600"/>
              <a:buAutoNum type="arabicPeriod"/>
            </a:pPr>
            <a:r>
              <a:rPr lang="en-US" dirty="0">
                <a:solidFill>
                  <a:schemeClr val="bg1"/>
                </a:solidFill>
              </a:rPr>
              <a:t>Red lorry, yellow lorry </a:t>
            </a:r>
          </a:p>
          <a:p>
            <a:pPr marL="457200" marR="139700" lvl="0" indent="-330200">
              <a:lnSpc>
                <a:spcPct val="150000"/>
              </a:lnSpc>
              <a:buClr>
                <a:schemeClr val="bg1"/>
              </a:buClr>
              <a:buSzPts val="1600"/>
              <a:buAutoNum type="arabicPeriod"/>
            </a:pPr>
            <a:r>
              <a:rPr lang="en-US" dirty="0">
                <a:solidFill>
                  <a:schemeClr val="bg1"/>
                </a:solidFill>
              </a:rPr>
              <a:t>Copper-bottomed coffee pot</a:t>
            </a:r>
          </a:p>
          <a:p>
            <a:pPr marL="457200" marR="139700" lvl="0" indent="-330200">
              <a:lnSpc>
                <a:spcPct val="150000"/>
              </a:lnSpc>
              <a:buClr>
                <a:schemeClr val="bg1"/>
              </a:buClr>
              <a:buSzPts val="1600"/>
              <a:buAutoNum type="arabicPeriod"/>
            </a:pPr>
            <a:r>
              <a:rPr lang="en-US" dirty="0">
                <a:solidFill>
                  <a:schemeClr val="bg1"/>
                </a:solidFill>
              </a:rPr>
              <a:t>I saw a kitten eating chicken in the kitchen.</a:t>
            </a:r>
          </a:p>
          <a:p>
            <a:pPr marL="457200" lvl="0" indent="-330200">
              <a:lnSpc>
                <a:spcPct val="150000"/>
              </a:lnSpc>
              <a:buClr>
                <a:schemeClr val="bg1"/>
              </a:buClr>
              <a:buSzPts val="1600"/>
              <a:buAutoNum type="arabicPeriod"/>
            </a:pPr>
            <a:r>
              <a:rPr lang="en-US" dirty="0">
                <a:solidFill>
                  <a:schemeClr val="bg1"/>
                </a:solidFill>
              </a:rPr>
              <a:t>She sees cheese.</a:t>
            </a:r>
          </a:p>
          <a:p>
            <a:pPr marL="457200" lvl="0" indent="-330200">
              <a:lnSpc>
                <a:spcPct val="150000"/>
              </a:lnSpc>
              <a:buClr>
                <a:schemeClr val="bg1"/>
              </a:buClr>
              <a:buSzPts val="1600"/>
              <a:buAutoNum type="arabicPeriod"/>
            </a:pPr>
            <a:r>
              <a:rPr lang="en-US" dirty="0">
                <a:solidFill>
                  <a:schemeClr val="bg1"/>
                </a:solidFill>
              </a:rPr>
              <a:t>Black background, brown background</a:t>
            </a:r>
          </a:p>
          <a:p>
            <a:pPr marL="457200" lvl="0" indent="-330200">
              <a:buClr>
                <a:schemeClr val="bg1"/>
              </a:buClr>
              <a:buSzPts val="1600"/>
              <a:buAutoNum type="arabicPeriod"/>
            </a:pPr>
            <a:r>
              <a:rPr lang="en-US" dirty="0">
                <a:solidFill>
                  <a:schemeClr val="bg1"/>
                </a:solidFill>
              </a:rPr>
              <a:t>How much wood would a woodchuck chuck if a woodchuck could chuck wood?</a:t>
            </a:r>
            <a:endParaRPr lang="en-US" sz="1400" dirty="0">
              <a:solidFill>
                <a:schemeClr val="bg1"/>
              </a:solidFill>
              <a:highlight>
                <a:srgbClr val="26B1CF"/>
              </a:highlight>
            </a:endParaRPr>
          </a:p>
        </p:txBody>
      </p:sp>
      <p:grpSp>
        <p:nvGrpSpPr>
          <p:cNvPr id="14" name="Group 13"/>
          <p:cNvGrpSpPr/>
          <p:nvPr/>
        </p:nvGrpSpPr>
        <p:grpSpPr>
          <a:xfrm>
            <a:off x="5580252" y="2240193"/>
            <a:ext cx="3028949" cy="3028949"/>
            <a:chOff x="5580252" y="2240193"/>
            <a:chExt cx="3028949" cy="3028949"/>
          </a:xfrm>
        </p:grpSpPr>
        <p:sp>
          <p:nvSpPr>
            <p:cNvPr id="5" name="Freeform 4"/>
            <p:cNvSpPr/>
            <p:nvPr/>
          </p:nvSpPr>
          <p:spPr>
            <a:xfrm>
              <a:off x="5796674" y="2659310"/>
              <a:ext cx="2583928" cy="2164360"/>
            </a:xfrm>
            <a:custGeom>
              <a:avLst/>
              <a:gdLst>
                <a:gd name="connsiteX0" fmla="*/ 956464 w 2583928"/>
                <a:gd name="connsiteY0" fmla="*/ 41945 h 2164360"/>
                <a:gd name="connsiteX1" fmla="*/ 914519 w 2583928"/>
                <a:gd name="connsiteY1" fmla="*/ 58723 h 2164360"/>
                <a:gd name="connsiteX2" fmla="*/ 889352 w 2583928"/>
                <a:gd name="connsiteY2" fmla="*/ 67112 h 2164360"/>
                <a:gd name="connsiteX3" fmla="*/ 864185 w 2583928"/>
                <a:gd name="connsiteY3" fmla="*/ 83890 h 2164360"/>
                <a:gd name="connsiteX4" fmla="*/ 839018 w 2583928"/>
                <a:gd name="connsiteY4" fmla="*/ 92279 h 2164360"/>
                <a:gd name="connsiteX5" fmla="*/ 813851 w 2583928"/>
                <a:gd name="connsiteY5" fmla="*/ 109057 h 2164360"/>
                <a:gd name="connsiteX6" fmla="*/ 788684 w 2583928"/>
                <a:gd name="connsiteY6" fmla="*/ 117446 h 2164360"/>
                <a:gd name="connsiteX7" fmla="*/ 763517 w 2583928"/>
                <a:gd name="connsiteY7" fmla="*/ 134224 h 2164360"/>
                <a:gd name="connsiteX8" fmla="*/ 738350 w 2583928"/>
                <a:gd name="connsiteY8" fmla="*/ 142613 h 2164360"/>
                <a:gd name="connsiteX9" fmla="*/ 713183 w 2583928"/>
                <a:gd name="connsiteY9" fmla="*/ 159391 h 2164360"/>
                <a:gd name="connsiteX10" fmla="*/ 662849 w 2583928"/>
                <a:gd name="connsiteY10" fmla="*/ 176169 h 2164360"/>
                <a:gd name="connsiteX11" fmla="*/ 587348 w 2583928"/>
                <a:gd name="connsiteY11" fmla="*/ 218114 h 2164360"/>
                <a:gd name="connsiteX12" fmla="*/ 537014 w 2583928"/>
                <a:gd name="connsiteY12" fmla="*/ 251670 h 2164360"/>
                <a:gd name="connsiteX13" fmla="*/ 486680 w 2583928"/>
                <a:gd name="connsiteY13" fmla="*/ 285226 h 2164360"/>
                <a:gd name="connsiteX14" fmla="*/ 436346 w 2583928"/>
                <a:gd name="connsiteY14" fmla="*/ 318782 h 2164360"/>
                <a:gd name="connsiteX15" fmla="*/ 411179 w 2583928"/>
                <a:gd name="connsiteY15" fmla="*/ 335560 h 2164360"/>
                <a:gd name="connsiteX16" fmla="*/ 386012 w 2583928"/>
                <a:gd name="connsiteY16" fmla="*/ 352338 h 2164360"/>
                <a:gd name="connsiteX17" fmla="*/ 360845 w 2583928"/>
                <a:gd name="connsiteY17" fmla="*/ 360727 h 2164360"/>
                <a:gd name="connsiteX18" fmla="*/ 310511 w 2583928"/>
                <a:gd name="connsiteY18" fmla="*/ 394283 h 2164360"/>
                <a:gd name="connsiteX19" fmla="*/ 285344 w 2583928"/>
                <a:gd name="connsiteY19" fmla="*/ 411061 h 2164360"/>
                <a:gd name="connsiteX20" fmla="*/ 260177 w 2583928"/>
                <a:gd name="connsiteY20" fmla="*/ 427839 h 2164360"/>
                <a:gd name="connsiteX21" fmla="*/ 243399 w 2583928"/>
                <a:gd name="connsiteY21" fmla="*/ 453006 h 2164360"/>
                <a:gd name="connsiteX22" fmla="*/ 218232 w 2583928"/>
                <a:gd name="connsiteY22" fmla="*/ 461395 h 2164360"/>
                <a:gd name="connsiteX23" fmla="*/ 167898 w 2583928"/>
                <a:gd name="connsiteY23" fmla="*/ 562062 h 2164360"/>
                <a:gd name="connsiteX24" fmla="*/ 151120 w 2583928"/>
                <a:gd name="connsiteY24" fmla="*/ 587229 h 2164360"/>
                <a:gd name="connsiteX25" fmla="*/ 142732 w 2583928"/>
                <a:gd name="connsiteY25" fmla="*/ 612396 h 2164360"/>
                <a:gd name="connsiteX26" fmla="*/ 109176 w 2583928"/>
                <a:gd name="connsiteY26" fmla="*/ 662730 h 2164360"/>
                <a:gd name="connsiteX27" fmla="*/ 92398 w 2583928"/>
                <a:gd name="connsiteY27" fmla="*/ 713064 h 2164360"/>
                <a:gd name="connsiteX28" fmla="*/ 84009 w 2583928"/>
                <a:gd name="connsiteY28" fmla="*/ 738231 h 2164360"/>
                <a:gd name="connsiteX29" fmla="*/ 58842 w 2583928"/>
                <a:gd name="connsiteY29" fmla="*/ 788565 h 2164360"/>
                <a:gd name="connsiteX30" fmla="*/ 42064 w 2583928"/>
                <a:gd name="connsiteY30" fmla="*/ 813732 h 2164360"/>
                <a:gd name="connsiteX31" fmla="*/ 16897 w 2583928"/>
                <a:gd name="connsiteY31" fmla="*/ 889233 h 2164360"/>
                <a:gd name="connsiteX32" fmla="*/ 8508 w 2583928"/>
                <a:gd name="connsiteY32" fmla="*/ 914400 h 2164360"/>
                <a:gd name="connsiteX33" fmla="*/ 8508 w 2583928"/>
                <a:gd name="connsiteY33" fmla="*/ 1166070 h 2164360"/>
                <a:gd name="connsiteX34" fmla="*/ 16897 w 2583928"/>
                <a:gd name="connsiteY34" fmla="*/ 1233182 h 2164360"/>
                <a:gd name="connsiteX35" fmla="*/ 33675 w 2583928"/>
                <a:gd name="connsiteY35" fmla="*/ 1283516 h 2164360"/>
                <a:gd name="connsiteX36" fmla="*/ 42064 w 2583928"/>
                <a:gd name="connsiteY36" fmla="*/ 1308683 h 2164360"/>
                <a:gd name="connsiteX37" fmla="*/ 58842 w 2583928"/>
                <a:gd name="connsiteY37" fmla="*/ 1359017 h 2164360"/>
                <a:gd name="connsiteX38" fmla="*/ 67231 w 2583928"/>
                <a:gd name="connsiteY38" fmla="*/ 1384184 h 2164360"/>
                <a:gd name="connsiteX39" fmla="*/ 100787 w 2583928"/>
                <a:gd name="connsiteY39" fmla="*/ 1434518 h 2164360"/>
                <a:gd name="connsiteX40" fmla="*/ 117565 w 2583928"/>
                <a:gd name="connsiteY40" fmla="*/ 1459684 h 2164360"/>
                <a:gd name="connsiteX41" fmla="*/ 218232 w 2583928"/>
                <a:gd name="connsiteY41" fmla="*/ 1526796 h 2164360"/>
                <a:gd name="connsiteX42" fmla="*/ 268566 w 2583928"/>
                <a:gd name="connsiteY42" fmla="*/ 1560352 h 2164360"/>
                <a:gd name="connsiteX43" fmla="*/ 293733 w 2583928"/>
                <a:gd name="connsiteY43" fmla="*/ 1577130 h 2164360"/>
                <a:gd name="connsiteX44" fmla="*/ 335678 w 2583928"/>
                <a:gd name="connsiteY44" fmla="*/ 1610686 h 2164360"/>
                <a:gd name="connsiteX45" fmla="*/ 352456 w 2583928"/>
                <a:gd name="connsiteY45" fmla="*/ 1635853 h 2164360"/>
                <a:gd name="connsiteX46" fmla="*/ 377623 w 2583928"/>
                <a:gd name="connsiteY46" fmla="*/ 1644242 h 2164360"/>
                <a:gd name="connsiteX47" fmla="*/ 402790 w 2583928"/>
                <a:gd name="connsiteY47" fmla="*/ 1661020 h 2164360"/>
                <a:gd name="connsiteX48" fmla="*/ 427957 w 2583928"/>
                <a:gd name="connsiteY48" fmla="*/ 1686187 h 2164360"/>
                <a:gd name="connsiteX49" fmla="*/ 478291 w 2583928"/>
                <a:gd name="connsiteY49" fmla="*/ 1719743 h 2164360"/>
                <a:gd name="connsiteX50" fmla="*/ 503458 w 2583928"/>
                <a:gd name="connsiteY50" fmla="*/ 1736521 h 2164360"/>
                <a:gd name="connsiteX51" fmla="*/ 528625 w 2583928"/>
                <a:gd name="connsiteY51" fmla="*/ 1753299 h 2164360"/>
                <a:gd name="connsiteX52" fmla="*/ 578959 w 2583928"/>
                <a:gd name="connsiteY52" fmla="*/ 1770077 h 2164360"/>
                <a:gd name="connsiteX53" fmla="*/ 604126 w 2583928"/>
                <a:gd name="connsiteY53" fmla="*/ 1778466 h 2164360"/>
                <a:gd name="connsiteX54" fmla="*/ 629293 w 2583928"/>
                <a:gd name="connsiteY54" fmla="*/ 1795244 h 2164360"/>
                <a:gd name="connsiteX55" fmla="*/ 620904 w 2583928"/>
                <a:gd name="connsiteY55" fmla="*/ 1862356 h 2164360"/>
                <a:gd name="connsiteX56" fmla="*/ 553792 w 2583928"/>
                <a:gd name="connsiteY56" fmla="*/ 1963024 h 2164360"/>
                <a:gd name="connsiteX57" fmla="*/ 537014 w 2583928"/>
                <a:gd name="connsiteY57" fmla="*/ 1988191 h 2164360"/>
                <a:gd name="connsiteX58" fmla="*/ 528625 w 2583928"/>
                <a:gd name="connsiteY58" fmla="*/ 2013358 h 2164360"/>
                <a:gd name="connsiteX59" fmla="*/ 511847 w 2583928"/>
                <a:gd name="connsiteY59" fmla="*/ 2038525 h 2164360"/>
                <a:gd name="connsiteX60" fmla="*/ 495069 w 2583928"/>
                <a:gd name="connsiteY60" fmla="*/ 2088859 h 2164360"/>
                <a:gd name="connsiteX61" fmla="*/ 503458 w 2583928"/>
                <a:gd name="connsiteY61" fmla="*/ 2122415 h 2164360"/>
                <a:gd name="connsiteX62" fmla="*/ 545403 w 2583928"/>
                <a:gd name="connsiteY62" fmla="*/ 2130804 h 2164360"/>
                <a:gd name="connsiteX63" fmla="*/ 595737 w 2583928"/>
                <a:gd name="connsiteY63" fmla="*/ 2147582 h 2164360"/>
                <a:gd name="connsiteX64" fmla="*/ 620904 w 2583928"/>
                <a:gd name="connsiteY64" fmla="*/ 2155971 h 2164360"/>
                <a:gd name="connsiteX65" fmla="*/ 679627 w 2583928"/>
                <a:gd name="connsiteY65" fmla="*/ 2164360 h 2164360"/>
                <a:gd name="connsiteX66" fmla="*/ 855796 w 2583928"/>
                <a:gd name="connsiteY66" fmla="*/ 2155971 h 2164360"/>
                <a:gd name="connsiteX67" fmla="*/ 906130 w 2583928"/>
                <a:gd name="connsiteY67" fmla="*/ 2139193 h 2164360"/>
                <a:gd name="connsiteX68" fmla="*/ 922908 w 2583928"/>
                <a:gd name="connsiteY68" fmla="*/ 2114026 h 2164360"/>
                <a:gd name="connsiteX69" fmla="*/ 931297 w 2583928"/>
                <a:gd name="connsiteY69" fmla="*/ 2088859 h 2164360"/>
                <a:gd name="connsiteX70" fmla="*/ 956464 w 2583928"/>
                <a:gd name="connsiteY70" fmla="*/ 2072081 h 2164360"/>
                <a:gd name="connsiteX71" fmla="*/ 1023576 w 2583928"/>
                <a:gd name="connsiteY71" fmla="*/ 2013358 h 2164360"/>
                <a:gd name="connsiteX72" fmla="*/ 1073909 w 2583928"/>
                <a:gd name="connsiteY72" fmla="*/ 1979802 h 2164360"/>
                <a:gd name="connsiteX73" fmla="*/ 1099076 w 2583928"/>
                <a:gd name="connsiteY73" fmla="*/ 1963024 h 2164360"/>
                <a:gd name="connsiteX74" fmla="*/ 1149410 w 2583928"/>
                <a:gd name="connsiteY74" fmla="*/ 1946246 h 2164360"/>
                <a:gd name="connsiteX75" fmla="*/ 1174577 w 2583928"/>
                <a:gd name="connsiteY75" fmla="*/ 1937857 h 2164360"/>
                <a:gd name="connsiteX76" fmla="*/ 1199744 w 2583928"/>
                <a:gd name="connsiteY76" fmla="*/ 1929468 h 2164360"/>
                <a:gd name="connsiteX77" fmla="*/ 1241689 w 2583928"/>
                <a:gd name="connsiteY77" fmla="*/ 1921079 h 2164360"/>
                <a:gd name="connsiteX78" fmla="*/ 1728251 w 2583928"/>
                <a:gd name="connsiteY78" fmla="*/ 1929468 h 2164360"/>
                <a:gd name="connsiteX79" fmla="*/ 1812141 w 2583928"/>
                <a:gd name="connsiteY79" fmla="*/ 1946246 h 2164360"/>
                <a:gd name="connsiteX80" fmla="*/ 1862475 w 2583928"/>
                <a:gd name="connsiteY80" fmla="*/ 1954635 h 2164360"/>
                <a:gd name="connsiteX81" fmla="*/ 1954754 w 2583928"/>
                <a:gd name="connsiteY81" fmla="*/ 1921079 h 2164360"/>
                <a:gd name="connsiteX82" fmla="*/ 1963143 w 2583928"/>
                <a:gd name="connsiteY82" fmla="*/ 1895912 h 2164360"/>
                <a:gd name="connsiteX83" fmla="*/ 1988309 w 2583928"/>
                <a:gd name="connsiteY83" fmla="*/ 1887523 h 2164360"/>
                <a:gd name="connsiteX84" fmla="*/ 2013476 w 2583928"/>
                <a:gd name="connsiteY84" fmla="*/ 1870745 h 2164360"/>
                <a:gd name="connsiteX85" fmla="*/ 2038643 w 2583928"/>
                <a:gd name="connsiteY85" fmla="*/ 1862356 h 2164360"/>
                <a:gd name="connsiteX86" fmla="*/ 2130922 w 2583928"/>
                <a:gd name="connsiteY86" fmla="*/ 1845578 h 2164360"/>
                <a:gd name="connsiteX87" fmla="*/ 2206423 w 2583928"/>
                <a:gd name="connsiteY87" fmla="*/ 1786855 h 2164360"/>
                <a:gd name="connsiteX88" fmla="*/ 2231590 w 2583928"/>
                <a:gd name="connsiteY88" fmla="*/ 1770077 h 2164360"/>
                <a:gd name="connsiteX89" fmla="*/ 2256757 w 2583928"/>
                <a:gd name="connsiteY89" fmla="*/ 1744910 h 2164360"/>
                <a:gd name="connsiteX90" fmla="*/ 2281924 w 2583928"/>
                <a:gd name="connsiteY90" fmla="*/ 1736521 h 2164360"/>
                <a:gd name="connsiteX91" fmla="*/ 2307091 w 2583928"/>
                <a:gd name="connsiteY91" fmla="*/ 1719743 h 2164360"/>
                <a:gd name="connsiteX92" fmla="*/ 2340647 w 2583928"/>
                <a:gd name="connsiteY92" fmla="*/ 1669409 h 2164360"/>
                <a:gd name="connsiteX93" fmla="*/ 2349036 w 2583928"/>
                <a:gd name="connsiteY93" fmla="*/ 1644242 h 2164360"/>
                <a:gd name="connsiteX94" fmla="*/ 2399370 w 2583928"/>
                <a:gd name="connsiteY94" fmla="*/ 1568741 h 2164360"/>
                <a:gd name="connsiteX95" fmla="*/ 2432926 w 2583928"/>
                <a:gd name="connsiteY95" fmla="*/ 1518407 h 2164360"/>
                <a:gd name="connsiteX96" fmla="*/ 2449704 w 2583928"/>
                <a:gd name="connsiteY96" fmla="*/ 1493240 h 2164360"/>
                <a:gd name="connsiteX97" fmla="*/ 2458093 w 2583928"/>
                <a:gd name="connsiteY97" fmla="*/ 1468073 h 2164360"/>
                <a:gd name="connsiteX98" fmla="*/ 2491649 w 2583928"/>
                <a:gd name="connsiteY98" fmla="*/ 1417740 h 2164360"/>
                <a:gd name="connsiteX99" fmla="*/ 2508427 w 2583928"/>
                <a:gd name="connsiteY99" fmla="*/ 1367406 h 2164360"/>
                <a:gd name="connsiteX100" fmla="*/ 2541983 w 2583928"/>
                <a:gd name="connsiteY100" fmla="*/ 1317072 h 2164360"/>
                <a:gd name="connsiteX101" fmla="*/ 2567150 w 2583928"/>
                <a:gd name="connsiteY101" fmla="*/ 1241571 h 2164360"/>
                <a:gd name="connsiteX102" fmla="*/ 2575539 w 2583928"/>
                <a:gd name="connsiteY102" fmla="*/ 1216404 h 2164360"/>
                <a:gd name="connsiteX103" fmla="*/ 2583928 w 2583928"/>
                <a:gd name="connsiteY103" fmla="*/ 1191237 h 2164360"/>
                <a:gd name="connsiteX104" fmla="*/ 2575539 w 2583928"/>
                <a:gd name="connsiteY104" fmla="*/ 1057013 h 2164360"/>
                <a:gd name="connsiteX105" fmla="*/ 2567150 w 2583928"/>
                <a:gd name="connsiteY105" fmla="*/ 1031846 h 2164360"/>
                <a:gd name="connsiteX106" fmla="*/ 2550372 w 2583928"/>
                <a:gd name="connsiteY106" fmla="*/ 964734 h 2164360"/>
                <a:gd name="connsiteX107" fmla="*/ 2541983 w 2583928"/>
                <a:gd name="connsiteY107" fmla="*/ 931178 h 2164360"/>
                <a:gd name="connsiteX108" fmla="*/ 2533594 w 2583928"/>
                <a:gd name="connsiteY108" fmla="*/ 906011 h 2164360"/>
                <a:gd name="connsiteX109" fmla="*/ 2525205 w 2583928"/>
                <a:gd name="connsiteY109" fmla="*/ 830510 h 2164360"/>
                <a:gd name="connsiteX110" fmla="*/ 2500038 w 2583928"/>
                <a:gd name="connsiteY110" fmla="*/ 679508 h 2164360"/>
                <a:gd name="connsiteX111" fmla="*/ 2474871 w 2583928"/>
                <a:gd name="connsiteY111" fmla="*/ 629174 h 2164360"/>
                <a:gd name="connsiteX112" fmla="*/ 2449704 w 2583928"/>
                <a:gd name="connsiteY112" fmla="*/ 612396 h 2164360"/>
                <a:gd name="connsiteX113" fmla="*/ 2407759 w 2583928"/>
                <a:gd name="connsiteY113" fmla="*/ 570451 h 2164360"/>
                <a:gd name="connsiteX114" fmla="*/ 2365814 w 2583928"/>
                <a:gd name="connsiteY114" fmla="*/ 528507 h 2164360"/>
                <a:gd name="connsiteX115" fmla="*/ 2340647 w 2583928"/>
                <a:gd name="connsiteY115" fmla="*/ 478173 h 2164360"/>
                <a:gd name="connsiteX116" fmla="*/ 2315480 w 2583928"/>
                <a:gd name="connsiteY116" fmla="*/ 461395 h 2164360"/>
                <a:gd name="connsiteX117" fmla="*/ 2281924 w 2583928"/>
                <a:gd name="connsiteY117" fmla="*/ 411061 h 2164360"/>
                <a:gd name="connsiteX118" fmla="*/ 2223201 w 2583928"/>
                <a:gd name="connsiteY118" fmla="*/ 335560 h 2164360"/>
                <a:gd name="connsiteX119" fmla="*/ 2198034 w 2583928"/>
                <a:gd name="connsiteY119" fmla="*/ 318782 h 2164360"/>
                <a:gd name="connsiteX120" fmla="*/ 2181256 w 2583928"/>
                <a:gd name="connsiteY120" fmla="*/ 293615 h 2164360"/>
                <a:gd name="connsiteX121" fmla="*/ 2130922 w 2583928"/>
                <a:gd name="connsiteY121" fmla="*/ 260059 h 2164360"/>
                <a:gd name="connsiteX122" fmla="*/ 2097366 w 2583928"/>
                <a:gd name="connsiteY122" fmla="*/ 226503 h 2164360"/>
                <a:gd name="connsiteX123" fmla="*/ 2072199 w 2583928"/>
                <a:gd name="connsiteY123" fmla="*/ 201336 h 2164360"/>
                <a:gd name="connsiteX124" fmla="*/ 2021865 w 2583928"/>
                <a:gd name="connsiteY124" fmla="*/ 184558 h 2164360"/>
                <a:gd name="connsiteX125" fmla="*/ 1954754 w 2583928"/>
                <a:gd name="connsiteY125" fmla="*/ 167780 h 2164360"/>
                <a:gd name="connsiteX126" fmla="*/ 1904420 w 2583928"/>
                <a:gd name="connsiteY126" fmla="*/ 151002 h 2164360"/>
                <a:gd name="connsiteX127" fmla="*/ 1879253 w 2583928"/>
                <a:gd name="connsiteY127" fmla="*/ 142613 h 2164360"/>
                <a:gd name="connsiteX128" fmla="*/ 1854086 w 2583928"/>
                <a:gd name="connsiteY128" fmla="*/ 125835 h 2164360"/>
                <a:gd name="connsiteX129" fmla="*/ 1803752 w 2583928"/>
                <a:gd name="connsiteY129" fmla="*/ 109057 h 2164360"/>
                <a:gd name="connsiteX130" fmla="*/ 1753418 w 2583928"/>
                <a:gd name="connsiteY130" fmla="*/ 92279 h 2164360"/>
                <a:gd name="connsiteX131" fmla="*/ 1728251 w 2583928"/>
                <a:gd name="connsiteY131" fmla="*/ 83890 h 2164360"/>
                <a:gd name="connsiteX132" fmla="*/ 1619194 w 2583928"/>
                <a:gd name="connsiteY132" fmla="*/ 58723 h 2164360"/>
                <a:gd name="connsiteX133" fmla="*/ 1543693 w 2583928"/>
                <a:gd name="connsiteY133" fmla="*/ 33556 h 2164360"/>
                <a:gd name="connsiteX134" fmla="*/ 1518526 w 2583928"/>
                <a:gd name="connsiteY134" fmla="*/ 25167 h 2164360"/>
                <a:gd name="connsiteX135" fmla="*/ 1493359 w 2583928"/>
                <a:gd name="connsiteY135" fmla="*/ 16778 h 2164360"/>
                <a:gd name="connsiteX136" fmla="*/ 1426247 w 2583928"/>
                <a:gd name="connsiteY136" fmla="*/ 0 h 2164360"/>
                <a:gd name="connsiteX137" fmla="*/ 1224911 w 2583928"/>
                <a:gd name="connsiteY137" fmla="*/ 8389 h 2164360"/>
                <a:gd name="connsiteX138" fmla="*/ 1157799 w 2583928"/>
                <a:gd name="connsiteY138" fmla="*/ 16778 h 2164360"/>
                <a:gd name="connsiteX139" fmla="*/ 880963 w 2583928"/>
                <a:gd name="connsiteY139" fmla="*/ 16778 h 21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583928" h="2164360">
                  <a:moveTo>
                    <a:pt x="956464" y="41945"/>
                  </a:moveTo>
                  <a:cubicBezTo>
                    <a:pt x="942482" y="47538"/>
                    <a:pt x="928619" y="53436"/>
                    <a:pt x="914519" y="58723"/>
                  </a:cubicBezTo>
                  <a:cubicBezTo>
                    <a:pt x="906239" y="61828"/>
                    <a:pt x="897261" y="63157"/>
                    <a:pt x="889352" y="67112"/>
                  </a:cubicBezTo>
                  <a:cubicBezTo>
                    <a:pt x="880334" y="71621"/>
                    <a:pt x="873203" y="79381"/>
                    <a:pt x="864185" y="83890"/>
                  </a:cubicBezTo>
                  <a:cubicBezTo>
                    <a:pt x="856276" y="87845"/>
                    <a:pt x="846927" y="88324"/>
                    <a:pt x="839018" y="92279"/>
                  </a:cubicBezTo>
                  <a:cubicBezTo>
                    <a:pt x="830000" y="96788"/>
                    <a:pt x="822869" y="104548"/>
                    <a:pt x="813851" y="109057"/>
                  </a:cubicBezTo>
                  <a:cubicBezTo>
                    <a:pt x="805942" y="113012"/>
                    <a:pt x="796593" y="113491"/>
                    <a:pt x="788684" y="117446"/>
                  </a:cubicBezTo>
                  <a:cubicBezTo>
                    <a:pt x="779666" y="121955"/>
                    <a:pt x="772535" y="129715"/>
                    <a:pt x="763517" y="134224"/>
                  </a:cubicBezTo>
                  <a:cubicBezTo>
                    <a:pt x="755608" y="138179"/>
                    <a:pt x="746259" y="138658"/>
                    <a:pt x="738350" y="142613"/>
                  </a:cubicBezTo>
                  <a:cubicBezTo>
                    <a:pt x="729332" y="147122"/>
                    <a:pt x="722396" y="155296"/>
                    <a:pt x="713183" y="159391"/>
                  </a:cubicBezTo>
                  <a:cubicBezTo>
                    <a:pt x="697022" y="166574"/>
                    <a:pt x="677564" y="166359"/>
                    <a:pt x="662849" y="176169"/>
                  </a:cubicBezTo>
                  <a:cubicBezTo>
                    <a:pt x="605157" y="214630"/>
                    <a:pt x="631645" y="203348"/>
                    <a:pt x="587348" y="218114"/>
                  </a:cubicBezTo>
                  <a:cubicBezTo>
                    <a:pt x="531496" y="273966"/>
                    <a:pt x="591647" y="221318"/>
                    <a:pt x="537014" y="251670"/>
                  </a:cubicBezTo>
                  <a:cubicBezTo>
                    <a:pt x="519387" y="261463"/>
                    <a:pt x="503458" y="274041"/>
                    <a:pt x="486680" y="285226"/>
                  </a:cubicBezTo>
                  <a:lnTo>
                    <a:pt x="436346" y="318782"/>
                  </a:lnTo>
                  <a:lnTo>
                    <a:pt x="411179" y="335560"/>
                  </a:lnTo>
                  <a:cubicBezTo>
                    <a:pt x="402790" y="341153"/>
                    <a:pt x="395577" y="349150"/>
                    <a:pt x="386012" y="352338"/>
                  </a:cubicBezTo>
                  <a:cubicBezTo>
                    <a:pt x="377623" y="355134"/>
                    <a:pt x="368575" y="356433"/>
                    <a:pt x="360845" y="360727"/>
                  </a:cubicBezTo>
                  <a:cubicBezTo>
                    <a:pt x="343218" y="370520"/>
                    <a:pt x="327289" y="383098"/>
                    <a:pt x="310511" y="394283"/>
                  </a:cubicBezTo>
                  <a:lnTo>
                    <a:pt x="285344" y="411061"/>
                  </a:lnTo>
                  <a:lnTo>
                    <a:pt x="260177" y="427839"/>
                  </a:lnTo>
                  <a:cubicBezTo>
                    <a:pt x="254584" y="436228"/>
                    <a:pt x="251272" y="446708"/>
                    <a:pt x="243399" y="453006"/>
                  </a:cubicBezTo>
                  <a:cubicBezTo>
                    <a:pt x="236494" y="458530"/>
                    <a:pt x="224485" y="455142"/>
                    <a:pt x="218232" y="461395"/>
                  </a:cubicBezTo>
                  <a:cubicBezTo>
                    <a:pt x="139032" y="540595"/>
                    <a:pt x="222480" y="480188"/>
                    <a:pt x="167898" y="562062"/>
                  </a:cubicBezTo>
                  <a:lnTo>
                    <a:pt x="151120" y="587229"/>
                  </a:lnTo>
                  <a:cubicBezTo>
                    <a:pt x="148324" y="595618"/>
                    <a:pt x="147026" y="604666"/>
                    <a:pt x="142732" y="612396"/>
                  </a:cubicBezTo>
                  <a:cubicBezTo>
                    <a:pt x="132939" y="630023"/>
                    <a:pt x="115553" y="643600"/>
                    <a:pt x="109176" y="662730"/>
                  </a:cubicBezTo>
                  <a:lnTo>
                    <a:pt x="92398" y="713064"/>
                  </a:lnTo>
                  <a:cubicBezTo>
                    <a:pt x="89602" y="721453"/>
                    <a:pt x="88914" y="730873"/>
                    <a:pt x="84009" y="738231"/>
                  </a:cubicBezTo>
                  <a:cubicBezTo>
                    <a:pt x="35926" y="810356"/>
                    <a:pt x="93574" y="719101"/>
                    <a:pt x="58842" y="788565"/>
                  </a:cubicBezTo>
                  <a:cubicBezTo>
                    <a:pt x="54333" y="797583"/>
                    <a:pt x="46159" y="804519"/>
                    <a:pt x="42064" y="813732"/>
                  </a:cubicBezTo>
                  <a:lnTo>
                    <a:pt x="16897" y="889233"/>
                  </a:lnTo>
                  <a:lnTo>
                    <a:pt x="8508" y="914400"/>
                  </a:lnTo>
                  <a:cubicBezTo>
                    <a:pt x="-1615" y="1056125"/>
                    <a:pt x="-3997" y="1016016"/>
                    <a:pt x="8508" y="1166070"/>
                  </a:cubicBezTo>
                  <a:cubicBezTo>
                    <a:pt x="10380" y="1188537"/>
                    <a:pt x="12173" y="1211138"/>
                    <a:pt x="16897" y="1233182"/>
                  </a:cubicBezTo>
                  <a:cubicBezTo>
                    <a:pt x="20603" y="1250475"/>
                    <a:pt x="28082" y="1266738"/>
                    <a:pt x="33675" y="1283516"/>
                  </a:cubicBezTo>
                  <a:lnTo>
                    <a:pt x="42064" y="1308683"/>
                  </a:lnTo>
                  <a:lnTo>
                    <a:pt x="58842" y="1359017"/>
                  </a:lnTo>
                  <a:cubicBezTo>
                    <a:pt x="61638" y="1367406"/>
                    <a:pt x="62326" y="1376826"/>
                    <a:pt x="67231" y="1384184"/>
                  </a:cubicBezTo>
                  <a:lnTo>
                    <a:pt x="100787" y="1434518"/>
                  </a:lnTo>
                  <a:cubicBezTo>
                    <a:pt x="106380" y="1442907"/>
                    <a:pt x="109176" y="1454091"/>
                    <a:pt x="117565" y="1459684"/>
                  </a:cubicBezTo>
                  <a:lnTo>
                    <a:pt x="218232" y="1526796"/>
                  </a:lnTo>
                  <a:lnTo>
                    <a:pt x="268566" y="1560352"/>
                  </a:lnTo>
                  <a:lnTo>
                    <a:pt x="293733" y="1577130"/>
                  </a:lnTo>
                  <a:cubicBezTo>
                    <a:pt x="341816" y="1649255"/>
                    <a:pt x="277791" y="1564377"/>
                    <a:pt x="335678" y="1610686"/>
                  </a:cubicBezTo>
                  <a:cubicBezTo>
                    <a:pt x="343551" y="1616984"/>
                    <a:pt x="344583" y="1629555"/>
                    <a:pt x="352456" y="1635853"/>
                  </a:cubicBezTo>
                  <a:cubicBezTo>
                    <a:pt x="359361" y="1641377"/>
                    <a:pt x="369714" y="1640287"/>
                    <a:pt x="377623" y="1644242"/>
                  </a:cubicBezTo>
                  <a:cubicBezTo>
                    <a:pt x="386641" y="1648751"/>
                    <a:pt x="395045" y="1654565"/>
                    <a:pt x="402790" y="1661020"/>
                  </a:cubicBezTo>
                  <a:cubicBezTo>
                    <a:pt x="411904" y="1668615"/>
                    <a:pt x="418592" y="1678903"/>
                    <a:pt x="427957" y="1686187"/>
                  </a:cubicBezTo>
                  <a:cubicBezTo>
                    <a:pt x="443874" y="1698567"/>
                    <a:pt x="461513" y="1708558"/>
                    <a:pt x="478291" y="1719743"/>
                  </a:cubicBezTo>
                  <a:lnTo>
                    <a:pt x="503458" y="1736521"/>
                  </a:lnTo>
                  <a:cubicBezTo>
                    <a:pt x="511847" y="1742114"/>
                    <a:pt x="519060" y="1750111"/>
                    <a:pt x="528625" y="1753299"/>
                  </a:cubicBezTo>
                  <a:lnTo>
                    <a:pt x="578959" y="1770077"/>
                  </a:lnTo>
                  <a:cubicBezTo>
                    <a:pt x="587348" y="1772873"/>
                    <a:pt x="596768" y="1773561"/>
                    <a:pt x="604126" y="1778466"/>
                  </a:cubicBezTo>
                  <a:lnTo>
                    <a:pt x="629293" y="1795244"/>
                  </a:lnTo>
                  <a:cubicBezTo>
                    <a:pt x="649259" y="1855143"/>
                    <a:pt x="660786" y="1835768"/>
                    <a:pt x="620904" y="1862356"/>
                  </a:cubicBezTo>
                  <a:lnTo>
                    <a:pt x="553792" y="1963024"/>
                  </a:lnTo>
                  <a:cubicBezTo>
                    <a:pt x="548199" y="1971413"/>
                    <a:pt x="540202" y="1978626"/>
                    <a:pt x="537014" y="1988191"/>
                  </a:cubicBezTo>
                  <a:cubicBezTo>
                    <a:pt x="534218" y="1996580"/>
                    <a:pt x="532580" y="2005449"/>
                    <a:pt x="528625" y="2013358"/>
                  </a:cubicBezTo>
                  <a:cubicBezTo>
                    <a:pt x="524116" y="2022376"/>
                    <a:pt x="515942" y="2029312"/>
                    <a:pt x="511847" y="2038525"/>
                  </a:cubicBezTo>
                  <a:cubicBezTo>
                    <a:pt x="504664" y="2054686"/>
                    <a:pt x="495069" y="2088859"/>
                    <a:pt x="495069" y="2088859"/>
                  </a:cubicBezTo>
                  <a:cubicBezTo>
                    <a:pt x="497865" y="2100044"/>
                    <a:pt x="494601" y="2115034"/>
                    <a:pt x="503458" y="2122415"/>
                  </a:cubicBezTo>
                  <a:cubicBezTo>
                    <a:pt x="514412" y="2131543"/>
                    <a:pt x="531647" y="2127052"/>
                    <a:pt x="545403" y="2130804"/>
                  </a:cubicBezTo>
                  <a:cubicBezTo>
                    <a:pt x="562465" y="2135457"/>
                    <a:pt x="578959" y="2141989"/>
                    <a:pt x="595737" y="2147582"/>
                  </a:cubicBezTo>
                  <a:cubicBezTo>
                    <a:pt x="604126" y="2150378"/>
                    <a:pt x="612150" y="2154720"/>
                    <a:pt x="620904" y="2155971"/>
                  </a:cubicBezTo>
                  <a:lnTo>
                    <a:pt x="679627" y="2164360"/>
                  </a:lnTo>
                  <a:cubicBezTo>
                    <a:pt x="738350" y="2161564"/>
                    <a:pt x="797366" y="2162463"/>
                    <a:pt x="855796" y="2155971"/>
                  </a:cubicBezTo>
                  <a:cubicBezTo>
                    <a:pt x="873373" y="2154018"/>
                    <a:pt x="906130" y="2139193"/>
                    <a:pt x="906130" y="2139193"/>
                  </a:cubicBezTo>
                  <a:cubicBezTo>
                    <a:pt x="911723" y="2130804"/>
                    <a:pt x="918399" y="2123044"/>
                    <a:pt x="922908" y="2114026"/>
                  </a:cubicBezTo>
                  <a:cubicBezTo>
                    <a:pt x="926863" y="2106117"/>
                    <a:pt x="925773" y="2095764"/>
                    <a:pt x="931297" y="2088859"/>
                  </a:cubicBezTo>
                  <a:cubicBezTo>
                    <a:pt x="937595" y="2080986"/>
                    <a:pt x="948075" y="2077674"/>
                    <a:pt x="956464" y="2072081"/>
                  </a:cubicBezTo>
                  <a:cubicBezTo>
                    <a:pt x="1004002" y="2000774"/>
                    <a:pt x="925704" y="2111230"/>
                    <a:pt x="1023576" y="2013358"/>
                  </a:cubicBezTo>
                  <a:cubicBezTo>
                    <a:pt x="1071284" y="1965650"/>
                    <a:pt x="1025348" y="2004083"/>
                    <a:pt x="1073909" y="1979802"/>
                  </a:cubicBezTo>
                  <a:cubicBezTo>
                    <a:pt x="1082927" y="1975293"/>
                    <a:pt x="1089863" y="1967119"/>
                    <a:pt x="1099076" y="1963024"/>
                  </a:cubicBezTo>
                  <a:cubicBezTo>
                    <a:pt x="1115237" y="1955841"/>
                    <a:pt x="1132632" y="1951839"/>
                    <a:pt x="1149410" y="1946246"/>
                  </a:cubicBezTo>
                  <a:lnTo>
                    <a:pt x="1174577" y="1937857"/>
                  </a:lnTo>
                  <a:cubicBezTo>
                    <a:pt x="1182966" y="1935061"/>
                    <a:pt x="1191073" y="1931202"/>
                    <a:pt x="1199744" y="1929468"/>
                  </a:cubicBezTo>
                  <a:lnTo>
                    <a:pt x="1241689" y="1921079"/>
                  </a:lnTo>
                  <a:cubicBezTo>
                    <a:pt x="1403876" y="1923875"/>
                    <a:pt x="1566197" y="1922319"/>
                    <a:pt x="1728251" y="1929468"/>
                  </a:cubicBezTo>
                  <a:cubicBezTo>
                    <a:pt x="1756740" y="1930725"/>
                    <a:pt x="1784012" y="1941558"/>
                    <a:pt x="1812141" y="1946246"/>
                  </a:cubicBezTo>
                  <a:lnTo>
                    <a:pt x="1862475" y="1954635"/>
                  </a:lnTo>
                  <a:cubicBezTo>
                    <a:pt x="1927504" y="1947410"/>
                    <a:pt x="1932089" y="1966408"/>
                    <a:pt x="1954754" y="1921079"/>
                  </a:cubicBezTo>
                  <a:cubicBezTo>
                    <a:pt x="1958709" y="1913170"/>
                    <a:pt x="1956890" y="1902165"/>
                    <a:pt x="1963143" y="1895912"/>
                  </a:cubicBezTo>
                  <a:cubicBezTo>
                    <a:pt x="1969395" y="1889659"/>
                    <a:pt x="1980400" y="1891478"/>
                    <a:pt x="1988309" y="1887523"/>
                  </a:cubicBezTo>
                  <a:cubicBezTo>
                    <a:pt x="1997327" y="1883014"/>
                    <a:pt x="2004458" y="1875254"/>
                    <a:pt x="2013476" y="1870745"/>
                  </a:cubicBezTo>
                  <a:cubicBezTo>
                    <a:pt x="2021385" y="1866790"/>
                    <a:pt x="2030140" y="1864785"/>
                    <a:pt x="2038643" y="1862356"/>
                  </a:cubicBezTo>
                  <a:cubicBezTo>
                    <a:pt x="2078197" y="1851055"/>
                    <a:pt x="2083397" y="1852367"/>
                    <a:pt x="2130922" y="1845578"/>
                  </a:cubicBezTo>
                  <a:cubicBezTo>
                    <a:pt x="2258138" y="1760767"/>
                    <a:pt x="2127572" y="1852564"/>
                    <a:pt x="2206423" y="1786855"/>
                  </a:cubicBezTo>
                  <a:cubicBezTo>
                    <a:pt x="2214168" y="1780400"/>
                    <a:pt x="2223845" y="1776532"/>
                    <a:pt x="2231590" y="1770077"/>
                  </a:cubicBezTo>
                  <a:cubicBezTo>
                    <a:pt x="2240704" y="1762482"/>
                    <a:pt x="2246886" y="1751491"/>
                    <a:pt x="2256757" y="1744910"/>
                  </a:cubicBezTo>
                  <a:cubicBezTo>
                    <a:pt x="2264115" y="1740005"/>
                    <a:pt x="2274015" y="1740476"/>
                    <a:pt x="2281924" y="1736521"/>
                  </a:cubicBezTo>
                  <a:cubicBezTo>
                    <a:pt x="2290942" y="1732012"/>
                    <a:pt x="2298702" y="1725336"/>
                    <a:pt x="2307091" y="1719743"/>
                  </a:cubicBezTo>
                  <a:cubicBezTo>
                    <a:pt x="2318276" y="1702965"/>
                    <a:pt x="2334270" y="1688539"/>
                    <a:pt x="2340647" y="1669409"/>
                  </a:cubicBezTo>
                  <a:cubicBezTo>
                    <a:pt x="2343443" y="1661020"/>
                    <a:pt x="2344742" y="1651972"/>
                    <a:pt x="2349036" y="1644242"/>
                  </a:cubicBezTo>
                  <a:lnTo>
                    <a:pt x="2399370" y="1568741"/>
                  </a:lnTo>
                  <a:lnTo>
                    <a:pt x="2432926" y="1518407"/>
                  </a:lnTo>
                  <a:cubicBezTo>
                    <a:pt x="2438519" y="1510018"/>
                    <a:pt x="2446516" y="1502805"/>
                    <a:pt x="2449704" y="1493240"/>
                  </a:cubicBezTo>
                  <a:cubicBezTo>
                    <a:pt x="2452500" y="1484851"/>
                    <a:pt x="2453799" y="1475803"/>
                    <a:pt x="2458093" y="1468073"/>
                  </a:cubicBezTo>
                  <a:cubicBezTo>
                    <a:pt x="2467886" y="1450446"/>
                    <a:pt x="2485272" y="1436870"/>
                    <a:pt x="2491649" y="1417740"/>
                  </a:cubicBezTo>
                  <a:cubicBezTo>
                    <a:pt x="2497242" y="1400962"/>
                    <a:pt x="2498617" y="1382121"/>
                    <a:pt x="2508427" y="1367406"/>
                  </a:cubicBezTo>
                  <a:cubicBezTo>
                    <a:pt x="2519612" y="1350628"/>
                    <a:pt x="2535606" y="1336202"/>
                    <a:pt x="2541983" y="1317072"/>
                  </a:cubicBezTo>
                  <a:lnTo>
                    <a:pt x="2567150" y="1241571"/>
                  </a:lnTo>
                  <a:lnTo>
                    <a:pt x="2575539" y="1216404"/>
                  </a:lnTo>
                  <a:lnTo>
                    <a:pt x="2583928" y="1191237"/>
                  </a:lnTo>
                  <a:cubicBezTo>
                    <a:pt x="2581132" y="1146496"/>
                    <a:pt x="2580232" y="1101595"/>
                    <a:pt x="2575539" y="1057013"/>
                  </a:cubicBezTo>
                  <a:cubicBezTo>
                    <a:pt x="2574613" y="1048219"/>
                    <a:pt x="2569477" y="1040377"/>
                    <a:pt x="2567150" y="1031846"/>
                  </a:cubicBezTo>
                  <a:cubicBezTo>
                    <a:pt x="2561083" y="1009599"/>
                    <a:pt x="2555965" y="987105"/>
                    <a:pt x="2550372" y="964734"/>
                  </a:cubicBezTo>
                  <a:cubicBezTo>
                    <a:pt x="2547576" y="953549"/>
                    <a:pt x="2545629" y="942116"/>
                    <a:pt x="2541983" y="931178"/>
                  </a:cubicBezTo>
                  <a:lnTo>
                    <a:pt x="2533594" y="906011"/>
                  </a:lnTo>
                  <a:cubicBezTo>
                    <a:pt x="2530798" y="880844"/>
                    <a:pt x="2527606" y="855718"/>
                    <a:pt x="2525205" y="830510"/>
                  </a:cubicBezTo>
                  <a:cubicBezTo>
                    <a:pt x="2513376" y="706303"/>
                    <a:pt x="2528500" y="764893"/>
                    <a:pt x="2500038" y="679508"/>
                  </a:cubicBezTo>
                  <a:cubicBezTo>
                    <a:pt x="2493215" y="659039"/>
                    <a:pt x="2491133" y="645436"/>
                    <a:pt x="2474871" y="629174"/>
                  </a:cubicBezTo>
                  <a:cubicBezTo>
                    <a:pt x="2467742" y="622045"/>
                    <a:pt x="2458093" y="617989"/>
                    <a:pt x="2449704" y="612396"/>
                  </a:cubicBezTo>
                  <a:cubicBezTo>
                    <a:pt x="2404963" y="545284"/>
                    <a:pt x="2463686" y="626378"/>
                    <a:pt x="2407759" y="570451"/>
                  </a:cubicBezTo>
                  <a:cubicBezTo>
                    <a:pt x="2351837" y="514529"/>
                    <a:pt x="2432921" y="573243"/>
                    <a:pt x="2365814" y="528507"/>
                  </a:cubicBezTo>
                  <a:cubicBezTo>
                    <a:pt x="2358991" y="508038"/>
                    <a:pt x="2356909" y="494435"/>
                    <a:pt x="2340647" y="478173"/>
                  </a:cubicBezTo>
                  <a:cubicBezTo>
                    <a:pt x="2333518" y="471044"/>
                    <a:pt x="2323869" y="466988"/>
                    <a:pt x="2315480" y="461395"/>
                  </a:cubicBezTo>
                  <a:cubicBezTo>
                    <a:pt x="2299436" y="413264"/>
                    <a:pt x="2318580" y="458191"/>
                    <a:pt x="2281924" y="411061"/>
                  </a:cubicBezTo>
                  <a:cubicBezTo>
                    <a:pt x="2247463" y="366754"/>
                    <a:pt x="2259287" y="365632"/>
                    <a:pt x="2223201" y="335560"/>
                  </a:cubicBezTo>
                  <a:cubicBezTo>
                    <a:pt x="2215456" y="329105"/>
                    <a:pt x="2206423" y="324375"/>
                    <a:pt x="2198034" y="318782"/>
                  </a:cubicBezTo>
                  <a:cubicBezTo>
                    <a:pt x="2192441" y="310393"/>
                    <a:pt x="2188844" y="300254"/>
                    <a:pt x="2181256" y="293615"/>
                  </a:cubicBezTo>
                  <a:cubicBezTo>
                    <a:pt x="2166081" y="280336"/>
                    <a:pt x="2130922" y="260059"/>
                    <a:pt x="2130922" y="260059"/>
                  </a:cubicBezTo>
                  <a:cubicBezTo>
                    <a:pt x="2114943" y="212122"/>
                    <a:pt x="2135716" y="252069"/>
                    <a:pt x="2097366" y="226503"/>
                  </a:cubicBezTo>
                  <a:cubicBezTo>
                    <a:pt x="2087495" y="219922"/>
                    <a:pt x="2082570" y="207098"/>
                    <a:pt x="2072199" y="201336"/>
                  </a:cubicBezTo>
                  <a:cubicBezTo>
                    <a:pt x="2056739" y="192747"/>
                    <a:pt x="2038643" y="190151"/>
                    <a:pt x="2021865" y="184558"/>
                  </a:cubicBezTo>
                  <a:cubicBezTo>
                    <a:pt x="1945502" y="159104"/>
                    <a:pt x="2066109" y="198150"/>
                    <a:pt x="1954754" y="167780"/>
                  </a:cubicBezTo>
                  <a:cubicBezTo>
                    <a:pt x="1937692" y="163127"/>
                    <a:pt x="1921198" y="156595"/>
                    <a:pt x="1904420" y="151002"/>
                  </a:cubicBezTo>
                  <a:cubicBezTo>
                    <a:pt x="1896031" y="148206"/>
                    <a:pt x="1886611" y="147518"/>
                    <a:pt x="1879253" y="142613"/>
                  </a:cubicBezTo>
                  <a:cubicBezTo>
                    <a:pt x="1870864" y="137020"/>
                    <a:pt x="1863299" y="129930"/>
                    <a:pt x="1854086" y="125835"/>
                  </a:cubicBezTo>
                  <a:cubicBezTo>
                    <a:pt x="1837925" y="118652"/>
                    <a:pt x="1820530" y="114650"/>
                    <a:pt x="1803752" y="109057"/>
                  </a:cubicBezTo>
                  <a:lnTo>
                    <a:pt x="1753418" y="92279"/>
                  </a:lnTo>
                  <a:cubicBezTo>
                    <a:pt x="1745029" y="89483"/>
                    <a:pt x="1736922" y="85624"/>
                    <a:pt x="1728251" y="83890"/>
                  </a:cubicBezTo>
                  <a:cubicBezTo>
                    <a:pt x="1694977" y="77235"/>
                    <a:pt x="1649548" y="68841"/>
                    <a:pt x="1619194" y="58723"/>
                  </a:cubicBezTo>
                  <a:lnTo>
                    <a:pt x="1543693" y="33556"/>
                  </a:lnTo>
                  <a:lnTo>
                    <a:pt x="1518526" y="25167"/>
                  </a:lnTo>
                  <a:cubicBezTo>
                    <a:pt x="1510137" y="22371"/>
                    <a:pt x="1502030" y="18512"/>
                    <a:pt x="1493359" y="16778"/>
                  </a:cubicBezTo>
                  <a:cubicBezTo>
                    <a:pt x="1442743" y="6655"/>
                    <a:pt x="1464941" y="12898"/>
                    <a:pt x="1426247" y="0"/>
                  </a:cubicBezTo>
                  <a:cubicBezTo>
                    <a:pt x="1359135" y="2796"/>
                    <a:pt x="1291950" y="4199"/>
                    <a:pt x="1224911" y="8389"/>
                  </a:cubicBezTo>
                  <a:cubicBezTo>
                    <a:pt x="1202410" y="9795"/>
                    <a:pt x="1180337" y="16228"/>
                    <a:pt x="1157799" y="16778"/>
                  </a:cubicBezTo>
                  <a:cubicBezTo>
                    <a:pt x="1065548" y="19028"/>
                    <a:pt x="973242" y="16778"/>
                    <a:pt x="880963" y="16778"/>
                  </a:cubicBezTo>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0489" y="2678706"/>
              <a:ext cx="2205823" cy="2119797"/>
            </a:xfrm>
            <a:prstGeom prst="rect">
              <a:avLst/>
            </a:prstGeom>
          </p:spPr>
        </p:pic>
        <p:pic>
          <p:nvPicPr>
            <p:cNvPr id="10" name="Picture 9" descr="Shape, circle&#10;&#10;Description automatically generated">
              <a:extLst>
                <a:ext uri="{FF2B5EF4-FFF2-40B4-BE49-F238E27FC236}">
                  <a16:creationId xmlns:a16="http://schemas.microsoft.com/office/drawing/2014/main" id="{C67B56C0-116C-2045-8E87-5327B5922F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580252" y="2240193"/>
              <a:ext cx="3028949" cy="3028949"/>
            </a:xfrm>
            <a:prstGeom prst="rect">
              <a:avLst/>
            </a:prstGeom>
          </p:spPr>
        </p:pic>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t="41013"/>
            <a:stretch/>
          </p:blipFill>
          <p:spPr>
            <a:xfrm>
              <a:off x="6040489" y="3548097"/>
              <a:ext cx="2205823" cy="1250406"/>
            </a:xfrm>
            <a:prstGeom prst="rect">
              <a:avLst/>
            </a:prstGeom>
          </p:spPr>
        </p:pic>
      </p:grpSp>
      <p:sp>
        <p:nvSpPr>
          <p:cNvPr id="11" name="Rectangle 10">
            <a:hlinkClick r:id="rId4" action="ppaction://hlinksldjump"/>
            <a:extLst>
              <a:ext uri="{FF2B5EF4-FFF2-40B4-BE49-F238E27FC236}">
                <a16:creationId xmlns:a16="http://schemas.microsoft.com/office/drawing/2014/main" id="{1DBFB6A5-F6A5-8F47-9A04-E8A8B22F9E64}"/>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4100328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Map Adventure</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553998"/>
          </a:xfrm>
          <a:prstGeom prst="rect">
            <a:avLst/>
          </a:prstGeom>
        </p:spPr>
        <p:txBody>
          <a:bodyPr wrap="square" lIns="0" tIns="0" rIns="0" bIns="0">
            <a:spAutoFit/>
          </a:bodyPr>
          <a:lstStyle/>
          <a:p>
            <a:pPr>
              <a:spcAft>
                <a:spcPts val="1600"/>
              </a:spcAft>
            </a:pPr>
            <a:r>
              <a:rPr lang="en-GB" b="1" dirty="0">
                <a:solidFill>
                  <a:srgbClr val="3EA5DE"/>
                </a:solidFill>
              </a:rPr>
              <a:t>Instructions: </a:t>
            </a:r>
            <a:r>
              <a:rPr lang="en-US" dirty="0"/>
              <a:t>Choose a city to explore on an online map. Move through the city using instructions (e.g. turn left, turn right) and ask questions:</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4791" y="2564922"/>
            <a:ext cx="6694415" cy="3386440"/>
          </a:xfrm>
          <a:prstGeom prst="rect">
            <a:avLst/>
          </a:prstGeom>
        </p:spPr>
      </p:pic>
      <p:sp>
        <p:nvSpPr>
          <p:cNvPr id="9" name="Rectangle 8">
            <a:extLst>
              <a:ext uri="{FF2B5EF4-FFF2-40B4-BE49-F238E27FC236}">
                <a16:creationId xmlns:a16="http://schemas.microsoft.com/office/drawing/2014/main" id="{909A5052-4680-DE41-85CF-40F00AA1ECDC}"/>
              </a:ext>
            </a:extLst>
          </p:cNvPr>
          <p:cNvSpPr/>
          <p:nvPr/>
        </p:nvSpPr>
        <p:spPr>
          <a:xfrm>
            <a:off x="886063" y="2748324"/>
            <a:ext cx="1790025" cy="633608"/>
          </a:xfrm>
          <a:prstGeom prst="rect">
            <a:avLst/>
          </a:prstGeom>
          <a:solidFill>
            <a:srgbClr val="7F42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127000" marR="139700">
              <a:lnSpc>
                <a:spcPct val="150000"/>
              </a:lnSpc>
              <a:spcBef>
                <a:spcPts val="1600"/>
              </a:spcBef>
              <a:buClr>
                <a:schemeClr val="bg1"/>
              </a:buClr>
              <a:buSzPts val="1600"/>
            </a:pPr>
            <a:r>
              <a:rPr lang="en-US" dirty="0"/>
              <a:t>What’s that?</a:t>
            </a:r>
          </a:p>
        </p:txBody>
      </p:sp>
      <p:sp>
        <p:nvSpPr>
          <p:cNvPr id="11" name="Rectangle 10">
            <a:extLst>
              <a:ext uri="{FF2B5EF4-FFF2-40B4-BE49-F238E27FC236}">
                <a16:creationId xmlns:a16="http://schemas.microsoft.com/office/drawing/2014/main" id="{909A5052-4680-DE41-85CF-40F00AA1ECDC}"/>
              </a:ext>
            </a:extLst>
          </p:cNvPr>
          <p:cNvSpPr/>
          <p:nvPr/>
        </p:nvSpPr>
        <p:spPr>
          <a:xfrm>
            <a:off x="1101211" y="3868112"/>
            <a:ext cx="3836940" cy="633608"/>
          </a:xfrm>
          <a:prstGeom prst="rect">
            <a:avLst/>
          </a:prstGeom>
          <a:solidFill>
            <a:srgbClr val="7F42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127000" marR="139700">
              <a:lnSpc>
                <a:spcPct val="150000"/>
              </a:lnSpc>
              <a:spcBef>
                <a:spcPts val="1600"/>
              </a:spcBef>
              <a:buClr>
                <a:schemeClr val="bg1"/>
              </a:buClr>
              <a:buSzPts val="1600"/>
            </a:pPr>
            <a:r>
              <a:rPr lang="en-GB" dirty="0"/>
              <a:t>How many (people) can you see?</a:t>
            </a:r>
            <a:endParaRPr lang="en-US" dirty="0"/>
          </a:p>
        </p:txBody>
      </p:sp>
      <p:sp>
        <p:nvSpPr>
          <p:cNvPr id="12" name="Rectangle 11">
            <a:extLst>
              <a:ext uri="{FF2B5EF4-FFF2-40B4-BE49-F238E27FC236}">
                <a16:creationId xmlns:a16="http://schemas.microsoft.com/office/drawing/2014/main" id="{909A5052-4680-DE41-85CF-40F00AA1ECDC}"/>
              </a:ext>
            </a:extLst>
          </p:cNvPr>
          <p:cNvSpPr/>
          <p:nvPr/>
        </p:nvSpPr>
        <p:spPr>
          <a:xfrm>
            <a:off x="3243289" y="3014163"/>
            <a:ext cx="3558704" cy="633608"/>
          </a:xfrm>
          <a:prstGeom prst="rect">
            <a:avLst/>
          </a:prstGeom>
          <a:solidFill>
            <a:srgbClr val="7F42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127000" marR="139700">
              <a:lnSpc>
                <a:spcPct val="150000"/>
              </a:lnSpc>
              <a:spcBef>
                <a:spcPts val="1600"/>
              </a:spcBef>
              <a:buClr>
                <a:schemeClr val="bg1"/>
              </a:buClr>
              <a:buSzPts val="1600"/>
            </a:pPr>
            <a:r>
              <a:rPr lang="en-GB" dirty="0"/>
              <a:t>How would you describe this?</a:t>
            </a:r>
            <a:endParaRPr lang="en-US" dirty="0"/>
          </a:p>
        </p:txBody>
      </p:sp>
      <p:sp>
        <p:nvSpPr>
          <p:cNvPr id="15" name="Rectangle 14">
            <a:extLst>
              <a:ext uri="{FF2B5EF4-FFF2-40B4-BE49-F238E27FC236}">
                <a16:creationId xmlns:a16="http://schemas.microsoft.com/office/drawing/2014/main" id="{909A5052-4680-DE41-85CF-40F00AA1ECDC}"/>
              </a:ext>
            </a:extLst>
          </p:cNvPr>
          <p:cNvSpPr/>
          <p:nvPr/>
        </p:nvSpPr>
        <p:spPr>
          <a:xfrm>
            <a:off x="1759031" y="5038865"/>
            <a:ext cx="4196266" cy="633608"/>
          </a:xfrm>
          <a:prstGeom prst="rect">
            <a:avLst/>
          </a:prstGeom>
          <a:solidFill>
            <a:srgbClr val="7F42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127000" marR="139700">
              <a:lnSpc>
                <a:spcPct val="150000"/>
              </a:lnSpc>
              <a:spcBef>
                <a:spcPts val="1600"/>
              </a:spcBef>
              <a:buClr>
                <a:schemeClr val="bg1"/>
              </a:buClr>
              <a:buSzPts val="1600"/>
            </a:pPr>
            <a:r>
              <a:rPr lang="en-GB" dirty="0"/>
              <a:t>What’s the word for that in English?</a:t>
            </a:r>
            <a:endParaRPr lang="en-US" dirty="0"/>
          </a:p>
        </p:txBody>
      </p:sp>
      <p:sp>
        <p:nvSpPr>
          <p:cNvPr id="16" name="Rectangle 15">
            <a:extLst>
              <a:ext uri="{FF2B5EF4-FFF2-40B4-BE49-F238E27FC236}">
                <a16:creationId xmlns:a16="http://schemas.microsoft.com/office/drawing/2014/main" id="{909A5052-4680-DE41-85CF-40F00AA1ECDC}"/>
              </a:ext>
            </a:extLst>
          </p:cNvPr>
          <p:cNvSpPr/>
          <p:nvPr/>
        </p:nvSpPr>
        <p:spPr>
          <a:xfrm>
            <a:off x="5107515" y="4314226"/>
            <a:ext cx="3388957" cy="587441"/>
          </a:xfrm>
          <a:prstGeom prst="rect">
            <a:avLst/>
          </a:prstGeom>
          <a:solidFill>
            <a:srgbClr val="7F42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127000" marR="139700">
              <a:lnSpc>
                <a:spcPct val="150000"/>
              </a:lnSpc>
              <a:spcBef>
                <a:spcPts val="1600"/>
              </a:spcBef>
              <a:buClr>
                <a:schemeClr val="bg1"/>
              </a:buClr>
              <a:buSzPts val="1600"/>
            </a:pPr>
            <a:r>
              <a:rPr lang="en-GB" dirty="0"/>
              <a:t>What are people doing here?</a:t>
            </a:r>
            <a:endParaRPr lang="en-US" dirty="0"/>
          </a:p>
        </p:txBody>
      </p:sp>
      <p:sp>
        <p:nvSpPr>
          <p:cNvPr id="10" name="Rectangle 9">
            <a:hlinkClick r:id="rId3" action="ppaction://hlinksldjump"/>
            <a:extLst>
              <a:ext uri="{FF2B5EF4-FFF2-40B4-BE49-F238E27FC236}">
                <a16:creationId xmlns:a16="http://schemas.microsoft.com/office/drawing/2014/main" id="{7A939829-8142-B849-A511-DDB795EB012B}"/>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90607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2">
                                            <p:bg/>
                                          </p:spTgt>
                                        </p:tgtEl>
                                        <p:attrNameLst>
                                          <p:attrName>style.visibility</p:attrName>
                                        </p:attrNameLst>
                                      </p:cBhvr>
                                      <p:to>
                                        <p:strVal val="visible"/>
                                      </p:to>
                                    </p:set>
                                    <p:animEffect transition="in" filter="fade">
                                      <p:cBhvr>
                                        <p:cTn id="13" dur="500"/>
                                        <p:tgtEl>
                                          <p:spTgt spid="12">
                                            <p:bg/>
                                          </p:spTgt>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500"/>
                                        <p:tgtEl>
                                          <p:spTgt spid="12">
                                            <p:txEl>
                                              <p:pRg st="0" end="0"/>
                                            </p:txEl>
                                          </p:spTgt>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1">
                                            <p:bg/>
                                          </p:spTgt>
                                        </p:tgtEl>
                                        <p:attrNameLst>
                                          <p:attrName>style.visibility</p:attrName>
                                        </p:attrNameLst>
                                      </p:cBhvr>
                                      <p:to>
                                        <p:strVal val="visible"/>
                                      </p:to>
                                    </p:set>
                                    <p:animEffect transition="in" filter="fade">
                                      <p:cBhvr>
                                        <p:cTn id="19" dur="500"/>
                                        <p:tgtEl>
                                          <p:spTgt spid="11">
                                            <p:bg/>
                                          </p:spTgt>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16">
                                            <p:bg/>
                                          </p:spTgt>
                                        </p:tgtEl>
                                        <p:attrNameLst>
                                          <p:attrName>style.visibility</p:attrName>
                                        </p:attrNameLst>
                                      </p:cBhvr>
                                      <p:to>
                                        <p:strVal val="visible"/>
                                      </p:to>
                                    </p:set>
                                    <p:animEffect transition="in" filter="fade">
                                      <p:cBhvr>
                                        <p:cTn id="25" dur="500"/>
                                        <p:tgtEl>
                                          <p:spTgt spid="16">
                                            <p:bg/>
                                          </p:spTgt>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fade">
                                      <p:cBhvr>
                                        <p:cTn id="28" dur="500"/>
                                        <p:tgtEl>
                                          <p:spTgt spid="16">
                                            <p:txEl>
                                              <p:pRg st="0" end="0"/>
                                            </p:txEl>
                                          </p:spTgt>
                                        </p:tgtEl>
                                      </p:cBhvr>
                                    </p:animEffect>
                                  </p:childTnLst>
                                </p:cTn>
                              </p:par>
                              <p:par>
                                <p:cTn id="29" presetID="10" presetClass="entr" presetSubtype="0" fill="hold" grpId="0" nodeType="withEffect">
                                  <p:stCondLst>
                                    <p:cond delay="1900"/>
                                  </p:stCondLst>
                                  <p:childTnLst>
                                    <p:set>
                                      <p:cBhvr>
                                        <p:cTn id="30" dur="1" fill="hold">
                                          <p:stCondLst>
                                            <p:cond delay="0"/>
                                          </p:stCondLst>
                                        </p:cTn>
                                        <p:tgtEl>
                                          <p:spTgt spid="15">
                                            <p:bg/>
                                          </p:spTgt>
                                        </p:tgtEl>
                                        <p:attrNameLst>
                                          <p:attrName>style.visibility</p:attrName>
                                        </p:attrNameLst>
                                      </p:cBhvr>
                                      <p:to>
                                        <p:strVal val="visible"/>
                                      </p:to>
                                    </p:set>
                                    <p:animEffect transition="in" filter="fade">
                                      <p:cBhvr>
                                        <p:cTn id="31" dur="500"/>
                                        <p:tgtEl>
                                          <p:spTgt spid="15">
                                            <p:bg/>
                                          </p:spTgt>
                                        </p:tgtEl>
                                      </p:cBhvr>
                                    </p:animEffect>
                                  </p:childTnLst>
                                </p:cTn>
                              </p:par>
                              <p:par>
                                <p:cTn id="32" presetID="10" presetClass="entr" presetSubtype="0" fill="hold" grpId="0" nodeType="withEffect">
                                  <p:stCondLst>
                                    <p:cond delay="190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fade">
                                      <p:cBhvr>
                                        <p:cTn id="3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1" grpId="0" uiExpand="1" build="p" animBg="1"/>
      <p:bldP spid="12" grpId="0" uiExpand="1" build="p" animBg="1"/>
      <p:bldP spid="15" grpId="0" uiExpand="1" build="p" animBg="1"/>
      <p:bldP spid="16"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One-Word Stories</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553998"/>
          </a:xfrm>
          <a:prstGeom prst="rect">
            <a:avLst/>
          </a:prstGeom>
        </p:spPr>
        <p:txBody>
          <a:bodyPr wrap="square" lIns="0" tIns="0" rIns="0" bIns="0">
            <a:spAutoFit/>
          </a:bodyPr>
          <a:lstStyle/>
          <a:p>
            <a:pPr>
              <a:spcAft>
                <a:spcPts val="1600"/>
              </a:spcAft>
            </a:pPr>
            <a:r>
              <a:rPr lang="en-GB" b="1" dirty="0">
                <a:solidFill>
                  <a:srgbClr val="3EA5DE"/>
                </a:solidFill>
              </a:rPr>
              <a:t>Instructions: </a:t>
            </a:r>
            <a:r>
              <a:rPr lang="en-GB" dirty="0"/>
              <a:t>Make a story together! Students can only say one word each to add to the story.</a:t>
            </a:r>
            <a:endParaRPr lang="en-US" dirty="0"/>
          </a:p>
        </p:txBody>
      </p:sp>
      <p:sp>
        <p:nvSpPr>
          <p:cNvPr id="10" name="Rectangle 9">
            <a:extLst>
              <a:ext uri="{FF2B5EF4-FFF2-40B4-BE49-F238E27FC236}">
                <a16:creationId xmlns:a16="http://schemas.microsoft.com/office/drawing/2014/main" id="{909A5052-4680-DE41-85CF-40F00AA1ECDC}"/>
              </a:ext>
            </a:extLst>
          </p:cNvPr>
          <p:cNvSpPr/>
          <p:nvPr/>
        </p:nvSpPr>
        <p:spPr>
          <a:xfrm>
            <a:off x="886063" y="2693603"/>
            <a:ext cx="1173207" cy="2988098"/>
          </a:xfrm>
          <a:prstGeom prst="rect">
            <a:avLst/>
          </a:prstGeom>
          <a:solidFill>
            <a:srgbClr val="3EA5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spcBef>
                <a:spcPts val="1600"/>
              </a:spcBef>
            </a:pPr>
            <a:r>
              <a:rPr lang="en-GB" b="1" dirty="0"/>
              <a:t>Example:</a:t>
            </a:r>
            <a:br>
              <a:rPr lang="en-GB" dirty="0"/>
            </a:br>
            <a:r>
              <a:rPr lang="en-US" dirty="0"/>
              <a:t>One</a:t>
            </a:r>
            <a:br>
              <a:rPr lang="en-US" dirty="0"/>
            </a:br>
            <a:r>
              <a:rPr lang="en-US" dirty="0"/>
              <a:t>day</a:t>
            </a:r>
            <a:br>
              <a:rPr lang="en-US" dirty="0"/>
            </a:br>
            <a:r>
              <a:rPr lang="en-US" dirty="0"/>
              <a:t>a</a:t>
            </a:r>
            <a:br>
              <a:rPr lang="en-US" dirty="0"/>
            </a:br>
            <a:r>
              <a:rPr lang="en-US" dirty="0"/>
              <a:t>big</a:t>
            </a:r>
            <a:br>
              <a:rPr lang="en-US" dirty="0"/>
            </a:br>
            <a:r>
              <a:rPr lang="en-US" dirty="0"/>
              <a:t>dinosaur</a:t>
            </a:r>
            <a:br>
              <a:rPr lang="en-US" dirty="0"/>
            </a:br>
            <a:r>
              <a:rPr lang="en-US" dirty="0"/>
              <a:t>went</a:t>
            </a:r>
            <a:br>
              <a:rPr lang="en-US" dirty="0"/>
            </a:br>
            <a:r>
              <a:rPr lang="en-US" dirty="0"/>
              <a:t>to</a:t>
            </a:r>
            <a:br>
              <a:rPr lang="en-US" dirty="0"/>
            </a:br>
            <a:r>
              <a:rPr lang="en-US" dirty="0"/>
              <a:t>school</a:t>
            </a:r>
          </a:p>
          <a:p>
            <a:pPr lvl="0">
              <a:spcAft>
                <a:spcPts val="1600"/>
              </a:spcAft>
            </a:pPr>
            <a:r>
              <a:rPr lang="en-US" dirty="0"/>
              <a:t>...</a:t>
            </a:r>
            <a:endParaRPr lang="en-GB"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61274" y="1584560"/>
            <a:ext cx="6052884" cy="4280088"/>
          </a:xfrm>
          <a:prstGeom prst="rect">
            <a:avLst/>
          </a:prstGeom>
        </p:spPr>
      </p:pic>
      <p:sp>
        <p:nvSpPr>
          <p:cNvPr id="6" name="Rectangle 5">
            <a:hlinkClick r:id="rId3" action="ppaction://hlinksldjump"/>
            <a:extLst>
              <a:ext uri="{FF2B5EF4-FFF2-40B4-BE49-F238E27FC236}">
                <a16:creationId xmlns:a16="http://schemas.microsoft.com/office/drawing/2014/main" id="{55EE63C4-205B-A44E-8149-05116B87E1A1}"/>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3353379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0" y="1825896"/>
            <a:ext cx="7632700" cy="1049106"/>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t>Welcome to our collection of speaking games! They are specially made for online classes, but also work for socially distanced or in-person classes generally.</a:t>
            </a:r>
          </a:p>
        </p:txBody>
      </p:sp>
      <p:sp>
        <p:nvSpPr>
          <p:cNvPr id="21" name="Title 20"/>
          <p:cNvSpPr>
            <a:spLocks noGrp="1"/>
          </p:cNvSpPr>
          <p:nvPr>
            <p:ph type="title"/>
          </p:nvPr>
        </p:nvSpPr>
        <p:spPr>
          <a:xfrm>
            <a:off x="479499" y="635500"/>
            <a:ext cx="8220075" cy="994306"/>
          </a:xfrm>
        </p:spPr>
        <p:txBody>
          <a:bodyPr/>
          <a:lstStyle/>
          <a:p>
            <a:r>
              <a:rPr lang="en-GB" sz="4800" dirty="0"/>
              <a:t>Teacher Instructions </a:t>
            </a:r>
            <a:endParaRPr lang="en-GB" sz="4800" dirty="0">
              <a:latin typeface="+mn-lt"/>
            </a:endParaRPr>
          </a:p>
        </p:txBody>
      </p:sp>
      <p:sp>
        <p:nvSpPr>
          <p:cNvPr id="5" name="Rectangle 4"/>
          <p:cNvSpPr/>
          <p:nvPr/>
        </p:nvSpPr>
        <p:spPr>
          <a:xfrm>
            <a:off x="1242044" y="3366546"/>
            <a:ext cx="6642375" cy="1384995"/>
          </a:xfrm>
          <a:prstGeom prst="rect">
            <a:avLst/>
          </a:prstGeom>
        </p:spPr>
        <p:txBody>
          <a:bodyPr wrap="square" lIns="0" tIns="0" rIns="0" bIns="0">
            <a:spAutoFit/>
          </a:bodyPr>
          <a:lstStyle/>
          <a:p>
            <a:pPr lvl="0" algn="ctr"/>
            <a:r>
              <a:rPr lang="en-GB" dirty="0"/>
              <a:t>Use the menu to navigate, or pick a game with the random game generator. The instructions for each game are on each slide. </a:t>
            </a:r>
          </a:p>
          <a:p>
            <a:pPr lvl="0" algn="ctr"/>
            <a:endParaRPr lang="en-GB" dirty="0"/>
          </a:p>
          <a:p>
            <a:pPr lvl="0" algn="ctr"/>
            <a:r>
              <a:rPr lang="en-GB" dirty="0"/>
              <a:t>The games start easy (A1 level) and get more difficult (B2 level and above). </a:t>
            </a:r>
          </a:p>
        </p:txBody>
      </p:sp>
      <p:sp>
        <p:nvSpPr>
          <p:cNvPr id="2" name="Rectangle 1">
            <a:extLst>
              <a:ext uri="{FF2B5EF4-FFF2-40B4-BE49-F238E27FC236}">
                <a16:creationId xmlns:a16="http://schemas.microsoft.com/office/drawing/2014/main" id="{619478C0-AA24-C14A-BA4E-6ACFF8B0362F}"/>
              </a:ext>
            </a:extLst>
          </p:cNvPr>
          <p:cNvSpPr/>
          <p:nvPr/>
        </p:nvSpPr>
        <p:spPr>
          <a:xfrm>
            <a:off x="755650" y="3178098"/>
            <a:ext cx="7615164" cy="1739590"/>
          </a:xfrm>
          <a:prstGeom prst="rect">
            <a:avLst/>
          </a:prstGeom>
          <a:no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Fortunately, Unfortunately </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1590179"/>
          </a:xfrm>
          <a:prstGeom prst="rect">
            <a:avLst/>
          </a:prstGeom>
        </p:spPr>
        <p:txBody>
          <a:bodyPr wrap="square" lIns="0" tIns="0" rIns="0" bIns="0">
            <a:spAutoFit/>
          </a:bodyPr>
          <a:lstStyle/>
          <a:p>
            <a:pPr>
              <a:spcAft>
                <a:spcPts val="1600"/>
              </a:spcAft>
            </a:pPr>
            <a:r>
              <a:rPr lang="en-GB" b="1" dirty="0">
                <a:solidFill>
                  <a:srgbClr val="3EA5DE"/>
                </a:solidFill>
              </a:rPr>
              <a:t>Instructions: </a:t>
            </a:r>
            <a:r>
              <a:rPr lang="en-US" dirty="0"/>
              <a:t>One student starts a story with just one sentence. The next student has to continue the story, starting their sentence with ‘</a:t>
            </a:r>
            <a:r>
              <a:rPr lang="en-US" dirty="0">
                <a:solidFill>
                  <a:srgbClr val="7F4292"/>
                </a:solidFill>
              </a:rPr>
              <a:t>fortunately</a:t>
            </a:r>
            <a:r>
              <a:rPr lang="en-US" dirty="0"/>
              <a:t>’. The next student continues the story with a new sentence starting with ‘</a:t>
            </a:r>
            <a:r>
              <a:rPr lang="en-US" dirty="0">
                <a:solidFill>
                  <a:srgbClr val="7F4292"/>
                </a:solidFill>
              </a:rPr>
              <a:t>unfortunately</a:t>
            </a:r>
            <a:r>
              <a:rPr lang="en-US" dirty="0"/>
              <a:t>’. Then, back to ‘</a:t>
            </a:r>
            <a:r>
              <a:rPr lang="en-US" dirty="0">
                <a:solidFill>
                  <a:srgbClr val="7F4292"/>
                </a:solidFill>
              </a:rPr>
              <a:t>fortunately</a:t>
            </a:r>
            <a:r>
              <a:rPr lang="en-US" dirty="0"/>
              <a:t>’ and so on. </a:t>
            </a:r>
          </a:p>
          <a:p>
            <a:pPr>
              <a:spcAft>
                <a:spcPts val="1600"/>
              </a:spcAft>
            </a:pPr>
            <a:endParaRPr lang="en-US"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r="47284"/>
          <a:stretch/>
        </p:blipFill>
        <p:spPr>
          <a:xfrm flipH="1">
            <a:off x="4513276" y="3710157"/>
            <a:ext cx="3983196" cy="1393148"/>
          </a:xfrm>
          <a:prstGeom prst="rect">
            <a:avLst/>
          </a:prstGeom>
        </p:spPr>
      </p:pic>
      <p:sp>
        <p:nvSpPr>
          <p:cNvPr id="10" name="Rectangle 9">
            <a:extLst>
              <a:ext uri="{FF2B5EF4-FFF2-40B4-BE49-F238E27FC236}">
                <a16:creationId xmlns:a16="http://schemas.microsoft.com/office/drawing/2014/main" id="{909A5052-4680-DE41-85CF-40F00AA1ECDC}"/>
              </a:ext>
            </a:extLst>
          </p:cNvPr>
          <p:cNvSpPr/>
          <p:nvPr/>
        </p:nvSpPr>
        <p:spPr>
          <a:xfrm>
            <a:off x="886063" y="3191440"/>
            <a:ext cx="5212734" cy="2680322"/>
          </a:xfrm>
          <a:prstGeom prst="rect">
            <a:avLst/>
          </a:prstGeom>
          <a:solidFill>
            <a:srgbClr val="7F42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spcBef>
                <a:spcPts val="1600"/>
              </a:spcBef>
            </a:pPr>
            <a:r>
              <a:rPr lang="en-GB" sz="1600" b="1" dirty="0"/>
              <a:t>Example:</a:t>
            </a:r>
            <a:br>
              <a:rPr lang="en-GB" sz="1600" dirty="0"/>
            </a:br>
            <a:r>
              <a:rPr lang="en-GB" sz="1600" dirty="0"/>
              <a:t>One day, Bob woke up.</a:t>
            </a:r>
            <a:br>
              <a:rPr lang="en-GB" sz="1600" dirty="0"/>
            </a:br>
            <a:r>
              <a:rPr lang="en-GB" sz="1600" dirty="0"/>
              <a:t>Fortunately, it was a Sunday and he could stay in bed.</a:t>
            </a:r>
            <a:br>
              <a:rPr lang="en-GB" sz="1600" dirty="0"/>
            </a:br>
            <a:r>
              <a:rPr lang="en-GB" sz="1600" dirty="0"/>
              <a:t>Unfortunately, there was a storm outside and water was pouring in through his window.</a:t>
            </a:r>
            <a:br>
              <a:rPr lang="en-GB" sz="1600" dirty="0"/>
            </a:br>
            <a:r>
              <a:rPr lang="en-GB" sz="1600" dirty="0"/>
              <a:t>Fortunately, all he had to do was get up and close the window.</a:t>
            </a:r>
            <a:br>
              <a:rPr lang="en-GB" sz="1600" dirty="0"/>
            </a:br>
            <a:r>
              <a:rPr lang="en-GB" sz="1600" dirty="0"/>
              <a:t>Unfortunately, when he got up, he saw that there was a tiger next to the window!</a:t>
            </a:r>
            <a:br>
              <a:rPr lang="en-GB" sz="1600" dirty="0"/>
            </a:br>
            <a:r>
              <a:rPr lang="en-GB" sz="1600" dirty="0"/>
              <a:t>Fortunately…</a:t>
            </a:r>
          </a:p>
        </p:txBody>
      </p:sp>
      <p:sp>
        <p:nvSpPr>
          <p:cNvPr id="6" name="Rectangle 5">
            <a:hlinkClick r:id="rId3" action="ppaction://hlinksldjump"/>
            <a:extLst>
              <a:ext uri="{FF2B5EF4-FFF2-40B4-BE49-F238E27FC236}">
                <a16:creationId xmlns:a16="http://schemas.microsoft.com/office/drawing/2014/main" id="{DE38765D-228F-FF4C-B01C-D509EE584AA5}"/>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2854111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The Expert</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830997"/>
          </a:xfrm>
          <a:prstGeom prst="rect">
            <a:avLst/>
          </a:prstGeom>
        </p:spPr>
        <p:txBody>
          <a:bodyPr wrap="square" lIns="0" tIns="0" rIns="0" bIns="0">
            <a:spAutoFit/>
          </a:bodyPr>
          <a:lstStyle/>
          <a:p>
            <a:pPr>
              <a:spcAft>
                <a:spcPts val="1600"/>
              </a:spcAft>
            </a:pPr>
            <a:r>
              <a:rPr lang="en-GB" b="1" dirty="0">
                <a:solidFill>
                  <a:srgbClr val="3EA5DE"/>
                </a:solidFill>
              </a:rPr>
              <a:t>Instructions: </a:t>
            </a:r>
            <a:r>
              <a:rPr lang="en-GB" dirty="0"/>
              <a:t>Nominate a student. The student has to choose a topic and talk about it for 30 seconds (or longer) as if they were the expert. If they can, they gain a point! </a:t>
            </a:r>
            <a:endParaRPr lang="en-US" dirty="0"/>
          </a:p>
        </p:txBody>
      </p:sp>
      <p:sp>
        <p:nvSpPr>
          <p:cNvPr id="6" name="Rectangle 5">
            <a:extLst>
              <a:ext uri="{FF2B5EF4-FFF2-40B4-BE49-F238E27FC236}">
                <a16:creationId xmlns:a16="http://schemas.microsoft.com/office/drawing/2014/main" id="{0E13FAFA-0EDD-404C-BCA3-890626F28D49}"/>
              </a:ext>
            </a:extLst>
          </p:cNvPr>
          <p:cNvSpPr/>
          <p:nvPr/>
        </p:nvSpPr>
        <p:spPr>
          <a:xfrm>
            <a:off x="2740209" y="3109594"/>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3EA5DE"/>
                </a:solidFill>
              </a:rPr>
              <a:t>the sea</a:t>
            </a:r>
          </a:p>
        </p:txBody>
      </p:sp>
      <p:sp>
        <p:nvSpPr>
          <p:cNvPr id="7" name="Rectangle 6">
            <a:extLst>
              <a:ext uri="{FF2B5EF4-FFF2-40B4-BE49-F238E27FC236}">
                <a16:creationId xmlns:a16="http://schemas.microsoft.com/office/drawing/2014/main" id="{FE9B7F9F-09D5-DB48-8A86-4A71A761511A}"/>
              </a:ext>
            </a:extLst>
          </p:cNvPr>
          <p:cNvSpPr/>
          <p:nvPr/>
        </p:nvSpPr>
        <p:spPr>
          <a:xfrm>
            <a:off x="4664982" y="3109594"/>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3EA5DE"/>
                </a:solidFill>
              </a:rPr>
              <a:t>social media</a:t>
            </a:r>
          </a:p>
        </p:txBody>
      </p:sp>
      <p:sp>
        <p:nvSpPr>
          <p:cNvPr id="8" name="Rectangle 7">
            <a:extLst>
              <a:ext uri="{FF2B5EF4-FFF2-40B4-BE49-F238E27FC236}">
                <a16:creationId xmlns:a16="http://schemas.microsoft.com/office/drawing/2014/main" id="{2AE2A9AC-03AE-8C43-8562-2F6E2985EB0E}"/>
              </a:ext>
            </a:extLst>
          </p:cNvPr>
          <p:cNvSpPr/>
          <p:nvPr/>
        </p:nvSpPr>
        <p:spPr>
          <a:xfrm>
            <a:off x="6589755" y="3109593"/>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3EA5DE"/>
                </a:solidFill>
              </a:rPr>
              <a:t>Australian animals</a:t>
            </a:r>
            <a:endParaRPr lang="en-GB" sz="1680" dirty="0">
              <a:solidFill>
                <a:srgbClr val="3EA5DE"/>
              </a:solidFill>
            </a:endParaRPr>
          </a:p>
        </p:txBody>
      </p:sp>
      <p:sp>
        <p:nvSpPr>
          <p:cNvPr id="9" name="Rectangle 8">
            <a:extLst>
              <a:ext uri="{FF2B5EF4-FFF2-40B4-BE49-F238E27FC236}">
                <a16:creationId xmlns:a16="http://schemas.microsoft.com/office/drawing/2014/main" id="{AB7498B6-6089-B447-8F51-225138D70892}"/>
              </a:ext>
            </a:extLst>
          </p:cNvPr>
          <p:cNvSpPr/>
          <p:nvPr/>
        </p:nvSpPr>
        <p:spPr>
          <a:xfrm>
            <a:off x="815436" y="3971127"/>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3EA5DE"/>
                </a:solidFill>
              </a:rPr>
              <a:t>sleep</a:t>
            </a:r>
            <a:endParaRPr lang="en-GB" sz="1680" dirty="0">
              <a:solidFill>
                <a:srgbClr val="3EA5DE"/>
              </a:solidFill>
            </a:endParaRPr>
          </a:p>
        </p:txBody>
      </p:sp>
      <p:sp>
        <p:nvSpPr>
          <p:cNvPr id="11" name="Rectangle 10">
            <a:extLst>
              <a:ext uri="{FF2B5EF4-FFF2-40B4-BE49-F238E27FC236}">
                <a16:creationId xmlns:a16="http://schemas.microsoft.com/office/drawing/2014/main" id="{5D1E5AE6-85A9-DA42-938B-9422CEB075C0}"/>
              </a:ext>
            </a:extLst>
          </p:cNvPr>
          <p:cNvSpPr/>
          <p:nvPr/>
        </p:nvSpPr>
        <p:spPr>
          <a:xfrm>
            <a:off x="2740209" y="3971127"/>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3EA5DE"/>
                </a:solidFill>
              </a:rPr>
              <a:t>famous singers</a:t>
            </a:r>
            <a:endParaRPr lang="en-GB" sz="1680" dirty="0">
              <a:solidFill>
                <a:srgbClr val="3EA5DE"/>
              </a:solidFill>
            </a:endParaRPr>
          </a:p>
        </p:txBody>
      </p:sp>
      <p:sp>
        <p:nvSpPr>
          <p:cNvPr id="12" name="Rectangle 11">
            <a:extLst>
              <a:ext uri="{FF2B5EF4-FFF2-40B4-BE49-F238E27FC236}">
                <a16:creationId xmlns:a16="http://schemas.microsoft.com/office/drawing/2014/main" id="{591AE3FF-FC62-F74F-825B-B8DF53591EE1}"/>
              </a:ext>
            </a:extLst>
          </p:cNvPr>
          <p:cNvSpPr/>
          <p:nvPr/>
        </p:nvSpPr>
        <p:spPr>
          <a:xfrm>
            <a:off x="4664982" y="3971127"/>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3EA5DE"/>
                </a:solidFill>
              </a:rPr>
              <a:t>Olympic sports</a:t>
            </a:r>
            <a:endParaRPr lang="en-US" dirty="0">
              <a:solidFill>
                <a:srgbClr val="3EA5DE"/>
              </a:solidFill>
            </a:endParaRPr>
          </a:p>
        </p:txBody>
      </p:sp>
      <p:sp>
        <p:nvSpPr>
          <p:cNvPr id="13" name="Rectangle 12">
            <a:extLst>
              <a:ext uri="{FF2B5EF4-FFF2-40B4-BE49-F238E27FC236}">
                <a16:creationId xmlns:a16="http://schemas.microsoft.com/office/drawing/2014/main" id="{045E271B-31AB-D544-B73A-721879B87E60}"/>
              </a:ext>
            </a:extLst>
          </p:cNvPr>
          <p:cNvSpPr/>
          <p:nvPr/>
        </p:nvSpPr>
        <p:spPr>
          <a:xfrm>
            <a:off x="6589755" y="3971126"/>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3EA5DE"/>
                </a:solidFill>
              </a:rPr>
              <a:t>superheroes</a:t>
            </a:r>
          </a:p>
        </p:txBody>
      </p:sp>
      <p:sp>
        <p:nvSpPr>
          <p:cNvPr id="14" name="Rectangle 13">
            <a:extLst>
              <a:ext uri="{FF2B5EF4-FFF2-40B4-BE49-F238E27FC236}">
                <a16:creationId xmlns:a16="http://schemas.microsoft.com/office/drawing/2014/main" id="{17A5F1B8-B21F-B44D-941A-385534750A8D}"/>
              </a:ext>
            </a:extLst>
          </p:cNvPr>
          <p:cNvSpPr/>
          <p:nvPr/>
        </p:nvSpPr>
        <p:spPr>
          <a:xfrm>
            <a:off x="815436" y="4832655"/>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3EA5DE"/>
                </a:solidFill>
              </a:rPr>
              <a:t>books</a:t>
            </a:r>
            <a:endParaRPr lang="en-US" dirty="0">
              <a:solidFill>
                <a:srgbClr val="3EA5DE"/>
              </a:solidFill>
            </a:endParaRPr>
          </a:p>
        </p:txBody>
      </p:sp>
      <p:sp>
        <p:nvSpPr>
          <p:cNvPr id="15" name="Rectangle 14">
            <a:extLst>
              <a:ext uri="{FF2B5EF4-FFF2-40B4-BE49-F238E27FC236}">
                <a16:creationId xmlns:a16="http://schemas.microsoft.com/office/drawing/2014/main" id="{874BAC24-3E78-2B44-A683-7FBA55BDE315}"/>
              </a:ext>
            </a:extLst>
          </p:cNvPr>
          <p:cNvSpPr/>
          <p:nvPr/>
        </p:nvSpPr>
        <p:spPr>
          <a:xfrm>
            <a:off x="2740209" y="4832655"/>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3EA5DE"/>
                </a:solidFill>
              </a:rPr>
              <a:t>shopping</a:t>
            </a:r>
          </a:p>
        </p:txBody>
      </p:sp>
      <p:sp>
        <p:nvSpPr>
          <p:cNvPr id="16" name="Rectangle 15">
            <a:extLst>
              <a:ext uri="{FF2B5EF4-FFF2-40B4-BE49-F238E27FC236}">
                <a16:creationId xmlns:a16="http://schemas.microsoft.com/office/drawing/2014/main" id="{DA627841-3B99-5747-9B2C-DB7128DB0B02}"/>
              </a:ext>
            </a:extLst>
          </p:cNvPr>
          <p:cNvSpPr/>
          <p:nvPr/>
        </p:nvSpPr>
        <p:spPr>
          <a:xfrm>
            <a:off x="4664982" y="4832655"/>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3EA5DE"/>
                </a:solidFill>
              </a:rPr>
              <a:t>languages</a:t>
            </a:r>
            <a:endParaRPr lang="en-GB" sz="1680" dirty="0">
              <a:solidFill>
                <a:srgbClr val="3EA5DE"/>
              </a:solidFill>
            </a:endParaRPr>
          </a:p>
        </p:txBody>
      </p:sp>
      <p:sp>
        <p:nvSpPr>
          <p:cNvPr id="21" name="Rectangle 20">
            <a:extLst>
              <a:ext uri="{FF2B5EF4-FFF2-40B4-BE49-F238E27FC236}">
                <a16:creationId xmlns:a16="http://schemas.microsoft.com/office/drawing/2014/main" id="{03C7C7EA-5ED2-F74F-9A45-B2482BE37FDC}"/>
              </a:ext>
            </a:extLst>
          </p:cNvPr>
          <p:cNvSpPr/>
          <p:nvPr/>
        </p:nvSpPr>
        <p:spPr>
          <a:xfrm>
            <a:off x="815436" y="3109594"/>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3EA5DE"/>
                </a:solidFill>
              </a:rPr>
              <a:t>pizza</a:t>
            </a:r>
          </a:p>
        </p:txBody>
      </p:sp>
      <p:sp>
        <p:nvSpPr>
          <p:cNvPr id="22" name="Rectangle 21">
            <a:extLst>
              <a:ext uri="{FF2B5EF4-FFF2-40B4-BE49-F238E27FC236}">
                <a16:creationId xmlns:a16="http://schemas.microsoft.com/office/drawing/2014/main" id="{F167AD26-D14D-3445-B40F-0347027D94E7}"/>
              </a:ext>
            </a:extLst>
          </p:cNvPr>
          <p:cNvSpPr/>
          <p:nvPr/>
        </p:nvSpPr>
        <p:spPr>
          <a:xfrm>
            <a:off x="815436" y="3109594"/>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a:t>
            </a:r>
          </a:p>
        </p:txBody>
      </p:sp>
      <p:sp>
        <p:nvSpPr>
          <p:cNvPr id="23" name="Rectangle 22">
            <a:extLst>
              <a:ext uri="{FF2B5EF4-FFF2-40B4-BE49-F238E27FC236}">
                <a16:creationId xmlns:a16="http://schemas.microsoft.com/office/drawing/2014/main" id="{1CFE1FF3-4B4E-7541-BF54-4A2173FF0015}"/>
              </a:ext>
            </a:extLst>
          </p:cNvPr>
          <p:cNvSpPr/>
          <p:nvPr/>
        </p:nvSpPr>
        <p:spPr>
          <a:xfrm>
            <a:off x="2740209" y="3109594"/>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4" name="Rectangle 23">
            <a:extLst>
              <a:ext uri="{FF2B5EF4-FFF2-40B4-BE49-F238E27FC236}">
                <a16:creationId xmlns:a16="http://schemas.microsoft.com/office/drawing/2014/main" id="{DC1D3D00-364D-A743-9719-56296898AA07}"/>
              </a:ext>
            </a:extLst>
          </p:cNvPr>
          <p:cNvSpPr/>
          <p:nvPr/>
        </p:nvSpPr>
        <p:spPr>
          <a:xfrm>
            <a:off x="4664982" y="3109594"/>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5" name="Rectangle 24">
            <a:extLst>
              <a:ext uri="{FF2B5EF4-FFF2-40B4-BE49-F238E27FC236}">
                <a16:creationId xmlns:a16="http://schemas.microsoft.com/office/drawing/2014/main" id="{D2483B6F-51F1-9E45-84E0-B8352252E4BB}"/>
              </a:ext>
            </a:extLst>
          </p:cNvPr>
          <p:cNvSpPr/>
          <p:nvPr/>
        </p:nvSpPr>
        <p:spPr>
          <a:xfrm>
            <a:off x="6589755" y="3109593"/>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6" name="Rectangle 25">
            <a:extLst>
              <a:ext uri="{FF2B5EF4-FFF2-40B4-BE49-F238E27FC236}">
                <a16:creationId xmlns:a16="http://schemas.microsoft.com/office/drawing/2014/main" id="{C66F4366-655F-D944-B322-68E153D74D76}"/>
              </a:ext>
            </a:extLst>
          </p:cNvPr>
          <p:cNvSpPr/>
          <p:nvPr/>
        </p:nvSpPr>
        <p:spPr>
          <a:xfrm>
            <a:off x="815436" y="3971127"/>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7" name="Rectangle 26">
            <a:extLst>
              <a:ext uri="{FF2B5EF4-FFF2-40B4-BE49-F238E27FC236}">
                <a16:creationId xmlns:a16="http://schemas.microsoft.com/office/drawing/2014/main" id="{B95E2395-8712-AD42-BB87-CB7CA41F8784}"/>
              </a:ext>
            </a:extLst>
          </p:cNvPr>
          <p:cNvSpPr/>
          <p:nvPr/>
        </p:nvSpPr>
        <p:spPr>
          <a:xfrm>
            <a:off x="2740209" y="3971127"/>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8" name="Rectangle 27">
            <a:extLst>
              <a:ext uri="{FF2B5EF4-FFF2-40B4-BE49-F238E27FC236}">
                <a16:creationId xmlns:a16="http://schemas.microsoft.com/office/drawing/2014/main" id="{BB087C61-BEB2-1847-B7F8-28661AF36E35}"/>
              </a:ext>
            </a:extLst>
          </p:cNvPr>
          <p:cNvSpPr/>
          <p:nvPr/>
        </p:nvSpPr>
        <p:spPr>
          <a:xfrm>
            <a:off x="4664982" y="3971127"/>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9" name="Rectangle 28">
            <a:extLst>
              <a:ext uri="{FF2B5EF4-FFF2-40B4-BE49-F238E27FC236}">
                <a16:creationId xmlns:a16="http://schemas.microsoft.com/office/drawing/2014/main" id="{C48015ED-1F6B-CC49-A9A6-0A10F0FA307A}"/>
              </a:ext>
            </a:extLst>
          </p:cNvPr>
          <p:cNvSpPr/>
          <p:nvPr/>
        </p:nvSpPr>
        <p:spPr>
          <a:xfrm>
            <a:off x="6589755" y="3971126"/>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a:t>
            </a:r>
          </a:p>
        </p:txBody>
      </p:sp>
      <p:sp>
        <p:nvSpPr>
          <p:cNvPr id="30" name="Rectangle 29">
            <a:extLst>
              <a:ext uri="{FF2B5EF4-FFF2-40B4-BE49-F238E27FC236}">
                <a16:creationId xmlns:a16="http://schemas.microsoft.com/office/drawing/2014/main" id="{3B2B0FBF-C373-F841-ADE6-338E015F2D5A}"/>
              </a:ext>
            </a:extLst>
          </p:cNvPr>
          <p:cNvSpPr/>
          <p:nvPr/>
        </p:nvSpPr>
        <p:spPr>
          <a:xfrm>
            <a:off x="815436" y="4832655"/>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31" name="Rectangle 30">
            <a:extLst>
              <a:ext uri="{FF2B5EF4-FFF2-40B4-BE49-F238E27FC236}">
                <a16:creationId xmlns:a16="http://schemas.microsoft.com/office/drawing/2014/main" id="{EC39EF3E-CB7A-024D-99CC-3D8674BAB8F6}"/>
              </a:ext>
            </a:extLst>
          </p:cNvPr>
          <p:cNvSpPr/>
          <p:nvPr/>
        </p:nvSpPr>
        <p:spPr>
          <a:xfrm>
            <a:off x="2740209" y="4832655"/>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32" name="Rectangle 31">
            <a:extLst>
              <a:ext uri="{FF2B5EF4-FFF2-40B4-BE49-F238E27FC236}">
                <a16:creationId xmlns:a16="http://schemas.microsoft.com/office/drawing/2014/main" id="{1A411D84-C45F-7742-A87E-B7C5DABC0010}"/>
              </a:ext>
            </a:extLst>
          </p:cNvPr>
          <p:cNvSpPr/>
          <p:nvPr/>
        </p:nvSpPr>
        <p:spPr>
          <a:xfrm>
            <a:off x="4664982" y="4832655"/>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a:t>
            </a:r>
          </a:p>
        </p:txBody>
      </p:sp>
      <p:sp>
        <p:nvSpPr>
          <p:cNvPr id="33" name="Rectangle 32">
            <a:hlinkClick r:id="rId2" action="ppaction://hlinksldjump"/>
            <a:extLst>
              <a:ext uri="{FF2B5EF4-FFF2-40B4-BE49-F238E27FC236}">
                <a16:creationId xmlns:a16="http://schemas.microsoft.com/office/drawing/2014/main" id="{67D4F524-3988-1646-BC7F-509C86BF255D}"/>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3166417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2" restart="whenNotActive" fill="hold" evtFilter="cancelBubble" nodeType="interactiveSeq">
                <p:stCondLst>
                  <p:cond evt="onClick" delay="0">
                    <p:tgtEl>
                      <p:spTgt spid="26"/>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7" restart="whenNotActive" fill="hold" evtFilter="cancelBubble" nodeType="interactiveSeq">
                <p:stCondLst>
                  <p:cond evt="onClick" delay="0">
                    <p:tgtEl>
                      <p:spTgt spid="2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2" restart="whenNotActive" fill="hold" evtFilter="cancelBubble" nodeType="interactiveSeq">
                <p:stCondLst>
                  <p:cond evt="onClick" delay="0">
                    <p:tgtEl>
                      <p:spTgt spid="32"/>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Yes/No Game</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1107996"/>
          </a:xfrm>
          <a:prstGeom prst="rect">
            <a:avLst/>
          </a:prstGeom>
        </p:spPr>
        <p:txBody>
          <a:bodyPr wrap="square" lIns="0" tIns="0" rIns="0" bIns="0">
            <a:spAutoFit/>
          </a:bodyPr>
          <a:lstStyle/>
          <a:p>
            <a:pPr>
              <a:spcAft>
                <a:spcPts val="1600"/>
              </a:spcAft>
            </a:pPr>
            <a:r>
              <a:rPr lang="en-GB" b="1" dirty="0">
                <a:solidFill>
                  <a:srgbClr val="3EA5DE"/>
                </a:solidFill>
              </a:rPr>
              <a:t>Instructions: </a:t>
            </a:r>
            <a:r>
              <a:rPr lang="en-GB" dirty="0"/>
              <a:t>Students ask questions to a nominated classmate. The nominated student is not allowed to answer the questions with ‘</a:t>
            </a:r>
            <a:r>
              <a:rPr lang="en-GB" dirty="0">
                <a:solidFill>
                  <a:srgbClr val="7F4292"/>
                </a:solidFill>
              </a:rPr>
              <a:t>yes</a:t>
            </a:r>
            <a:r>
              <a:rPr lang="en-GB" dirty="0"/>
              <a:t>’ or ‘</a:t>
            </a:r>
            <a:r>
              <a:rPr lang="en-GB" dirty="0">
                <a:solidFill>
                  <a:srgbClr val="7F4292"/>
                </a:solidFill>
              </a:rPr>
              <a:t>no</a:t>
            </a:r>
            <a:r>
              <a:rPr lang="en-GB" dirty="0"/>
              <a:t>’ - they have to use other words instead. When they do use ‘yes’ or ‘no’, another student is chosen. </a:t>
            </a:r>
            <a:endParaRPr lang="en-US" dirty="0"/>
          </a:p>
        </p:txBody>
      </p:sp>
      <p:sp>
        <p:nvSpPr>
          <p:cNvPr id="33" name="Rectangle 32">
            <a:extLst>
              <a:ext uri="{FF2B5EF4-FFF2-40B4-BE49-F238E27FC236}">
                <a16:creationId xmlns:a16="http://schemas.microsoft.com/office/drawing/2014/main" id="{909A5052-4680-DE41-85CF-40F00AA1ECDC}"/>
              </a:ext>
            </a:extLst>
          </p:cNvPr>
          <p:cNvSpPr/>
          <p:nvPr/>
        </p:nvSpPr>
        <p:spPr>
          <a:xfrm>
            <a:off x="886063" y="3261492"/>
            <a:ext cx="3627214" cy="2187879"/>
          </a:xfrm>
          <a:prstGeom prst="rect">
            <a:avLst/>
          </a:prstGeom>
          <a:solidFill>
            <a:srgbClr val="3EA5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spcBef>
                <a:spcPts val="1600"/>
              </a:spcBef>
            </a:pPr>
            <a:r>
              <a:rPr lang="en-GB" sz="1600" b="1" dirty="0"/>
              <a:t>Examples:</a:t>
            </a:r>
            <a:br>
              <a:rPr lang="en-GB" sz="1600" dirty="0"/>
            </a:br>
            <a:r>
              <a:rPr lang="en-US" sz="1600" dirty="0"/>
              <a:t>“Are you from Spain?”</a:t>
            </a:r>
            <a:br>
              <a:rPr lang="en-US" sz="1600" dirty="0"/>
            </a:br>
            <a:r>
              <a:rPr lang="en-US" sz="1600" dirty="0"/>
              <a:t>“I have never been to Spain, and in fact I was born in Italy.”</a:t>
            </a:r>
            <a:br>
              <a:rPr lang="en-US" sz="1600" dirty="0"/>
            </a:br>
            <a:br>
              <a:rPr lang="en-US" sz="1600" dirty="0"/>
            </a:br>
            <a:r>
              <a:rPr lang="en-US" sz="1600" dirty="0"/>
              <a:t>“Is your name Gabriel?”</a:t>
            </a:r>
            <a:br>
              <a:rPr lang="en-US" sz="1600" dirty="0"/>
            </a:br>
            <a:r>
              <a:rPr lang="en-US" sz="1600" dirty="0"/>
              <a:t>“People have never called me Gabriel, because my name is Thomas.”</a:t>
            </a:r>
            <a:endParaRPr lang="en-GB" sz="1600" dirty="0"/>
          </a:p>
        </p:txBody>
      </p:sp>
      <p:sp>
        <p:nvSpPr>
          <p:cNvPr id="34" name="Title 1">
            <a:extLst>
              <a:ext uri="{FF2B5EF4-FFF2-40B4-BE49-F238E27FC236}">
                <a16:creationId xmlns:a16="http://schemas.microsoft.com/office/drawing/2014/main" id="{5C7FD744-533F-FF42-99F5-F44701F8FB29}"/>
              </a:ext>
            </a:extLst>
          </p:cNvPr>
          <p:cNvSpPr txBox="1">
            <a:spLocks/>
          </p:cNvSpPr>
          <p:nvPr/>
        </p:nvSpPr>
        <p:spPr>
          <a:xfrm>
            <a:off x="4974824" y="3462828"/>
            <a:ext cx="2086893"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6600" dirty="0">
                <a:solidFill>
                  <a:schemeClr val="tx1"/>
                </a:solidFill>
                <a:latin typeface="+mn-lt"/>
              </a:rPr>
              <a:t>YES</a:t>
            </a:r>
            <a:endParaRPr lang="en-US" sz="6600" dirty="0">
              <a:solidFill>
                <a:schemeClr val="tx1"/>
              </a:solidFill>
              <a:latin typeface="+mn-lt"/>
            </a:endParaRPr>
          </a:p>
        </p:txBody>
      </p:sp>
      <p:sp>
        <p:nvSpPr>
          <p:cNvPr id="35" name="Title 1">
            <a:extLst>
              <a:ext uri="{FF2B5EF4-FFF2-40B4-BE49-F238E27FC236}">
                <a16:creationId xmlns:a16="http://schemas.microsoft.com/office/drawing/2014/main" id="{5C7FD744-533F-FF42-99F5-F44701F8FB29}"/>
              </a:ext>
            </a:extLst>
          </p:cNvPr>
          <p:cNvSpPr txBox="1">
            <a:spLocks/>
          </p:cNvSpPr>
          <p:nvPr/>
        </p:nvSpPr>
        <p:spPr>
          <a:xfrm>
            <a:off x="6169273" y="4455065"/>
            <a:ext cx="2086893"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6600" dirty="0">
                <a:solidFill>
                  <a:schemeClr val="tx1"/>
                </a:solidFill>
                <a:latin typeface="+mn-lt"/>
              </a:rPr>
              <a:t>NO</a:t>
            </a:r>
            <a:endParaRPr lang="en-US" sz="6600" dirty="0">
              <a:solidFill>
                <a:schemeClr val="tx1"/>
              </a:solidFill>
              <a:latin typeface="+mn-lt"/>
            </a:endParaRPr>
          </a:p>
        </p:txBody>
      </p:sp>
      <p:sp>
        <p:nvSpPr>
          <p:cNvPr id="4" name="Rectangle 3"/>
          <p:cNvSpPr/>
          <p:nvPr/>
        </p:nvSpPr>
        <p:spPr>
          <a:xfrm>
            <a:off x="6234586" y="4368736"/>
            <a:ext cx="1909325" cy="1235870"/>
          </a:xfrm>
          <a:prstGeom prst="rect">
            <a:avLst/>
          </a:prstGeom>
          <a:blipFill dpi="0" rotWithShape="1">
            <a:blip r:embed="rId2" cstate="screen">
              <a:alphaModFix amt="56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5063607" y="3384176"/>
            <a:ext cx="1909325" cy="1235870"/>
          </a:xfrm>
          <a:prstGeom prst="rect">
            <a:avLst/>
          </a:prstGeom>
          <a:blipFill dpi="0" rotWithShape="1">
            <a:blip r:embed="rId2" cstate="screen">
              <a:alphaModFix amt="56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hlinkClick r:id="rId3" action="ppaction://hlinksldjump"/>
            <a:extLst>
              <a:ext uri="{FF2B5EF4-FFF2-40B4-BE49-F238E27FC236}">
                <a16:creationId xmlns:a16="http://schemas.microsoft.com/office/drawing/2014/main" id="{7A5BA1C7-1FB3-3647-B002-F9A6D5E3D9D5}"/>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229508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What Can You Do with It? </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830997"/>
          </a:xfrm>
          <a:prstGeom prst="rect">
            <a:avLst/>
          </a:prstGeom>
        </p:spPr>
        <p:txBody>
          <a:bodyPr wrap="square" lIns="0" tIns="0" rIns="0" bIns="0">
            <a:spAutoFit/>
          </a:bodyPr>
          <a:lstStyle/>
          <a:p>
            <a:pPr lvl="0">
              <a:spcAft>
                <a:spcPts val="1600"/>
              </a:spcAft>
            </a:pPr>
            <a:r>
              <a:rPr lang="en-GB" b="1" dirty="0">
                <a:solidFill>
                  <a:srgbClr val="3EA5DE"/>
                </a:solidFill>
              </a:rPr>
              <a:t>Instructions: </a:t>
            </a:r>
            <a:r>
              <a:rPr lang="en-US" dirty="0"/>
              <a:t>Choose an object and try and think of as many things as possible that you could use it for. The winner is the student or group who can think of the most, so be as creative as possible!</a:t>
            </a:r>
          </a:p>
        </p:txBody>
      </p:sp>
      <p:sp>
        <p:nvSpPr>
          <p:cNvPr id="9" name="Rectangle 8">
            <a:extLst>
              <a:ext uri="{FF2B5EF4-FFF2-40B4-BE49-F238E27FC236}">
                <a16:creationId xmlns:a16="http://schemas.microsoft.com/office/drawing/2014/main" id="{909A5052-4680-DE41-85CF-40F00AA1ECDC}"/>
              </a:ext>
            </a:extLst>
          </p:cNvPr>
          <p:cNvSpPr/>
          <p:nvPr/>
        </p:nvSpPr>
        <p:spPr>
          <a:xfrm>
            <a:off x="4277755" y="4148838"/>
            <a:ext cx="4264777" cy="1941658"/>
          </a:xfrm>
          <a:prstGeom prst="rect">
            <a:avLst/>
          </a:prstGeom>
          <a:solidFill>
            <a:srgbClr val="7F42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spcBef>
                <a:spcPts val="1600"/>
              </a:spcBef>
            </a:pPr>
            <a:r>
              <a:rPr lang="en-GB" sz="1600" b="1" dirty="0"/>
              <a:t>Example:</a:t>
            </a:r>
            <a:r>
              <a:rPr lang="en-GB" sz="1600" dirty="0"/>
              <a:t> What can you do with a </a:t>
            </a:r>
            <a:r>
              <a:rPr lang="en-GB" sz="1600" b="1" dirty="0"/>
              <a:t>plate</a:t>
            </a:r>
            <a:r>
              <a:rPr lang="en-GB" sz="1600" dirty="0"/>
              <a:t>?</a:t>
            </a:r>
            <a:br>
              <a:rPr lang="en-GB" sz="1600" dirty="0"/>
            </a:br>
            <a:r>
              <a:rPr lang="en-GB" sz="1600" dirty="0"/>
              <a:t>You can eat off it. </a:t>
            </a:r>
            <a:br>
              <a:rPr lang="en-GB" sz="1600" dirty="0"/>
            </a:br>
            <a:r>
              <a:rPr lang="en-GB" sz="1600" dirty="0"/>
              <a:t>You can use it as a </a:t>
            </a:r>
            <a:r>
              <a:rPr lang="en-GB" sz="1600" dirty="0" err="1"/>
              <a:t>frisbee</a:t>
            </a:r>
            <a:r>
              <a:rPr lang="en-GB" sz="1600" dirty="0"/>
              <a:t>.</a:t>
            </a:r>
            <a:br>
              <a:rPr lang="en-GB" sz="1600" dirty="0"/>
            </a:br>
            <a:r>
              <a:rPr lang="en-GB" sz="1600" dirty="0"/>
              <a:t>You can cover food with it in the microwave.</a:t>
            </a:r>
            <a:br>
              <a:rPr lang="en-GB" sz="1600" dirty="0"/>
            </a:br>
            <a:r>
              <a:rPr lang="en-GB" sz="1600" dirty="0"/>
              <a:t>You can draw a circle with it.</a:t>
            </a:r>
            <a:br>
              <a:rPr lang="en-GB" sz="1600" dirty="0"/>
            </a:br>
            <a:r>
              <a:rPr lang="en-GB" sz="1600" dirty="0"/>
              <a:t>You can keep the rain off your head with it. </a:t>
            </a:r>
            <a:br>
              <a:rPr lang="en-GB" sz="1600" dirty="0"/>
            </a:br>
            <a:r>
              <a:rPr lang="en-GB" sz="1600" dirty="0"/>
              <a:t>You can put a plant pot on it. </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4648" y="4369737"/>
            <a:ext cx="755009" cy="755009"/>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2135" y="2835098"/>
            <a:ext cx="817522" cy="504442"/>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3" r="-1076"/>
          <a:stretch/>
        </p:blipFill>
        <p:spPr>
          <a:xfrm>
            <a:off x="5087506" y="2810567"/>
            <a:ext cx="753233" cy="517992"/>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04580" y="3597830"/>
            <a:ext cx="800210" cy="639477"/>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38648" y="3390571"/>
            <a:ext cx="1167819" cy="556010"/>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04580" y="5067639"/>
            <a:ext cx="572375" cy="705880"/>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42660" y="5379201"/>
            <a:ext cx="812695" cy="838821"/>
          </a:xfrm>
          <a:prstGeom prst="rect">
            <a:avLst/>
          </a:prstGeom>
        </p:spPr>
      </p:pic>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79417" y="2760444"/>
            <a:ext cx="505666" cy="793541"/>
          </a:xfrm>
          <a:prstGeom prst="rect">
            <a:avLst/>
          </a:prstGeom>
        </p:spPr>
      </p:pic>
      <p:sp>
        <p:nvSpPr>
          <p:cNvPr id="18" name="Rectangle 17">
            <a:extLst>
              <a:ext uri="{FF2B5EF4-FFF2-40B4-BE49-F238E27FC236}">
                <a16:creationId xmlns:a16="http://schemas.microsoft.com/office/drawing/2014/main" id="{279BEACF-314C-6546-91BB-17BAF27F0AB6}"/>
              </a:ext>
            </a:extLst>
          </p:cNvPr>
          <p:cNvSpPr/>
          <p:nvPr/>
        </p:nvSpPr>
        <p:spPr>
          <a:xfrm>
            <a:off x="853124" y="2832362"/>
            <a:ext cx="2192890" cy="415498"/>
          </a:xfrm>
          <a:prstGeom prst="rect">
            <a:avLst/>
          </a:prstGeom>
        </p:spPr>
        <p:txBody>
          <a:bodyPr wrap="square" lIns="0" tIns="0" rIns="0" bIns="0">
            <a:spAutoFit/>
          </a:bodyPr>
          <a:lstStyle/>
          <a:p>
            <a:pPr lvl="0">
              <a:lnSpc>
                <a:spcPct val="150000"/>
              </a:lnSpc>
              <a:spcBef>
                <a:spcPts val="1600"/>
              </a:spcBef>
              <a:spcAft>
                <a:spcPts val="1600"/>
              </a:spcAft>
            </a:pPr>
            <a:r>
              <a:rPr lang="en-US" b="1" dirty="0">
                <a:solidFill>
                  <a:srgbClr val="7F4292"/>
                </a:solidFill>
              </a:rPr>
              <a:t>brick</a:t>
            </a:r>
          </a:p>
        </p:txBody>
      </p:sp>
      <p:sp>
        <p:nvSpPr>
          <p:cNvPr id="14" name="Rectangle 13"/>
          <p:cNvSpPr/>
          <p:nvPr/>
        </p:nvSpPr>
        <p:spPr>
          <a:xfrm>
            <a:off x="3882823" y="2884897"/>
            <a:ext cx="1204683" cy="369332"/>
          </a:xfrm>
          <a:prstGeom prst="rect">
            <a:avLst/>
          </a:prstGeom>
        </p:spPr>
        <p:txBody>
          <a:bodyPr wrap="square">
            <a:spAutoFit/>
          </a:bodyPr>
          <a:lstStyle/>
          <a:p>
            <a:r>
              <a:rPr lang="en-US" b="1" dirty="0">
                <a:solidFill>
                  <a:srgbClr val="7F4292"/>
                </a:solidFill>
              </a:rPr>
              <a:t>paperclip </a:t>
            </a:r>
            <a:endParaRPr lang="en-GB" b="1" dirty="0">
              <a:solidFill>
                <a:srgbClr val="7F4292"/>
              </a:solidFill>
            </a:endParaRPr>
          </a:p>
        </p:txBody>
      </p:sp>
      <p:sp>
        <p:nvSpPr>
          <p:cNvPr id="15" name="Rectangle 14"/>
          <p:cNvSpPr/>
          <p:nvPr/>
        </p:nvSpPr>
        <p:spPr>
          <a:xfrm>
            <a:off x="1082180" y="3779506"/>
            <a:ext cx="2128706" cy="369332"/>
          </a:xfrm>
          <a:prstGeom prst="rect">
            <a:avLst/>
          </a:prstGeom>
        </p:spPr>
        <p:txBody>
          <a:bodyPr wrap="square">
            <a:spAutoFit/>
          </a:bodyPr>
          <a:lstStyle/>
          <a:p>
            <a:r>
              <a:rPr lang="en-US" b="1" dirty="0">
                <a:solidFill>
                  <a:srgbClr val="7F4292"/>
                </a:solidFill>
              </a:rPr>
              <a:t>big cardboard box</a:t>
            </a:r>
            <a:endParaRPr lang="en-GB" b="1" dirty="0">
              <a:solidFill>
                <a:srgbClr val="7F4292"/>
              </a:solidFill>
            </a:endParaRPr>
          </a:p>
        </p:txBody>
      </p:sp>
      <p:sp>
        <p:nvSpPr>
          <p:cNvPr id="16" name="Rectangle 15"/>
          <p:cNvSpPr/>
          <p:nvPr/>
        </p:nvSpPr>
        <p:spPr>
          <a:xfrm>
            <a:off x="5049774" y="3577249"/>
            <a:ext cx="1320609" cy="369332"/>
          </a:xfrm>
          <a:prstGeom prst="rect">
            <a:avLst/>
          </a:prstGeom>
        </p:spPr>
        <p:txBody>
          <a:bodyPr wrap="square">
            <a:spAutoFit/>
          </a:bodyPr>
          <a:lstStyle/>
          <a:p>
            <a:r>
              <a:rPr lang="en-US" b="1" dirty="0">
                <a:solidFill>
                  <a:srgbClr val="7F4292"/>
                </a:solidFill>
              </a:rPr>
              <a:t>pillowcase</a:t>
            </a:r>
            <a:endParaRPr lang="en-GB" b="1" dirty="0">
              <a:solidFill>
                <a:srgbClr val="7F4292"/>
              </a:solidFill>
            </a:endParaRPr>
          </a:p>
        </p:txBody>
      </p:sp>
      <p:sp>
        <p:nvSpPr>
          <p:cNvPr id="17" name="Rectangle 16"/>
          <p:cNvSpPr/>
          <p:nvPr/>
        </p:nvSpPr>
        <p:spPr>
          <a:xfrm>
            <a:off x="2604397" y="5235913"/>
            <a:ext cx="600183" cy="369332"/>
          </a:xfrm>
          <a:prstGeom prst="rect">
            <a:avLst/>
          </a:prstGeom>
        </p:spPr>
        <p:txBody>
          <a:bodyPr wrap="square">
            <a:spAutoFit/>
          </a:bodyPr>
          <a:lstStyle/>
          <a:p>
            <a:r>
              <a:rPr lang="en-US" b="1" dirty="0">
                <a:solidFill>
                  <a:srgbClr val="7F4292"/>
                </a:solidFill>
              </a:rPr>
              <a:t>tree </a:t>
            </a:r>
            <a:endParaRPr lang="en-GB" b="1" dirty="0">
              <a:solidFill>
                <a:srgbClr val="7F4292"/>
              </a:solidFill>
            </a:endParaRPr>
          </a:p>
        </p:txBody>
      </p:sp>
      <p:sp>
        <p:nvSpPr>
          <p:cNvPr id="19" name="Rectangle 18"/>
          <p:cNvSpPr/>
          <p:nvPr/>
        </p:nvSpPr>
        <p:spPr>
          <a:xfrm>
            <a:off x="651761" y="5463546"/>
            <a:ext cx="841567" cy="369332"/>
          </a:xfrm>
          <a:prstGeom prst="rect">
            <a:avLst/>
          </a:prstGeom>
        </p:spPr>
        <p:txBody>
          <a:bodyPr wrap="square">
            <a:spAutoFit/>
          </a:bodyPr>
          <a:lstStyle/>
          <a:p>
            <a:r>
              <a:rPr lang="en-US" b="1" dirty="0">
                <a:solidFill>
                  <a:srgbClr val="7F4292"/>
                </a:solidFill>
              </a:rPr>
              <a:t>guitar</a:t>
            </a:r>
            <a:endParaRPr lang="en-GB" b="1" dirty="0">
              <a:solidFill>
                <a:srgbClr val="7F4292"/>
              </a:solidFill>
            </a:endParaRPr>
          </a:p>
        </p:txBody>
      </p:sp>
      <p:sp>
        <p:nvSpPr>
          <p:cNvPr id="20" name="Rectangle 19"/>
          <p:cNvSpPr/>
          <p:nvPr/>
        </p:nvSpPr>
        <p:spPr>
          <a:xfrm>
            <a:off x="7103832" y="2763312"/>
            <a:ext cx="782368" cy="369332"/>
          </a:xfrm>
          <a:prstGeom prst="rect">
            <a:avLst/>
          </a:prstGeom>
        </p:spPr>
        <p:txBody>
          <a:bodyPr wrap="square">
            <a:spAutoFit/>
          </a:bodyPr>
          <a:lstStyle/>
          <a:p>
            <a:r>
              <a:rPr lang="en-US" b="1" dirty="0">
                <a:solidFill>
                  <a:srgbClr val="7F4292"/>
                </a:solidFill>
              </a:rPr>
              <a:t>slime</a:t>
            </a:r>
            <a:endParaRPr lang="en-GB" b="1" dirty="0">
              <a:solidFill>
                <a:srgbClr val="7F4292"/>
              </a:solidFill>
            </a:endParaRPr>
          </a:p>
        </p:txBody>
      </p:sp>
      <p:sp>
        <p:nvSpPr>
          <p:cNvPr id="21" name="Rectangle 20"/>
          <p:cNvSpPr/>
          <p:nvPr/>
        </p:nvSpPr>
        <p:spPr>
          <a:xfrm>
            <a:off x="823810" y="4635656"/>
            <a:ext cx="881511" cy="369332"/>
          </a:xfrm>
          <a:prstGeom prst="rect">
            <a:avLst/>
          </a:prstGeom>
        </p:spPr>
        <p:txBody>
          <a:bodyPr wrap="square">
            <a:spAutoFit/>
          </a:bodyPr>
          <a:lstStyle/>
          <a:p>
            <a:r>
              <a:rPr lang="en-US" b="1" dirty="0">
                <a:solidFill>
                  <a:srgbClr val="7F4292"/>
                </a:solidFill>
              </a:rPr>
              <a:t>cactus</a:t>
            </a:r>
            <a:endParaRPr lang="en-GB" b="1" dirty="0">
              <a:solidFill>
                <a:srgbClr val="7F4292"/>
              </a:solidFill>
            </a:endParaRPr>
          </a:p>
        </p:txBody>
      </p:sp>
      <p:sp>
        <p:nvSpPr>
          <p:cNvPr id="22" name="Rectangle 21">
            <a:hlinkClick r:id="rId10" action="ppaction://hlinksldjump"/>
            <a:extLst>
              <a:ext uri="{FF2B5EF4-FFF2-40B4-BE49-F238E27FC236}">
                <a16:creationId xmlns:a16="http://schemas.microsoft.com/office/drawing/2014/main" id="{B7FB06DB-384F-084C-B6A9-176198C87A7C}"/>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77595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And Then...</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62275" y="2862821"/>
            <a:ext cx="3916083" cy="2914863"/>
          </a:xfrm>
          <a:prstGeom prst="rect">
            <a:avLst/>
          </a:prstGeom>
        </p:spPr>
      </p:pic>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830997"/>
          </a:xfrm>
          <a:prstGeom prst="rect">
            <a:avLst/>
          </a:prstGeom>
        </p:spPr>
        <p:txBody>
          <a:bodyPr wrap="square" lIns="0" tIns="0" rIns="0" bIns="0">
            <a:spAutoFit/>
          </a:bodyPr>
          <a:lstStyle/>
          <a:p>
            <a:pPr>
              <a:spcAft>
                <a:spcPts val="1600"/>
              </a:spcAft>
            </a:pPr>
            <a:r>
              <a:rPr lang="en-GB" b="1" dirty="0">
                <a:solidFill>
                  <a:srgbClr val="3EA5DE"/>
                </a:solidFill>
              </a:rPr>
              <a:t>Instructions: </a:t>
            </a:r>
            <a:r>
              <a:rPr lang="en-US" dirty="0"/>
              <a:t>One student starts a story. The next student continues the story with one sentence, starting with ‘</a:t>
            </a:r>
            <a:r>
              <a:rPr lang="en-US" dirty="0">
                <a:solidFill>
                  <a:srgbClr val="7F4292"/>
                </a:solidFill>
              </a:rPr>
              <a:t>and then</a:t>
            </a:r>
            <a:r>
              <a:rPr lang="en-US" dirty="0"/>
              <a:t>’. The next student continues with a sentence starting ‘</a:t>
            </a:r>
            <a:r>
              <a:rPr lang="en-US" dirty="0">
                <a:solidFill>
                  <a:srgbClr val="7F4292"/>
                </a:solidFill>
              </a:rPr>
              <a:t>and then…’ </a:t>
            </a:r>
            <a:r>
              <a:rPr lang="en-US" dirty="0"/>
              <a:t>And so on.</a:t>
            </a:r>
          </a:p>
        </p:txBody>
      </p:sp>
      <p:sp>
        <p:nvSpPr>
          <p:cNvPr id="9" name="Rectangle 8">
            <a:extLst>
              <a:ext uri="{FF2B5EF4-FFF2-40B4-BE49-F238E27FC236}">
                <a16:creationId xmlns:a16="http://schemas.microsoft.com/office/drawing/2014/main" id="{909A5052-4680-DE41-85CF-40F00AA1ECDC}"/>
              </a:ext>
            </a:extLst>
          </p:cNvPr>
          <p:cNvSpPr/>
          <p:nvPr/>
        </p:nvSpPr>
        <p:spPr>
          <a:xfrm>
            <a:off x="886063" y="4198334"/>
            <a:ext cx="4499532" cy="1941658"/>
          </a:xfrm>
          <a:prstGeom prst="rect">
            <a:avLst/>
          </a:prstGeom>
          <a:solidFill>
            <a:srgbClr val="3EA5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spcBef>
                <a:spcPts val="1600"/>
              </a:spcBef>
            </a:pPr>
            <a:r>
              <a:rPr lang="en-GB" sz="1600" b="1" dirty="0"/>
              <a:t>Example:</a:t>
            </a:r>
            <a:r>
              <a:rPr lang="en-GB" sz="1600" dirty="0"/>
              <a:t>                                                        There once was a very hungry hamster.</a:t>
            </a:r>
            <a:br>
              <a:rPr lang="en-GB" sz="1600" dirty="0"/>
            </a:br>
            <a:r>
              <a:rPr lang="en-GB" sz="1600" dirty="0"/>
              <a:t>And then he saw some food outside of his cage.</a:t>
            </a:r>
            <a:br>
              <a:rPr lang="en-GB" sz="1600" dirty="0"/>
            </a:br>
            <a:r>
              <a:rPr lang="en-GB" sz="1600" dirty="0"/>
              <a:t>And then he opened the door of his cage and went outside.</a:t>
            </a:r>
            <a:br>
              <a:rPr lang="en-GB" sz="1600" dirty="0"/>
            </a:br>
            <a:r>
              <a:rPr lang="en-GB" sz="1600" dirty="0"/>
              <a:t>And then he saw a cat!</a:t>
            </a:r>
            <a:br>
              <a:rPr lang="en-GB" sz="1600" dirty="0"/>
            </a:br>
            <a:r>
              <a:rPr lang="en-GB" sz="1600" dirty="0"/>
              <a:t>And then…</a:t>
            </a:r>
          </a:p>
        </p:txBody>
      </p:sp>
      <p:sp>
        <p:nvSpPr>
          <p:cNvPr id="23" name="Title 1">
            <a:extLst>
              <a:ext uri="{FF2B5EF4-FFF2-40B4-BE49-F238E27FC236}">
                <a16:creationId xmlns:a16="http://schemas.microsoft.com/office/drawing/2014/main" id="{5C7FD744-533F-FF42-99F5-F44701F8FB29}"/>
              </a:ext>
            </a:extLst>
          </p:cNvPr>
          <p:cNvSpPr txBox="1">
            <a:spLocks/>
          </p:cNvSpPr>
          <p:nvPr/>
        </p:nvSpPr>
        <p:spPr>
          <a:xfrm>
            <a:off x="6276931" y="4997166"/>
            <a:ext cx="1944280" cy="343993"/>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rgbClr val="7F4292"/>
                </a:solidFill>
              </a:rPr>
              <a:t>And Then...</a:t>
            </a:r>
            <a:endParaRPr lang="en-US" sz="2000" dirty="0">
              <a:solidFill>
                <a:srgbClr val="7F4292"/>
              </a:solidFill>
            </a:endParaRPr>
          </a:p>
        </p:txBody>
      </p:sp>
      <p:sp>
        <p:nvSpPr>
          <p:cNvPr id="7" name="Rectangle 6">
            <a:hlinkClick r:id="rId3" action="ppaction://hlinksldjump"/>
            <a:extLst>
              <a:ext uri="{FF2B5EF4-FFF2-40B4-BE49-F238E27FC236}">
                <a16:creationId xmlns:a16="http://schemas.microsoft.com/office/drawing/2014/main" id="{75277566-AC9B-D948-B2B7-DA35B9A30254}"/>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2677477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Would You Rather?</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0581" y="1568997"/>
            <a:ext cx="7610409" cy="830997"/>
          </a:xfrm>
          <a:prstGeom prst="rect">
            <a:avLst/>
          </a:prstGeom>
        </p:spPr>
        <p:txBody>
          <a:bodyPr wrap="square" lIns="0" tIns="0" rIns="0" bIns="0">
            <a:spAutoFit/>
          </a:bodyPr>
          <a:lstStyle/>
          <a:p>
            <a:pPr lvl="0">
              <a:spcAft>
                <a:spcPts val="1600"/>
              </a:spcAft>
            </a:pPr>
            <a:r>
              <a:rPr lang="en-GB" b="1" dirty="0">
                <a:solidFill>
                  <a:srgbClr val="3EA5DE"/>
                </a:solidFill>
              </a:rPr>
              <a:t>Instructions: </a:t>
            </a:r>
            <a:r>
              <a:rPr lang="en-US" dirty="0"/>
              <a:t>Click on the boxes to reveal the questions. Ask and answer the questions with your partner or class. Give the reasons for your opinion. Then, think of your own questions.</a:t>
            </a:r>
          </a:p>
        </p:txBody>
      </p:sp>
      <p:sp>
        <p:nvSpPr>
          <p:cNvPr id="7" name="Rectangle 6">
            <a:extLst>
              <a:ext uri="{FF2B5EF4-FFF2-40B4-BE49-F238E27FC236}">
                <a16:creationId xmlns:a16="http://schemas.microsoft.com/office/drawing/2014/main" id="{03C7C7EA-5ED2-F74F-9A45-B2482BE37FDC}"/>
              </a:ext>
            </a:extLst>
          </p:cNvPr>
          <p:cNvSpPr/>
          <p:nvPr/>
        </p:nvSpPr>
        <p:spPr>
          <a:xfrm>
            <a:off x="880581" y="2605248"/>
            <a:ext cx="7447720" cy="384440"/>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500" dirty="0">
                <a:solidFill>
                  <a:srgbClr val="3EA5DE"/>
                </a:solidFill>
              </a:rPr>
              <a:t>Would you rather be a hamster the size of a T. rex, or a T. rex the size of a hamster?</a:t>
            </a:r>
          </a:p>
        </p:txBody>
      </p:sp>
      <p:sp>
        <p:nvSpPr>
          <p:cNvPr id="8" name="Rectangle 7">
            <a:extLst>
              <a:ext uri="{FF2B5EF4-FFF2-40B4-BE49-F238E27FC236}">
                <a16:creationId xmlns:a16="http://schemas.microsoft.com/office/drawing/2014/main" id="{F167AD26-D14D-3445-B40F-0347027D94E7}"/>
              </a:ext>
            </a:extLst>
          </p:cNvPr>
          <p:cNvSpPr/>
          <p:nvPr/>
        </p:nvSpPr>
        <p:spPr>
          <a:xfrm>
            <a:off x="875099" y="2607189"/>
            <a:ext cx="7453202" cy="382499"/>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t>
            </a:r>
            <a:endParaRPr lang="en-US" sz="3200" dirty="0">
              <a:solidFill>
                <a:schemeClr val="bg1"/>
              </a:solidFill>
            </a:endParaRPr>
          </a:p>
        </p:txBody>
      </p:sp>
      <p:sp>
        <p:nvSpPr>
          <p:cNvPr id="10" name="Rectangle 9">
            <a:extLst>
              <a:ext uri="{FF2B5EF4-FFF2-40B4-BE49-F238E27FC236}">
                <a16:creationId xmlns:a16="http://schemas.microsoft.com/office/drawing/2014/main" id="{03C7C7EA-5ED2-F74F-9A45-B2482BE37FDC}"/>
              </a:ext>
            </a:extLst>
          </p:cNvPr>
          <p:cNvSpPr/>
          <p:nvPr/>
        </p:nvSpPr>
        <p:spPr>
          <a:xfrm>
            <a:off x="2795028" y="3112481"/>
            <a:ext cx="3618825" cy="384440"/>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500" dirty="0">
                <a:solidFill>
                  <a:srgbClr val="3EA5DE"/>
                </a:solidFill>
              </a:rPr>
              <a:t>Would you rather eat worms or a snail?</a:t>
            </a:r>
          </a:p>
        </p:txBody>
      </p:sp>
      <p:sp>
        <p:nvSpPr>
          <p:cNvPr id="11" name="Rectangle 10">
            <a:extLst>
              <a:ext uri="{FF2B5EF4-FFF2-40B4-BE49-F238E27FC236}">
                <a16:creationId xmlns:a16="http://schemas.microsoft.com/office/drawing/2014/main" id="{03C7C7EA-5ED2-F74F-9A45-B2482BE37FDC}"/>
              </a:ext>
            </a:extLst>
          </p:cNvPr>
          <p:cNvSpPr/>
          <p:nvPr/>
        </p:nvSpPr>
        <p:spPr>
          <a:xfrm>
            <a:off x="2200560" y="3617479"/>
            <a:ext cx="4823933" cy="384440"/>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500" dirty="0">
                <a:solidFill>
                  <a:srgbClr val="3EA5DE"/>
                </a:solidFill>
              </a:rPr>
              <a:t>Would you rather live on a tropical island or in a city?</a:t>
            </a:r>
          </a:p>
        </p:txBody>
      </p:sp>
      <p:sp>
        <p:nvSpPr>
          <p:cNvPr id="12" name="Rectangle 11">
            <a:extLst>
              <a:ext uri="{FF2B5EF4-FFF2-40B4-BE49-F238E27FC236}">
                <a16:creationId xmlns:a16="http://schemas.microsoft.com/office/drawing/2014/main" id="{03C7C7EA-5ED2-F74F-9A45-B2482BE37FDC}"/>
              </a:ext>
            </a:extLst>
          </p:cNvPr>
          <p:cNvSpPr/>
          <p:nvPr/>
        </p:nvSpPr>
        <p:spPr>
          <a:xfrm>
            <a:off x="2231209" y="4126282"/>
            <a:ext cx="4759728" cy="384440"/>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500" dirty="0">
                <a:solidFill>
                  <a:srgbClr val="3EA5DE"/>
                </a:solidFill>
              </a:rPr>
              <a:t>Would you rather live in a treehouse or underground?</a:t>
            </a:r>
          </a:p>
        </p:txBody>
      </p:sp>
      <p:sp>
        <p:nvSpPr>
          <p:cNvPr id="13" name="Rectangle 12">
            <a:extLst>
              <a:ext uri="{FF2B5EF4-FFF2-40B4-BE49-F238E27FC236}">
                <a16:creationId xmlns:a16="http://schemas.microsoft.com/office/drawing/2014/main" id="{03C7C7EA-5ED2-F74F-9A45-B2482BE37FDC}"/>
              </a:ext>
            </a:extLst>
          </p:cNvPr>
          <p:cNvSpPr/>
          <p:nvPr/>
        </p:nvSpPr>
        <p:spPr>
          <a:xfrm>
            <a:off x="1887260" y="4630900"/>
            <a:ext cx="5481181" cy="384440"/>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500" dirty="0">
                <a:solidFill>
                  <a:srgbClr val="3EA5DE"/>
                </a:solidFill>
              </a:rPr>
              <a:t>Would you rather be able to fly or be able to become invisible?</a:t>
            </a:r>
          </a:p>
        </p:txBody>
      </p:sp>
      <p:sp>
        <p:nvSpPr>
          <p:cNvPr id="14" name="Rectangle 13">
            <a:extLst>
              <a:ext uri="{FF2B5EF4-FFF2-40B4-BE49-F238E27FC236}">
                <a16:creationId xmlns:a16="http://schemas.microsoft.com/office/drawing/2014/main" id="{03C7C7EA-5ED2-F74F-9A45-B2482BE37FDC}"/>
              </a:ext>
            </a:extLst>
          </p:cNvPr>
          <p:cNvSpPr/>
          <p:nvPr/>
        </p:nvSpPr>
        <p:spPr>
          <a:xfrm>
            <a:off x="2225727" y="5140074"/>
            <a:ext cx="4765210" cy="384440"/>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500" dirty="0">
                <a:solidFill>
                  <a:srgbClr val="3EA5DE"/>
                </a:solidFill>
              </a:rPr>
              <a:t>Would you rather go to the North Pole or the Sahara?</a:t>
            </a:r>
          </a:p>
        </p:txBody>
      </p:sp>
      <p:sp>
        <p:nvSpPr>
          <p:cNvPr id="15" name="Rectangle 14">
            <a:extLst>
              <a:ext uri="{FF2B5EF4-FFF2-40B4-BE49-F238E27FC236}">
                <a16:creationId xmlns:a16="http://schemas.microsoft.com/office/drawing/2014/main" id="{03C7C7EA-5ED2-F74F-9A45-B2482BE37FDC}"/>
              </a:ext>
            </a:extLst>
          </p:cNvPr>
          <p:cNvSpPr/>
          <p:nvPr/>
        </p:nvSpPr>
        <p:spPr>
          <a:xfrm>
            <a:off x="1881778" y="5642711"/>
            <a:ext cx="5486663" cy="384440"/>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500" dirty="0">
                <a:solidFill>
                  <a:srgbClr val="3EA5DE"/>
                </a:solidFill>
              </a:rPr>
              <a:t>Would you rather sing on stage or do extra maths homework?</a:t>
            </a:r>
          </a:p>
        </p:txBody>
      </p:sp>
      <p:sp>
        <p:nvSpPr>
          <p:cNvPr id="16" name="Rectangle 15">
            <a:extLst>
              <a:ext uri="{FF2B5EF4-FFF2-40B4-BE49-F238E27FC236}">
                <a16:creationId xmlns:a16="http://schemas.microsoft.com/office/drawing/2014/main" id="{03C7C7EA-5ED2-F74F-9A45-B2482BE37FDC}"/>
              </a:ext>
            </a:extLst>
          </p:cNvPr>
          <p:cNvSpPr/>
          <p:nvPr/>
        </p:nvSpPr>
        <p:spPr>
          <a:xfrm>
            <a:off x="2200560" y="6149944"/>
            <a:ext cx="4823933" cy="384440"/>
          </a:xfrm>
          <a:prstGeom prst="rect">
            <a:avLst/>
          </a:prstGeom>
          <a:solidFill>
            <a:schemeClr val="bg1"/>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500" dirty="0">
                <a:solidFill>
                  <a:srgbClr val="3EA5DE"/>
                </a:solidFill>
              </a:rPr>
              <a:t>Would you rather have a pet dragon or a pet unicorn?</a:t>
            </a:r>
          </a:p>
        </p:txBody>
      </p:sp>
      <p:sp>
        <p:nvSpPr>
          <p:cNvPr id="17" name="Rectangle 16">
            <a:extLst>
              <a:ext uri="{FF2B5EF4-FFF2-40B4-BE49-F238E27FC236}">
                <a16:creationId xmlns:a16="http://schemas.microsoft.com/office/drawing/2014/main" id="{F167AD26-D14D-3445-B40F-0347027D94E7}"/>
              </a:ext>
            </a:extLst>
          </p:cNvPr>
          <p:cNvSpPr/>
          <p:nvPr/>
        </p:nvSpPr>
        <p:spPr>
          <a:xfrm>
            <a:off x="2789546" y="3114422"/>
            <a:ext cx="3624307" cy="382499"/>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t>
            </a:r>
            <a:endParaRPr lang="en-US" sz="3200" dirty="0">
              <a:solidFill>
                <a:schemeClr val="bg1"/>
              </a:solidFill>
            </a:endParaRPr>
          </a:p>
        </p:txBody>
      </p:sp>
      <p:sp>
        <p:nvSpPr>
          <p:cNvPr id="18" name="Rectangle 17">
            <a:extLst>
              <a:ext uri="{FF2B5EF4-FFF2-40B4-BE49-F238E27FC236}">
                <a16:creationId xmlns:a16="http://schemas.microsoft.com/office/drawing/2014/main" id="{F167AD26-D14D-3445-B40F-0347027D94E7}"/>
              </a:ext>
            </a:extLst>
          </p:cNvPr>
          <p:cNvSpPr/>
          <p:nvPr/>
        </p:nvSpPr>
        <p:spPr>
          <a:xfrm>
            <a:off x="2200560" y="3618449"/>
            <a:ext cx="4823933" cy="382499"/>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t>
            </a:r>
            <a:endParaRPr lang="en-US" sz="3200" dirty="0">
              <a:solidFill>
                <a:schemeClr val="bg1"/>
              </a:solidFill>
            </a:endParaRPr>
          </a:p>
        </p:txBody>
      </p:sp>
      <p:sp>
        <p:nvSpPr>
          <p:cNvPr id="19" name="Rectangle 18">
            <a:extLst>
              <a:ext uri="{FF2B5EF4-FFF2-40B4-BE49-F238E27FC236}">
                <a16:creationId xmlns:a16="http://schemas.microsoft.com/office/drawing/2014/main" id="{F167AD26-D14D-3445-B40F-0347027D94E7}"/>
              </a:ext>
            </a:extLst>
          </p:cNvPr>
          <p:cNvSpPr/>
          <p:nvPr/>
        </p:nvSpPr>
        <p:spPr>
          <a:xfrm>
            <a:off x="2225727" y="4128223"/>
            <a:ext cx="4765210" cy="382499"/>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t>
            </a:r>
            <a:endParaRPr lang="en-US" sz="3200" dirty="0">
              <a:solidFill>
                <a:schemeClr val="bg1"/>
              </a:solidFill>
            </a:endParaRPr>
          </a:p>
        </p:txBody>
      </p:sp>
      <p:sp>
        <p:nvSpPr>
          <p:cNvPr id="20" name="Rectangle 19">
            <a:extLst>
              <a:ext uri="{FF2B5EF4-FFF2-40B4-BE49-F238E27FC236}">
                <a16:creationId xmlns:a16="http://schemas.microsoft.com/office/drawing/2014/main" id="{F167AD26-D14D-3445-B40F-0347027D94E7}"/>
              </a:ext>
            </a:extLst>
          </p:cNvPr>
          <p:cNvSpPr/>
          <p:nvPr/>
        </p:nvSpPr>
        <p:spPr>
          <a:xfrm>
            <a:off x="1881778" y="4629710"/>
            <a:ext cx="5486663" cy="382499"/>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t>
            </a:r>
            <a:endParaRPr lang="en-US" sz="3200" dirty="0">
              <a:solidFill>
                <a:schemeClr val="bg1"/>
              </a:solidFill>
            </a:endParaRPr>
          </a:p>
        </p:txBody>
      </p:sp>
      <p:sp>
        <p:nvSpPr>
          <p:cNvPr id="21" name="Rectangle 20">
            <a:extLst>
              <a:ext uri="{FF2B5EF4-FFF2-40B4-BE49-F238E27FC236}">
                <a16:creationId xmlns:a16="http://schemas.microsoft.com/office/drawing/2014/main" id="{F167AD26-D14D-3445-B40F-0347027D94E7}"/>
              </a:ext>
            </a:extLst>
          </p:cNvPr>
          <p:cNvSpPr/>
          <p:nvPr/>
        </p:nvSpPr>
        <p:spPr>
          <a:xfrm>
            <a:off x="2225727" y="5136943"/>
            <a:ext cx="4823933" cy="382499"/>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t>
            </a:r>
            <a:endParaRPr lang="en-US" sz="3200" dirty="0">
              <a:solidFill>
                <a:schemeClr val="bg1"/>
              </a:solidFill>
            </a:endParaRPr>
          </a:p>
        </p:txBody>
      </p:sp>
      <p:sp>
        <p:nvSpPr>
          <p:cNvPr id="22" name="Rectangle 21">
            <a:extLst>
              <a:ext uri="{FF2B5EF4-FFF2-40B4-BE49-F238E27FC236}">
                <a16:creationId xmlns:a16="http://schemas.microsoft.com/office/drawing/2014/main" id="{F167AD26-D14D-3445-B40F-0347027D94E7}"/>
              </a:ext>
            </a:extLst>
          </p:cNvPr>
          <p:cNvSpPr/>
          <p:nvPr/>
        </p:nvSpPr>
        <p:spPr>
          <a:xfrm>
            <a:off x="1881778" y="5636263"/>
            <a:ext cx="5486663" cy="382499"/>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t>
            </a:r>
            <a:endParaRPr lang="en-US" sz="3200" dirty="0">
              <a:solidFill>
                <a:schemeClr val="bg1"/>
              </a:solidFill>
            </a:endParaRPr>
          </a:p>
        </p:txBody>
      </p:sp>
      <p:sp>
        <p:nvSpPr>
          <p:cNvPr id="24" name="Rectangle 23">
            <a:extLst>
              <a:ext uri="{FF2B5EF4-FFF2-40B4-BE49-F238E27FC236}">
                <a16:creationId xmlns:a16="http://schemas.microsoft.com/office/drawing/2014/main" id="{F167AD26-D14D-3445-B40F-0347027D94E7}"/>
              </a:ext>
            </a:extLst>
          </p:cNvPr>
          <p:cNvSpPr/>
          <p:nvPr/>
        </p:nvSpPr>
        <p:spPr>
          <a:xfrm>
            <a:off x="2200560" y="6148568"/>
            <a:ext cx="4823933" cy="382499"/>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t>
            </a:r>
            <a:endParaRPr lang="en-US" sz="3200" dirty="0">
              <a:solidFill>
                <a:schemeClr val="bg1"/>
              </a:solidFill>
            </a:endParaRPr>
          </a:p>
        </p:txBody>
      </p:sp>
      <p:sp>
        <p:nvSpPr>
          <p:cNvPr id="23" name="Rectangle 22">
            <a:hlinkClick r:id="rId2" action="ppaction://hlinksldjump"/>
            <a:extLst>
              <a:ext uri="{FF2B5EF4-FFF2-40B4-BE49-F238E27FC236}">
                <a16:creationId xmlns:a16="http://schemas.microsoft.com/office/drawing/2014/main" id="{16A2E259-3954-4E4B-8785-4E79C4C7BB2E}"/>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1988630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8" grpId="0" animBg="1"/>
      <p:bldP spid="17" grpId="0" animBg="1"/>
      <p:bldP spid="18" grpId="0" animBg="1"/>
      <p:bldP spid="19" grpId="0" animBg="1"/>
      <p:bldP spid="20" grpId="0" animBg="1"/>
      <p:bldP spid="21" grpId="0" animBg="1"/>
      <p:bldP spid="22"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Interview a Celebrity</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766794" y="1694207"/>
            <a:ext cx="7610409" cy="1107996"/>
          </a:xfrm>
          <a:prstGeom prst="rect">
            <a:avLst/>
          </a:prstGeom>
        </p:spPr>
        <p:txBody>
          <a:bodyPr wrap="square" lIns="0" tIns="0" rIns="0" bIns="0">
            <a:spAutoFit/>
          </a:bodyPr>
          <a:lstStyle/>
          <a:p>
            <a:pPr lvl="0">
              <a:spcAft>
                <a:spcPts val="1600"/>
              </a:spcAft>
            </a:pPr>
            <a:r>
              <a:rPr lang="en-GB" b="1" dirty="0">
                <a:solidFill>
                  <a:srgbClr val="3EA5DE"/>
                </a:solidFill>
              </a:rPr>
              <a:t>Instructions: </a:t>
            </a:r>
            <a:r>
              <a:rPr lang="en-GB" dirty="0"/>
              <a:t>Think of a celebrity you’d like to meet one day. It can be a real or imaginary person, alive or dead. Think of five questions you would ask them. One student will then pretend to be the celebrity and answer the questions ‘in character’. </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1561" y="2757399"/>
            <a:ext cx="4290374" cy="3970571"/>
          </a:xfrm>
          <a:prstGeom prst="rect">
            <a:avLst/>
          </a:prstGeom>
        </p:spPr>
      </p:pic>
      <p:pic>
        <p:nvPicPr>
          <p:cNvPr id="23" name="Picture 22" descr="Shape, circle&#10;&#10;Description automatically generated">
            <a:extLst>
              <a:ext uri="{FF2B5EF4-FFF2-40B4-BE49-F238E27FC236}">
                <a16:creationId xmlns:a16="http://schemas.microsoft.com/office/drawing/2014/main" id="{C67B56C0-116C-2045-8E87-5327B5922F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2377" y="3699022"/>
            <a:ext cx="3028949" cy="3028949"/>
          </a:xfrm>
          <a:prstGeom prst="rect">
            <a:avLst/>
          </a:prstGeom>
        </p:spPr>
      </p:pic>
      <p:pic>
        <p:nvPicPr>
          <p:cNvPr id="25" name="Picture 24" descr="Shape, circle&#10;&#10;Description automatically generated">
            <a:extLst>
              <a:ext uri="{FF2B5EF4-FFF2-40B4-BE49-F238E27FC236}">
                <a16:creationId xmlns:a16="http://schemas.microsoft.com/office/drawing/2014/main" id="{A2557D93-D3E5-7D43-9DC3-E3F1120EE5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062" y="2737576"/>
            <a:ext cx="2792403" cy="2792403"/>
          </a:xfrm>
          <a:prstGeom prst="rect">
            <a:avLst/>
          </a:prstGeom>
        </p:spPr>
      </p:pic>
      <p:pic>
        <p:nvPicPr>
          <p:cNvPr id="26" name="Picture 25" descr="Shape, circle&#10;&#10;Description automatically generated">
            <a:extLst>
              <a:ext uri="{FF2B5EF4-FFF2-40B4-BE49-F238E27FC236}">
                <a16:creationId xmlns:a16="http://schemas.microsoft.com/office/drawing/2014/main" id="{C67B56C0-116C-2045-8E87-5327B5922F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61692" y="2518781"/>
            <a:ext cx="2182536" cy="2182536"/>
          </a:xfrm>
          <a:prstGeom prst="rect">
            <a:avLst/>
          </a:prstGeom>
        </p:spPr>
      </p:pic>
      <p:pic>
        <p:nvPicPr>
          <p:cNvPr id="27" name="Picture 26" descr="Shape, circle&#10;&#10;Description automatically generated">
            <a:extLst>
              <a:ext uri="{FF2B5EF4-FFF2-40B4-BE49-F238E27FC236}">
                <a16:creationId xmlns:a16="http://schemas.microsoft.com/office/drawing/2014/main" id="{A2557D93-D3E5-7D43-9DC3-E3F1120EE5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75968" y="3268195"/>
            <a:ext cx="1731164" cy="1731164"/>
          </a:xfrm>
          <a:prstGeom prst="rect">
            <a:avLst/>
          </a:prstGeom>
        </p:spPr>
      </p:pic>
      <p:sp>
        <p:nvSpPr>
          <p:cNvPr id="9" name="Rectangle 8">
            <a:hlinkClick r:id="rId7" action="ppaction://hlinksldjump"/>
            <a:extLst>
              <a:ext uri="{FF2B5EF4-FFF2-40B4-BE49-F238E27FC236}">
                <a16:creationId xmlns:a16="http://schemas.microsoft.com/office/drawing/2014/main" id="{72F0A35B-F32E-FF4E-AF68-01E213FAAFA7}"/>
              </a:ext>
            </a:extLst>
          </p:cNvPr>
          <p:cNvSpPr/>
          <p:nvPr/>
        </p:nvSpPr>
        <p:spPr>
          <a:xfrm>
            <a:off x="226959" y="626363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279991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10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17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24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Picture Prompt</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0580" y="1659991"/>
            <a:ext cx="7610409" cy="553998"/>
          </a:xfrm>
          <a:prstGeom prst="rect">
            <a:avLst/>
          </a:prstGeom>
        </p:spPr>
        <p:txBody>
          <a:bodyPr wrap="square" lIns="0" tIns="0" rIns="0" bIns="0">
            <a:spAutoFit/>
          </a:bodyPr>
          <a:lstStyle/>
          <a:p>
            <a:pPr>
              <a:spcAft>
                <a:spcPts val="1600"/>
              </a:spcAft>
            </a:pPr>
            <a:r>
              <a:rPr lang="en-GB" b="1" dirty="0">
                <a:solidFill>
                  <a:srgbClr val="3EA5DE"/>
                </a:solidFill>
              </a:rPr>
              <a:t>Instructions: </a:t>
            </a:r>
            <a:r>
              <a:rPr lang="en-US" dirty="0"/>
              <a:t>Choose a picture. What’s happening in the story? What happened before? What’s going to happen next?</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0580" y="2571692"/>
            <a:ext cx="2394579" cy="1693244"/>
          </a:xfrm>
          <a:prstGeom prst="rect">
            <a:avLst/>
          </a:prstGeom>
          <a:ln w="38100">
            <a:solidFill>
              <a:srgbClr val="7F4292"/>
            </a:solidFill>
            <a:miter lim="800000"/>
          </a:ln>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8756" r="8756"/>
          <a:stretch/>
        </p:blipFill>
        <p:spPr>
          <a:xfrm>
            <a:off x="2187424" y="4471765"/>
            <a:ext cx="2384575" cy="1693243"/>
          </a:xfrm>
          <a:prstGeom prst="rect">
            <a:avLst/>
          </a:prstGeom>
          <a:solidFill>
            <a:srgbClr val="ACDDFC"/>
          </a:solidFill>
          <a:ln w="38100">
            <a:solidFill>
              <a:srgbClr val="7F4292"/>
            </a:solidFill>
            <a:miter lim="800000"/>
          </a:ln>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0319" y="2561199"/>
            <a:ext cx="2394579" cy="1693244"/>
          </a:xfrm>
          <a:prstGeom prst="rect">
            <a:avLst/>
          </a:prstGeom>
          <a:ln w="38100">
            <a:solidFill>
              <a:srgbClr val="7F4292"/>
            </a:solidFill>
            <a:miter lim="800000"/>
          </a:ln>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1565" y="4471766"/>
            <a:ext cx="2394577" cy="1693243"/>
          </a:xfrm>
          <a:prstGeom prst="rect">
            <a:avLst/>
          </a:prstGeom>
          <a:ln w="38100">
            <a:solidFill>
              <a:srgbClr val="7F4292"/>
            </a:solidFill>
            <a:miter lim="800000"/>
          </a:ln>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r="275"/>
          <a:stretch/>
        </p:blipFill>
        <p:spPr>
          <a:xfrm>
            <a:off x="6100059" y="2571692"/>
            <a:ext cx="2390931" cy="1682751"/>
          </a:xfrm>
          <a:prstGeom prst="rect">
            <a:avLst/>
          </a:prstGeom>
          <a:ln w="38100">
            <a:solidFill>
              <a:srgbClr val="7F4292"/>
            </a:solidFill>
            <a:miter lim="800000"/>
          </a:ln>
        </p:spPr>
      </p:pic>
      <p:sp>
        <p:nvSpPr>
          <p:cNvPr id="9" name="Rectangle 8">
            <a:hlinkClick r:id="rId7" action="ppaction://hlinksldjump"/>
            <a:extLst>
              <a:ext uri="{FF2B5EF4-FFF2-40B4-BE49-F238E27FC236}">
                <a16:creationId xmlns:a16="http://schemas.microsoft.com/office/drawing/2014/main" id="{6DA9EFAB-C805-C54E-ABC1-35DB30D90458}"/>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3798615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Roll of the Dice Story</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830997"/>
          </a:xfrm>
          <a:prstGeom prst="rect">
            <a:avLst/>
          </a:prstGeom>
        </p:spPr>
        <p:txBody>
          <a:bodyPr wrap="square" lIns="0" tIns="0" rIns="0" bIns="0">
            <a:spAutoFit/>
          </a:bodyPr>
          <a:lstStyle/>
          <a:p>
            <a:pPr>
              <a:spcAft>
                <a:spcPts val="1600"/>
              </a:spcAft>
            </a:pPr>
            <a:r>
              <a:rPr lang="en-GB" b="1" dirty="0">
                <a:solidFill>
                  <a:srgbClr val="3EA5DE"/>
                </a:solidFill>
              </a:rPr>
              <a:t>Instructions: </a:t>
            </a:r>
            <a:r>
              <a:rPr lang="en-GB" dirty="0"/>
              <a:t>Choose one of the storyboards. Roll a dice four times - once for each row. Select the element from each row which corresponds to the number rolled. Then, use all the elements to make a story together. </a:t>
            </a:r>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843" y="3064968"/>
            <a:ext cx="3850546" cy="2722165"/>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l="4540" t="6607" r="4518" b="8911"/>
          <a:stretch/>
        </p:blipFill>
        <p:spPr>
          <a:xfrm>
            <a:off x="4571999" y="3064968"/>
            <a:ext cx="4032083" cy="2647935"/>
          </a:xfrm>
          <a:prstGeom prst="rect">
            <a:avLst/>
          </a:prstGeom>
        </p:spPr>
      </p:pic>
      <p:sp>
        <p:nvSpPr>
          <p:cNvPr id="6" name="Rectangle 5">
            <a:hlinkClick r:id="rId4" action="ppaction://hlinksldjump"/>
            <a:extLst>
              <a:ext uri="{FF2B5EF4-FFF2-40B4-BE49-F238E27FC236}">
                <a16:creationId xmlns:a16="http://schemas.microsoft.com/office/drawing/2014/main" id="{3096D868-090A-8D47-A088-F39B48B16393}"/>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3268586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pPr lvl="0" algn="ctr">
              <a:lnSpc>
                <a:spcPct val="100000"/>
              </a:lnSpc>
              <a:spcBef>
                <a:spcPts val="0"/>
              </a:spcBef>
              <a:buClr>
                <a:schemeClr val="dk1"/>
              </a:buClr>
              <a:buSzPts val="1100"/>
            </a:pPr>
            <a:r>
              <a:rPr lang="en-GB" dirty="0">
                <a:solidFill>
                  <a:schemeClr val="dk1"/>
                </a:solidFill>
              </a:rPr>
              <a:t>Desert Island </a:t>
            </a:r>
            <a:endParaRPr lang="en-GB" dirty="0"/>
          </a:p>
        </p:txBody>
      </p:sp>
      <p:sp>
        <p:nvSpPr>
          <p:cNvPr id="3" name="Rectangle 2">
            <a:extLst>
              <a:ext uri="{FF2B5EF4-FFF2-40B4-BE49-F238E27FC236}">
                <a16:creationId xmlns:a16="http://schemas.microsoft.com/office/drawing/2014/main" id="{279BEACF-314C-6546-91BB-17BAF27F0AB6}"/>
              </a:ext>
            </a:extLst>
          </p:cNvPr>
          <p:cNvSpPr/>
          <p:nvPr/>
        </p:nvSpPr>
        <p:spPr>
          <a:xfrm>
            <a:off x="805343" y="1736529"/>
            <a:ext cx="7691129" cy="553998"/>
          </a:xfrm>
          <a:prstGeom prst="rect">
            <a:avLst/>
          </a:prstGeom>
        </p:spPr>
        <p:txBody>
          <a:bodyPr wrap="square" lIns="0" tIns="0" rIns="0" bIns="0">
            <a:spAutoFit/>
          </a:bodyPr>
          <a:lstStyle/>
          <a:p>
            <a:pPr lvl="0">
              <a:spcAft>
                <a:spcPts val="1600"/>
              </a:spcAft>
            </a:pPr>
            <a:r>
              <a:rPr lang="en-GB" b="1" dirty="0">
                <a:solidFill>
                  <a:srgbClr val="3EA5DE"/>
                </a:solidFill>
              </a:rPr>
              <a:t>Instructions: </a:t>
            </a:r>
            <a:r>
              <a:rPr lang="en-US" dirty="0"/>
              <a:t>Imagine you are going to a desert island for a year. You can only take </a:t>
            </a:r>
            <a:r>
              <a:rPr lang="en-US" dirty="0">
                <a:solidFill>
                  <a:srgbClr val="7F4292"/>
                </a:solidFill>
              </a:rPr>
              <a:t>five</a:t>
            </a:r>
            <a:r>
              <a:rPr lang="en-US" dirty="0"/>
              <a:t> objects with you. What do you choose? Here are some ideas...</a:t>
            </a:r>
          </a:p>
        </p:txBody>
      </p:sp>
      <p:pic>
        <p:nvPicPr>
          <p:cNvPr id="21" name="Picture 2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191" y="4137291"/>
            <a:ext cx="952453" cy="1489046"/>
          </a:xfrm>
          <a:prstGeom prst="rect">
            <a:avLst/>
          </a:prstGeom>
        </p:spPr>
      </p:pic>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590875">
            <a:off x="3802359" y="5156905"/>
            <a:ext cx="1691083" cy="1218487"/>
          </a:xfrm>
          <a:prstGeom prst="rect">
            <a:avLst/>
          </a:prstGeom>
        </p:spPr>
      </p:pic>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0463" y="2832679"/>
            <a:ext cx="1448813" cy="989209"/>
          </a:xfrm>
          <a:prstGeom prst="rect">
            <a:avLst/>
          </a:prstGeom>
        </p:spPr>
      </p:pic>
      <p:pic>
        <p:nvPicPr>
          <p:cNvPr id="24" name="Picture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662932">
            <a:off x="1383986" y="4604644"/>
            <a:ext cx="1546021" cy="1259252"/>
          </a:xfrm>
          <a:prstGeom prst="rect">
            <a:avLst/>
          </a:prstGeom>
        </p:spPr>
      </p:pic>
      <p:pic>
        <p:nvPicPr>
          <p:cNvPr id="25" name="Pictur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219363">
            <a:off x="7199371" y="4056633"/>
            <a:ext cx="1766252" cy="1866550"/>
          </a:xfrm>
          <a:prstGeom prst="rect">
            <a:avLst/>
          </a:prstGeom>
        </p:spPr>
      </p:pic>
      <p:pic>
        <p:nvPicPr>
          <p:cNvPr id="26" name="Picture 25"/>
          <p:cNvPicPr>
            <a:picLocks noChangeAspect="1"/>
          </p:cNvPicPr>
          <p:nvPr/>
        </p:nvPicPr>
        <p:blipFill rotWithShape="1">
          <a:blip r:embed="rId7" cstate="screen">
            <a:extLst>
              <a:ext uri="{28A0092B-C50C-407E-A947-70E740481C1C}">
                <a14:useLocalDpi xmlns:a14="http://schemas.microsoft.com/office/drawing/2010/main"/>
              </a:ext>
            </a:extLst>
          </a:blip>
          <a:srcRect l="17190" t="39049" r="17911" b="4534"/>
          <a:stretch/>
        </p:blipFill>
        <p:spPr>
          <a:xfrm>
            <a:off x="5880017" y="4549523"/>
            <a:ext cx="1324291" cy="1314758"/>
          </a:xfrm>
          <a:prstGeom prst="ellipse">
            <a:avLst/>
          </a:prstGeom>
        </p:spPr>
      </p:pic>
      <p:pic>
        <p:nvPicPr>
          <p:cNvPr id="27" name="Picture 2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07590" y="2664359"/>
            <a:ext cx="1121072" cy="1557849"/>
          </a:xfrm>
          <a:prstGeom prst="rect">
            <a:avLst/>
          </a:prstGeom>
        </p:spPr>
      </p:pic>
      <p:pic>
        <p:nvPicPr>
          <p:cNvPr id="28" name="Picture 2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62161" y="3838821"/>
            <a:ext cx="1140434" cy="1171195"/>
          </a:xfrm>
          <a:prstGeom prst="rect">
            <a:avLst/>
          </a:prstGeom>
        </p:spPr>
      </p:pic>
      <p:pic>
        <p:nvPicPr>
          <p:cNvPr id="29" name="Picture 2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98279" y="4194492"/>
            <a:ext cx="398577" cy="1388352"/>
          </a:xfrm>
          <a:prstGeom prst="rect">
            <a:avLst/>
          </a:prstGeom>
        </p:spPr>
      </p:pic>
      <p:pic>
        <p:nvPicPr>
          <p:cNvPr id="30" name="Picture 2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0036" y="2754495"/>
            <a:ext cx="2577206" cy="1331406"/>
          </a:xfrm>
          <a:prstGeom prst="rect">
            <a:avLst/>
          </a:prstGeom>
        </p:spPr>
      </p:pic>
      <p:pic>
        <p:nvPicPr>
          <p:cNvPr id="31" name="Picture 3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55922" y="2719928"/>
            <a:ext cx="1109410" cy="1274118"/>
          </a:xfrm>
          <a:prstGeom prst="rect">
            <a:avLst/>
          </a:prstGeom>
        </p:spPr>
      </p:pic>
      <p:sp>
        <p:nvSpPr>
          <p:cNvPr id="15" name="Rectangle 14">
            <a:hlinkClick r:id="rId13" action="ppaction://hlinksldjump"/>
            <a:extLst>
              <a:ext uri="{FF2B5EF4-FFF2-40B4-BE49-F238E27FC236}">
                <a16:creationId xmlns:a16="http://schemas.microsoft.com/office/drawing/2014/main" id="{1E4683BE-8C3A-7344-9E57-B9E756C98229}"/>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2583215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66167" y="585045"/>
            <a:ext cx="8220075" cy="994306"/>
          </a:xfrm>
        </p:spPr>
        <p:txBody>
          <a:bodyPr/>
          <a:lstStyle/>
          <a:p>
            <a:r>
              <a:rPr lang="en-GB" sz="4800" dirty="0"/>
              <a:t>Game List</a:t>
            </a:r>
            <a:endParaRPr lang="en-GB" sz="4800" dirty="0">
              <a:latin typeface="+mn-lt"/>
            </a:endParaRPr>
          </a:p>
        </p:txBody>
      </p:sp>
      <p:sp>
        <p:nvSpPr>
          <p:cNvPr id="5" name="Rectangle 4"/>
          <p:cNvSpPr/>
          <p:nvPr/>
        </p:nvSpPr>
        <p:spPr>
          <a:xfrm>
            <a:off x="790271" y="1614977"/>
            <a:ext cx="3816350" cy="4431983"/>
          </a:xfrm>
          <a:prstGeom prst="rect">
            <a:avLst/>
          </a:prstGeom>
        </p:spPr>
        <p:txBody>
          <a:bodyPr wrap="square" lIns="0" tIns="0" rIns="0" bIns="0">
            <a:spAutoFit/>
          </a:bodyPr>
          <a:lstStyle/>
          <a:p>
            <a:pPr marL="495300" lvl="0" indent="-342900">
              <a:buClr>
                <a:srgbClr val="000000"/>
              </a:buClr>
              <a:buSzPct val="80000"/>
              <a:buFont typeface="+mj-lt"/>
              <a:buAutoNum type="arabicPeriod"/>
            </a:pPr>
            <a:r>
              <a:rPr lang="en-GB" dirty="0">
                <a:solidFill>
                  <a:srgbClr val="000000"/>
                </a:solidFill>
              </a:rPr>
              <a:t>Fish Fingers!</a:t>
            </a:r>
          </a:p>
          <a:p>
            <a:pPr marL="495300" lvl="0" indent="-342900">
              <a:buClr>
                <a:srgbClr val="000000"/>
              </a:buClr>
              <a:buSzPct val="80000"/>
              <a:buFont typeface="+mj-lt"/>
              <a:buAutoNum type="arabicPeriod"/>
            </a:pPr>
            <a:r>
              <a:rPr lang="en-GB" dirty="0">
                <a:solidFill>
                  <a:srgbClr val="000000"/>
                </a:solidFill>
              </a:rPr>
              <a:t>What’s the Object?</a:t>
            </a:r>
          </a:p>
          <a:p>
            <a:pPr marL="495300" lvl="0" indent="-342900">
              <a:buClr>
                <a:srgbClr val="000000"/>
              </a:buClr>
              <a:buSzPct val="80000"/>
              <a:buFont typeface="+mj-lt"/>
              <a:buAutoNum type="arabicPeriod"/>
            </a:pPr>
            <a:r>
              <a:rPr lang="en-GB" dirty="0">
                <a:solidFill>
                  <a:srgbClr val="000000"/>
                </a:solidFill>
              </a:rPr>
              <a:t>Shopping List</a:t>
            </a:r>
          </a:p>
          <a:p>
            <a:pPr marL="495300" lvl="0" indent="-342900">
              <a:buClr>
                <a:srgbClr val="000000"/>
              </a:buClr>
              <a:buSzPct val="80000"/>
              <a:buFont typeface="+mj-lt"/>
              <a:buAutoNum type="arabicPeriod"/>
            </a:pPr>
            <a:r>
              <a:rPr lang="en-GB" dirty="0">
                <a:solidFill>
                  <a:srgbClr val="000000"/>
                </a:solidFill>
              </a:rPr>
              <a:t>Count to 21</a:t>
            </a:r>
          </a:p>
          <a:p>
            <a:pPr marL="495300" lvl="0" indent="-342900">
              <a:buClr>
                <a:srgbClr val="000000"/>
              </a:buClr>
              <a:buSzPct val="80000"/>
              <a:buFont typeface="+mj-lt"/>
              <a:buAutoNum type="arabicPeriod"/>
            </a:pPr>
            <a:r>
              <a:rPr lang="en-GB" dirty="0">
                <a:solidFill>
                  <a:srgbClr val="000000"/>
                </a:solidFill>
              </a:rPr>
              <a:t>Categories</a:t>
            </a:r>
          </a:p>
          <a:p>
            <a:pPr marL="495300" lvl="0" indent="-342900">
              <a:buClr>
                <a:srgbClr val="000000"/>
              </a:buClr>
              <a:buSzPct val="80000"/>
              <a:buFont typeface="+mj-lt"/>
              <a:buAutoNum type="arabicPeriod"/>
            </a:pPr>
            <a:r>
              <a:rPr lang="en-GB" dirty="0">
                <a:solidFill>
                  <a:srgbClr val="000000"/>
                </a:solidFill>
              </a:rPr>
              <a:t>Find Something...</a:t>
            </a:r>
          </a:p>
          <a:p>
            <a:pPr marL="495300" lvl="0" indent="-342900">
              <a:buClr>
                <a:srgbClr val="000000"/>
              </a:buClr>
              <a:buSzPct val="80000"/>
              <a:buFont typeface="+mj-lt"/>
              <a:buAutoNum type="arabicPeriod"/>
            </a:pPr>
            <a:r>
              <a:rPr lang="en-GB" dirty="0">
                <a:solidFill>
                  <a:srgbClr val="000000"/>
                </a:solidFill>
              </a:rPr>
              <a:t>Quick-Change Artist</a:t>
            </a:r>
          </a:p>
          <a:p>
            <a:pPr marL="495300" lvl="0" indent="-342900">
              <a:buClr>
                <a:srgbClr val="000000"/>
              </a:buClr>
              <a:buSzPct val="80000"/>
              <a:buFont typeface="+mj-lt"/>
              <a:buAutoNum type="arabicPeriod"/>
            </a:pPr>
            <a:r>
              <a:rPr lang="en-GB" dirty="0">
                <a:solidFill>
                  <a:srgbClr val="000000"/>
                </a:solidFill>
              </a:rPr>
              <a:t>Odd One Out</a:t>
            </a:r>
          </a:p>
          <a:p>
            <a:pPr marL="495300" lvl="0" indent="-342900">
              <a:buClr>
                <a:srgbClr val="000000"/>
              </a:buClr>
              <a:buSzPct val="80000"/>
              <a:buFont typeface="+mj-lt"/>
              <a:buAutoNum type="arabicPeriod"/>
            </a:pPr>
            <a:r>
              <a:rPr lang="en-GB" dirty="0">
                <a:solidFill>
                  <a:srgbClr val="000000"/>
                </a:solidFill>
              </a:rPr>
              <a:t>Two Truths and a Lie</a:t>
            </a:r>
          </a:p>
          <a:p>
            <a:pPr marL="495300" lvl="0" indent="-342900">
              <a:buClr>
                <a:srgbClr val="000000"/>
              </a:buClr>
              <a:buSzPct val="80000"/>
              <a:buFont typeface="+mj-lt"/>
              <a:buAutoNum type="arabicPeriod"/>
            </a:pPr>
            <a:r>
              <a:rPr lang="en-GB" dirty="0">
                <a:solidFill>
                  <a:srgbClr val="000000"/>
                </a:solidFill>
              </a:rPr>
              <a:t>What Can You Guess about Me? </a:t>
            </a:r>
          </a:p>
          <a:p>
            <a:pPr marL="495300" lvl="0" indent="-342900">
              <a:buClr>
                <a:srgbClr val="000000"/>
              </a:buClr>
              <a:buSzPct val="80000"/>
              <a:buFont typeface="+mj-lt"/>
              <a:buAutoNum type="arabicPeriod"/>
            </a:pPr>
            <a:r>
              <a:rPr lang="en-GB" dirty="0">
                <a:solidFill>
                  <a:srgbClr val="000000"/>
                </a:solidFill>
              </a:rPr>
              <a:t>The Two-Minute Weekend</a:t>
            </a:r>
          </a:p>
          <a:p>
            <a:pPr marL="495300" lvl="0" indent="-342900">
              <a:buClr>
                <a:srgbClr val="000000"/>
              </a:buClr>
              <a:buSzPct val="80000"/>
              <a:buFont typeface="+mj-lt"/>
              <a:buAutoNum type="arabicPeriod"/>
            </a:pPr>
            <a:r>
              <a:rPr lang="en-GB" dirty="0">
                <a:solidFill>
                  <a:srgbClr val="000000"/>
                </a:solidFill>
              </a:rPr>
              <a:t>Liar, Liar, Pants on Fire</a:t>
            </a:r>
          </a:p>
          <a:p>
            <a:pPr marL="495300" lvl="0" indent="-342900">
              <a:buClr>
                <a:srgbClr val="000000"/>
              </a:buClr>
              <a:buSzPct val="80000"/>
              <a:buFont typeface="+mj-lt"/>
              <a:buAutoNum type="arabicPeriod"/>
            </a:pPr>
            <a:r>
              <a:rPr lang="en-GB" dirty="0">
                <a:solidFill>
                  <a:srgbClr val="000000"/>
                </a:solidFill>
              </a:rPr>
              <a:t>Tongue Twisters</a:t>
            </a:r>
          </a:p>
          <a:p>
            <a:pPr marL="495300" lvl="0" indent="-342900">
              <a:buClr>
                <a:srgbClr val="000000"/>
              </a:buClr>
              <a:buSzPct val="80000"/>
              <a:buFont typeface="+mj-lt"/>
              <a:buAutoNum type="arabicPeriod"/>
            </a:pPr>
            <a:r>
              <a:rPr lang="en-GB" dirty="0">
                <a:solidFill>
                  <a:srgbClr val="000000"/>
                </a:solidFill>
              </a:rPr>
              <a:t>Map Adventure</a:t>
            </a:r>
          </a:p>
          <a:p>
            <a:pPr marL="495300" lvl="0" indent="-342900">
              <a:buClr>
                <a:srgbClr val="000000"/>
              </a:buClr>
              <a:buSzPct val="80000"/>
              <a:buFont typeface="+mj-lt"/>
              <a:buAutoNum type="arabicPeriod"/>
            </a:pPr>
            <a:r>
              <a:rPr lang="en-GB" dirty="0">
                <a:solidFill>
                  <a:srgbClr val="000000"/>
                </a:solidFill>
              </a:rPr>
              <a:t>One-Word Stories</a:t>
            </a:r>
          </a:p>
          <a:p>
            <a:pPr marL="495300" lvl="0" indent="-342900">
              <a:buClr>
                <a:srgbClr val="000000"/>
              </a:buClr>
              <a:buSzPct val="80000"/>
              <a:buFont typeface="+mj-lt"/>
              <a:buAutoNum type="arabicPeriod"/>
            </a:pPr>
            <a:r>
              <a:rPr lang="en-GB" dirty="0">
                <a:solidFill>
                  <a:srgbClr val="000000"/>
                </a:solidFill>
              </a:rPr>
              <a:t>Fortunately, Unfortunately </a:t>
            </a:r>
          </a:p>
        </p:txBody>
      </p:sp>
      <p:sp>
        <p:nvSpPr>
          <p:cNvPr id="6" name="Rectangle 5">
            <a:extLst>
              <a:ext uri="{FF2B5EF4-FFF2-40B4-BE49-F238E27FC236}">
                <a16:creationId xmlns:a16="http://schemas.microsoft.com/office/drawing/2014/main" id="{F25E122F-0FB2-5446-AAE1-7CCB0601A437}"/>
              </a:ext>
            </a:extLst>
          </p:cNvPr>
          <p:cNvSpPr/>
          <p:nvPr/>
        </p:nvSpPr>
        <p:spPr>
          <a:xfrm>
            <a:off x="4869892" y="1614976"/>
            <a:ext cx="3816350" cy="4154984"/>
          </a:xfrm>
          <a:prstGeom prst="rect">
            <a:avLst/>
          </a:prstGeom>
        </p:spPr>
        <p:txBody>
          <a:bodyPr wrap="square" lIns="0" tIns="0" rIns="0" bIns="0">
            <a:spAutoFit/>
          </a:bodyPr>
          <a:lstStyle/>
          <a:p>
            <a:pPr marL="342900" indent="-342900">
              <a:buSzPct val="80000"/>
              <a:buFont typeface="+mj-lt"/>
              <a:buAutoNum type="arabicPeriod" startAt="17"/>
            </a:pPr>
            <a:r>
              <a:rPr lang="en-GB" dirty="0">
                <a:solidFill>
                  <a:srgbClr val="000000"/>
                </a:solidFill>
              </a:rPr>
              <a:t>The Expert</a:t>
            </a:r>
            <a:endParaRPr lang="en-GB" dirty="0"/>
          </a:p>
          <a:p>
            <a:pPr marL="342900" indent="-342900">
              <a:buSzPct val="80000"/>
              <a:buFont typeface="+mj-lt"/>
              <a:buAutoNum type="arabicPeriod" startAt="17"/>
            </a:pPr>
            <a:r>
              <a:rPr lang="en-GB" dirty="0"/>
              <a:t>Yes/No Game</a:t>
            </a:r>
          </a:p>
          <a:p>
            <a:pPr marL="342900" indent="-342900">
              <a:buSzPct val="80000"/>
              <a:buFont typeface="+mj-lt"/>
              <a:buAutoNum type="arabicPeriod" startAt="17"/>
            </a:pPr>
            <a:r>
              <a:rPr lang="en-GB" dirty="0"/>
              <a:t>What Can You Do with It?</a:t>
            </a:r>
          </a:p>
          <a:p>
            <a:pPr marL="342900" indent="-342900">
              <a:buSzPct val="80000"/>
              <a:buFont typeface="+mj-lt"/>
              <a:buAutoNum type="arabicPeriod" startAt="17"/>
            </a:pPr>
            <a:r>
              <a:rPr lang="en-GB" dirty="0"/>
              <a:t>And Then...</a:t>
            </a:r>
          </a:p>
          <a:p>
            <a:pPr marL="342900" indent="-342900">
              <a:buSzPct val="80000"/>
              <a:buFont typeface="+mj-lt"/>
              <a:buAutoNum type="arabicPeriod" startAt="17"/>
            </a:pPr>
            <a:r>
              <a:rPr lang="en-GB" dirty="0"/>
              <a:t>Would You Rather?</a:t>
            </a:r>
          </a:p>
          <a:p>
            <a:pPr marL="342900" lvl="0" indent="-342900">
              <a:buSzPct val="80000"/>
              <a:buFont typeface="+mj-lt"/>
              <a:buAutoNum type="arabicPeriod" startAt="17"/>
            </a:pPr>
            <a:r>
              <a:rPr lang="en-GB" dirty="0">
                <a:solidFill>
                  <a:srgbClr val="000000"/>
                </a:solidFill>
              </a:rPr>
              <a:t>Interview a Celebrity</a:t>
            </a:r>
          </a:p>
          <a:p>
            <a:pPr marL="342900" lvl="0" indent="-342900">
              <a:buSzPct val="80000"/>
              <a:buFont typeface="+mj-lt"/>
              <a:buAutoNum type="arabicPeriod" startAt="17"/>
            </a:pPr>
            <a:r>
              <a:rPr lang="en-GB" dirty="0">
                <a:solidFill>
                  <a:srgbClr val="000000"/>
                </a:solidFill>
              </a:rPr>
              <a:t>Picture Prompt</a:t>
            </a:r>
          </a:p>
          <a:p>
            <a:pPr marL="342900" lvl="0" indent="-342900">
              <a:buSzPct val="80000"/>
              <a:buFont typeface="+mj-lt"/>
              <a:buAutoNum type="arabicPeriod" startAt="17"/>
            </a:pPr>
            <a:r>
              <a:rPr lang="en-GB" dirty="0">
                <a:solidFill>
                  <a:srgbClr val="000000"/>
                </a:solidFill>
              </a:rPr>
              <a:t>Roll of the Dice Story</a:t>
            </a:r>
          </a:p>
          <a:p>
            <a:pPr marL="342900" lvl="0" indent="-342900">
              <a:buSzPct val="80000"/>
              <a:buFont typeface="+mj-lt"/>
              <a:buAutoNum type="arabicPeriod" startAt="17"/>
            </a:pPr>
            <a:r>
              <a:rPr lang="en-GB" dirty="0">
                <a:solidFill>
                  <a:srgbClr val="000000"/>
                </a:solidFill>
              </a:rPr>
              <a:t>Desert Island</a:t>
            </a:r>
          </a:p>
          <a:p>
            <a:pPr marL="342900" lvl="0" indent="-342900">
              <a:buSzPct val="80000"/>
              <a:buFont typeface="+mj-lt"/>
              <a:buAutoNum type="arabicPeriod" startAt="17"/>
            </a:pPr>
            <a:r>
              <a:rPr lang="en-GB" dirty="0">
                <a:solidFill>
                  <a:srgbClr val="000000"/>
                </a:solidFill>
              </a:rPr>
              <a:t>Riddles</a:t>
            </a:r>
          </a:p>
          <a:p>
            <a:pPr marL="342900" lvl="0" indent="-342900">
              <a:buSzPct val="80000"/>
              <a:buFont typeface="+mj-lt"/>
              <a:buAutoNum type="arabicPeriod" startAt="17"/>
            </a:pPr>
            <a:r>
              <a:rPr lang="en-GB" dirty="0">
                <a:solidFill>
                  <a:srgbClr val="000000"/>
                </a:solidFill>
              </a:rPr>
              <a:t>The Perfect Party</a:t>
            </a:r>
          </a:p>
          <a:p>
            <a:pPr marL="342900" lvl="0" indent="-342900">
              <a:buSzPct val="80000"/>
              <a:buFont typeface="+mj-lt"/>
              <a:buAutoNum type="arabicPeriod" startAt="17"/>
            </a:pPr>
            <a:r>
              <a:rPr lang="en-GB" dirty="0">
                <a:solidFill>
                  <a:srgbClr val="000000"/>
                </a:solidFill>
              </a:rPr>
              <a:t>I Am an Alien</a:t>
            </a:r>
          </a:p>
          <a:p>
            <a:pPr marL="342900" lvl="0" indent="-342900">
              <a:buSzPct val="80000"/>
              <a:buFont typeface="+mj-lt"/>
              <a:buAutoNum type="arabicPeriod" startAt="17"/>
            </a:pPr>
            <a:r>
              <a:rPr lang="en-GB" dirty="0">
                <a:solidFill>
                  <a:srgbClr val="000000"/>
                </a:solidFill>
              </a:rPr>
              <a:t>Mad Libs</a:t>
            </a:r>
          </a:p>
          <a:p>
            <a:pPr marL="342900" lvl="0" indent="-342900">
              <a:buSzPct val="80000"/>
              <a:buFont typeface="+mj-lt"/>
              <a:buAutoNum type="arabicPeriod" startAt="17"/>
            </a:pPr>
            <a:r>
              <a:rPr lang="en-GB" dirty="0">
                <a:solidFill>
                  <a:srgbClr val="000000"/>
                </a:solidFill>
              </a:rPr>
              <a:t>Mini Role Play</a:t>
            </a:r>
          </a:p>
          <a:p>
            <a:pPr marL="342900" lvl="0" indent="-342900">
              <a:buSzPct val="80000"/>
              <a:buFont typeface="+mj-lt"/>
              <a:buAutoNum type="arabicPeriod" startAt="17"/>
            </a:pPr>
            <a:r>
              <a:rPr lang="en-GB" dirty="0">
                <a:solidFill>
                  <a:srgbClr val="000000"/>
                </a:solidFill>
              </a:rPr>
              <a:t>Random Debate Picker </a:t>
            </a:r>
          </a:p>
        </p:txBody>
      </p:sp>
      <p:sp>
        <p:nvSpPr>
          <p:cNvPr id="2" name="Rectangle 1">
            <a:hlinkClick r:id="rId2" action="ppaction://hlinksldjump"/>
          </p:cNvPr>
          <p:cNvSpPr/>
          <p:nvPr/>
        </p:nvSpPr>
        <p:spPr>
          <a:xfrm>
            <a:off x="763398" y="1614975"/>
            <a:ext cx="1912690"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3" action="ppaction://hlinksldjump"/>
          </p:cNvPr>
          <p:cNvSpPr/>
          <p:nvPr/>
        </p:nvSpPr>
        <p:spPr>
          <a:xfrm>
            <a:off x="903955" y="1923146"/>
            <a:ext cx="2409696"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4" action="ppaction://hlinksldjump"/>
          </p:cNvPr>
          <p:cNvSpPr/>
          <p:nvPr/>
        </p:nvSpPr>
        <p:spPr>
          <a:xfrm>
            <a:off x="903955" y="2195691"/>
            <a:ext cx="1912690"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hlinkClick r:id="rId5" action="ppaction://hlinksldjump"/>
          </p:cNvPr>
          <p:cNvSpPr/>
          <p:nvPr/>
        </p:nvSpPr>
        <p:spPr>
          <a:xfrm>
            <a:off x="903955" y="2468236"/>
            <a:ext cx="1912690"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hlinkClick r:id="rId6" action="ppaction://hlinksldjump"/>
          </p:cNvPr>
          <p:cNvSpPr/>
          <p:nvPr/>
        </p:nvSpPr>
        <p:spPr>
          <a:xfrm>
            <a:off x="903955" y="2740779"/>
            <a:ext cx="1912690"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hlinkClick r:id="rId7" action="ppaction://hlinksldjump"/>
          </p:cNvPr>
          <p:cNvSpPr/>
          <p:nvPr/>
        </p:nvSpPr>
        <p:spPr>
          <a:xfrm>
            <a:off x="939749" y="2995518"/>
            <a:ext cx="2290011"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8" action="ppaction://hlinksldjump"/>
          </p:cNvPr>
          <p:cNvSpPr/>
          <p:nvPr/>
        </p:nvSpPr>
        <p:spPr>
          <a:xfrm>
            <a:off x="903954" y="3268059"/>
            <a:ext cx="2585865"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9" action="ppaction://hlinksldjump"/>
          </p:cNvPr>
          <p:cNvSpPr/>
          <p:nvPr/>
        </p:nvSpPr>
        <p:spPr>
          <a:xfrm>
            <a:off x="903954" y="3540602"/>
            <a:ext cx="1912690"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hlinkClick r:id="rId10" action="ppaction://hlinksldjump"/>
          </p:cNvPr>
          <p:cNvSpPr/>
          <p:nvPr/>
        </p:nvSpPr>
        <p:spPr>
          <a:xfrm>
            <a:off x="790271" y="3813143"/>
            <a:ext cx="2825384"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hlinkClick r:id="rId7" action="ppaction://hlinksldjump"/>
          </p:cNvPr>
          <p:cNvSpPr/>
          <p:nvPr/>
        </p:nvSpPr>
        <p:spPr>
          <a:xfrm>
            <a:off x="813732" y="4112426"/>
            <a:ext cx="3819762"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hlinkClick r:id="rId11" action="ppaction://hlinksldjump"/>
          </p:cNvPr>
          <p:cNvSpPr/>
          <p:nvPr/>
        </p:nvSpPr>
        <p:spPr>
          <a:xfrm>
            <a:off x="810922" y="4384963"/>
            <a:ext cx="3165459"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12" action="ppaction://hlinksldjump"/>
          </p:cNvPr>
          <p:cNvSpPr/>
          <p:nvPr/>
        </p:nvSpPr>
        <p:spPr>
          <a:xfrm>
            <a:off x="939749" y="4657510"/>
            <a:ext cx="3036632"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hlinkClick r:id="rId13" action="ppaction://hlinksldjump"/>
          </p:cNvPr>
          <p:cNvSpPr/>
          <p:nvPr/>
        </p:nvSpPr>
        <p:spPr>
          <a:xfrm>
            <a:off x="903953" y="4938945"/>
            <a:ext cx="2233529"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hlinkClick r:id="rId14" action="ppaction://hlinksldjump"/>
          </p:cNvPr>
          <p:cNvSpPr/>
          <p:nvPr/>
        </p:nvSpPr>
        <p:spPr>
          <a:xfrm>
            <a:off x="827700" y="5215961"/>
            <a:ext cx="2116836"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hlinkClick r:id="rId15" action="ppaction://hlinksldjump"/>
          </p:cNvPr>
          <p:cNvSpPr/>
          <p:nvPr/>
        </p:nvSpPr>
        <p:spPr>
          <a:xfrm>
            <a:off x="903953" y="5466227"/>
            <a:ext cx="2303854"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hlinkClick r:id="rId16" action="ppaction://hlinksldjump"/>
          </p:cNvPr>
          <p:cNvSpPr/>
          <p:nvPr/>
        </p:nvSpPr>
        <p:spPr>
          <a:xfrm>
            <a:off x="815437" y="5765514"/>
            <a:ext cx="3286779"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hlinkClick r:id="rId17" action="ppaction://hlinksldjump"/>
          </p:cNvPr>
          <p:cNvSpPr/>
          <p:nvPr/>
        </p:nvSpPr>
        <p:spPr>
          <a:xfrm>
            <a:off x="4633494" y="1606087"/>
            <a:ext cx="1912690"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hlinkClick r:id="rId18" action="ppaction://hlinksldjump"/>
          </p:cNvPr>
          <p:cNvSpPr/>
          <p:nvPr/>
        </p:nvSpPr>
        <p:spPr>
          <a:xfrm>
            <a:off x="4633494" y="1917339"/>
            <a:ext cx="1912690"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hlinkClick r:id="rId19" action="ppaction://hlinksldjump"/>
          </p:cNvPr>
          <p:cNvSpPr/>
          <p:nvPr/>
        </p:nvSpPr>
        <p:spPr>
          <a:xfrm>
            <a:off x="4772344" y="2181996"/>
            <a:ext cx="3239141"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hlinkClick r:id="rId20" action="ppaction://hlinksldjump"/>
          </p:cNvPr>
          <p:cNvSpPr/>
          <p:nvPr/>
        </p:nvSpPr>
        <p:spPr>
          <a:xfrm>
            <a:off x="4695780" y="2454881"/>
            <a:ext cx="1912690"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hlinkClick r:id="rId21" action="ppaction://hlinksldjump"/>
          </p:cNvPr>
          <p:cNvSpPr/>
          <p:nvPr/>
        </p:nvSpPr>
        <p:spPr>
          <a:xfrm>
            <a:off x="4756099" y="2732889"/>
            <a:ext cx="2533934"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hlinkClick r:id="rId22" action="ppaction://hlinksldjump"/>
          </p:cNvPr>
          <p:cNvSpPr/>
          <p:nvPr/>
        </p:nvSpPr>
        <p:spPr>
          <a:xfrm>
            <a:off x="4790827" y="2988348"/>
            <a:ext cx="2673317"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hlinkClick r:id="rId23" action="ppaction://hlinksldjump"/>
          </p:cNvPr>
          <p:cNvSpPr/>
          <p:nvPr/>
        </p:nvSpPr>
        <p:spPr>
          <a:xfrm>
            <a:off x="4772344" y="3300255"/>
            <a:ext cx="2106628"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24" action="ppaction://hlinksldjump"/>
          </p:cNvPr>
          <p:cNvSpPr/>
          <p:nvPr/>
        </p:nvSpPr>
        <p:spPr>
          <a:xfrm>
            <a:off x="4790826" y="3540601"/>
            <a:ext cx="2776043"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hlinkClick r:id="rId25" action="ppaction://hlinksldjump"/>
          </p:cNvPr>
          <p:cNvSpPr/>
          <p:nvPr/>
        </p:nvSpPr>
        <p:spPr>
          <a:xfrm>
            <a:off x="4750787" y="3794700"/>
            <a:ext cx="1912690"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hlinkClick r:id="rId26" action="ppaction://hlinksldjump"/>
          </p:cNvPr>
          <p:cNvSpPr/>
          <p:nvPr/>
        </p:nvSpPr>
        <p:spPr>
          <a:xfrm>
            <a:off x="4772344" y="4081629"/>
            <a:ext cx="1309674"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hlinkClick r:id="rId27" action="ppaction://hlinksldjump"/>
          </p:cNvPr>
          <p:cNvSpPr/>
          <p:nvPr/>
        </p:nvSpPr>
        <p:spPr>
          <a:xfrm>
            <a:off x="4747286" y="4382733"/>
            <a:ext cx="2316243"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hlinkClick r:id="rId28" action="ppaction://hlinksldjump"/>
          </p:cNvPr>
          <p:cNvSpPr/>
          <p:nvPr/>
        </p:nvSpPr>
        <p:spPr>
          <a:xfrm>
            <a:off x="4869892" y="4626659"/>
            <a:ext cx="1912690"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hlinkClick r:id="rId29" action="ppaction://hlinksldjump"/>
          </p:cNvPr>
          <p:cNvSpPr/>
          <p:nvPr/>
        </p:nvSpPr>
        <p:spPr>
          <a:xfrm>
            <a:off x="4756099" y="4938944"/>
            <a:ext cx="1443365"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hlinkClick r:id="rId30" action="ppaction://hlinksldjump"/>
          </p:cNvPr>
          <p:cNvSpPr/>
          <p:nvPr/>
        </p:nvSpPr>
        <p:spPr>
          <a:xfrm>
            <a:off x="4843019" y="5215960"/>
            <a:ext cx="1912690"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hlinkClick r:id="rId31" action="ppaction://hlinksldjump"/>
          </p:cNvPr>
          <p:cNvSpPr/>
          <p:nvPr/>
        </p:nvSpPr>
        <p:spPr>
          <a:xfrm>
            <a:off x="4830565" y="5490925"/>
            <a:ext cx="2736304" cy="272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53469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pPr lvl="0" algn="ctr">
              <a:lnSpc>
                <a:spcPct val="100000"/>
              </a:lnSpc>
              <a:spcBef>
                <a:spcPts val="0"/>
              </a:spcBef>
              <a:buClr>
                <a:schemeClr val="dk1"/>
              </a:buClr>
              <a:buSzPts val="1100"/>
            </a:pPr>
            <a:r>
              <a:rPr lang="en-GB" dirty="0"/>
              <a:t>Riddles</a:t>
            </a:r>
          </a:p>
        </p:txBody>
      </p:sp>
      <p:sp>
        <p:nvSpPr>
          <p:cNvPr id="3" name="Rectangle 2">
            <a:extLst>
              <a:ext uri="{FF2B5EF4-FFF2-40B4-BE49-F238E27FC236}">
                <a16:creationId xmlns:a16="http://schemas.microsoft.com/office/drawing/2014/main" id="{279BEACF-314C-6546-91BB-17BAF27F0AB6}"/>
              </a:ext>
            </a:extLst>
          </p:cNvPr>
          <p:cNvSpPr/>
          <p:nvPr/>
        </p:nvSpPr>
        <p:spPr>
          <a:xfrm>
            <a:off x="913864" y="1543881"/>
            <a:ext cx="7691129" cy="553998"/>
          </a:xfrm>
          <a:prstGeom prst="rect">
            <a:avLst/>
          </a:prstGeom>
        </p:spPr>
        <p:txBody>
          <a:bodyPr wrap="square" lIns="0" tIns="0" rIns="0" bIns="0">
            <a:spAutoFit/>
          </a:bodyPr>
          <a:lstStyle/>
          <a:p>
            <a:pPr>
              <a:spcAft>
                <a:spcPts val="1600"/>
              </a:spcAft>
            </a:pPr>
            <a:r>
              <a:rPr lang="en-GB" b="1" dirty="0">
                <a:solidFill>
                  <a:srgbClr val="3EA5DE"/>
                </a:solidFill>
              </a:rPr>
              <a:t>Instructions: </a:t>
            </a:r>
            <a:r>
              <a:rPr lang="en-US" dirty="0"/>
              <a:t>Can you guess what these riddles mean? Click on them to reveal the answers underneath.</a:t>
            </a:r>
          </a:p>
        </p:txBody>
      </p:sp>
      <p:sp>
        <p:nvSpPr>
          <p:cNvPr id="15" name="Rectangle 14">
            <a:extLst>
              <a:ext uri="{FF2B5EF4-FFF2-40B4-BE49-F238E27FC236}">
                <a16:creationId xmlns:a16="http://schemas.microsoft.com/office/drawing/2014/main" id="{279BEACF-314C-6546-91BB-17BAF27F0AB6}"/>
              </a:ext>
            </a:extLst>
          </p:cNvPr>
          <p:cNvSpPr/>
          <p:nvPr/>
        </p:nvSpPr>
        <p:spPr>
          <a:xfrm>
            <a:off x="795849" y="2097879"/>
            <a:ext cx="6974660" cy="4185761"/>
          </a:xfrm>
          <a:prstGeom prst="rect">
            <a:avLst/>
          </a:prstGeom>
        </p:spPr>
        <p:txBody>
          <a:bodyPr wrap="square" lIns="0" tIns="0" rIns="0" bIns="0">
            <a:spAutoFit/>
          </a:bodyPr>
          <a:lstStyle/>
          <a:p>
            <a:pPr marL="457200" lvl="0" indent="-330200">
              <a:lnSpc>
                <a:spcPct val="200000"/>
              </a:lnSpc>
              <a:spcBef>
                <a:spcPts val="1600"/>
              </a:spcBef>
              <a:buSzPct val="100000"/>
              <a:buAutoNum type="arabicPeriod"/>
            </a:pPr>
            <a:r>
              <a:rPr lang="en-US" sz="1600" dirty="0">
                <a:solidFill>
                  <a:srgbClr val="3EA5DE"/>
                </a:solidFill>
              </a:rPr>
              <a:t>What flies but has no wings? </a:t>
            </a:r>
          </a:p>
          <a:p>
            <a:pPr marL="457200" lvl="0" indent="-330200">
              <a:lnSpc>
                <a:spcPct val="200000"/>
              </a:lnSpc>
              <a:buSzPct val="100000"/>
              <a:buAutoNum type="arabicPeriod"/>
            </a:pPr>
            <a:r>
              <a:rPr lang="en-US" sz="1600" dirty="0">
                <a:solidFill>
                  <a:srgbClr val="3EA5DE"/>
                </a:solidFill>
              </a:rPr>
              <a:t>What has a face but no arms or legs?</a:t>
            </a:r>
          </a:p>
          <a:p>
            <a:pPr marL="457200" lvl="0" indent="-330200">
              <a:lnSpc>
                <a:spcPct val="200000"/>
              </a:lnSpc>
              <a:buSzPct val="100000"/>
              <a:buAutoNum type="arabicPeriod"/>
            </a:pPr>
            <a:r>
              <a:rPr lang="en-US" sz="1600" dirty="0">
                <a:solidFill>
                  <a:srgbClr val="3EA5DE"/>
                </a:solidFill>
              </a:rPr>
              <a:t>How many letters are there in the alphabet? </a:t>
            </a:r>
          </a:p>
          <a:p>
            <a:pPr marL="457200" lvl="0" indent="-330200">
              <a:lnSpc>
                <a:spcPct val="200000"/>
              </a:lnSpc>
              <a:buSzPct val="100000"/>
              <a:buAutoNum type="arabicPeriod"/>
            </a:pPr>
            <a:r>
              <a:rPr lang="en-US" sz="1600" dirty="0">
                <a:solidFill>
                  <a:srgbClr val="3EA5DE"/>
                </a:solidFill>
              </a:rPr>
              <a:t>What occurs once in a minute, twice in a moment and never in one</a:t>
            </a:r>
          </a:p>
          <a:p>
            <a:pPr marL="457200" lvl="0" indent="-330200">
              <a:lnSpc>
                <a:spcPct val="300000"/>
              </a:lnSpc>
              <a:buSzPct val="100000"/>
              <a:buAutoNum type="arabicPeriod"/>
            </a:pPr>
            <a:r>
              <a:rPr lang="en-US" sz="1600" dirty="0">
                <a:solidFill>
                  <a:srgbClr val="3EA5DE"/>
                </a:solidFill>
              </a:rPr>
              <a:t>What five-letter word becomes shorter when you add two letters to it? </a:t>
            </a:r>
          </a:p>
          <a:p>
            <a:pPr marL="457200" lvl="0" indent="-292100">
              <a:lnSpc>
                <a:spcPct val="200000"/>
              </a:lnSpc>
              <a:buSzPct val="100000"/>
              <a:buAutoNum type="arabicPeriod"/>
            </a:pPr>
            <a:r>
              <a:rPr lang="en-US" sz="1600" dirty="0">
                <a:solidFill>
                  <a:srgbClr val="3EA5DE"/>
                </a:solidFill>
              </a:rPr>
              <a:t>I can speak all the languages in the world. What am I? </a:t>
            </a:r>
          </a:p>
          <a:p>
            <a:pPr marL="457200" lvl="0" indent="-292100">
              <a:lnSpc>
                <a:spcPct val="200000"/>
              </a:lnSpc>
              <a:buSzPct val="100000"/>
              <a:buAutoNum type="arabicPeriod"/>
            </a:pPr>
            <a:r>
              <a:rPr lang="en-US" sz="1600" dirty="0">
                <a:solidFill>
                  <a:srgbClr val="3EA5DE"/>
                </a:solidFill>
              </a:rPr>
              <a:t>I’m sometimes full, but I never overflow. What am I? </a:t>
            </a:r>
          </a:p>
          <a:p>
            <a:pPr marL="457200" lvl="0" indent="-292100">
              <a:lnSpc>
                <a:spcPct val="200000"/>
              </a:lnSpc>
              <a:buSzPct val="100000"/>
              <a:buAutoNum type="arabicPeriod"/>
            </a:pPr>
            <a:r>
              <a:rPr lang="en-US" sz="1600" dirty="0">
                <a:solidFill>
                  <a:srgbClr val="3EA5DE"/>
                </a:solidFill>
              </a:rPr>
              <a:t>The more of them you take, the more you leave behind. What are they? </a:t>
            </a:r>
            <a:endParaRPr lang="en-US" sz="1000" i="1" dirty="0">
              <a:solidFill>
                <a:srgbClr val="3EA5DE"/>
              </a:solidFill>
              <a:highlight>
                <a:srgbClr val="FFFFFF"/>
              </a:highlight>
            </a:endParaRPr>
          </a:p>
        </p:txBody>
      </p:sp>
      <p:sp>
        <p:nvSpPr>
          <p:cNvPr id="16" name="Rectangle 15">
            <a:extLst>
              <a:ext uri="{FF2B5EF4-FFF2-40B4-BE49-F238E27FC236}">
                <a16:creationId xmlns:a16="http://schemas.microsoft.com/office/drawing/2014/main" id="{03C7C7EA-5ED2-F74F-9A45-B2482BE37FDC}"/>
              </a:ext>
            </a:extLst>
          </p:cNvPr>
          <p:cNvSpPr/>
          <p:nvPr/>
        </p:nvSpPr>
        <p:spPr>
          <a:xfrm>
            <a:off x="4059507" y="2260081"/>
            <a:ext cx="752365" cy="297643"/>
          </a:xfrm>
          <a:prstGeom prst="rect">
            <a:avLst/>
          </a:prstGeom>
          <a:solidFill>
            <a:schemeClr val="bg1"/>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a:solidFill>
                  <a:srgbClr val="7F4292"/>
                </a:solidFill>
              </a:rPr>
              <a:t>time</a:t>
            </a:r>
            <a:endParaRPr lang="en-GB" sz="1500" dirty="0">
              <a:solidFill>
                <a:srgbClr val="7F4292"/>
              </a:solidFill>
            </a:endParaRPr>
          </a:p>
        </p:txBody>
      </p:sp>
      <p:sp>
        <p:nvSpPr>
          <p:cNvPr id="17" name="Rectangle 16">
            <a:extLst>
              <a:ext uri="{FF2B5EF4-FFF2-40B4-BE49-F238E27FC236}">
                <a16:creationId xmlns:a16="http://schemas.microsoft.com/office/drawing/2014/main" id="{F167AD26-D14D-3445-B40F-0347027D94E7}"/>
              </a:ext>
            </a:extLst>
          </p:cNvPr>
          <p:cNvSpPr/>
          <p:nvPr/>
        </p:nvSpPr>
        <p:spPr>
          <a:xfrm>
            <a:off x="4059507" y="2260080"/>
            <a:ext cx="752365" cy="297644"/>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t>
            </a:r>
            <a:endParaRPr lang="en-US" sz="3200" dirty="0">
              <a:solidFill>
                <a:schemeClr val="bg1"/>
              </a:solidFill>
            </a:endParaRPr>
          </a:p>
        </p:txBody>
      </p:sp>
      <p:sp>
        <p:nvSpPr>
          <p:cNvPr id="18" name="Rectangle 17">
            <a:extLst>
              <a:ext uri="{FF2B5EF4-FFF2-40B4-BE49-F238E27FC236}">
                <a16:creationId xmlns:a16="http://schemas.microsoft.com/office/drawing/2014/main" id="{03C7C7EA-5ED2-F74F-9A45-B2482BE37FDC}"/>
              </a:ext>
            </a:extLst>
          </p:cNvPr>
          <p:cNvSpPr/>
          <p:nvPr/>
        </p:nvSpPr>
        <p:spPr>
          <a:xfrm>
            <a:off x="4793587" y="2730221"/>
            <a:ext cx="767745" cy="297643"/>
          </a:xfrm>
          <a:prstGeom prst="rect">
            <a:avLst/>
          </a:prstGeom>
          <a:solidFill>
            <a:schemeClr val="bg1"/>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F4292"/>
                </a:solidFill>
              </a:rPr>
              <a:t>a clock</a:t>
            </a:r>
          </a:p>
        </p:txBody>
      </p:sp>
      <p:sp>
        <p:nvSpPr>
          <p:cNvPr id="19" name="Rectangle 18">
            <a:extLst>
              <a:ext uri="{FF2B5EF4-FFF2-40B4-BE49-F238E27FC236}">
                <a16:creationId xmlns:a16="http://schemas.microsoft.com/office/drawing/2014/main" id="{03C7C7EA-5ED2-F74F-9A45-B2482BE37FDC}"/>
              </a:ext>
            </a:extLst>
          </p:cNvPr>
          <p:cNvSpPr/>
          <p:nvPr/>
        </p:nvSpPr>
        <p:spPr>
          <a:xfrm>
            <a:off x="5424159" y="3208750"/>
            <a:ext cx="752365" cy="297643"/>
          </a:xfrm>
          <a:prstGeom prst="rect">
            <a:avLst/>
          </a:prstGeom>
          <a:solidFill>
            <a:schemeClr val="bg1"/>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a:solidFill>
                  <a:srgbClr val="7F4292"/>
                </a:solidFill>
              </a:rPr>
              <a:t>eleven</a:t>
            </a:r>
            <a:endParaRPr lang="en-GB" sz="1500" dirty="0">
              <a:solidFill>
                <a:srgbClr val="7F4292"/>
              </a:solidFill>
            </a:endParaRPr>
          </a:p>
        </p:txBody>
      </p:sp>
      <p:sp>
        <p:nvSpPr>
          <p:cNvPr id="4" name="Rectangle 3"/>
          <p:cNvSpPr/>
          <p:nvPr/>
        </p:nvSpPr>
        <p:spPr>
          <a:xfrm>
            <a:off x="1047673" y="3760099"/>
            <a:ext cx="1871025" cy="512961"/>
          </a:xfrm>
          <a:prstGeom prst="rect">
            <a:avLst/>
          </a:prstGeom>
        </p:spPr>
        <p:txBody>
          <a:bodyPr wrap="none">
            <a:spAutoFit/>
          </a:bodyPr>
          <a:lstStyle/>
          <a:p>
            <a:pPr marL="127000" lvl="0">
              <a:lnSpc>
                <a:spcPct val="200000"/>
              </a:lnSpc>
              <a:buSzPct val="100000"/>
            </a:pPr>
            <a:r>
              <a:rPr lang="en-US" sz="1600" dirty="0">
                <a:solidFill>
                  <a:srgbClr val="3EA5DE"/>
                </a:solidFill>
              </a:rPr>
              <a:t>thousand years? </a:t>
            </a:r>
          </a:p>
        </p:txBody>
      </p:sp>
      <p:sp>
        <p:nvSpPr>
          <p:cNvPr id="32" name="Rectangle 31">
            <a:extLst>
              <a:ext uri="{FF2B5EF4-FFF2-40B4-BE49-F238E27FC236}">
                <a16:creationId xmlns:a16="http://schemas.microsoft.com/office/drawing/2014/main" id="{03C7C7EA-5ED2-F74F-9A45-B2482BE37FDC}"/>
              </a:ext>
            </a:extLst>
          </p:cNvPr>
          <p:cNvSpPr/>
          <p:nvPr/>
        </p:nvSpPr>
        <p:spPr>
          <a:xfrm>
            <a:off x="7464082" y="3769056"/>
            <a:ext cx="507917" cy="297643"/>
          </a:xfrm>
          <a:prstGeom prst="rect">
            <a:avLst/>
          </a:prstGeom>
          <a:solidFill>
            <a:schemeClr val="bg1"/>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a:solidFill>
                  <a:srgbClr val="7F4292"/>
                </a:solidFill>
              </a:rPr>
              <a:t>m</a:t>
            </a:r>
            <a:endParaRPr lang="en-GB" sz="1500" dirty="0">
              <a:solidFill>
                <a:srgbClr val="7F4292"/>
              </a:solidFill>
            </a:endParaRPr>
          </a:p>
        </p:txBody>
      </p:sp>
      <p:sp>
        <p:nvSpPr>
          <p:cNvPr id="33" name="Rectangle 32">
            <a:extLst>
              <a:ext uri="{FF2B5EF4-FFF2-40B4-BE49-F238E27FC236}">
                <a16:creationId xmlns:a16="http://schemas.microsoft.com/office/drawing/2014/main" id="{03C7C7EA-5ED2-F74F-9A45-B2482BE37FDC}"/>
              </a:ext>
            </a:extLst>
          </p:cNvPr>
          <p:cNvSpPr/>
          <p:nvPr/>
        </p:nvSpPr>
        <p:spPr>
          <a:xfrm>
            <a:off x="7748138" y="4378998"/>
            <a:ext cx="752365" cy="297643"/>
          </a:xfrm>
          <a:prstGeom prst="rect">
            <a:avLst/>
          </a:prstGeom>
          <a:solidFill>
            <a:schemeClr val="bg1"/>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a:solidFill>
                  <a:srgbClr val="7F4292"/>
                </a:solidFill>
              </a:rPr>
              <a:t>short</a:t>
            </a:r>
            <a:endParaRPr lang="en-GB" sz="1500" dirty="0">
              <a:solidFill>
                <a:srgbClr val="7F4292"/>
              </a:solidFill>
            </a:endParaRPr>
          </a:p>
        </p:txBody>
      </p:sp>
      <p:sp>
        <p:nvSpPr>
          <p:cNvPr id="34" name="Rectangle 33">
            <a:extLst>
              <a:ext uri="{FF2B5EF4-FFF2-40B4-BE49-F238E27FC236}">
                <a16:creationId xmlns:a16="http://schemas.microsoft.com/office/drawing/2014/main" id="{03C7C7EA-5ED2-F74F-9A45-B2482BE37FDC}"/>
              </a:ext>
            </a:extLst>
          </p:cNvPr>
          <p:cNvSpPr/>
          <p:nvPr/>
        </p:nvSpPr>
        <p:spPr>
          <a:xfrm>
            <a:off x="7808785" y="5923910"/>
            <a:ext cx="873252" cy="297643"/>
          </a:xfrm>
          <a:prstGeom prst="rect">
            <a:avLst/>
          </a:prstGeom>
          <a:solidFill>
            <a:schemeClr val="bg1"/>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a:solidFill>
                  <a:srgbClr val="7F4292"/>
                </a:solidFill>
              </a:rPr>
              <a:t>footsteps</a:t>
            </a:r>
            <a:endParaRPr lang="en-GB" sz="1500" dirty="0">
              <a:solidFill>
                <a:srgbClr val="7F4292"/>
              </a:solidFill>
            </a:endParaRPr>
          </a:p>
        </p:txBody>
      </p:sp>
      <p:sp>
        <p:nvSpPr>
          <p:cNvPr id="35" name="Rectangle 34">
            <a:extLst>
              <a:ext uri="{FF2B5EF4-FFF2-40B4-BE49-F238E27FC236}">
                <a16:creationId xmlns:a16="http://schemas.microsoft.com/office/drawing/2014/main" id="{03C7C7EA-5ED2-F74F-9A45-B2482BE37FDC}"/>
              </a:ext>
            </a:extLst>
          </p:cNvPr>
          <p:cNvSpPr/>
          <p:nvPr/>
        </p:nvSpPr>
        <p:spPr>
          <a:xfrm>
            <a:off x="6205885" y="5367354"/>
            <a:ext cx="907410" cy="297643"/>
          </a:xfrm>
          <a:prstGeom prst="rect">
            <a:avLst/>
          </a:prstGeom>
          <a:solidFill>
            <a:schemeClr val="bg1"/>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F4292"/>
                </a:solidFill>
              </a:rPr>
              <a:t>the Moon</a:t>
            </a:r>
          </a:p>
        </p:txBody>
      </p:sp>
      <p:sp>
        <p:nvSpPr>
          <p:cNvPr id="36" name="Rectangle 35">
            <a:extLst>
              <a:ext uri="{FF2B5EF4-FFF2-40B4-BE49-F238E27FC236}">
                <a16:creationId xmlns:a16="http://schemas.microsoft.com/office/drawing/2014/main" id="{03C7C7EA-5ED2-F74F-9A45-B2482BE37FDC}"/>
              </a:ext>
            </a:extLst>
          </p:cNvPr>
          <p:cNvSpPr/>
          <p:nvPr/>
        </p:nvSpPr>
        <p:spPr>
          <a:xfrm>
            <a:off x="6434371" y="4908717"/>
            <a:ext cx="832833" cy="297643"/>
          </a:xfrm>
          <a:prstGeom prst="rect">
            <a:avLst/>
          </a:prstGeom>
          <a:solidFill>
            <a:schemeClr val="bg1"/>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F4292"/>
                </a:solidFill>
              </a:rPr>
              <a:t>an echo</a:t>
            </a:r>
          </a:p>
        </p:txBody>
      </p:sp>
      <p:sp>
        <p:nvSpPr>
          <p:cNvPr id="37" name="Rectangle 36">
            <a:extLst>
              <a:ext uri="{FF2B5EF4-FFF2-40B4-BE49-F238E27FC236}">
                <a16:creationId xmlns:a16="http://schemas.microsoft.com/office/drawing/2014/main" id="{F167AD26-D14D-3445-B40F-0347027D94E7}"/>
              </a:ext>
            </a:extLst>
          </p:cNvPr>
          <p:cNvSpPr/>
          <p:nvPr/>
        </p:nvSpPr>
        <p:spPr>
          <a:xfrm>
            <a:off x="4793587" y="2730220"/>
            <a:ext cx="767745" cy="297644"/>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t>
            </a:r>
            <a:endParaRPr lang="en-US" sz="3200" dirty="0">
              <a:solidFill>
                <a:schemeClr val="bg1"/>
              </a:solidFill>
            </a:endParaRPr>
          </a:p>
        </p:txBody>
      </p:sp>
      <p:sp>
        <p:nvSpPr>
          <p:cNvPr id="38" name="Rectangle 37">
            <a:extLst>
              <a:ext uri="{FF2B5EF4-FFF2-40B4-BE49-F238E27FC236}">
                <a16:creationId xmlns:a16="http://schemas.microsoft.com/office/drawing/2014/main" id="{F167AD26-D14D-3445-B40F-0347027D94E7}"/>
              </a:ext>
            </a:extLst>
          </p:cNvPr>
          <p:cNvSpPr/>
          <p:nvPr/>
        </p:nvSpPr>
        <p:spPr>
          <a:xfrm>
            <a:off x="5416468" y="3208750"/>
            <a:ext cx="767745" cy="297644"/>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t>
            </a:r>
            <a:endParaRPr lang="en-US" sz="3200" dirty="0">
              <a:solidFill>
                <a:schemeClr val="bg1"/>
              </a:solidFill>
            </a:endParaRPr>
          </a:p>
        </p:txBody>
      </p:sp>
      <p:sp>
        <p:nvSpPr>
          <p:cNvPr id="39" name="Rectangle 38">
            <a:extLst>
              <a:ext uri="{FF2B5EF4-FFF2-40B4-BE49-F238E27FC236}">
                <a16:creationId xmlns:a16="http://schemas.microsoft.com/office/drawing/2014/main" id="{F167AD26-D14D-3445-B40F-0347027D94E7}"/>
              </a:ext>
            </a:extLst>
          </p:cNvPr>
          <p:cNvSpPr/>
          <p:nvPr/>
        </p:nvSpPr>
        <p:spPr>
          <a:xfrm>
            <a:off x="7462216" y="3768040"/>
            <a:ext cx="509784" cy="297644"/>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t>
            </a:r>
            <a:endParaRPr lang="en-US" sz="3200" dirty="0">
              <a:solidFill>
                <a:schemeClr val="bg1"/>
              </a:solidFill>
            </a:endParaRPr>
          </a:p>
        </p:txBody>
      </p:sp>
      <p:sp>
        <p:nvSpPr>
          <p:cNvPr id="40" name="Rectangle 39">
            <a:extLst>
              <a:ext uri="{FF2B5EF4-FFF2-40B4-BE49-F238E27FC236}">
                <a16:creationId xmlns:a16="http://schemas.microsoft.com/office/drawing/2014/main" id="{F167AD26-D14D-3445-B40F-0347027D94E7}"/>
              </a:ext>
            </a:extLst>
          </p:cNvPr>
          <p:cNvSpPr/>
          <p:nvPr/>
        </p:nvSpPr>
        <p:spPr>
          <a:xfrm>
            <a:off x="7732758" y="4377983"/>
            <a:ext cx="767745" cy="297644"/>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t>
            </a:r>
            <a:endParaRPr lang="en-US" sz="3200" dirty="0">
              <a:solidFill>
                <a:schemeClr val="bg1"/>
              </a:solidFill>
            </a:endParaRPr>
          </a:p>
        </p:txBody>
      </p:sp>
      <p:sp>
        <p:nvSpPr>
          <p:cNvPr id="41" name="Rectangle 40">
            <a:extLst>
              <a:ext uri="{FF2B5EF4-FFF2-40B4-BE49-F238E27FC236}">
                <a16:creationId xmlns:a16="http://schemas.microsoft.com/office/drawing/2014/main" id="{F167AD26-D14D-3445-B40F-0347027D94E7}"/>
              </a:ext>
            </a:extLst>
          </p:cNvPr>
          <p:cNvSpPr/>
          <p:nvPr/>
        </p:nvSpPr>
        <p:spPr>
          <a:xfrm>
            <a:off x="6434371" y="4908716"/>
            <a:ext cx="832833" cy="297644"/>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t>
            </a:r>
            <a:endParaRPr lang="en-US" sz="3200" dirty="0">
              <a:solidFill>
                <a:schemeClr val="bg1"/>
              </a:solidFill>
            </a:endParaRPr>
          </a:p>
        </p:txBody>
      </p:sp>
      <p:sp>
        <p:nvSpPr>
          <p:cNvPr id="42" name="Rectangle 41">
            <a:extLst>
              <a:ext uri="{FF2B5EF4-FFF2-40B4-BE49-F238E27FC236}">
                <a16:creationId xmlns:a16="http://schemas.microsoft.com/office/drawing/2014/main" id="{F167AD26-D14D-3445-B40F-0347027D94E7}"/>
              </a:ext>
            </a:extLst>
          </p:cNvPr>
          <p:cNvSpPr/>
          <p:nvPr/>
        </p:nvSpPr>
        <p:spPr>
          <a:xfrm>
            <a:off x="6205885" y="5366859"/>
            <a:ext cx="907410" cy="297644"/>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t>
            </a:r>
            <a:endParaRPr lang="en-US" sz="3200" dirty="0">
              <a:solidFill>
                <a:schemeClr val="bg1"/>
              </a:solidFill>
            </a:endParaRPr>
          </a:p>
        </p:txBody>
      </p:sp>
      <p:sp>
        <p:nvSpPr>
          <p:cNvPr id="43" name="Rectangle 42">
            <a:extLst>
              <a:ext uri="{FF2B5EF4-FFF2-40B4-BE49-F238E27FC236}">
                <a16:creationId xmlns:a16="http://schemas.microsoft.com/office/drawing/2014/main" id="{F167AD26-D14D-3445-B40F-0347027D94E7}"/>
              </a:ext>
            </a:extLst>
          </p:cNvPr>
          <p:cNvSpPr/>
          <p:nvPr/>
        </p:nvSpPr>
        <p:spPr>
          <a:xfrm>
            <a:off x="7808785" y="5923909"/>
            <a:ext cx="873252" cy="297644"/>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t>
            </a:r>
            <a:endParaRPr lang="en-US" sz="3200" dirty="0">
              <a:solidFill>
                <a:schemeClr val="bg1"/>
              </a:solidFill>
            </a:endParaRPr>
          </a:p>
        </p:txBody>
      </p:sp>
      <p:sp>
        <p:nvSpPr>
          <p:cNvPr id="22" name="Rectangle 21">
            <a:hlinkClick r:id="rId2" action="ppaction://hlinksldjump"/>
            <a:extLst>
              <a:ext uri="{FF2B5EF4-FFF2-40B4-BE49-F238E27FC236}">
                <a16:creationId xmlns:a16="http://schemas.microsoft.com/office/drawing/2014/main" id="{35D09BF9-3559-FA4F-9892-9551783A9119}"/>
              </a:ext>
            </a:extLst>
          </p:cNvPr>
          <p:cNvSpPr/>
          <p:nvPr/>
        </p:nvSpPr>
        <p:spPr>
          <a:xfrm>
            <a:off x="164239" y="6267746"/>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31007512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2" restart="whenNotActive" fill="hold" evtFilter="cancelBubble" nodeType="interactiveSeq">
                <p:stCondLst>
                  <p:cond evt="onClick" delay="0">
                    <p:tgtEl>
                      <p:spTgt spid="3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7" restart="whenNotActive" fill="hold" evtFilter="cancelBubble" nodeType="interactiveSeq">
                <p:stCondLst>
                  <p:cond evt="onClick" delay="0">
                    <p:tgtEl>
                      <p:spTgt spid="3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2" restart="whenNotActive" fill="hold" evtFilter="cancelBubble" nodeType="interactiveSeq">
                <p:stCondLst>
                  <p:cond evt="onClick" delay="0">
                    <p:tgtEl>
                      <p:spTgt spid="40"/>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7" restart="whenNotActive" fill="hold" evtFilter="cancelBubble" nodeType="interactiveSeq">
                <p:stCondLst>
                  <p:cond evt="onClick" delay="0">
                    <p:tgtEl>
                      <p:spTgt spid="41"/>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17" grpId="0" animBg="1"/>
      <p:bldP spid="37" grpId="0" animBg="1"/>
      <p:bldP spid="38" grpId="0" animBg="1"/>
      <p:bldP spid="39" grpId="0" animBg="1"/>
      <p:bldP spid="40" grpId="0" animBg="1"/>
      <p:bldP spid="41" grpId="0" animBg="1"/>
      <p:bldP spid="42" grpId="0" animBg="1"/>
      <p:bldP spid="4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The Perfect Party </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660068"/>
            <a:ext cx="7610409" cy="1107996"/>
          </a:xfrm>
          <a:prstGeom prst="rect">
            <a:avLst/>
          </a:prstGeom>
        </p:spPr>
        <p:txBody>
          <a:bodyPr wrap="square" lIns="0" tIns="0" rIns="0" bIns="0">
            <a:spAutoFit/>
          </a:bodyPr>
          <a:lstStyle/>
          <a:p>
            <a:pPr lvl="0">
              <a:spcAft>
                <a:spcPts val="1600"/>
              </a:spcAft>
            </a:pPr>
            <a:r>
              <a:rPr lang="en-GB" b="1" dirty="0">
                <a:solidFill>
                  <a:srgbClr val="3EA5DE"/>
                </a:solidFill>
              </a:rPr>
              <a:t>Instructions: </a:t>
            </a:r>
            <a:r>
              <a:rPr lang="en-GB" dirty="0"/>
              <a:t>You are hosting a party. You can invite whomever you like - celebrities or people you know, real or imaginary people, but only eight in total. Who will you invite? What will you have to eat and drink? What else will you do to make it a special party?</a:t>
            </a:r>
            <a:endParaRPr lang="en-US" dirty="0"/>
          </a:p>
        </p:txBody>
      </p:sp>
      <p:sp>
        <p:nvSpPr>
          <p:cNvPr id="4" name="Rectangle 3"/>
          <p:cNvSpPr/>
          <p:nvPr/>
        </p:nvSpPr>
        <p:spPr>
          <a:xfrm>
            <a:off x="886063" y="2965408"/>
            <a:ext cx="3476212" cy="2827091"/>
          </a:xfrm>
          <a:prstGeom prst="rect">
            <a:avLst/>
          </a:prstGeom>
          <a:solidFill>
            <a:srgbClr val="3EA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996518" y="3067475"/>
            <a:ext cx="3256700" cy="569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4927754" y="2965408"/>
            <a:ext cx="3476212" cy="2827091"/>
          </a:xfrm>
          <a:prstGeom prst="rect">
            <a:avLst/>
          </a:prstGeom>
          <a:solidFill>
            <a:srgbClr val="7F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5025222" y="3067475"/>
            <a:ext cx="3279880" cy="569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2008455" y="3167335"/>
            <a:ext cx="1231427" cy="369332"/>
          </a:xfrm>
          <a:prstGeom prst="rect">
            <a:avLst/>
          </a:prstGeom>
        </p:spPr>
        <p:txBody>
          <a:bodyPr wrap="none">
            <a:spAutoFit/>
          </a:bodyPr>
          <a:lstStyle/>
          <a:p>
            <a:pPr lvl="0"/>
            <a:r>
              <a:rPr lang="en-GB" b="1" dirty="0"/>
              <a:t>Guest List</a:t>
            </a:r>
          </a:p>
        </p:txBody>
      </p:sp>
      <p:sp>
        <p:nvSpPr>
          <p:cNvPr id="26" name="Rectangle 25"/>
          <p:cNvSpPr/>
          <p:nvPr/>
        </p:nvSpPr>
        <p:spPr>
          <a:xfrm>
            <a:off x="6290700" y="3167335"/>
            <a:ext cx="748923" cy="369332"/>
          </a:xfrm>
          <a:prstGeom prst="rect">
            <a:avLst/>
          </a:prstGeom>
        </p:spPr>
        <p:txBody>
          <a:bodyPr wrap="none">
            <a:spAutoFit/>
          </a:bodyPr>
          <a:lstStyle/>
          <a:p>
            <a:pPr lvl="0" algn="ctr"/>
            <a:r>
              <a:rPr lang="en-GB" b="1" dirty="0"/>
              <a:t>Menu</a:t>
            </a:r>
          </a:p>
        </p:txBody>
      </p:sp>
      <p:sp>
        <p:nvSpPr>
          <p:cNvPr id="27" name="Rectangle 26">
            <a:extLst>
              <a:ext uri="{FF2B5EF4-FFF2-40B4-BE49-F238E27FC236}">
                <a16:creationId xmlns:a16="http://schemas.microsoft.com/office/drawing/2014/main" id="{279BEACF-314C-6546-91BB-17BAF27F0AB6}"/>
              </a:ext>
            </a:extLst>
          </p:cNvPr>
          <p:cNvSpPr/>
          <p:nvPr/>
        </p:nvSpPr>
        <p:spPr>
          <a:xfrm>
            <a:off x="996518" y="3738595"/>
            <a:ext cx="364940" cy="1969770"/>
          </a:xfrm>
          <a:prstGeom prst="rect">
            <a:avLst/>
          </a:prstGeom>
        </p:spPr>
        <p:txBody>
          <a:bodyPr wrap="square" lIns="0" tIns="0" rIns="0" bIns="0">
            <a:spAutoFit/>
          </a:bodyPr>
          <a:lstStyle/>
          <a:p>
            <a:pPr marL="127000" lvl="0">
              <a:spcBef>
                <a:spcPts val="1600"/>
              </a:spcBef>
              <a:buSzPct val="100000"/>
            </a:pPr>
            <a:r>
              <a:rPr lang="en-US" sz="1600" dirty="0">
                <a:solidFill>
                  <a:schemeClr val="bg1"/>
                </a:solidFill>
              </a:rPr>
              <a:t>1.                                                                                                                      2.3.4.5.6.7.8.</a:t>
            </a:r>
          </a:p>
        </p:txBody>
      </p:sp>
      <p:sp>
        <p:nvSpPr>
          <p:cNvPr id="28" name="Rectangle 27">
            <a:extLst>
              <a:ext uri="{FF2B5EF4-FFF2-40B4-BE49-F238E27FC236}">
                <a16:creationId xmlns:a16="http://schemas.microsoft.com/office/drawing/2014/main" id="{279BEACF-314C-6546-91BB-17BAF27F0AB6}"/>
              </a:ext>
            </a:extLst>
          </p:cNvPr>
          <p:cNvSpPr/>
          <p:nvPr/>
        </p:nvSpPr>
        <p:spPr>
          <a:xfrm>
            <a:off x="5152584" y="3861705"/>
            <a:ext cx="1233555" cy="1723549"/>
          </a:xfrm>
          <a:prstGeom prst="rect">
            <a:avLst/>
          </a:prstGeom>
        </p:spPr>
        <p:txBody>
          <a:bodyPr wrap="square" lIns="0" tIns="0" rIns="0" bIns="0">
            <a:spAutoFit/>
          </a:bodyPr>
          <a:lstStyle/>
          <a:p>
            <a:pPr lvl="0"/>
            <a:r>
              <a:rPr lang="en-GB" sz="1600" dirty="0">
                <a:solidFill>
                  <a:schemeClr val="bg1"/>
                </a:solidFill>
              </a:rPr>
              <a:t>Starter:</a:t>
            </a:r>
          </a:p>
          <a:p>
            <a:pPr lvl="0"/>
            <a:endParaRPr lang="en-GB" sz="1600" dirty="0">
              <a:solidFill>
                <a:schemeClr val="bg1"/>
              </a:solidFill>
            </a:endParaRPr>
          </a:p>
          <a:p>
            <a:pPr lvl="0"/>
            <a:r>
              <a:rPr lang="en-GB" sz="1600" dirty="0">
                <a:solidFill>
                  <a:schemeClr val="bg1"/>
                </a:solidFill>
              </a:rPr>
              <a:t>Main Course:</a:t>
            </a:r>
            <a:br>
              <a:rPr lang="en-GB" sz="1600" dirty="0">
                <a:solidFill>
                  <a:schemeClr val="bg1"/>
                </a:solidFill>
              </a:rPr>
            </a:br>
            <a:br>
              <a:rPr lang="en-GB" sz="1600" dirty="0">
                <a:solidFill>
                  <a:schemeClr val="bg1"/>
                </a:solidFill>
              </a:rPr>
            </a:br>
            <a:r>
              <a:rPr lang="en-GB" sz="1600" dirty="0">
                <a:solidFill>
                  <a:schemeClr val="bg1"/>
                </a:solidFill>
              </a:rPr>
              <a:t>Dessert:</a:t>
            </a:r>
          </a:p>
          <a:p>
            <a:pPr lvl="0"/>
            <a:endParaRPr lang="en-GB" sz="1600" dirty="0">
              <a:solidFill>
                <a:schemeClr val="bg1"/>
              </a:solidFill>
            </a:endParaRPr>
          </a:p>
          <a:p>
            <a:pPr lvl="0"/>
            <a:r>
              <a:rPr lang="en-GB" sz="1600" dirty="0">
                <a:solidFill>
                  <a:schemeClr val="bg1"/>
                </a:solidFill>
              </a:rPr>
              <a:t>Drinks: </a:t>
            </a:r>
          </a:p>
        </p:txBody>
      </p:sp>
      <p:pic>
        <p:nvPicPr>
          <p:cNvPr id="29" name="Picture 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901776">
            <a:off x="6736621" y="4449663"/>
            <a:ext cx="1928037" cy="1929240"/>
          </a:xfrm>
          <a:prstGeom prst="rect">
            <a:avLst/>
          </a:prstGeom>
        </p:spPr>
      </p:pic>
      <p:sp>
        <p:nvSpPr>
          <p:cNvPr id="13" name="Rectangle 12">
            <a:hlinkClick r:id="rId3" action="ppaction://hlinksldjump"/>
            <a:extLst>
              <a:ext uri="{FF2B5EF4-FFF2-40B4-BE49-F238E27FC236}">
                <a16:creationId xmlns:a16="http://schemas.microsoft.com/office/drawing/2014/main" id="{BD8E22A0-5F59-DE4F-AA6E-840560E46E21}"/>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1534165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I Am an Alien</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830997"/>
          </a:xfrm>
          <a:prstGeom prst="rect">
            <a:avLst/>
          </a:prstGeom>
        </p:spPr>
        <p:txBody>
          <a:bodyPr wrap="square" lIns="0" tIns="0" rIns="0" bIns="0">
            <a:spAutoFit/>
          </a:bodyPr>
          <a:lstStyle/>
          <a:p>
            <a:pPr>
              <a:spcAft>
                <a:spcPts val="1600"/>
              </a:spcAft>
            </a:pPr>
            <a:r>
              <a:rPr lang="en-GB" b="1" dirty="0">
                <a:solidFill>
                  <a:srgbClr val="3EA5DE"/>
                </a:solidFill>
              </a:rPr>
              <a:t>Instructions: </a:t>
            </a:r>
            <a:r>
              <a:rPr lang="en-US" dirty="0"/>
              <a:t>Imagine your teacher is an alien! They need to complete an everyday task. You’re going to teach them the vocabulary they need and then teach them how to do it. Good luck!</a:t>
            </a:r>
          </a:p>
        </p:txBody>
      </p:sp>
      <p:sp>
        <p:nvSpPr>
          <p:cNvPr id="14" name="Rectangle 13">
            <a:extLst>
              <a:ext uri="{FF2B5EF4-FFF2-40B4-BE49-F238E27FC236}">
                <a16:creationId xmlns:a16="http://schemas.microsoft.com/office/drawing/2014/main" id="{909A5052-4680-DE41-85CF-40F00AA1ECDC}"/>
              </a:ext>
            </a:extLst>
          </p:cNvPr>
          <p:cNvSpPr/>
          <p:nvPr/>
        </p:nvSpPr>
        <p:spPr>
          <a:xfrm>
            <a:off x="1043125" y="2970592"/>
            <a:ext cx="5967743" cy="1900621"/>
          </a:xfrm>
          <a:prstGeom prst="rect">
            <a:avLst/>
          </a:prstGeom>
          <a:solidFill>
            <a:srgbClr val="3EA5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ts val="1600"/>
              </a:spcBef>
            </a:pPr>
            <a:r>
              <a:rPr lang="en-US" sz="1600" b="1" dirty="0"/>
              <a:t>Ideas for everyday tasks to teach your teacher - I mean alien</a:t>
            </a:r>
            <a:r>
              <a:rPr lang="en-GB" sz="1600" b="1" dirty="0"/>
              <a:t>: </a:t>
            </a:r>
          </a:p>
          <a:p>
            <a:pPr>
              <a:spcBef>
                <a:spcPts val="1600"/>
              </a:spcBef>
            </a:pPr>
            <a:r>
              <a:rPr lang="en-GB" sz="1600" dirty="0"/>
              <a:t>going to the supermarket to buy bread</a:t>
            </a:r>
            <a:br>
              <a:rPr lang="en-GB" sz="1600" dirty="0"/>
            </a:br>
            <a:r>
              <a:rPr lang="en-GB" sz="1600" dirty="0"/>
              <a:t>making a sandwich </a:t>
            </a:r>
            <a:br>
              <a:rPr lang="en-GB" sz="1600" dirty="0"/>
            </a:br>
            <a:r>
              <a:rPr lang="en-GB" sz="1600" dirty="0"/>
              <a:t>washing their clothes</a:t>
            </a:r>
            <a:br>
              <a:rPr lang="en-GB" sz="1600" dirty="0"/>
            </a:br>
            <a:r>
              <a:rPr lang="en-GB" sz="1600" dirty="0"/>
              <a:t>brushing their teeth </a:t>
            </a:r>
            <a:br>
              <a:rPr lang="en-GB" sz="1600" dirty="0"/>
            </a:br>
            <a:r>
              <a:rPr lang="en-GB" sz="1600" dirty="0"/>
              <a:t>getting the bus to the city centre</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4756" flipH="1">
            <a:off x="5841146" y="2476947"/>
            <a:ext cx="2736887" cy="4163206"/>
          </a:xfrm>
          <a:prstGeom prst="rect">
            <a:avLst/>
          </a:prstGeom>
        </p:spPr>
      </p:pic>
      <p:sp>
        <p:nvSpPr>
          <p:cNvPr id="7" name="Rectangle 6">
            <a:hlinkClick r:id="rId3" action="ppaction://hlinksldjump"/>
            <a:extLst>
              <a:ext uri="{FF2B5EF4-FFF2-40B4-BE49-F238E27FC236}">
                <a16:creationId xmlns:a16="http://schemas.microsoft.com/office/drawing/2014/main" id="{D0062EE0-445B-9A41-AB06-26FF70D3F593}"/>
              </a:ext>
            </a:extLst>
          </p:cNvPr>
          <p:cNvSpPr/>
          <p:nvPr/>
        </p:nvSpPr>
        <p:spPr>
          <a:xfrm>
            <a:off x="217298" y="6242668"/>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277421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20" fill="hold">
                                          <p:stCondLst>
                                            <p:cond delay="0"/>
                                          </p:stCondLst>
                                        </p:cTn>
                                        <p:tgtEl>
                                          <p:spTgt spid="6"/>
                                        </p:tgtEl>
                                        <p:attrNameLst>
                                          <p:attrName>r</p:attrName>
                                        </p:attrNameLst>
                                      </p:cBhvr>
                                    </p:animRot>
                                    <p:animRot by="-240000">
                                      <p:cBhvr>
                                        <p:cTn id="7" dur="440" fill="hold">
                                          <p:stCondLst>
                                            <p:cond delay="440"/>
                                          </p:stCondLst>
                                        </p:cTn>
                                        <p:tgtEl>
                                          <p:spTgt spid="6"/>
                                        </p:tgtEl>
                                        <p:attrNameLst>
                                          <p:attrName>r</p:attrName>
                                        </p:attrNameLst>
                                      </p:cBhvr>
                                    </p:animRot>
                                    <p:animRot by="240000">
                                      <p:cBhvr>
                                        <p:cTn id="8" dur="440" fill="hold">
                                          <p:stCondLst>
                                            <p:cond delay="880"/>
                                          </p:stCondLst>
                                        </p:cTn>
                                        <p:tgtEl>
                                          <p:spTgt spid="6"/>
                                        </p:tgtEl>
                                        <p:attrNameLst>
                                          <p:attrName>r</p:attrName>
                                        </p:attrNameLst>
                                      </p:cBhvr>
                                    </p:animRot>
                                    <p:animRot by="-240000">
                                      <p:cBhvr>
                                        <p:cTn id="9" dur="440" fill="hold">
                                          <p:stCondLst>
                                            <p:cond delay="1320"/>
                                          </p:stCondLst>
                                        </p:cTn>
                                        <p:tgtEl>
                                          <p:spTgt spid="6"/>
                                        </p:tgtEl>
                                        <p:attrNameLst>
                                          <p:attrName>r</p:attrName>
                                        </p:attrNameLst>
                                      </p:cBhvr>
                                    </p:animRot>
                                    <p:animRot by="120000">
                                      <p:cBhvr>
                                        <p:cTn id="10" dur="440" fill="hold">
                                          <p:stCondLst>
                                            <p:cond delay="176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Mad Libs</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3870495" cy="1938992"/>
          </a:xfrm>
          <a:prstGeom prst="rect">
            <a:avLst/>
          </a:prstGeom>
        </p:spPr>
        <p:txBody>
          <a:bodyPr wrap="square" lIns="0" tIns="0" rIns="0" bIns="0">
            <a:spAutoFit/>
          </a:bodyPr>
          <a:lstStyle/>
          <a:p>
            <a:pPr lvl="0">
              <a:spcAft>
                <a:spcPts val="1600"/>
              </a:spcAft>
            </a:pPr>
            <a:r>
              <a:rPr lang="en-GB" b="1" dirty="0">
                <a:solidFill>
                  <a:srgbClr val="3EA5DE"/>
                </a:solidFill>
              </a:rPr>
              <a:t>Instructions: </a:t>
            </a:r>
            <a:r>
              <a:rPr lang="en-US" dirty="0"/>
              <a:t>Each player completes the grammatical features grid with unusual examples of words. When all players have finished their grids, give them a copy of the story so they can fill the gaps in and read them out. Cue laughter!</a:t>
            </a:r>
          </a:p>
        </p:txBody>
      </p:sp>
      <p:graphicFrame>
        <p:nvGraphicFramePr>
          <p:cNvPr id="4" name="Object 3"/>
          <p:cNvGraphicFramePr>
            <a:graphicFrameLocks noChangeAspect="1"/>
          </p:cNvGraphicFramePr>
          <p:nvPr>
            <p:extLst>
              <p:ext uri="{D42A27DB-BD31-4B8C-83A1-F6EECF244321}">
                <p14:modId xmlns:p14="http://schemas.microsoft.com/office/powerpoint/2010/main" val="3300401394"/>
              </p:ext>
            </p:extLst>
          </p:nvPr>
        </p:nvGraphicFramePr>
        <p:xfrm>
          <a:off x="5142363" y="1584560"/>
          <a:ext cx="3211338" cy="4544514"/>
        </p:xfrm>
        <a:graphic>
          <a:graphicData uri="http://schemas.openxmlformats.org/presentationml/2006/ole">
            <mc:AlternateContent xmlns:mc="http://schemas.openxmlformats.org/markup-compatibility/2006">
              <mc:Choice xmlns:v="urn:schemas-microsoft-com:vml" Requires="v">
                <p:oleObj spid="_x0000_s2071" name="Acrobat Document" r:id="rId3" imgW="5667214" imgH="8019731" progId="Acrobat.Document.DC">
                  <p:embed/>
                </p:oleObj>
              </mc:Choice>
              <mc:Fallback>
                <p:oleObj name="Acrobat Document" r:id="rId3" imgW="5667214" imgH="8019731" progId="Acrobat.Document.DC">
                  <p:embed/>
                  <p:pic>
                    <p:nvPicPr>
                      <p:cNvPr id="0" name=""/>
                      <p:cNvPicPr/>
                      <p:nvPr/>
                    </p:nvPicPr>
                    <p:blipFill>
                      <a:blip r:embed="rId4"/>
                      <a:stretch>
                        <a:fillRect/>
                      </a:stretch>
                    </p:blipFill>
                    <p:spPr>
                      <a:xfrm>
                        <a:off x="5142363" y="1584560"/>
                        <a:ext cx="3211338" cy="4544514"/>
                      </a:xfrm>
                      <a:prstGeom prst="rect">
                        <a:avLst/>
                      </a:prstGeom>
                    </p:spPr>
                  </p:pic>
                </p:oleObj>
              </mc:Fallback>
            </mc:AlternateContent>
          </a:graphicData>
        </a:graphic>
      </p:graphicFrame>
      <p:sp>
        <p:nvSpPr>
          <p:cNvPr id="5" name="Rectangle 4">
            <a:hlinkClick r:id="rId5" action="ppaction://hlinksldjump"/>
            <a:extLst>
              <a:ext uri="{FF2B5EF4-FFF2-40B4-BE49-F238E27FC236}">
                <a16:creationId xmlns:a16="http://schemas.microsoft.com/office/drawing/2014/main" id="{B5F4D7C2-E0A2-E243-8C2B-AA8D1EA0A695}"/>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1983755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Mad Libs</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3870495" cy="1938992"/>
          </a:xfrm>
          <a:prstGeom prst="rect">
            <a:avLst/>
          </a:prstGeom>
        </p:spPr>
        <p:txBody>
          <a:bodyPr wrap="square" lIns="0" tIns="0" rIns="0" bIns="0">
            <a:spAutoFit/>
          </a:bodyPr>
          <a:lstStyle/>
          <a:p>
            <a:pPr lvl="0">
              <a:spcAft>
                <a:spcPts val="1600"/>
              </a:spcAft>
            </a:pPr>
            <a:r>
              <a:rPr lang="en-GB" b="1" dirty="0">
                <a:solidFill>
                  <a:srgbClr val="3EA5DE"/>
                </a:solidFill>
              </a:rPr>
              <a:t>Instructions: </a:t>
            </a:r>
            <a:r>
              <a:rPr lang="en-US" dirty="0"/>
              <a:t>Each player completes the grammatical features grid with unusual examples of words. When all players have finished their grids, give them a copy of the story so they can fill the gaps in and read them out. Cue laughter!</a:t>
            </a:r>
          </a:p>
        </p:txBody>
      </p:sp>
      <p:graphicFrame>
        <p:nvGraphicFramePr>
          <p:cNvPr id="5" name="Object 4"/>
          <p:cNvGraphicFramePr>
            <a:graphicFrameLocks noChangeAspect="1"/>
          </p:cNvGraphicFramePr>
          <p:nvPr>
            <p:extLst>
              <p:ext uri="{D42A27DB-BD31-4B8C-83A1-F6EECF244321}">
                <p14:modId xmlns:p14="http://schemas.microsoft.com/office/powerpoint/2010/main" val="1118257132"/>
              </p:ext>
            </p:extLst>
          </p:nvPr>
        </p:nvGraphicFramePr>
        <p:xfrm>
          <a:off x="5125062" y="1584560"/>
          <a:ext cx="3230373" cy="4571450"/>
        </p:xfrm>
        <a:graphic>
          <a:graphicData uri="http://schemas.openxmlformats.org/presentationml/2006/ole">
            <mc:AlternateContent xmlns:mc="http://schemas.openxmlformats.org/markup-compatibility/2006">
              <mc:Choice xmlns:v="urn:schemas-microsoft-com:vml" Requires="v">
                <p:oleObj spid="_x0000_s3094" name="Acrobat Document" r:id="rId3" imgW="5667214" imgH="8019731" progId="Acrobat.Document.DC">
                  <p:embed/>
                </p:oleObj>
              </mc:Choice>
              <mc:Fallback>
                <p:oleObj name="Acrobat Document" r:id="rId3" imgW="5667214" imgH="8019731" progId="Acrobat.Document.DC">
                  <p:embed/>
                  <p:pic>
                    <p:nvPicPr>
                      <p:cNvPr id="0" name=""/>
                      <p:cNvPicPr/>
                      <p:nvPr/>
                    </p:nvPicPr>
                    <p:blipFill>
                      <a:blip r:embed="rId4"/>
                      <a:stretch>
                        <a:fillRect/>
                      </a:stretch>
                    </p:blipFill>
                    <p:spPr>
                      <a:xfrm>
                        <a:off x="5125062" y="1584560"/>
                        <a:ext cx="3230373" cy="4571450"/>
                      </a:xfrm>
                      <a:prstGeom prst="rect">
                        <a:avLst/>
                      </a:prstGeom>
                    </p:spPr>
                  </p:pic>
                </p:oleObj>
              </mc:Fallback>
            </mc:AlternateContent>
          </a:graphicData>
        </a:graphic>
      </p:graphicFrame>
      <p:sp>
        <p:nvSpPr>
          <p:cNvPr id="6" name="Rectangle 5">
            <a:hlinkClick r:id="rId5" action="ppaction://hlinksldjump"/>
            <a:extLst>
              <a:ext uri="{FF2B5EF4-FFF2-40B4-BE49-F238E27FC236}">
                <a16:creationId xmlns:a16="http://schemas.microsoft.com/office/drawing/2014/main" id="{D79BD8A7-AFCE-E643-81DD-CB9540ED051E}"/>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2480387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Mini Role Play 1</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553998"/>
          </a:xfrm>
          <a:prstGeom prst="rect">
            <a:avLst/>
          </a:prstGeom>
        </p:spPr>
        <p:txBody>
          <a:bodyPr wrap="square" lIns="0" tIns="0" rIns="0" bIns="0">
            <a:spAutoFit/>
          </a:bodyPr>
          <a:lstStyle/>
          <a:p>
            <a:pPr>
              <a:spcAft>
                <a:spcPts val="1600"/>
              </a:spcAft>
            </a:pPr>
            <a:r>
              <a:rPr lang="en-GB" b="1" dirty="0">
                <a:solidFill>
                  <a:srgbClr val="3EA5DE"/>
                </a:solidFill>
              </a:rPr>
              <a:t>Instructions: </a:t>
            </a:r>
            <a:r>
              <a:rPr lang="en-GB" dirty="0"/>
              <a:t>Your teacher will give you a role to play. Imagine you are that person - what will you say?</a:t>
            </a:r>
            <a:endParaRPr lang="en-US" dirty="0"/>
          </a:p>
        </p:txBody>
      </p:sp>
      <p:sp>
        <p:nvSpPr>
          <p:cNvPr id="7" name="Rectangle 6">
            <a:extLst>
              <a:ext uri="{FF2B5EF4-FFF2-40B4-BE49-F238E27FC236}">
                <a16:creationId xmlns:a16="http://schemas.microsoft.com/office/drawing/2014/main" id="{909A5052-4680-DE41-85CF-40F00AA1ECDC}"/>
              </a:ext>
            </a:extLst>
          </p:cNvPr>
          <p:cNvSpPr/>
          <p:nvPr/>
        </p:nvSpPr>
        <p:spPr>
          <a:xfrm>
            <a:off x="978344" y="3068469"/>
            <a:ext cx="3400710" cy="1900621"/>
          </a:xfrm>
          <a:prstGeom prst="rect">
            <a:avLst/>
          </a:prstGeom>
          <a:solidFill>
            <a:srgbClr val="7F42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spcBef>
                <a:spcPts val="1600"/>
              </a:spcBef>
            </a:pPr>
            <a:r>
              <a:rPr lang="en-US" sz="1600" b="1" dirty="0"/>
              <a:t>Student A: </a:t>
            </a:r>
          </a:p>
          <a:p>
            <a:pPr lvl="0">
              <a:spcBef>
                <a:spcPts val="1600"/>
              </a:spcBef>
            </a:pPr>
            <a:r>
              <a:rPr lang="en-US" sz="1600" dirty="0"/>
              <a:t>You are a teenager. You went to a party and told your parents you would be back at 9 p.m. You just arrived home at 11 p.m. Why are you late?</a:t>
            </a:r>
          </a:p>
        </p:txBody>
      </p:sp>
      <p:sp>
        <p:nvSpPr>
          <p:cNvPr id="9" name="Rectangle 8">
            <a:extLst>
              <a:ext uri="{FF2B5EF4-FFF2-40B4-BE49-F238E27FC236}">
                <a16:creationId xmlns:a16="http://schemas.microsoft.com/office/drawing/2014/main" id="{909A5052-4680-DE41-85CF-40F00AA1ECDC}"/>
              </a:ext>
            </a:extLst>
          </p:cNvPr>
          <p:cNvSpPr/>
          <p:nvPr/>
        </p:nvSpPr>
        <p:spPr>
          <a:xfrm>
            <a:off x="4771565" y="3062871"/>
            <a:ext cx="3407701" cy="1900621"/>
          </a:xfrm>
          <a:prstGeom prst="rect">
            <a:avLst/>
          </a:prstGeom>
          <a:solidFill>
            <a:srgbClr val="3EA5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spcBef>
                <a:spcPts val="1600"/>
              </a:spcBef>
            </a:pPr>
            <a:r>
              <a:rPr lang="en-US" sz="1600" b="1" dirty="0"/>
              <a:t>Student B: </a:t>
            </a:r>
          </a:p>
          <a:p>
            <a:pPr lvl="0">
              <a:spcBef>
                <a:spcPts val="1600"/>
              </a:spcBef>
            </a:pPr>
            <a:r>
              <a:rPr lang="en-US" sz="1600" dirty="0"/>
              <a:t>You are a parent. Your teenage son/daughter said they would be back at 9 p.m. but they just arrived at 11 p.m. What will you say to them?</a:t>
            </a:r>
          </a:p>
        </p:txBody>
      </p:sp>
      <p:sp>
        <p:nvSpPr>
          <p:cNvPr id="4" name="Rectangle 3"/>
          <p:cNvSpPr/>
          <p:nvPr/>
        </p:nvSpPr>
        <p:spPr>
          <a:xfrm>
            <a:off x="902841" y="2693539"/>
            <a:ext cx="1334020" cy="369332"/>
          </a:xfrm>
          <a:prstGeom prst="rect">
            <a:avLst/>
          </a:prstGeom>
        </p:spPr>
        <p:txBody>
          <a:bodyPr wrap="none">
            <a:spAutoFit/>
          </a:bodyPr>
          <a:lstStyle/>
          <a:p>
            <a:pPr lvl="0"/>
            <a:r>
              <a:rPr lang="en-GB" b="1" dirty="0">
                <a:solidFill>
                  <a:srgbClr val="7F4292"/>
                </a:solidFill>
              </a:rPr>
              <a:t>Role Play 1</a:t>
            </a:r>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9349" b="11388"/>
          <a:stretch/>
        </p:blipFill>
        <p:spPr>
          <a:xfrm>
            <a:off x="0" y="3748449"/>
            <a:ext cx="2397692" cy="3109552"/>
          </a:xfrm>
          <a:prstGeom prst="rect">
            <a:avLst/>
          </a:prstGeom>
        </p:spPr>
      </p:pic>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r="9724" b="776"/>
          <a:stretch/>
        </p:blipFill>
        <p:spPr>
          <a:xfrm>
            <a:off x="7222922" y="3638975"/>
            <a:ext cx="1921078" cy="3219026"/>
          </a:xfrm>
          <a:prstGeom prst="rect">
            <a:avLst/>
          </a:prstGeom>
        </p:spPr>
      </p:pic>
      <p:sp>
        <p:nvSpPr>
          <p:cNvPr id="10" name="Rectangle 9">
            <a:hlinkClick r:id="rId4" action="ppaction://hlinksldjump"/>
            <a:extLst>
              <a:ext uri="{FF2B5EF4-FFF2-40B4-BE49-F238E27FC236}">
                <a16:creationId xmlns:a16="http://schemas.microsoft.com/office/drawing/2014/main" id="{5E5A5671-A969-1047-BB79-50B12BDB5FAA}"/>
              </a:ext>
            </a:extLst>
          </p:cNvPr>
          <p:cNvSpPr/>
          <p:nvPr/>
        </p:nvSpPr>
        <p:spPr>
          <a:xfrm>
            <a:off x="3746172" y="6267746"/>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2146619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Mini Role Play 2</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553998"/>
          </a:xfrm>
          <a:prstGeom prst="rect">
            <a:avLst/>
          </a:prstGeom>
        </p:spPr>
        <p:txBody>
          <a:bodyPr wrap="square" lIns="0" tIns="0" rIns="0" bIns="0">
            <a:spAutoFit/>
          </a:bodyPr>
          <a:lstStyle/>
          <a:p>
            <a:pPr>
              <a:spcAft>
                <a:spcPts val="1600"/>
              </a:spcAft>
            </a:pPr>
            <a:r>
              <a:rPr lang="en-GB" b="1" dirty="0">
                <a:solidFill>
                  <a:srgbClr val="3EA5DE"/>
                </a:solidFill>
              </a:rPr>
              <a:t>Instructions: </a:t>
            </a:r>
            <a:r>
              <a:rPr lang="en-GB" dirty="0"/>
              <a:t>Your teacher will give you a role to play. Imagine you are that person - what will you say?</a:t>
            </a:r>
            <a:endParaRPr lang="en-US" dirty="0"/>
          </a:p>
        </p:txBody>
      </p:sp>
      <p:sp>
        <p:nvSpPr>
          <p:cNvPr id="7" name="Rectangle 6">
            <a:extLst>
              <a:ext uri="{FF2B5EF4-FFF2-40B4-BE49-F238E27FC236}">
                <a16:creationId xmlns:a16="http://schemas.microsoft.com/office/drawing/2014/main" id="{909A5052-4680-DE41-85CF-40F00AA1ECDC}"/>
              </a:ext>
            </a:extLst>
          </p:cNvPr>
          <p:cNvSpPr/>
          <p:nvPr/>
        </p:nvSpPr>
        <p:spPr>
          <a:xfrm>
            <a:off x="961565" y="3071495"/>
            <a:ext cx="3610434" cy="2146843"/>
          </a:xfrm>
          <a:prstGeom prst="rect">
            <a:avLst/>
          </a:prstGeom>
          <a:solidFill>
            <a:srgbClr val="3EA5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spcBef>
                <a:spcPts val="1600"/>
              </a:spcBef>
            </a:pPr>
            <a:r>
              <a:rPr lang="en-US" sz="1600" b="1" dirty="0"/>
              <a:t>Student A: </a:t>
            </a:r>
          </a:p>
          <a:p>
            <a:pPr lvl="0">
              <a:spcBef>
                <a:spcPts val="1600"/>
              </a:spcBef>
            </a:pPr>
            <a:r>
              <a:rPr lang="en-US" sz="1600" dirty="0"/>
              <a:t>You live in a house with your friend. You get up in the morning to have breakfast but all your milk is missing. You see your                       housemate having a bowl                                        of cereal… with milk.</a:t>
            </a:r>
          </a:p>
        </p:txBody>
      </p:sp>
      <p:sp>
        <p:nvSpPr>
          <p:cNvPr id="9" name="Rectangle 8">
            <a:extLst>
              <a:ext uri="{FF2B5EF4-FFF2-40B4-BE49-F238E27FC236}">
                <a16:creationId xmlns:a16="http://schemas.microsoft.com/office/drawing/2014/main" id="{909A5052-4680-DE41-85CF-40F00AA1ECDC}"/>
              </a:ext>
            </a:extLst>
          </p:cNvPr>
          <p:cNvSpPr/>
          <p:nvPr/>
        </p:nvSpPr>
        <p:spPr>
          <a:xfrm>
            <a:off x="4855455" y="3062871"/>
            <a:ext cx="3407701" cy="1654400"/>
          </a:xfrm>
          <a:prstGeom prst="rect">
            <a:avLst/>
          </a:prstGeom>
          <a:solidFill>
            <a:srgbClr val="7F42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spcBef>
                <a:spcPts val="1600"/>
              </a:spcBef>
            </a:pPr>
            <a:r>
              <a:rPr lang="en-US" sz="1600" b="1" dirty="0"/>
              <a:t>Student B: </a:t>
            </a:r>
          </a:p>
          <a:p>
            <a:pPr lvl="0">
              <a:spcBef>
                <a:spcPts val="1600"/>
              </a:spcBef>
            </a:pPr>
            <a:r>
              <a:rPr lang="en-US" sz="1600" dirty="0"/>
              <a:t>You live in a house with your friend. You get up in the morning and have cereal for breakfast.    You used your milk. </a:t>
            </a:r>
          </a:p>
        </p:txBody>
      </p:sp>
      <p:sp>
        <p:nvSpPr>
          <p:cNvPr id="4" name="Rectangle 3"/>
          <p:cNvSpPr/>
          <p:nvPr/>
        </p:nvSpPr>
        <p:spPr>
          <a:xfrm>
            <a:off x="902841" y="2693539"/>
            <a:ext cx="1361270" cy="369332"/>
          </a:xfrm>
          <a:prstGeom prst="rect">
            <a:avLst/>
          </a:prstGeom>
        </p:spPr>
        <p:txBody>
          <a:bodyPr wrap="none">
            <a:spAutoFit/>
          </a:bodyPr>
          <a:lstStyle/>
          <a:p>
            <a:pPr lvl="0"/>
            <a:r>
              <a:rPr lang="en-GB" b="1" dirty="0">
                <a:solidFill>
                  <a:srgbClr val="3EA5DE"/>
                </a:solidFill>
              </a:rPr>
              <a:t>Role Play 2</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0254" y="4189138"/>
            <a:ext cx="1948871" cy="2668863"/>
          </a:xfrm>
          <a:prstGeom prst="rect">
            <a:avLst/>
          </a:prstGeom>
        </p:spPr>
      </p:pic>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b="12710"/>
          <a:stretch/>
        </p:blipFill>
        <p:spPr>
          <a:xfrm>
            <a:off x="3489820" y="4186711"/>
            <a:ext cx="1449525" cy="2671290"/>
          </a:xfrm>
          <a:prstGeom prst="rect">
            <a:avLst/>
          </a:prstGeom>
        </p:spPr>
      </p:pic>
      <p:sp>
        <p:nvSpPr>
          <p:cNvPr id="11" name="Rectangle 10">
            <a:hlinkClick r:id="rId4" action="ppaction://hlinksldjump"/>
            <a:extLst>
              <a:ext uri="{FF2B5EF4-FFF2-40B4-BE49-F238E27FC236}">
                <a16:creationId xmlns:a16="http://schemas.microsoft.com/office/drawing/2014/main" id="{2CC1FA53-FF2D-1347-BFC0-3AE90902896B}"/>
              </a:ext>
            </a:extLst>
          </p:cNvPr>
          <p:cNvSpPr/>
          <p:nvPr/>
        </p:nvSpPr>
        <p:spPr>
          <a:xfrm>
            <a:off x="166009" y="6267746"/>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3594330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Random Debate Picker</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553998"/>
          </a:xfrm>
          <a:prstGeom prst="rect">
            <a:avLst/>
          </a:prstGeom>
        </p:spPr>
        <p:txBody>
          <a:bodyPr wrap="square" lIns="0" tIns="0" rIns="0" bIns="0">
            <a:spAutoFit/>
          </a:bodyPr>
          <a:lstStyle/>
          <a:p>
            <a:pPr>
              <a:spcAft>
                <a:spcPts val="1600"/>
              </a:spcAft>
            </a:pPr>
            <a:r>
              <a:rPr lang="en-GB" b="1" dirty="0">
                <a:solidFill>
                  <a:srgbClr val="3EA5DE"/>
                </a:solidFill>
              </a:rPr>
              <a:t>Instructions: </a:t>
            </a:r>
            <a:r>
              <a:rPr lang="en-GB" dirty="0"/>
              <a:t>Pick a box to reveal the random debate topic. You have five minutes to debate the question with your classmates. Go! </a:t>
            </a:r>
            <a:endParaRPr lang="en-US" dirty="0"/>
          </a:p>
        </p:txBody>
      </p:sp>
      <p:sp>
        <p:nvSpPr>
          <p:cNvPr id="18" name="Rectangle 17">
            <a:extLst>
              <a:ext uri="{FF2B5EF4-FFF2-40B4-BE49-F238E27FC236}">
                <a16:creationId xmlns:a16="http://schemas.microsoft.com/office/drawing/2014/main" id="{03C7C7EA-5ED2-F74F-9A45-B2482BE37FDC}"/>
              </a:ext>
            </a:extLst>
          </p:cNvPr>
          <p:cNvSpPr/>
          <p:nvPr/>
        </p:nvSpPr>
        <p:spPr>
          <a:xfrm>
            <a:off x="886063" y="4414668"/>
            <a:ext cx="1706135" cy="1468075"/>
          </a:xfrm>
          <a:prstGeom prst="rect">
            <a:avLst/>
          </a:prstGeom>
          <a:solidFill>
            <a:schemeClr val="bg1"/>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7F4292"/>
              </a:solidFill>
            </a:endParaRPr>
          </a:p>
          <a:p>
            <a:pPr algn="ctr"/>
            <a:r>
              <a:rPr lang="en-US" sz="1400" dirty="0">
                <a:solidFill>
                  <a:srgbClr val="7F4292"/>
                </a:solidFill>
              </a:rPr>
              <a:t>We should limit the number of clothes people are allowed to buy.</a:t>
            </a:r>
          </a:p>
          <a:p>
            <a:pPr lvl="0" algn="ctr"/>
            <a:endParaRPr lang="en-GB" sz="1500" dirty="0">
              <a:solidFill>
                <a:srgbClr val="7F4292"/>
              </a:solidFill>
            </a:endParaRPr>
          </a:p>
        </p:txBody>
      </p:sp>
      <p:sp>
        <p:nvSpPr>
          <p:cNvPr id="19" name="Rectangle 18">
            <a:extLst>
              <a:ext uri="{FF2B5EF4-FFF2-40B4-BE49-F238E27FC236}">
                <a16:creationId xmlns:a16="http://schemas.microsoft.com/office/drawing/2014/main" id="{03C7C7EA-5ED2-F74F-9A45-B2482BE37FDC}"/>
              </a:ext>
            </a:extLst>
          </p:cNvPr>
          <p:cNvSpPr/>
          <p:nvPr/>
        </p:nvSpPr>
        <p:spPr>
          <a:xfrm>
            <a:off x="2766595" y="4414668"/>
            <a:ext cx="1706135" cy="1468075"/>
          </a:xfrm>
          <a:prstGeom prst="rect">
            <a:avLst/>
          </a:prstGeom>
          <a:solidFill>
            <a:schemeClr val="bg1"/>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7F4292"/>
              </a:solidFill>
            </a:endParaRPr>
          </a:p>
          <a:p>
            <a:pPr algn="ctr"/>
            <a:r>
              <a:rPr lang="en-US" sz="1400" dirty="0">
                <a:solidFill>
                  <a:srgbClr val="7F4292"/>
                </a:solidFill>
              </a:rPr>
              <a:t>Social media should be turned off at 11 p.m. so people will sleep.</a:t>
            </a:r>
          </a:p>
          <a:p>
            <a:pPr lvl="0" algn="ctr"/>
            <a:endParaRPr lang="en-GB" sz="1500" dirty="0">
              <a:solidFill>
                <a:srgbClr val="7F4292"/>
              </a:solidFill>
            </a:endParaRPr>
          </a:p>
        </p:txBody>
      </p:sp>
      <p:sp>
        <p:nvSpPr>
          <p:cNvPr id="20" name="Rectangle 19">
            <a:extLst>
              <a:ext uri="{FF2B5EF4-FFF2-40B4-BE49-F238E27FC236}">
                <a16:creationId xmlns:a16="http://schemas.microsoft.com/office/drawing/2014/main" id="{03C7C7EA-5ED2-F74F-9A45-B2482BE37FDC}"/>
              </a:ext>
            </a:extLst>
          </p:cNvPr>
          <p:cNvSpPr/>
          <p:nvPr/>
        </p:nvSpPr>
        <p:spPr>
          <a:xfrm>
            <a:off x="4647127" y="4414668"/>
            <a:ext cx="1706135" cy="1468075"/>
          </a:xfrm>
          <a:prstGeom prst="rect">
            <a:avLst/>
          </a:prstGeom>
          <a:solidFill>
            <a:schemeClr val="bg1"/>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7F4292"/>
              </a:solidFill>
            </a:endParaRPr>
          </a:p>
          <a:p>
            <a:pPr algn="ctr"/>
            <a:r>
              <a:rPr lang="en-US" sz="1400" dirty="0">
                <a:solidFill>
                  <a:srgbClr val="7F4292"/>
                </a:solidFill>
              </a:rPr>
              <a:t>We should release all animals in zoos into the wild.</a:t>
            </a:r>
          </a:p>
          <a:p>
            <a:pPr lvl="0" algn="ctr"/>
            <a:endParaRPr lang="en-GB" sz="1500" dirty="0">
              <a:solidFill>
                <a:srgbClr val="7F4292"/>
              </a:solidFill>
            </a:endParaRPr>
          </a:p>
        </p:txBody>
      </p:sp>
      <p:sp>
        <p:nvSpPr>
          <p:cNvPr id="21" name="Rectangle 20">
            <a:extLst>
              <a:ext uri="{FF2B5EF4-FFF2-40B4-BE49-F238E27FC236}">
                <a16:creationId xmlns:a16="http://schemas.microsoft.com/office/drawing/2014/main" id="{03C7C7EA-5ED2-F74F-9A45-B2482BE37FDC}"/>
              </a:ext>
            </a:extLst>
          </p:cNvPr>
          <p:cNvSpPr/>
          <p:nvPr/>
        </p:nvSpPr>
        <p:spPr>
          <a:xfrm>
            <a:off x="6527659" y="4414668"/>
            <a:ext cx="1706135" cy="1468075"/>
          </a:xfrm>
          <a:prstGeom prst="rect">
            <a:avLst/>
          </a:prstGeom>
          <a:solidFill>
            <a:schemeClr val="bg1"/>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Ins="216000" rtlCol="0" anchor="ctr"/>
          <a:lstStyle/>
          <a:p>
            <a:pPr marL="133350" lvl="0" algn="ctr">
              <a:buSzPts val="1500"/>
            </a:pPr>
            <a:r>
              <a:rPr lang="en-US" sz="1400" dirty="0">
                <a:solidFill>
                  <a:srgbClr val="7F4292"/>
                </a:solidFill>
              </a:rPr>
              <a:t>Children should be allowed to vote. </a:t>
            </a:r>
          </a:p>
        </p:txBody>
      </p:sp>
      <p:sp>
        <p:nvSpPr>
          <p:cNvPr id="22" name="Rectangle 21">
            <a:extLst>
              <a:ext uri="{FF2B5EF4-FFF2-40B4-BE49-F238E27FC236}">
                <a16:creationId xmlns:a16="http://schemas.microsoft.com/office/drawing/2014/main" id="{03C7C7EA-5ED2-F74F-9A45-B2482BE37FDC}"/>
              </a:ext>
            </a:extLst>
          </p:cNvPr>
          <p:cNvSpPr/>
          <p:nvPr/>
        </p:nvSpPr>
        <p:spPr>
          <a:xfrm>
            <a:off x="886063" y="2753647"/>
            <a:ext cx="1706135" cy="1468075"/>
          </a:xfrm>
          <a:prstGeom prst="rect">
            <a:avLst/>
          </a:prstGeom>
          <a:solidFill>
            <a:schemeClr val="bg1"/>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7F4292"/>
              </a:solidFill>
            </a:endParaRPr>
          </a:p>
          <a:p>
            <a:pPr algn="ctr"/>
            <a:r>
              <a:rPr lang="en-US" sz="1400" dirty="0">
                <a:solidFill>
                  <a:srgbClr val="7F4292"/>
                </a:solidFill>
              </a:rPr>
              <a:t>Cats are better  pets than dogs.</a:t>
            </a:r>
          </a:p>
          <a:p>
            <a:pPr lvl="0" algn="ctr"/>
            <a:endParaRPr lang="en-GB" sz="1500" dirty="0">
              <a:solidFill>
                <a:srgbClr val="7F4292"/>
              </a:solidFill>
            </a:endParaRPr>
          </a:p>
        </p:txBody>
      </p:sp>
      <p:sp>
        <p:nvSpPr>
          <p:cNvPr id="23" name="Rectangle 22">
            <a:extLst>
              <a:ext uri="{FF2B5EF4-FFF2-40B4-BE49-F238E27FC236}">
                <a16:creationId xmlns:a16="http://schemas.microsoft.com/office/drawing/2014/main" id="{03C7C7EA-5ED2-F74F-9A45-B2482BE37FDC}"/>
              </a:ext>
            </a:extLst>
          </p:cNvPr>
          <p:cNvSpPr/>
          <p:nvPr/>
        </p:nvSpPr>
        <p:spPr>
          <a:xfrm>
            <a:off x="2766595" y="2753647"/>
            <a:ext cx="1706135" cy="1468075"/>
          </a:xfrm>
          <a:prstGeom prst="rect">
            <a:avLst/>
          </a:prstGeom>
          <a:solidFill>
            <a:schemeClr val="bg1"/>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Ins="216000" rtlCol="0" anchor="ctr"/>
          <a:lstStyle/>
          <a:p>
            <a:pPr marL="133350" lvl="0" algn="ctr">
              <a:buSzPts val="1500"/>
            </a:pPr>
            <a:r>
              <a:rPr lang="en-US" sz="1400" dirty="0">
                <a:solidFill>
                  <a:srgbClr val="7F4292"/>
                </a:solidFill>
              </a:rPr>
              <a:t>We should all become vegetarian. </a:t>
            </a:r>
          </a:p>
        </p:txBody>
      </p:sp>
      <p:sp>
        <p:nvSpPr>
          <p:cNvPr id="24" name="Rectangle 23">
            <a:extLst>
              <a:ext uri="{FF2B5EF4-FFF2-40B4-BE49-F238E27FC236}">
                <a16:creationId xmlns:a16="http://schemas.microsoft.com/office/drawing/2014/main" id="{03C7C7EA-5ED2-F74F-9A45-B2482BE37FDC}"/>
              </a:ext>
            </a:extLst>
          </p:cNvPr>
          <p:cNvSpPr/>
          <p:nvPr/>
        </p:nvSpPr>
        <p:spPr>
          <a:xfrm>
            <a:off x="4647127" y="2753647"/>
            <a:ext cx="1706135" cy="1468075"/>
          </a:xfrm>
          <a:prstGeom prst="rect">
            <a:avLst/>
          </a:prstGeom>
          <a:solidFill>
            <a:schemeClr val="bg1"/>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7F4292"/>
              </a:solidFill>
            </a:endParaRPr>
          </a:p>
          <a:p>
            <a:pPr algn="ctr"/>
            <a:r>
              <a:rPr lang="en-US" sz="1400" dirty="0">
                <a:solidFill>
                  <a:srgbClr val="7F4292"/>
                </a:solidFill>
              </a:rPr>
              <a:t>We should do all school outside for half the day.</a:t>
            </a:r>
          </a:p>
          <a:p>
            <a:pPr lvl="0" algn="ctr"/>
            <a:endParaRPr lang="en-GB" sz="1500" dirty="0">
              <a:solidFill>
                <a:srgbClr val="7F4292"/>
              </a:solidFill>
            </a:endParaRPr>
          </a:p>
        </p:txBody>
      </p:sp>
      <p:sp>
        <p:nvSpPr>
          <p:cNvPr id="25" name="Rectangle 24">
            <a:extLst>
              <a:ext uri="{FF2B5EF4-FFF2-40B4-BE49-F238E27FC236}">
                <a16:creationId xmlns:a16="http://schemas.microsoft.com/office/drawing/2014/main" id="{03C7C7EA-5ED2-F74F-9A45-B2482BE37FDC}"/>
              </a:ext>
            </a:extLst>
          </p:cNvPr>
          <p:cNvSpPr/>
          <p:nvPr/>
        </p:nvSpPr>
        <p:spPr>
          <a:xfrm>
            <a:off x="6527659" y="2753647"/>
            <a:ext cx="1706135" cy="1468075"/>
          </a:xfrm>
          <a:prstGeom prst="rect">
            <a:avLst/>
          </a:prstGeom>
          <a:solidFill>
            <a:schemeClr val="bg1"/>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133350" lvl="0" algn="ctr">
              <a:buSzPts val="1500"/>
            </a:pPr>
            <a:r>
              <a:rPr lang="en-US" sz="1400" dirty="0">
                <a:solidFill>
                  <a:srgbClr val="7F4292"/>
                </a:solidFill>
              </a:rPr>
              <a:t>We should all have to learn three languages.</a:t>
            </a:r>
          </a:p>
        </p:txBody>
      </p:sp>
      <p:sp>
        <p:nvSpPr>
          <p:cNvPr id="12" name="Rectangle 11">
            <a:extLst>
              <a:ext uri="{FF2B5EF4-FFF2-40B4-BE49-F238E27FC236}">
                <a16:creationId xmlns:a16="http://schemas.microsoft.com/office/drawing/2014/main" id="{F167AD26-D14D-3445-B40F-0347027D94E7}"/>
              </a:ext>
            </a:extLst>
          </p:cNvPr>
          <p:cNvSpPr/>
          <p:nvPr/>
        </p:nvSpPr>
        <p:spPr>
          <a:xfrm>
            <a:off x="886063" y="2753646"/>
            <a:ext cx="1706135" cy="1468075"/>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rPr>
              <a:t>?</a:t>
            </a:r>
            <a:endParaRPr lang="en-US" sz="3200" dirty="0">
              <a:solidFill>
                <a:schemeClr val="bg1"/>
              </a:solidFill>
            </a:endParaRPr>
          </a:p>
        </p:txBody>
      </p:sp>
      <p:sp>
        <p:nvSpPr>
          <p:cNvPr id="28" name="Rectangle 27">
            <a:extLst>
              <a:ext uri="{FF2B5EF4-FFF2-40B4-BE49-F238E27FC236}">
                <a16:creationId xmlns:a16="http://schemas.microsoft.com/office/drawing/2014/main" id="{F167AD26-D14D-3445-B40F-0347027D94E7}"/>
              </a:ext>
            </a:extLst>
          </p:cNvPr>
          <p:cNvSpPr/>
          <p:nvPr/>
        </p:nvSpPr>
        <p:spPr>
          <a:xfrm>
            <a:off x="2766595" y="2753646"/>
            <a:ext cx="1706135" cy="1468075"/>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rPr>
              <a:t>?</a:t>
            </a:r>
            <a:endParaRPr lang="en-US" sz="3200" dirty="0">
              <a:solidFill>
                <a:schemeClr val="bg1"/>
              </a:solidFill>
            </a:endParaRPr>
          </a:p>
        </p:txBody>
      </p:sp>
      <p:sp>
        <p:nvSpPr>
          <p:cNvPr id="29" name="Rectangle 28">
            <a:extLst>
              <a:ext uri="{FF2B5EF4-FFF2-40B4-BE49-F238E27FC236}">
                <a16:creationId xmlns:a16="http://schemas.microsoft.com/office/drawing/2014/main" id="{F167AD26-D14D-3445-B40F-0347027D94E7}"/>
              </a:ext>
            </a:extLst>
          </p:cNvPr>
          <p:cNvSpPr/>
          <p:nvPr/>
        </p:nvSpPr>
        <p:spPr>
          <a:xfrm>
            <a:off x="4647127" y="2753645"/>
            <a:ext cx="1706135" cy="1468075"/>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rPr>
              <a:t>?</a:t>
            </a:r>
            <a:endParaRPr lang="en-US" sz="3200" dirty="0">
              <a:solidFill>
                <a:schemeClr val="bg1"/>
              </a:solidFill>
            </a:endParaRPr>
          </a:p>
        </p:txBody>
      </p:sp>
      <p:sp>
        <p:nvSpPr>
          <p:cNvPr id="30" name="Rectangle 29">
            <a:extLst>
              <a:ext uri="{FF2B5EF4-FFF2-40B4-BE49-F238E27FC236}">
                <a16:creationId xmlns:a16="http://schemas.microsoft.com/office/drawing/2014/main" id="{F167AD26-D14D-3445-B40F-0347027D94E7}"/>
              </a:ext>
            </a:extLst>
          </p:cNvPr>
          <p:cNvSpPr/>
          <p:nvPr/>
        </p:nvSpPr>
        <p:spPr>
          <a:xfrm>
            <a:off x="6527659" y="2753644"/>
            <a:ext cx="1706135" cy="1468075"/>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rPr>
              <a:t>?</a:t>
            </a:r>
            <a:endParaRPr lang="en-US" sz="3200" dirty="0">
              <a:solidFill>
                <a:schemeClr val="bg1"/>
              </a:solidFill>
            </a:endParaRPr>
          </a:p>
        </p:txBody>
      </p:sp>
      <p:sp>
        <p:nvSpPr>
          <p:cNvPr id="31" name="Rectangle 30">
            <a:extLst>
              <a:ext uri="{FF2B5EF4-FFF2-40B4-BE49-F238E27FC236}">
                <a16:creationId xmlns:a16="http://schemas.microsoft.com/office/drawing/2014/main" id="{F167AD26-D14D-3445-B40F-0347027D94E7}"/>
              </a:ext>
            </a:extLst>
          </p:cNvPr>
          <p:cNvSpPr/>
          <p:nvPr/>
        </p:nvSpPr>
        <p:spPr>
          <a:xfrm>
            <a:off x="886063" y="4414667"/>
            <a:ext cx="1706135" cy="1468075"/>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rPr>
              <a:t>?</a:t>
            </a:r>
            <a:endParaRPr lang="en-US" sz="3200" dirty="0">
              <a:solidFill>
                <a:schemeClr val="bg1"/>
              </a:solidFill>
            </a:endParaRPr>
          </a:p>
        </p:txBody>
      </p:sp>
      <p:sp>
        <p:nvSpPr>
          <p:cNvPr id="32" name="Rectangle 31">
            <a:extLst>
              <a:ext uri="{FF2B5EF4-FFF2-40B4-BE49-F238E27FC236}">
                <a16:creationId xmlns:a16="http://schemas.microsoft.com/office/drawing/2014/main" id="{F167AD26-D14D-3445-B40F-0347027D94E7}"/>
              </a:ext>
            </a:extLst>
          </p:cNvPr>
          <p:cNvSpPr/>
          <p:nvPr/>
        </p:nvSpPr>
        <p:spPr>
          <a:xfrm>
            <a:off x="2766595" y="4414667"/>
            <a:ext cx="1706135" cy="1468075"/>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rPr>
              <a:t>?</a:t>
            </a:r>
            <a:endParaRPr lang="en-US" sz="3200" dirty="0">
              <a:solidFill>
                <a:schemeClr val="bg1"/>
              </a:solidFill>
            </a:endParaRPr>
          </a:p>
        </p:txBody>
      </p:sp>
      <p:sp>
        <p:nvSpPr>
          <p:cNvPr id="33" name="Rectangle 32">
            <a:extLst>
              <a:ext uri="{FF2B5EF4-FFF2-40B4-BE49-F238E27FC236}">
                <a16:creationId xmlns:a16="http://schemas.microsoft.com/office/drawing/2014/main" id="{F167AD26-D14D-3445-B40F-0347027D94E7}"/>
              </a:ext>
            </a:extLst>
          </p:cNvPr>
          <p:cNvSpPr/>
          <p:nvPr/>
        </p:nvSpPr>
        <p:spPr>
          <a:xfrm>
            <a:off x="4647127" y="4414666"/>
            <a:ext cx="1706135" cy="1468075"/>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rPr>
              <a:t>?</a:t>
            </a:r>
            <a:endParaRPr lang="en-US" sz="3200" dirty="0">
              <a:solidFill>
                <a:schemeClr val="bg1"/>
              </a:solidFill>
            </a:endParaRPr>
          </a:p>
        </p:txBody>
      </p:sp>
      <p:sp>
        <p:nvSpPr>
          <p:cNvPr id="34" name="Rectangle 33">
            <a:extLst>
              <a:ext uri="{FF2B5EF4-FFF2-40B4-BE49-F238E27FC236}">
                <a16:creationId xmlns:a16="http://schemas.microsoft.com/office/drawing/2014/main" id="{F167AD26-D14D-3445-B40F-0347027D94E7}"/>
              </a:ext>
            </a:extLst>
          </p:cNvPr>
          <p:cNvSpPr/>
          <p:nvPr/>
        </p:nvSpPr>
        <p:spPr>
          <a:xfrm>
            <a:off x="6527659" y="4414665"/>
            <a:ext cx="1706135" cy="1468075"/>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rPr>
              <a:t>?</a:t>
            </a:r>
            <a:endParaRPr lang="en-US" sz="3200" dirty="0">
              <a:solidFill>
                <a:schemeClr val="bg1"/>
              </a:solidFill>
            </a:endParaRPr>
          </a:p>
        </p:txBody>
      </p:sp>
      <p:sp>
        <p:nvSpPr>
          <p:cNvPr id="26" name="Rectangle 25">
            <a:hlinkClick r:id="rId2" action="ppaction://hlinksldjump"/>
            <a:extLst>
              <a:ext uri="{FF2B5EF4-FFF2-40B4-BE49-F238E27FC236}">
                <a16:creationId xmlns:a16="http://schemas.microsoft.com/office/drawing/2014/main" id="{ADE02439-BC24-7548-AC08-291CA072B8F9}"/>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1212094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9"/>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2" restart="whenNotActive" fill="hold" evtFilter="cancelBubble" nodeType="interactiveSeq">
                <p:stCondLst>
                  <p:cond evt="onClick" delay="0">
                    <p:tgtEl>
                      <p:spTgt spid="31"/>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12" grpId="0" animBg="1"/>
      <p:bldP spid="28" grpId="0" animBg="1"/>
      <p:bldP spid="29" grpId="0" animBg="1"/>
      <p:bldP spid="30" grpId="0" animBg="1"/>
      <p:bldP spid="31" grpId="0" animBg="1"/>
      <p:bldP spid="32" grpId="0" animBg="1"/>
      <p:bldP spid="33" grpId="0" animBg="1"/>
      <p:bldP spid="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61962" y="406914"/>
            <a:ext cx="8220075" cy="2265033"/>
          </a:xfrm>
        </p:spPr>
        <p:txBody>
          <a:bodyPr/>
          <a:lstStyle/>
          <a:p>
            <a:pPr lvl="0" algn="ctr">
              <a:spcBef>
                <a:spcPts val="0"/>
              </a:spcBef>
            </a:pPr>
            <a:r>
              <a:rPr lang="en-GB" sz="6000" dirty="0">
                <a:solidFill>
                  <a:srgbClr val="3EA5DE"/>
                </a:solidFill>
              </a:rPr>
              <a:t>Surprise Me!</a:t>
            </a:r>
            <a:br>
              <a:rPr lang="en-GB" sz="4800" dirty="0"/>
            </a:br>
            <a:r>
              <a:rPr lang="en-GB" sz="4400" dirty="0"/>
              <a:t>The Random Game Generator</a:t>
            </a:r>
            <a:endParaRPr lang="en-GB" sz="4800" dirty="0">
              <a:latin typeface="+mn-lt"/>
            </a:endParaRPr>
          </a:p>
        </p:txBody>
      </p:sp>
      <p:sp>
        <p:nvSpPr>
          <p:cNvPr id="7" name="Triangle 6">
            <a:hlinkClick r:id="rId2" action="ppaction://hlinksldjump"/>
            <a:extLst>
              <a:ext uri="{FF2B5EF4-FFF2-40B4-BE49-F238E27FC236}">
                <a16:creationId xmlns:a16="http://schemas.microsoft.com/office/drawing/2014/main" id="{4729DF33-43A4-3F4F-A9E1-9F32538C5AB3}"/>
              </a:ext>
            </a:extLst>
          </p:cNvPr>
          <p:cNvSpPr/>
          <p:nvPr/>
        </p:nvSpPr>
        <p:spPr>
          <a:xfrm>
            <a:off x="718659" y="2462404"/>
            <a:ext cx="1012849" cy="1007720"/>
          </a:xfrm>
          <a:prstGeom prst="triangle">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8" name="Rectangle 7">
            <a:hlinkClick r:id="rId3" action="ppaction://hlinksldjump"/>
            <a:extLst>
              <a:ext uri="{FF2B5EF4-FFF2-40B4-BE49-F238E27FC236}">
                <a16:creationId xmlns:a16="http://schemas.microsoft.com/office/drawing/2014/main" id="{ACCC7D99-AADC-2544-B640-E5D780FA1256}"/>
              </a:ext>
            </a:extLst>
          </p:cNvPr>
          <p:cNvSpPr/>
          <p:nvPr/>
        </p:nvSpPr>
        <p:spPr>
          <a:xfrm rot="1084324">
            <a:off x="1821679" y="2555560"/>
            <a:ext cx="711029" cy="694422"/>
          </a:xfrm>
          <a:prstGeom prst="rect">
            <a:avLst/>
          </a:prstGeom>
          <a:solidFill>
            <a:schemeClr val="accent4">
              <a:lumMod val="40000"/>
              <a:lumOff val="6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9" name="Oval 8">
            <a:hlinkClick r:id="rId4" action="ppaction://hlinksldjump"/>
            <a:extLst>
              <a:ext uri="{FF2B5EF4-FFF2-40B4-BE49-F238E27FC236}">
                <a16:creationId xmlns:a16="http://schemas.microsoft.com/office/drawing/2014/main" id="{BDC4CC15-C6BD-C449-A0D3-3E000207F676}"/>
              </a:ext>
            </a:extLst>
          </p:cNvPr>
          <p:cNvSpPr/>
          <p:nvPr/>
        </p:nvSpPr>
        <p:spPr>
          <a:xfrm>
            <a:off x="2744949" y="2666632"/>
            <a:ext cx="765560" cy="765721"/>
          </a:xfrm>
          <a:prstGeom prst="ellipse">
            <a:avLst/>
          </a:prstGeom>
          <a:solidFill>
            <a:srgbClr val="DE1E5A"/>
          </a:solidFill>
          <a:ln w="38100">
            <a:solidFill>
              <a:srgbClr val="DE1E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10" name="Regular Pentagon 9">
            <a:hlinkClick r:id="rId5" action="ppaction://hlinksldjump"/>
            <a:extLst>
              <a:ext uri="{FF2B5EF4-FFF2-40B4-BE49-F238E27FC236}">
                <a16:creationId xmlns:a16="http://schemas.microsoft.com/office/drawing/2014/main" id="{10AFACC3-2E1A-A546-9885-DE876611084A}"/>
              </a:ext>
            </a:extLst>
          </p:cNvPr>
          <p:cNvSpPr/>
          <p:nvPr/>
        </p:nvSpPr>
        <p:spPr>
          <a:xfrm rot="20735188">
            <a:off x="3653429" y="2517714"/>
            <a:ext cx="880551" cy="880736"/>
          </a:xfrm>
          <a:prstGeom prst="pentagon">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11" name="Rectangle 10">
            <a:hlinkClick r:id="rId6" action="ppaction://hlinksldjump"/>
            <a:extLst>
              <a:ext uri="{FF2B5EF4-FFF2-40B4-BE49-F238E27FC236}">
                <a16:creationId xmlns:a16="http://schemas.microsoft.com/office/drawing/2014/main" id="{79A3F767-8A84-CA48-BB72-6B5002B71B10}"/>
              </a:ext>
            </a:extLst>
          </p:cNvPr>
          <p:cNvSpPr/>
          <p:nvPr/>
        </p:nvSpPr>
        <p:spPr>
          <a:xfrm>
            <a:off x="4720433" y="2584384"/>
            <a:ext cx="1230269" cy="387517"/>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12" name="Cloud 11">
            <a:hlinkClick r:id="rId7" action="ppaction://hlinksldjump"/>
            <a:extLst>
              <a:ext uri="{FF2B5EF4-FFF2-40B4-BE49-F238E27FC236}">
                <a16:creationId xmlns:a16="http://schemas.microsoft.com/office/drawing/2014/main" id="{7F194253-4EC9-9843-8113-56F7A0A0A45E}"/>
              </a:ext>
            </a:extLst>
          </p:cNvPr>
          <p:cNvSpPr/>
          <p:nvPr/>
        </p:nvSpPr>
        <p:spPr>
          <a:xfrm rot="1044715">
            <a:off x="4645427" y="3091600"/>
            <a:ext cx="1072067" cy="757047"/>
          </a:xfrm>
          <a:prstGeom prst="cloud">
            <a:avLst/>
          </a:prstGeom>
          <a:solidFill>
            <a:schemeClr val="accent1">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13" name="Triangle 12">
            <a:hlinkClick r:id="rId8" action="ppaction://hlinksldjump"/>
            <a:extLst>
              <a:ext uri="{FF2B5EF4-FFF2-40B4-BE49-F238E27FC236}">
                <a16:creationId xmlns:a16="http://schemas.microsoft.com/office/drawing/2014/main" id="{DDEA4B8B-EA71-D046-8E6A-E60D3BAE6C19}"/>
              </a:ext>
            </a:extLst>
          </p:cNvPr>
          <p:cNvSpPr/>
          <p:nvPr/>
        </p:nvSpPr>
        <p:spPr>
          <a:xfrm rot="1159535">
            <a:off x="5909542" y="2612537"/>
            <a:ext cx="997964" cy="871883"/>
          </a:xfrm>
          <a:prstGeom prst="triangle">
            <a:avLst/>
          </a:prstGeom>
          <a:solidFill>
            <a:schemeClr val="accent4">
              <a:lumMod val="40000"/>
              <a:lumOff val="6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14" name="Oval 13">
            <a:hlinkClick r:id="rId9" action="ppaction://hlinksldjump"/>
            <a:extLst>
              <a:ext uri="{FF2B5EF4-FFF2-40B4-BE49-F238E27FC236}">
                <a16:creationId xmlns:a16="http://schemas.microsoft.com/office/drawing/2014/main" id="{C84744AA-51A9-2E4B-897D-4345A8243EEE}"/>
              </a:ext>
            </a:extLst>
          </p:cNvPr>
          <p:cNvSpPr/>
          <p:nvPr/>
        </p:nvSpPr>
        <p:spPr>
          <a:xfrm rot="19664432">
            <a:off x="6750071" y="2621456"/>
            <a:ext cx="562511" cy="562629"/>
          </a:xfrm>
          <a:prstGeom prst="ellipse">
            <a:avLst/>
          </a:prstGeom>
          <a:solidFill>
            <a:schemeClr val="accent1">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15" name="Moon 14">
            <a:hlinkClick r:id="rId10" action="ppaction://hlinksldjump"/>
            <a:extLst>
              <a:ext uri="{FF2B5EF4-FFF2-40B4-BE49-F238E27FC236}">
                <a16:creationId xmlns:a16="http://schemas.microsoft.com/office/drawing/2014/main" id="{91BB000F-8B46-7246-8362-67B67C2C68B0}"/>
              </a:ext>
            </a:extLst>
          </p:cNvPr>
          <p:cNvSpPr/>
          <p:nvPr/>
        </p:nvSpPr>
        <p:spPr>
          <a:xfrm>
            <a:off x="718659" y="3626936"/>
            <a:ext cx="658199" cy="1007720"/>
          </a:xfrm>
          <a:prstGeom prst="moon">
            <a:avLst>
              <a:gd name="adj" fmla="val 59725"/>
            </a:avLst>
          </a:prstGeom>
          <a:solidFill>
            <a:schemeClr val="accent1">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16" name="Cloud 15">
            <a:hlinkClick r:id="rId11" action="ppaction://hlinksldjump"/>
            <a:extLst>
              <a:ext uri="{FF2B5EF4-FFF2-40B4-BE49-F238E27FC236}">
                <a16:creationId xmlns:a16="http://schemas.microsoft.com/office/drawing/2014/main" id="{8BDF559F-7944-134A-A427-D626D6A41465}"/>
              </a:ext>
            </a:extLst>
          </p:cNvPr>
          <p:cNvSpPr/>
          <p:nvPr/>
        </p:nvSpPr>
        <p:spPr>
          <a:xfrm rot="20873974">
            <a:off x="1333049" y="3572634"/>
            <a:ext cx="1094277" cy="677300"/>
          </a:xfrm>
          <a:prstGeom prst="cloud">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17" name="Rectangle 16">
            <a:hlinkClick r:id="rId12" action="ppaction://hlinksldjump"/>
            <a:extLst>
              <a:ext uri="{FF2B5EF4-FFF2-40B4-BE49-F238E27FC236}">
                <a16:creationId xmlns:a16="http://schemas.microsoft.com/office/drawing/2014/main" id="{0AECEC11-2D3B-344A-AAE8-5B2AC8137FE2}"/>
              </a:ext>
            </a:extLst>
          </p:cNvPr>
          <p:cNvSpPr/>
          <p:nvPr/>
        </p:nvSpPr>
        <p:spPr>
          <a:xfrm rot="628841">
            <a:off x="2561234" y="3600848"/>
            <a:ext cx="1080380" cy="398845"/>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18" name="Triangle 17">
            <a:hlinkClick r:id="rId13" action="ppaction://hlinksldjump"/>
            <a:extLst>
              <a:ext uri="{FF2B5EF4-FFF2-40B4-BE49-F238E27FC236}">
                <a16:creationId xmlns:a16="http://schemas.microsoft.com/office/drawing/2014/main" id="{75CED77B-567E-8444-9038-ADB2FD863D05}"/>
              </a:ext>
            </a:extLst>
          </p:cNvPr>
          <p:cNvSpPr/>
          <p:nvPr/>
        </p:nvSpPr>
        <p:spPr>
          <a:xfrm rot="1292975">
            <a:off x="3880176" y="3450221"/>
            <a:ext cx="918124" cy="842671"/>
          </a:xfrm>
          <a:prstGeom prst="triangle">
            <a:avLst/>
          </a:prstGeom>
          <a:solidFill>
            <a:schemeClr val="accent4">
              <a:lumMod val="40000"/>
              <a:lumOff val="6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19" name="Rectangle 18">
            <a:hlinkClick r:id="rId14" action="ppaction://hlinksldjump"/>
            <a:extLst>
              <a:ext uri="{FF2B5EF4-FFF2-40B4-BE49-F238E27FC236}">
                <a16:creationId xmlns:a16="http://schemas.microsoft.com/office/drawing/2014/main" id="{52F81EEB-526C-A243-8DDB-ACE8E09AB1FD}"/>
              </a:ext>
            </a:extLst>
          </p:cNvPr>
          <p:cNvSpPr/>
          <p:nvPr/>
        </p:nvSpPr>
        <p:spPr>
          <a:xfrm rot="20536242">
            <a:off x="6568023" y="5268398"/>
            <a:ext cx="456571" cy="456667"/>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0" name="Diamond 19">
            <a:hlinkClick r:id="rId15" action="ppaction://hlinksldjump"/>
            <a:extLst>
              <a:ext uri="{FF2B5EF4-FFF2-40B4-BE49-F238E27FC236}">
                <a16:creationId xmlns:a16="http://schemas.microsoft.com/office/drawing/2014/main" id="{7AA0B294-36E5-7B40-9800-6969B55AFC58}"/>
              </a:ext>
            </a:extLst>
          </p:cNvPr>
          <p:cNvSpPr/>
          <p:nvPr/>
        </p:nvSpPr>
        <p:spPr>
          <a:xfrm>
            <a:off x="3235129" y="5100756"/>
            <a:ext cx="723003" cy="723155"/>
          </a:xfrm>
          <a:prstGeom prst="diamond">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2" name="Moon 21">
            <a:hlinkClick r:id="rId16" action="ppaction://hlinksldjump"/>
            <a:extLst>
              <a:ext uri="{FF2B5EF4-FFF2-40B4-BE49-F238E27FC236}">
                <a16:creationId xmlns:a16="http://schemas.microsoft.com/office/drawing/2014/main" id="{C1AB1E61-1529-D443-9303-1FC642785DCB}"/>
              </a:ext>
            </a:extLst>
          </p:cNvPr>
          <p:cNvSpPr/>
          <p:nvPr/>
        </p:nvSpPr>
        <p:spPr>
          <a:xfrm>
            <a:off x="5560670" y="3573049"/>
            <a:ext cx="619648" cy="1043163"/>
          </a:xfrm>
          <a:prstGeom prst="moon">
            <a:avLst>
              <a:gd name="adj" fmla="val 63281"/>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3" name="Rectangle 22">
            <a:hlinkClick r:id="rId17" action="ppaction://hlinksldjump"/>
            <a:extLst>
              <a:ext uri="{FF2B5EF4-FFF2-40B4-BE49-F238E27FC236}">
                <a16:creationId xmlns:a16="http://schemas.microsoft.com/office/drawing/2014/main" id="{5CBB7A83-828D-5A44-92DA-5D29A3945854}"/>
              </a:ext>
            </a:extLst>
          </p:cNvPr>
          <p:cNvSpPr/>
          <p:nvPr/>
        </p:nvSpPr>
        <p:spPr>
          <a:xfrm rot="225630">
            <a:off x="6921221" y="3389575"/>
            <a:ext cx="562511" cy="925792"/>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4" name="Rectangle 23">
            <a:hlinkClick r:id="rId18" action="ppaction://hlinksldjump"/>
            <a:extLst>
              <a:ext uri="{FF2B5EF4-FFF2-40B4-BE49-F238E27FC236}">
                <a16:creationId xmlns:a16="http://schemas.microsoft.com/office/drawing/2014/main" id="{C8E3A8A7-F1C1-5A40-B36F-83CC7F6E7112}"/>
              </a:ext>
            </a:extLst>
          </p:cNvPr>
          <p:cNvSpPr/>
          <p:nvPr/>
        </p:nvSpPr>
        <p:spPr>
          <a:xfrm rot="20849520">
            <a:off x="7588325" y="2670553"/>
            <a:ext cx="775989" cy="776152"/>
          </a:xfrm>
          <a:prstGeom prst="rect">
            <a:avLst/>
          </a:prstGeom>
          <a:solidFill>
            <a:srgbClr val="DE1E5A"/>
          </a:solidFill>
          <a:ln w="38100">
            <a:solidFill>
              <a:srgbClr val="DE1E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5" name="Cloud 24">
            <a:hlinkClick r:id="rId19" action="ppaction://hlinksldjump"/>
            <a:extLst>
              <a:ext uri="{FF2B5EF4-FFF2-40B4-BE49-F238E27FC236}">
                <a16:creationId xmlns:a16="http://schemas.microsoft.com/office/drawing/2014/main" id="{EA3527B3-C86A-424A-A449-DE4810423226}"/>
              </a:ext>
            </a:extLst>
          </p:cNvPr>
          <p:cNvSpPr/>
          <p:nvPr/>
        </p:nvSpPr>
        <p:spPr>
          <a:xfrm rot="20139725">
            <a:off x="6089860" y="4599667"/>
            <a:ext cx="836399" cy="562629"/>
          </a:xfrm>
          <a:prstGeom prst="cloud">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6" name="Triangle 25">
            <a:hlinkClick r:id="rId20" action="ppaction://hlinksldjump"/>
            <a:extLst>
              <a:ext uri="{FF2B5EF4-FFF2-40B4-BE49-F238E27FC236}">
                <a16:creationId xmlns:a16="http://schemas.microsoft.com/office/drawing/2014/main" id="{2A3B8DCF-3B17-4B41-9D9A-BCB01E62DE67}"/>
              </a:ext>
            </a:extLst>
          </p:cNvPr>
          <p:cNvSpPr/>
          <p:nvPr/>
        </p:nvSpPr>
        <p:spPr>
          <a:xfrm>
            <a:off x="1309367" y="4413577"/>
            <a:ext cx="940912" cy="751719"/>
          </a:xfrm>
          <a:prstGeom prst="triangle">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7" name="Diamond 26">
            <a:hlinkClick r:id="rId21" action="ppaction://hlinksldjump"/>
            <a:extLst>
              <a:ext uri="{FF2B5EF4-FFF2-40B4-BE49-F238E27FC236}">
                <a16:creationId xmlns:a16="http://schemas.microsoft.com/office/drawing/2014/main" id="{6046920B-D903-F843-BF5C-666CEA6CB051}"/>
              </a:ext>
            </a:extLst>
          </p:cNvPr>
          <p:cNvSpPr/>
          <p:nvPr/>
        </p:nvSpPr>
        <p:spPr>
          <a:xfrm rot="616063">
            <a:off x="2094891" y="4048355"/>
            <a:ext cx="841938" cy="842115"/>
          </a:xfrm>
          <a:prstGeom prst="diamond">
            <a:avLst/>
          </a:prstGeom>
          <a:solidFill>
            <a:schemeClr val="accent4">
              <a:lumMod val="40000"/>
              <a:lumOff val="6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8" name="Cloud 27">
            <a:hlinkClick r:id="rId22" action="ppaction://hlinksldjump"/>
            <a:extLst>
              <a:ext uri="{FF2B5EF4-FFF2-40B4-BE49-F238E27FC236}">
                <a16:creationId xmlns:a16="http://schemas.microsoft.com/office/drawing/2014/main" id="{D9DE9EAB-960B-9748-A9AB-9059A81921E0}"/>
              </a:ext>
            </a:extLst>
          </p:cNvPr>
          <p:cNvSpPr/>
          <p:nvPr/>
        </p:nvSpPr>
        <p:spPr>
          <a:xfrm rot="1823809">
            <a:off x="3038625" y="4241454"/>
            <a:ext cx="898146" cy="689046"/>
          </a:xfrm>
          <a:prstGeom prst="cloud">
            <a:avLst/>
          </a:prstGeom>
          <a:solidFill>
            <a:schemeClr val="accent1">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9" name="Moon 28">
            <a:hlinkClick r:id="rId23" action="ppaction://hlinksldjump"/>
            <a:extLst>
              <a:ext uri="{FF2B5EF4-FFF2-40B4-BE49-F238E27FC236}">
                <a16:creationId xmlns:a16="http://schemas.microsoft.com/office/drawing/2014/main" id="{3A4ECDF8-0672-4640-9D18-00CCFC1F358A}"/>
              </a:ext>
            </a:extLst>
          </p:cNvPr>
          <p:cNvSpPr/>
          <p:nvPr/>
        </p:nvSpPr>
        <p:spPr>
          <a:xfrm>
            <a:off x="4021110" y="4591658"/>
            <a:ext cx="635095" cy="1147275"/>
          </a:xfrm>
          <a:prstGeom prst="moon">
            <a:avLst>
              <a:gd name="adj" fmla="val 61379"/>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30" name="Regular Pentagon 29">
            <a:hlinkClick r:id="rId24" action="ppaction://hlinksldjump"/>
            <a:extLst>
              <a:ext uri="{FF2B5EF4-FFF2-40B4-BE49-F238E27FC236}">
                <a16:creationId xmlns:a16="http://schemas.microsoft.com/office/drawing/2014/main" id="{D6B805DA-84FC-2841-B601-C82E770BBA2C}"/>
              </a:ext>
            </a:extLst>
          </p:cNvPr>
          <p:cNvSpPr/>
          <p:nvPr/>
        </p:nvSpPr>
        <p:spPr>
          <a:xfrm>
            <a:off x="4732744" y="3961262"/>
            <a:ext cx="725453" cy="743110"/>
          </a:xfrm>
          <a:prstGeom prst="pentagon">
            <a:avLst/>
          </a:prstGeom>
          <a:solidFill>
            <a:srgbClr val="DE1E5A"/>
          </a:solidFill>
          <a:ln w="38100">
            <a:solidFill>
              <a:srgbClr val="DE1E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31" name="Rectangle 30">
            <a:hlinkClick r:id="rId25" action="ppaction://hlinksldjump"/>
            <a:extLst>
              <a:ext uri="{FF2B5EF4-FFF2-40B4-BE49-F238E27FC236}">
                <a16:creationId xmlns:a16="http://schemas.microsoft.com/office/drawing/2014/main" id="{E8C2EA1F-6710-4549-8C6A-BED02D64037B}"/>
              </a:ext>
            </a:extLst>
          </p:cNvPr>
          <p:cNvSpPr/>
          <p:nvPr/>
        </p:nvSpPr>
        <p:spPr>
          <a:xfrm>
            <a:off x="6170939" y="3813315"/>
            <a:ext cx="562511" cy="562629"/>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32" name="Oval 31">
            <a:hlinkClick r:id="rId26" action="ppaction://hlinksldjump"/>
            <a:extLst>
              <a:ext uri="{FF2B5EF4-FFF2-40B4-BE49-F238E27FC236}">
                <a16:creationId xmlns:a16="http://schemas.microsoft.com/office/drawing/2014/main" id="{CD7C7997-622C-184C-BAD2-0A0D600C7EEC}"/>
              </a:ext>
            </a:extLst>
          </p:cNvPr>
          <p:cNvSpPr/>
          <p:nvPr/>
        </p:nvSpPr>
        <p:spPr>
          <a:xfrm rot="335241">
            <a:off x="7012644" y="4473067"/>
            <a:ext cx="885619" cy="885805"/>
          </a:xfrm>
          <a:prstGeom prst="ellipse">
            <a:avLst/>
          </a:prstGeom>
          <a:solidFill>
            <a:schemeClr val="accent4">
              <a:lumMod val="40000"/>
              <a:lumOff val="6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33" name="Regular Pentagon 32">
            <a:hlinkClick r:id="rId27" action="ppaction://hlinksldjump"/>
            <a:extLst>
              <a:ext uri="{FF2B5EF4-FFF2-40B4-BE49-F238E27FC236}">
                <a16:creationId xmlns:a16="http://schemas.microsoft.com/office/drawing/2014/main" id="{7A945A5E-CB47-674C-A6F0-505F054FD545}"/>
              </a:ext>
            </a:extLst>
          </p:cNvPr>
          <p:cNvSpPr/>
          <p:nvPr/>
        </p:nvSpPr>
        <p:spPr>
          <a:xfrm rot="20823250">
            <a:off x="7603619" y="3593107"/>
            <a:ext cx="797029" cy="797196"/>
          </a:xfrm>
          <a:prstGeom prst="pentagon">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34" name="Triangle 33">
            <a:hlinkClick r:id="rId25" action="ppaction://hlinksldjump"/>
            <a:extLst>
              <a:ext uri="{FF2B5EF4-FFF2-40B4-BE49-F238E27FC236}">
                <a16:creationId xmlns:a16="http://schemas.microsoft.com/office/drawing/2014/main" id="{E1B27E98-4E2E-434A-A945-5AF1CE6544F0}"/>
              </a:ext>
            </a:extLst>
          </p:cNvPr>
          <p:cNvSpPr/>
          <p:nvPr/>
        </p:nvSpPr>
        <p:spPr>
          <a:xfrm rot="21264357">
            <a:off x="5190989" y="4571347"/>
            <a:ext cx="922276" cy="794365"/>
          </a:xfrm>
          <a:prstGeom prst="triangle">
            <a:avLst/>
          </a:prstGeom>
          <a:solidFill>
            <a:schemeClr val="accent4">
              <a:lumMod val="40000"/>
              <a:lumOff val="6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35" name="Rectangle 34">
            <a:hlinkClick r:id="rId28" action="ppaction://hlinksldjump"/>
            <a:extLst>
              <a:ext uri="{FF2B5EF4-FFF2-40B4-BE49-F238E27FC236}">
                <a16:creationId xmlns:a16="http://schemas.microsoft.com/office/drawing/2014/main" id="{91614E93-5048-5C45-8EBC-8131B2F22BBC}"/>
              </a:ext>
            </a:extLst>
          </p:cNvPr>
          <p:cNvSpPr/>
          <p:nvPr/>
        </p:nvSpPr>
        <p:spPr>
          <a:xfrm rot="20295775">
            <a:off x="821396" y="4766004"/>
            <a:ext cx="378430" cy="886206"/>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36" name="Regular Pentagon 35">
            <a:hlinkClick r:id="rId29" action="ppaction://hlinksldjump"/>
            <a:extLst>
              <a:ext uri="{FF2B5EF4-FFF2-40B4-BE49-F238E27FC236}">
                <a16:creationId xmlns:a16="http://schemas.microsoft.com/office/drawing/2014/main" id="{C166F3AF-46E3-DE40-BABC-7D7D0CF23BAE}"/>
              </a:ext>
            </a:extLst>
          </p:cNvPr>
          <p:cNvSpPr/>
          <p:nvPr/>
        </p:nvSpPr>
        <p:spPr>
          <a:xfrm rot="1012214">
            <a:off x="2314491" y="4878870"/>
            <a:ext cx="866517" cy="866607"/>
          </a:xfrm>
          <a:prstGeom prst="pentagon">
            <a:avLst/>
          </a:prstGeom>
          <a:solidFill>
            <a:srgbClr val="DE1E5A"/>
          </a:solidFill>
          <a:ln w="38100">
            <a:solidFill>
              <a:srgbClr val="DE1E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37" name="Rectangle 36">
            <a:hlinkClick r:id="rId30" action="ppaction://hlinksldjump"/>
            <a:extLst>
              <a:ext uri="{FF2B5EF4-FFF2-40B4-BE49-F238E27FC236}">
                <a16:creationId xmlns:a16="http://schemas.microsoft.com/office/drawing/2014/main" id="{476E1207-5BE0-EF4B-ADE6-B0197E5A797F}"/>
              </a:ext>
            </a:extLst>
          </p:cNvPr>
          <p:cNvSpPr/>
          <p:nvPr/>
        </p:nvSpPr>
        <p:spPr>
          <a:xfrm rot="1126715">
            <a:off x="8002818" y="4567498"/>
            <a:ext cx="328777" cy="1147533"/>
          </a:xfrm>
          <a:prstGeom prst="rect">
            <a:avLst/>
          </a:prstGeom>
          <a:solidFill>
            <a:srgbClr val="3EA5DE"/>
          </a:solid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38" name="Oval 37">
            <a:hlinkClick r:id="rId31" action="ppaction://hlinksldjump"/>
            <a:extLst>
              <a:ext uri="{FF2B5EF4-FFF2-40B4-BE49-F238E27FC236}">
                <a16:creationId xmlns:a16="http://schemas.microsoft.com/office/drawing/2014/main" id="{0A26229C-1C8C-0444-88EC-A3466C64D5EA}"/>
              </a:ext>
            </a:extLst>
          </p:cNvPr>
          <p:cNvSpPr/>
          <p:nvPr/>
        </p:nvSpPr>
        <p:spPr>
          <a:xfrm>
            <a:off x="4595980" y="4880634"/>
            <a:ext cx="562511" cy="562629"/>
          </a:xfrm>
          <a:prstGeom prst="ellipse">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Tree>
    <p:extLst>
      <p:ext uri="{BB962C8B-B14F-4D97-AF65-F5344CB8AC3E}">
        <p14:creationId xmlns:p14="http://schemas.microsoft.com/office/powerpoint/2010/main" val="1141123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D245099E-A02B-A74F-90EE-45BDE71AEE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9019" y="2392738"/>
            <a:ext cx="5019260" cy="5019260"/>
          </a:xfrm>
          <a:prstGeom prst="rect">
            <a:avLst/>
          </a:prstGeom>
        </p:spPr>
      </p:pic>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Fish Fingers!</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1107996"/>
          </a:xfrm>
          <a:prstGeom prst="rect">
            <a:avLst/>
          </a:prstGeom>
        </p:spPr>
        <p:txBody>
          <a:bodyPr wrap="square" lIns="0" tIns="0" rIns="0" bIns="0">
            <a:spAutoFit/>
          </a:bodyPr>
          <a:lstStyle/>
          <a:p>
            <a:pPr lvl="0">
              <a:spcAft>
                <a:spcPts val="1600"/>
              </a:spcAft>
            </a:pPr>
            <a:r>
              <a:rPr lang="en-GB" b="1" dirty="0">
                <a:solidFill>
                  <a:srgbClr val="3EA5DE"/>
                </a:solidFill>
              </a:rPr>
              <a:t>Instructions: </a:t>
            </a:r>
            <a:r>
              <a:rPr lang="en-GB" dirty="0"/>
              <a:t>All students must close their eyes or move off-screen. One student says ‘</a:t>
            </a:r>
            <a:r>
              <a:rPr lang="en-GB" dirty="0">
                <a:solidFill>
                  <a:srgbClr val="7F4292"/>
                </a:solidFill>
              </a:rPr>
              <a:t>fish fingers</a:t>
            </a:r>
            <a:r>
              <a:rPr lang="en-GB" dirty="0"/>
              <a:t>’ in their silliest voice (try singing, using a robot voice, saying it really high or low). The other students in the group have to guess who said ‘</a:t>
            </a:r>
            <a:r>
              <a:rPr lang="en-GB" dirty="0">
                <a:solidFill>
                  <a:srgbClr val="7F4292"/>
                </a:solidFill>
              </a:rPr>
              <a:t>fish fingers</a:t>
            </a:r>
            <a:r>
              <a:rPr lang="en-GB" dirty="0"/>
              <a:t>’.</a:t>
            </a:r>
          </a:p>
        </p:txBody>
      </p:sp>
      <p:pic>
        <p:nvPicPr>
          <p:cNvPr id="7" name="Picture 6" descr="A close up&#10;&#10;Description automatically generated">
            <a:extLst>
              <a:ext uri="{FF2B5EF4-FFF2-40B4-BE49-F238E27FC236}">
                <a16:creationId xmlns:a16="http://schemas.microsoft.com/office/drawing/2014/main" id="{4BC63472-8CD6-A44F-B49F-B83DCD8A55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8558" y="3593498"/>
            <a:ext cx="3617843" cy="2227580"/>
          </a:xfrm>
          <a:prstGeom prst="rect">
            <a:avLst/>
          </a:prstGeom>
        </p:spPr>
      </p:pic>
      <p:sp>
        <p:nvSpPr>
          <p:cNvPr id="9" name="Rectangle 8">
            <a:hlinkClick r:id="rId4" action="ppaction://hlinksldjump"/>
            <a:extLst>
              <a:ext uri="{FF2B5EF4-FFF2-40B4-BE49-F238E27FC236}">
                <a16:creationId xmlns:a16="http://schemas.microsoft.com/office/drawing/2014/main" id="{79E93188-2888-8D4E-BD9E-9E75C0CE6622}"/>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3833503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What’s the Object?</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631927"/>
            <a:ext cx="7610409" cy="1590179"/>
          </a:xfrm>
          <a:prstGeom prst="rect">
            <a:avLst/>
          </a:prstGeom>
        </p:spPr>
        <p:txBody>
          <a:bodyPr wrap="square" lIns="0" tIns="0" rIns="0" bIns="0">
            <a:spAutoFit/>
          </a:bodyPr>
          <a:lstStyle/>
          <a:p>
            <a:pPr>
              <a:spcAft>
                <a:spcPts val="1600"/>
              </a:spcAft>
            </a:pPr>
            <a:r>
              <a:rPr lang="en-GB" b="1" dirty="0">
                <a:solidFill>
                  <a:srgbClr val="3EA5DE"/>
                </a:solidFill>
              </a:rPr>
              <a:t>Instructions: </a:t>
            </a:r>
            <a:r>
              <a:rPr lang="en-GB" dirty="0"/>
              <a:t>Look at the parts of different objects. What do you think they are? Make sentences with ‘</a:t>
            </a:r>
            <a:r>
              <a:rPr lang="en-GB" dirty="0">
                <a:solidFill>
                  <a:srgbClr val="7F4292"/>
                </a:solidFill>
              </a:rPr>
              <a:t>could</a:t>
            </a:r>
            <a:r>
              <a:rPr lang="en-GB" dirty="0"/>
              <a:t>’ - ‘It could be a…’ - and your teacher will reveal the object. </a:t>
            </a:r>
          </a:p>
          <a:p>
            <a:pPr>
              <a:spcAft>
                <a:spcPts val="1600"/>
              </a:spcAft>
            </a:pPr>
            <a:r>
              <a:rPr lang="en-GB" b="1" dirty="0">
                <a:solidFill>
                  <a:srgbClr val="3EA5DE"/>
                </a:solidFill>
              </a:rPr>
              <a:t>Extra challenge: </a:t>
            </a:r>
            <a:r>
              <a:rPr lang="en-GB" dirty="0">
                <a:solidFill>
                  <a:srgbClr val="000000"/>
                </a:solidFill>
              </a:rPr>
              <a:t>Bring your own object to class and show a corner on the screen. Can your classmates guess what it is? </a:t>
            </a:r>
          </a:p>
        </p:txBody>
      </p:sp>
      <p:pic>
        <p:nvPicPr>
          <p:cNvPr id="6" name="Picture 5" descr="A close up of a camera&#10;&#10;Description automatically generated">
            <a:extLst>
              <a:ext uri="{FF2B5EF4-FFF2-40B4-BE49-F238E27FC236}">
                <a16:creationId xmlns:a16="http://schemas.microsoft.com/office/drawing/2014/main" id="{110C4EEB-672F-2F4F-B754-CD6F70033F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106" t="17456" r="26953" b="18580"/>
          <a:stretch/>
        </p:blipFill>
        <p:spPr>
          <a:xfrm>
            <a:off x="637248" y="3492028"/>
            <a:ext cx="1462114" cy="1200384"/>
          </a:xfrm>
          <a:prstGeom prst="rect">
            <a:avLst/>
          </a:prstGeom>
        </p:spPr>
      </p:pic>
      <p:pic>
        <p:nvPicPr>
          <p:cNvPr id="9" name="Picture 8" descr="A double decker bus driving down a street&#10;&#10;Description automatically generated">
            <a:extLst>
              <a:ext uri="{FF2B5EF4-FFF2-40B4-BE49-F238E27FC236}">
                <a16:creationId xmlns:a16="http://schemas.microsoft.com/office/drawing/2014/main" id="{FD586BDB-5054-2E48-B30C-1FCE5648E1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48" t="12827" r="43579" b="22553"/>
          <a:stretch/>
        </p:blipFill>
        <p:spPr>
          <a:xfrm>
            <a:off x="2254558" y="3483491"/>
            <a:ext cx="1462114" cy="1200384"/>
          </a:xfrm>
          <a:prstGeom prst="rect">
            <a:avLst/>
          </a:prstGeom>
        </p:spPr>
      </p:pic>
      <p:pic>
        <p:nvPicPr>
          <p:cNvPr id="11" name="Picture 10" descr="A pizza sitting on top of a table&#10;&#10;Description automatically generated">
            <a:extLst>
              <a:ext uri="{FF2B5EF4-FFF2-40B4-BE49-F238E27FC236}">
                <a16:creationId xmlns:a16="http://schemas.microsoft.com/office/drawing/2014/main" id="{D67C4946-CF86-F445-ABD5-ECC0252121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373" r="7424"/>
          <a:stretch/>
        </p:blipFill>
        <p:spPr>
          <a:xfrm>
            <a:off x="3869305" y="3490433"/>
            <a:ext cx="1462114" cy="1201979"/>
          </a:xfrm>
          <a:prstGeom prst="rect">
            <a:avLst/>
          </a:prstGeom>
        </p:spPr>
      </p:pic>
      <p:pic>
        <p:nvPicPr>
          <p:cNvPr id="13" name="Picture 12" descr="A cat lying on a couch&#10;&#10;Description automatically generated">
            <a:extLst>
              <a:ext uri="{FF2B5EF4-FFF2-40B4-BE49-F238E27FC236}">
                <a16:creationId xmlns:a16="http://schemas.microsoft.com/office/drawing/2014/main" id="{65FFA5E8-0DB4-B94F-A66B-62E49019E3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279" t="-987" r="11519" b="987"/>
          <a:stretch/>
        </p:blipFill>
        <p:spPr>
          <a:xfrm>
            <a:off x="5484052" y="3492028"/>
            <a:ext cx="1462114" cy="1200384"/>
          </a:xfrm>
          <a:prstGeom prst="rect">
            <a:avLst/>
          </a:prstGeom>
        </p:spPr>
      </p:pic>
      <p:pic>
        <p:nvPicPr>
          <p:cNvPr id="15" name="Picture 14" descr="A close up of electronics&#10;&#10;Description automatically generated">
            <a:extLst>
              <a:ext uri="{FF2B5EF4-FFF2-40B4-BE49-F238E27FC236}">
                <a16:creationId xmlns:a16="http://schemas.microsoft.com/office/drawing/2014/main" id="{64BB040F-D1FB-174C-8FD7-ACF7FF01323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8225"/>
          <a:stretch/>
        </p:blipFill>
        <p:spPr>
          <a:xfrm>
            <a:off x="7098799" y="3492028"/>
            <a:ext cx="1462114" cy="1200384"/>
          </a:xfrm>
          <a:prstGeom prst="rect">
            <a:avLst/>
          </a:prstGeom>
        </p:spPr>
      </p:pic>
      <p:pic>
        <p:nvPicPr>
          <p:cNvPr id="17" name="Picture 16" descr="A picture containing person, outdoor, grass, board&#10;&#10;Description automatically generated">
            <a:extLst>
              <a:ext uri="{FF2B5EF4-FFF2-40B4-BE49-F238E27FC236}">
                <a16:creationId xmlns:a16="http://schemas.microsoft.com/office/drawing/2014/main" id="{F652F165-4D12-7D41-B828-65092D67BB0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28739" b="16675"/>
          <a:stretch/>
        </p:blipFill>
        <p:spPr>
          <a:xfrm>
            <a:off x="637248" y="4909684"/>
            <a:ext cx="1467995" cy="1201980"/>
          </a:xfrm>
          <a:prstGeom prst="rect">
            <a:avLst/>
          </a:prstGeom>
        </p:spPr>
      </p:pic>
      <p:pic>
        <p:nvPicPr>
          <p:cNvPr id="19" name="Picture 18" descr="A tent in a forest&#10;&#10;Description automatically generated">
            <a:extLst>
              <a:ext uri="{FF2B5EF4-FFF2-40B4-BE49-F238E27FC236}">
                <a16:creationId xmlns:a16="http://schemas.microsoft.com/office/drawing/2014/main" id="{0737BB2D-16F2-9545-8929-25BA2EF674C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9259" t="46447" r="43352" b="1886"/>
          <a:stretch/>
        </p:blipFill>
        <p:spPr>
          <a:xfrm>
            <a:off x="3841488" y="4907414"/>
            <a:ext cx="1467995" cy="1200383"/>
          </a:xfrm>
          <a:prstGeom prst="rect">
            <a:avLst/>
          </a:prstGeom>
        </p:spPr>
      </p:pic>
      <p:pic>
        <p:nvPicPr>
          <p:cNvPr id="21" name="Picture 20" descr="A hand holding up a clock in the middle of a forest&#10;&#10;Description automatically generated">
            <a:extLst>
              <a:ext uri="{FF2B5EF4-FFF2-40B4-BE49-F238E27FC236}">
                <a16:creationId xmlns:a16="http://schemas.microsoft.com/office/drawing/2014/main" id="{0DB59A93-10D1-4842-98AF-B25B3896CF3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3533" t="37482" r="33421" b="22280"/>
          <a:stretch/>
        </p:blipFill>
        <p:spPr>
          <a:xfrm>
            <a:off x="2239368" y="4907414"/>
            <a:ext cx="1467995" cy="1204248"/>
          </a:xfrm>
          <a:prstGeom prst="rect">
            <a:avLst/>
          </a:prstGeom>
        </p:spPr>
      </p:pic>
      <p:pic>
        <p:nvPicPr>
          <p:cNvPr id="23" name="Picture 22" descr="A small boat in a body of water&#10;&#10;Description automatically generated">
            <a:extLst>
              <a:ext uri="{FF2B5EF4-FFF2-40B4-BE49-F238E27FC236}">
                <a16:creationId xmlns:a16="http://schemas.microsoft.com/office/drawing/2014/main" id="{E64BE5A8-C2F3-6A4E-990E-B230811954E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18472"/>
          <a:stretch/>
        </p:blipFill>
        <p:spPr>
          <a:xfrm>
            <a:off x="5481111" y="4907414"/>
            <a:ext cx="1467995" cy="1200384"/>
          </a:xfrm>
          <a:prstGeom prst="rect">
            <a:avLst/>
          </a:prstGeom>
        </p:spPr>
      </p:pic>
      <p:pic>
        <p:nvPicPr>
          <p:cNvPr id="25" name="Picture 24" descr="A close up of a doughnut&#10;&#10;Description automatically generated">
            <a:extLst>
              <a:ext uri="{FF2B5EF4-FFF2-40B4-BE49-F238E27FC236}">
                <a16:creationId xmlns:a16="http://schemas.microsoft.com/office/drawing/2014/main" id="{91C7DBDF-1C3A-8547-B7A4-1E0EE5D85CA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1645" t="27318" r="31123" b="27051"/>
          <a:stretch/>
        </p:blipFill>
        <p:spPr>
          <a:xfrm>
            <a:off x="7098799" y="4907414"/>
            <a:ext cx="1473875" cy="1204250"/>
          </a:xfrm>
          <a:prstGeom prst="rect">
            <a:avLst/>
          </a:prstGeom>
        </p:spPr>
      </p:pic>
      <p:pic>
        <p:nvPicPr>
          <p:cNvPr id="26" name="Picture 25" descr="A close up of a camera&#10;&#10;Description automatically generated">
            <a:extLst>
              <a:ext uri="{FF2B5EF4-FFF2-40B4-BE49-F238E27FC236}">
                <a16:creationId xmlns:a16="http://schemas.microsoft.com/office/drawing/2014/main" id="{F531B83C-F141-3946-B869-C76E8255077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4744" t="52673" r="47670" b="25671"/>
          <a:stretch/>
        </p:blipFill>
        <p:spPr>
          <a:xfrm>
            <a:off x="637248" y="3492028"/>
            <a:ext cx="1462114" cy="1200384"/>
          </a:xfrm>
          <a:prstGeom prst="rect">
            <a:avLst/>
          </a:prstGeom>
          <a:ln w="38100">
            <a:solidFill>
              <a:srgbClr val="7F4292"/>
            </a:solidFill>
            <a:miter lim="800000"/>
          </a:ln>
        </p:spPr>
      </p:pic>
      <p:pic>
        <p:nvPicPr>
          <p:cNvPr id="27" name="Picture 26" descr="A double decker bus driving down a street&#10;&#10;Description automatically generated">
            <a:extLst>
              <a:ext uri="{FF2B5EF4-FFF2-40B4-BE49-F238E27FC236}">
                <a16:creationId xmlns:a16="http://schemas.microsoft.com/office/drawing/2014/main" id="{F029CE1E-960D-4141-AAD8-6090ABF31846}"/>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44844" t="52682" r="45007" b="34818"/>
          <a:stretch/>
        </p:blipFill>
        <p:spPr>
          <a:xfrm>
            <a:off x="2242797" y="3479624"/>
            <a:ext cx="1462114" cy="1200384"/>
          </a:xfrm>
          <a:prstGeom prst="rect">
            <a:avLst/>
          </a:prstGeom>
          <a:ln w="38100">
            <a:solidFill>
              <a:srgbClr val="7F4292"/>
            </a:solidFill>
          </a:ln>
        </p:spPr>
      </p:pic>
      <p:pic>
        <p:nvPicPr>
          <p:cNvPr id="28" name="Picture 27" descr="A pizza sitting on top of a table&#10;&#10;Description automatically generated">
            <a:extLst>
              <a:ext uri="{FF2B5EF4-FFF2-40B4-BE49-F238E27FC236}">
                <a16:creationId xmlns:a16="http://schemas.microsoft.com/office/drawing/2014/main" id="{16C0E151-667D-4A43-AC9A-D468F57EA217}"/>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80045" t="51132" r="761" b="25231"/>
          <a:stretch/>
        </p:blipFill>
        <p:spPr>
          <a:xfrm>
            <a:off x="3857544" y="3486566"/>
            <a:ext cx="1462114" cy="1201979"/>
          </a:xfrm>
          <a:prstGeom prst="rect">
            <a:avLst/>
          </a:prstGeom>
          <a:ln w="38100">
            <a:solidFill>
              <a:srgbClr val="7F4292"/>
            </a:solidFill>
          </a:ln>
        </p:spPr>
      </p:pic>
      <p:pic>
        <p:nvPicPr>
          <p:cNvPr id="29" name="Picture 28" descr="A cat lying on a couch&#10;&#10;Description automatically generated">
            <a:extLst>
              <a:ext uri="{FF2B5EF4-FFF2-40B4-BE49-F238E27FC236}">
                <a16:creationId xmlns:a16="http://schemas.microsoft.com/office/drawing/2014/main" id="{9EF56D88-4AC3-AB4E-AB60-0EA036E6D633}"/>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11260" t="73874" r="67661" b="167"/>
          <a:stretch/>
        </p:blipFill>
        <p:spPr>
          <a:xfrm>
            <a:off x="5472291" y="3488161"/>
            <a:ext cx="1462114" cy="1200384"/>
          </a:xfrm>
          <a:prstGeom prst="rect">
            <a:avLst/>
          </a:prstGeom>
          <a:ln w="38100">
            <a:solidFill>
              <a:srgbClr val="7F4292"/>
            </a:solidFill>
          </a:ln>
        </p:spPr>
      </p:pic>
      <p:pic>
        <p:nvPicPr>
          <p:cNvPr id="30" name="Picture 29" descr="A close up of electronics&#10;&#10;Description automatically generated">
            <a:extLst>
              <a:ext uri="{FF2B5EF4-FFF2-40B4-BE49-F238E27FC236}">
                <a16:creationId xmlns:a16="http://schemas.microsoft.com/office/drawing/2014/main" id="{98744FF5-1AFC-8241-A0A6-FDC7094D32A0}"/>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19171" t="51231" r="60414" b="23804"/>
          <a:stretch/>
        </p:blipFill>
        <p:spPr>
          <a:xfrm>
            <a:off x="7087038" y="3488161"/>
            <a:ext cx="1462114" cy="1200384"/>
          </a:xfrm>
          <a:prstGeom prst="rect">
            <a:avLst/>
          </a:prstGeom>
          <a:ln w="38100">
            <a:solidFill>
              <a:srgbClr val="7F4292"/>
            </a:solidFill>
          </a:ln>
        </p:spPr>
      </p:pic>
      <p:pic>
        <p:nvPicPr>
          <p:cNvPr id="31" name="Picture 30" descr="A picture containing person, outdoor, grass, board&#10;&#10;Description automatically generated">
            <a:extLst>
              <a:ext uri="{FF2B5EF4-FFF2-40B4-BE49-F238E27FC236}">
                <a16:creationId xmlns:a16="http://schemas.microsoft.com/office/drawing/2014/main" id="{EAD69F00-D7FD-664E-BAB9-97F38E90F7A4}"/>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42077" t="68668" r="38634" b="20802"/>
          <a:stretch/>
        </p:blipFill>
        <p:spPr>
          <a:xfrm>
            <a:off x="625487" y="4905817"/>
            <a:ext cx="1467995" cy="1201980"/>
          </a:xfrm>
          <a:prstGeom prst="rect">
            <a:avLst/>
          </a:prstGeom>
          <a:ln w="38100">
            <a:solidFill>
              <a:srgbClr val="7F4292"/>
            </a:solidFill>
          </a:ln>
        </p:spPr>
      </p:pic>
      <p:pic>
        <p:nvPicPr>
          <p:cNvPr id="32" name="Picture 31" descr="A tent in a forest&#10;&#10;Description automatically generated">
            <a:extLst>
              <a:ext uri="{FF2B5EF4-FFF2-40B4-BE49-F238E27FC236}">
                <a16:creationId xmlns:a16="http://schemas.microsoft.com/office/drawing/2014/main" id="{A7FD7A6C-E832-9F41-95BE-321C44976395}"/>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l="9508" t="77094" r="73740" b="4641"/>
          <a:stretch/>
        </p:blipFill>
        <p:spPr>
          <a:xfrm>
            <a:off x="3829727" y="4903547"/>
            <a:ext cx="1467995" cy="1200383"/>
          </a:xfrm>
          <a:prstGeom prst="rect">
            <a:avLst/>
          </a:prstGeom>
          <a:ln w="38100">
            <a:solidFill>
              <a:srgbClr val="7F4292"/>
            </a:solidFill>
          </a:ln>
        </p:spPr>
      </p:pic>
      <p:pic>
        <p:nvPicPr>
          <p:cNvPr id="33" name="Picture 32" descr="A hand holding up a clock in the middle of a forest&#10;&#10;Description automatically generated">
            <a:extLst>
              <a:ext uri="{FF2B5EF4-FFF2-40B4-BE49-F238E27FC236}">
                <a16:creationId xmlns:a16="http://schemas.microsoft.com/office/drawing/2014/main" id="{2D1BE713-54E9-404D-B4FA-17C934DE5A71}"/>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l="44482" t="33815" r="42183" b="49948"/>
          <a:stretch/>
        </p:blipFill>
        <p:spPr>
          <a:xfrm>
            <a:off x="2227607" y="4903547"/>
            <a:ext cx="1467995" cy="1204248"/>
          </a:xfrm>
          <a:prstGeom prst="rect">
            <a:avLst/>
          </a:prstGeom>
          <a:ln w="38100">
            <a:solidFill>
              <a:srgbClr val="7F4292"/>
            </a:solidFill>
          </a:ln>
        </p:spPr>
      </p:pic>
      <p:pic>
        <p:nvPicPr>
          <p:cNvPr id="34" name="Picture 33" descr="A small boat in a body of water&#10;&#10;Description automatically generated">
            <a:extLst>
              <a:ext uri="{FF2B5EF4-FFF2-40B4-BE49-F238E27FC236}">
                <a16:creationId xmlns:a16="http://schemas.microsoft.com/office/drawing/2014/main" id="{DD00B61E-43F3-0C41-80C5-F6A57B48CE1D}"/>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l="56578" t="34725" r="28798" b="47337"/>
          <a:stretch/>
        </p:blipFill>
        <p:spPr>
          <a:xfrm>
            <a:off x="5469350" y="4903547"/>
            <a:ext cx="1467995" cy="1200384"/>
          </a:xfrm>
          <a:prstGeom prst="rect">
            <a:avLst/>
          </a:prstGeom>
          <a:ln w="38100">
            <a:solidFill>
              <a:srgbClr val="7F4292"/>
            </a:solidFill>
          </a:ln>
        </p:spPr>
      </p:pic>
      <p:pic>
        <p:nvPicPr>
          <p:cNvPr id="35" name="Picture 34" descr="A close up of a doughnut&#10;&#10;Description automatically generated">
            <a:extLst>
              <a:ext uri="{FF2B5EF4-FFF2-40B4-BE49-F238E27FC236}">
                <a16:creationId xmlns:a16="http://schemas.microsoft.com/office/drawing/2014/main" id="{28930F4E-D53B-0142-AD9E-7BF58E44AB39}"/>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l="57722" t="53380" r="27424" b="28414"/>
          <a:stretch/>
        </p:blipFill>
        <p:spPr>
          <a:xfrm>
            <a:off x="7087038" y="4903547"/>
            <a:ext cx="1473875" cy="1204250"/>
          </a:xfrm>
          <a:prstGeom prst="rect">
            <a:avLst/>
          </a:prstGeom>
          <a:ln w="38100">
            <a:solidFill>
              <a:srgbClr val="7F4292"/>
            </a:solidFill>
          </a:ln>
        </p:spPr>
      </p:pic>
      <p:sp>
        <p:nvSpPr>
          <p:cNvPr id="24" name="Rectangle 23">
            <a:hlinkClick r:id="rId22" action="ppaction://hlinksldjump"/>
            <a:extLst>
              <a:ext uri="{FF2B5EF4-FFF2-40B4-BE49-F238E27FC236}">
                <a16:creationId xmlns:a16="http://schemas.microsoft.com/office/drawing/2014/main" id="{F73F033C-5E2E-5B43-9E8F-8FA893F3548F}"/>
              </a:ext>
            </a:extLst>
          </p:cNvPr>
          <p:cNvSpPr/>
          <p:nvPr/>
        </p:nvSpPr>
        <p:spPr>
          <a:xfrm>
            <a:off x="3774535" y="6267746"/>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42464133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2" restart="whenNotActive" fill="hold" evtFilter="cancelBubble" nodeType="interactiveSeq">
                <p:stCondLst>
                  <p:cond evt="onClick" delay="0">
                    <p:tgtEl>
                      <p:spTgt spid="30"/>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31"/>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7" restart="whenNotActive" fill="hold" evtFilter="cancelBubble" nodeType="interactiveSeq">
                <p:stCondLst>
                  <p:cond evt="onClick" delay="0">
                    <p:tgtEl>
                      <p:spTgt spid="32"/>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2" restart="whenNotActive" fill="hold" evtFilter="cancelBubble" nodeType="interactiveSeq">
                <p:stCondLst>
                  <p:cond evt="onClick" delay="0">
                    <p:tgtEl>
                      <p:spTgt spid="34"/>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F2D7-B889-064E-8B36-50DED75CE619}"/>
              </a:ext>
            </a:extLst>
          </p:cNvPr>
          <p:cNvSpPr>
            <a:spLocks noGrp="1"/>
          </p:cNvSpPr>
          <p:nvPr>
            <p:ph type="title"/>
          </p:nvPr>
        </p:nvSpPr>
        <p:spPr>
          <a:xfrm>
            <a:off x="461962" y="551830"/>
            <a:ext cx="8220075" cy="994306"/>
          </a:xfrm>
        </p:spPr>
        <p:txBody>
          <a:bodyPr/>
          <a:lstStyle/>
          <a:p>
            <a:r>
              <a:rPr lang="en-GB" dirty="0"/>
              <a:t>Shopping List </a:t>
            </a:r>
            <a:endParaRPr lang="en-US" dirty="0"/>
          </a:p>
        </p:txBody>
      </p:sp>
      <p:sp>
        <p:nvSpPr>
          <p:cNvPr id="3" name="Rectangle 2">
            <a:extLst>
              <a:ext uri="{FF2B5EF4-FFF2-40B4-BE49-F238E27FC236}">
                <a16:creationId xmlns:a16="http://schemas.microsoft.com/office/drawing/2014/main" id="{889DEC67-0A7D-3B49-BB73-7ED8657337DE}"/>
              </a:ext>
            </a:extLst>
          </p:cNvPr>
          <p:cNvSpPr/>
          <p:nvPr/>
        </p:nvSpPr>
        <p:spPr>
          <a:xfrm>
            <a:off x="886064" y="1631927"/>
            <a:ext cx="5685358" cy="1661993"/>
          </a:xfrm>
          <a:prstGeom prst="rect">
            <a:avLst/>
          </a:prstGeom>
        </p:spPr>
        <p:txBody>
          <a:bodyPr wrap="square" lIns="0" tIns="0" rIns="0" bIns="0">
            <a:spAutoFit/>
          </a:bodyPr>
          <a:lstStyle/>
          <a:p>
            <a:pPr lvl="0"/>
            <a:r>
              <a:rPr lang="en-GB" b="1" dirty="0">
                <a:solidFill>
                  <a:srgbClr val="3EA5DE"/>
                </a:solidFill>
              </a:rPr>
              <a:t>Instructions: </a:t>
            </a:r>
            <a:r>
              <a:rPr lang="en-GB" dirty="0"/>
              <a:t>One student starts a sentence with ‘</a:t>
            </a:r>
            <a:r>
              <a:rPr lang="en-GB" dirty="0">
                <a:solidFill>
                  <a:srgbClr val="7F4292"/>
                </a:solidFill>
              </a:rPr>
              <a:t>I went to town and I bought…</a:t>
            </a:r>
            <a:r>
              <a:rPr lang="en-GB" dirty="0"/>
              <a:t>’ and says an object, e.g. ‘a picture’. The next student must remember that object and add their own, e.g. ‘I went to town and I bought a picture and a car.’ Continue for as long as you can. For extra points, see if you can do it in alphabetical order. </a:t>
            </a:r>
          </a:p>
        </p:txBody>
      </p:sp>
      <p:sp>
        <p:nvSpPr>
          <p:cNvPr id="4" name="Rectangle 3">
            <a:extLst>
              <a:ext uri="{FF2B5EF4-FFF2-40B4-BE49-F238E27FC236}">
                <a16:creationId xmlns:a16="http://schemas.microsoft.com/office/drawing/2014/main" id="{909A5052-4680-DE41-85CF-40F00AA1ECDC}"/>
              </a:ext>
            </a:extLst>
          </p:cNvPr>
          <p:cNvSpPr/>
          <p:nvPr/>
        </p:nvSpPr>
        <p:spPr>
          <a:xfrm>
            <a:off x="873707" y="3662937"/>
            <a:ext cx="7276243" cy="1603104"/>
          </a:xfrm>
          <a:prstGeom prst="rect">
            <a:avLst/>
          </a:prstGeom>
          <a:solidFill>
            <a:srgbClr val="3EA5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spcBef>
                <a:spcPts val="1600"/>
              </a:spcBef>
              <a:spcAft>
                <a:spcPts val="1600"/>
              </a:spcAft>
            </a:pPr>
            <a:r>
              <a:rPr lang="en-GB" b="1" dirty="0"/>
              <a:t>Example:</a:t>
            </a:r>
            <a:br>
              <a:rPr lang="en-GB" dirty="0"/>
            </a:br>
            <a:r>
              <a:rPr lang="en-GB" dirty="0"/>
              <a:t>I went to town and I bought a picture.</a:t>
            </a:r>
            <a:br>
              <a:rPr lang="en-GB" dirty="0"/>
            </a:br>
            <a:r>
              <a:rPr lang="en-GB" dirty="0"/>
              <a:t>I went to town and I bought a picture and a car.</a:t>
            </a:r>
            <a:br>
              <a:rPr lang="en-GB" dirty="0"/>
            </a:br>
            <a:r>
              <a:rPr lang="en-GB" dirty="0"/>
              <a:t>I went to town and I bought a picture, a car and a banana.</a:t>
            </a:r>
            <a:br>
              <a:rPr lang="en-GB" dirty="0"/>
            </a:br>
            <a:r>
              <a:rPr lang="en-GB" dirty="0"/>
              <a:t>I went to town and I bought a picture, a car, a banana and a cactus.</a:t>
            </a:r>
          </a:p>
        </p:txBody>
      </p:sp>
      <p:pic>
        <p:nvPicPr>
          <p:cNvPr id="6" name="Picture 5" descr="Text&#10;&#10;Description automatically generated">
            <a:extLst>
              <a:ext uri="{FF2B5EF4-FFF2-40B4-BE49-F238E27FC236}">
                <a16:creationId xmlns:a16="http://schemas.microsoft.com/office/drawing/2014/main" id="{5E70CB84-44CF-464C-8092-E1BD65699B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1573" b="1628"/>
          <a:stretch/>
        </p:blipFill>
        <p:spPr>
          <a:xfrm>
            <a:off x="6739653" y="1225677"/>
            <a:ext cx="2404347" cy="3238812"/>
          </a:xfrm>
          <a:prstGeom prst="rect">
            <a:avLst/>
          </a:prstGeom>
        </p:spPr>
      </p:pic>
      <p:sp>
        <p:nvSpPr>
          <p:cNvPr id="7" name="Rectangle 6">
            <a:hlinkClick r:id="rId3" action="ppaction://hlinksldjump"/>
            <a:extLst>
              <a:ext uri="{FF2B5EF4-FFF2-40B4-BE49-F238E27FC236}">
                <a16:creationId xmlns:a16="http://schemas.microsoft.com/office/drawing/2014/main" id="{6D7CE769-39AB-484D-B48B-9E4D124521FD}"/>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3656425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Count to 21</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830997"/>
          </a:xfrm>
          <a:prstGeom prst="rect">
            <a:avLst/>
          </a:prstGeom>
        </p:spPr>
        <p:txBody>
          <a:bodyPr wrap="square" lIns="0" tIns="0" rIns="0" bIns="0">
            <a:spAutoFit/>
          </a:bodyPr>
          <a:lstStyle/>
          <a:p>
            <a:pPr lvl="0">
              <a:spcAft>
                <a:spcPts val="1600"/>
              </a:spcAft>
            </a:pPr>
            <a:r>
              <a:rPr lang="en-GB" b="1" dirty="0">
                <a:solidFill>
                  <a:srgbClr val="3EA5DE"/>
                </a:solidFill>
              </a:rPr>
              <a:t>Instructions: </a:t>
            </a:r>
            <a:r>
              <a:rPr lang="en-GB" dirty="0"/>
              <a:t>The aim of the game is to count from </a:t>
            </a:r>
            <a:r>
              <a:rPr lang="en-GB" dirty="0">
                <a:solidFill>
                  <a:srgbClr val="7F4292"/>
                </a:solidFill>
              </a:rPr>
              <a:t>1 to 21</a:t>
            </a:r>
            <a:r>
              <a:rPr lang="en-GB" dirty="0"/>
              <a:t>. Any student can say a number at any time, but if two students speak at the same time, they have to start again. </a:t>
            </a:r>
          </a:p>
        </p:txBody>
      </p:sp>
      <p:grpSp>
        <p:nvGrpSpPr>
          <p:cNvPr id="5" name="Group 4"/>
          <p:cNvGrpSpPr/>
          <p:nvPr/>
        </p:nvGrpSpPr>
        <p:grpSpPr>
          <a:xfrm>
            <a:off x="169864" y="2719495"/>
            <a:ext cx="1432397" cy="1432397"/>
            <a:chOff x="169864" y="2719495"/>
            <a:chExt cx="1432397" cy="1432397"/>
          </a:xfrm>
        </p:grpSpPr>
        <p:pic>
          <p:nvPicPr>
            <p:cNvPr id="6" name="Picture 5" descr="Shape, circle&#10;&#10;Description automatically generated">
              <a:extLst>
                <a:ext uri="{FF2B5EF4-FFF2-40B4-BE49-F238E27FC236}">
                  <a16:creationId xmlns:a16="http://schemas.microsoft.com/office/drawing/2014/main" id="{1C6B7751-C9FE-5248-863E-EBDB85E7D4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9864" y="2719495"/>
              <a:ext cx="1432397" cy="1432397"/>
            </a:xfrm>
            <a:prstGeom prst="rect">
              <a:avLst/>
            </a:prstGeom>
          </p:spPr>
        </p:pic>
        <p:sp>
          <p:nvSpPr>
            <p:cNvPr id="4" name="Rectangle 3">
              <a:extLst>
                <a:ext uri="{FF2B5EF4-FFF2-40B4-BE49-F238E27FC236}">
                  <a16:creationId xmlns:a16="http://schemas.microsoft.com/office/drawing/2014/main" id="{15BF12E1-7306-894B-AF7E-E7594F4A8490}"/>
                </a:ext>
              </a:extLst>
            </p:cNvPr>
            <p:cNvSpPr/>
            <p:nvPr/>
          </p:nvSpPr>
          <p:spPr>
            <a:xfrm>
              <a:off x="665154" y="2982494"/>
              <a:ext cx="417102" cy="769441"/>
            </a:xfrm>
            <a:prstGeom prst="rect">
              <a:avLst/>
            </a:prstGeom>
          </p:spPr>
          <p:txBody>
            <a:bodyPr wrap="none">
              <a:spAutoFit/>
            </a:bodyPr>
            <a:lstStyle/>
            <a:p>
              <a:pPr algn="ctr"/>
              <a:r>
                <a:rPr lang="en-US" sz="4400" b="1" dirty="0">
                  <a:solidFill>
                    <a:schemeClr val="bg1"/>
                  </a:solidFill>
                </a:rPr>
                <a:t>1</a:t>
              </a:r>
            </a:p>
          </p:txBody>
        </p:sp>
      </p:grpSp>
      <p:grpSp>
        <p:nvGrpSpPr>
          <p:cNvPr id="7" name="Group 6"/>
          <p:cNvGrpSpPr/>
          <p:nvPr/>
        </p:nvGrpSpPr>
        <p:grpSpPr>
          <a:xfrm>
            <a:off x="1284804" y="3654078"/>
            <a:ext cx="1790741" cy="1790741"/>
            <a:chOff x="1284804" y="3654078"/>
            <a:chExt cx="1790741" cy="1790741"/>
          </a:xfrm>
        </p:grpSpPr>
        <p:pic>
          <p:nvPicPr>
            <p:cNvPr id="8" name="Picture 7" descr="Shape, circle&#10;&#10;Description automatically generated">
              <a:extLst>
                <a:ext uri="{FF2B5EF4-FFF2-40B4-BE49-F238E27FC236}">
                  <a16:creationId xmlns:a16="http://schemas.microsoft.com/office/drawing/2014/main" id="{B5F2A229-489F-DF4F-878C-6143A32638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4804" y="3654078"/>
              <a:ext cx="1790741" cy="1790741"/>
            </a:xfrm>
            <a:prstGeom prst="rect">
              <a:avLst/>
            </a:prstGeom>
          </p:spPr>
        </p:pic>
        <p:sp>
          <p:nvSpPr>
            <p:cNvPr id="9" name="Rectangle 8">
              <a:extLst>
                <a:ext uri="{FF2B5EF4-FFF2-40B4-BE49-F238E27FC236}">
                  <a16:creationId xmlns:a16="http://schemas.microsoft.com/office/drawing/2014/main" id="{DED3E0CA-0B04-DD48-A088-38CB19F2ED99}"/>
                </a:ext>
              </a:extLst>
            </p:cNvPr>
            <p:cNvSpPr/>
            <p:nvPr/>
          </p:nvSpPr>
          <p:spPr>
            <a:xfrm>
              <a:off x="1956058" y="3966000"/>
              <a:ext cx="469344" cy="1015663"/>
            </a:xfrm>
            <a:prstGeom prst="rect">
              <a:avLst/>
            </a:prstGeom>
          </p:spPr>
          <p:txBody>
            <a:bodyPr wrap="square">
              <a:spAutoFit/>
            </a:bodyPr>
            <a:lstStyle/>
            <a:p>
              <a:pPr algn="ctr"/>
              <a:r>
                <a:rPr lang="en-US" sz="6000" b="1" dirty="0">
                  <a:solidFill>
                    <a:schemeClr val="bg1"/>
                  </a:solidFill>
                </a:rPr>
                <a:t>2</a:t>
              </a:r>
            </a:p>
          </p:txBody>
        </p:sp>
      </p:grpSp>
      <p:grpSp>
        <p:nvGrpSpPr>
          <p:cNvPr id="12" name="Group 11"/>
          <p:cNvGrpSpPr/>
          <p:nvPr/>
        </p:nvGrpSpPr>
        <p:grpSpPr>
          <a:xfrm>
            <a:off x="2920016" y="2671112"/>
            <a:ext cx="2170970" cy="2170970"/>
            <a:chOff x="2920016" y="2671112"/>
            <a:chExt cx="2170970" cy="2170970"/>
          </a:xfrm>
        </p:grpSpPr>
        <p:pic>
          <p:nvPicPr>
            <p:cNvPr id="10" name="Picture 9" descr="Shape, circle&#10;&#10;Description automatically generated">
              <a:extLst>
                <a:ext uri="{FF2B5EF4-FFF2-40B4-BE49-F238E27FC236}">
                  <a16:creationId xmlns:a16="http://schemas.microsoft.com/office/drawing/2014/main" id="{A2557D93-D3E5-7D43-9DC3-E3F1120EE5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0016" y="2671112"/>
              <a:ext cx="2170970" cy="2170970"/>
            </a:xfrm>
            <a:prstGeom prst="rect">
              <a:avLst/>
            </a:prstGeom>
          </p:spPr>
        </p:pic>
        <p:sp>
          <p:nvSpPr>
            <p:cNvPr id="11" name="Rectangle 10">
              <a:extLst>
                <a:ext uri="{FF2B5EF4-FFF2-40B4-BE49-F238E27FC236}">
                  <a16:creationId xmlns:a16="http://schemas.microsoft.com/office/drawing/2014/main" id="{F7518056-9271-EF46-8DF3-C640D5675B4F}"/>
                </a:ext>
              </a:extLst>
            </p:cNvPr>
            <p:cNvSpPr/>
            <p:nvPr/>
          </p:nvSpPr>
          <p:spPr>
            <a:xfrm>
              <a:off x="3719985" y="3066270"/>
              <a:ext cx="569000" cy="1200329"/>
            </a:xfrm>
            <a:prstGeom prst="rect">
              <a:avLst/>
            </a:prstGeom>
          </p:spPr>
          <p:txBody>
            <a:bodyPr wrap="square">
              <a:spAutoFit/>
            </a:bodyPr>
            <a:lstStyle/>
            <a:p>
              <a:pPr algn="ctr"/>
              <a:r>
                <a:rPr lang="en-US" sz="7200" b="1" dirty="0">
                  <a:solidFill>
                    <a:schemeClr val="bg1"/>
                  </a:solidFill>
                </a:rPr>
                <a:t>3</a:t>
              </a:r>
            </a:p>
          </p:txBody>
        </p:sp>
      </p:grpSp>
      <p:grpSp>
        <p:nvGrpSpPr>
          <p:cNvPr id="13" name="Group 12"/>
          <p:cNvGrpSpPr/>
          <p:nvPr/>
        </p:nvGrpSpPr>
        <p:grpSpPr>
          <a:xfrm>
            <a:off x="4647061" y="3831326"/>
            <a:ext cx="2438310" cy="2438310"/>
            <a:chOff x="4647061" y="3831326"/>
            <a:chExt cx="2438310" cy="2438310"/>
          </a:xfrm>
        </p:grpSpPr>
        <p:pic>
          <p:nvPicPr>
            <p:cNvPr id="16" name="Picture 15" descr="Shape, circle&#10;&#10;Description automatically generated">
              <a:extLst>
                <a:ext uri="{FF2B5EF4-FFF2-40B4-BE49-F238E27FC236}">
                  <a16:creationId xmlns:a16="http://schemas.microsoft.com/office/drawing/2014/main" id="{4CF32D50-8356-E242-8F46-CE6CE7829F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7061" y="3831326"/>
              <a:ext cx="2438310" cy="2438310"/>
            </a:xfrm>
            <a:prstGeom prst="rect">
              <a:avLst/>
            </a:prstGeom>
          </p:spPr>
        </p:pic>
        <p:sp>
          <p:nvSpPr>
            <p:cNvPr id="17" name="Rectangle 16">
              <a:extLst>
                <a:ext uri="{FF2B5EF4-FFF2-40B4-BE49-F238E27FC236}">
                  <a16:creationId xmlns:a16="http://schemas.microsoft.com/office/drawing/2014/main" id="{D48B1B35-7478-4443-BCC5-6B2974250F6B}"/>
                </a:ext>
              </a:extLst>
            </p:cNvPr>
            <p:cNvSpPr/>
            <p:nvPr/>
          </p:nvSpPr>
          <p:spPr>
            <a:xfrm>
              <a:off x="5500020" y="4139535"/>
              <a:ext cx="639069" cy="1569660"/>
            </a:xfrm>
            <a:prstGeom prst="rect">
              <a:avLst/>
            </a:prstGeom>
          </p:spPr>
          <p:txBody>
            <a:bodyPr wrap="square">
              <a:spAutoFit/>
            </a:bodyPr>
            <a:lstStyle/>
            <a:p>
              <a:pPr algn="ctr"/>
              <a:r>
                <a:rPr lang="en-US" sz="9600" b="1" dirty="0">
                  <a:solidFill>
                    <a:schemeClr val="bg1"/>
                  </a:solidFill>
                </a:rPr>
                <a:t>4</a:t>
              </a:r>
            </a:p>
          </p:txBody>
        </p:sp>
      </p:grpSp>
      <p:grpSp>
        <p:nvGrpSpPr>
          <p:cNvPr id="14" name="Group 13"/>
          <p:cNvGrpSpPr/>
          <p:nvPr/>
        </p:nvGrpSpPr>
        <p:grpSpPr>
          <a:xfrm>
            <a:off x="6973030" y="3069613"/>
            <a:ext cx="2170970" cy="2971199"/>
            <a:chOff x="6973030" y="3069613"/>
            <a:chExt cx="2170970" cy="2971199"/>
          </a:xfrm>
        </p:grpSpPr>
        <p:pic>
          <p:nvPicPr>
            <p:cNvPr id="18" name="Picture 17" descr="Shape, circle&#10;&#10;Description automatically generated">
              <a:extLst>
                <a:ext uri="{FF2B5EF4-FFF2-40B4-BE49-F238E27FC236}">
                  <a16:creationId xmlns:a16="http://schemas.microsoft.com/office/drawing/2014/main" id="{B3FCB43E-72DE-9A45-AE17-C8BD9F4D11E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26933"/>
            <a:stretch/>
          </p:blipFill>
          <p:spPr>
            <a:xfrm>
              <a:off x="6973030" y="3069613"/>
              <a:ext cx="2170970" cy="2971199"/>
            </a:xfrm>
            <a:prstGeom prst="rect">
              <a:avLst/>
            </a:prstGeom>
          </p:spPr>
        </p:pic>
        <p:sp>
          <p:nvSpPr>
            <p:cNvPr id="19" name="Rectangle 18">
              <a:extLst>
                <a:ext uri="{FF2B5EF4-FFF2-40B4-BE49-F238E27FC236}">
                  <a16:creationId xmlns:a16="http://schemas.microsoft.com/office/drawing/2014/main" id="{A5D9BD27-BF64-D345-9100-2C38815BF58D}"/>
                </a:ext>
              </a:extLst>
            </p:cNvPr>
            <p:cNvSpPr/>
            <p:nvPr/>
          </p:nvSpPr>
          <p:spPr>
            <a:xfrm>
              <a:off x="8032571" y="3542807"/>
              <a:ext cx="778736" cy="1862048"/>
            </a:xfrm>
            <a:prstGeom prst="rect">
              <a:avLst/>
            </a:prstGeom>
          </p:spPr>
          <p:txBody>
            <a:bodyPr wrap="square">
              <a:spAutoFit/>
            </a:bodyPr>
            <a:lstStyle/>
            <a:p>
              <a:pPr algn="ctr"/>
              <a:r>
                <a:rPr lang="en-US" sz="11500" b="1" dirty="0">
                  <a:solidFill>
                    <a:schemeClr val="bg1"/>
                  </a:solidFill>
                </a:rPr>
                <a:t>5</a:t>
              </a:r>
            </a:p>
          </p:txBody>
        </p:sp>
      </p:grpSp>
      <p:sp>
        <p:nvSpPr>
          <p:cNvPr id="20" name="Rectangle 19">
            <a:hlinkClick r:id="rId7" action="ppaction://hlinksldjump"/>
            <a:extLst>
              <a:ext uri="{FF2B5EF4-FFF2-40B4-BE49-F238E27FC236}">
                <a16:creationId xmlns:a16="http://schemas.microsoft.com/office/drawing/2014/main" id="{A24694BC-CBDA-F549-B693-12BC4DDF025A}"/>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263499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11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8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3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0E13FAFA-0EDD-404C-BCA3-890626F28D49}"/>
              </a:ext>
            </a:extLst>
          </p:cNvPr>
          <p:cNvSpPr/>
          <p:nvPr/>
        </p:nvSpPr>
        <p:spPr>
          <a:xfrm>
            <a:off x="2773765" y="2753299"/>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3EA5DE"/>
                </a:solidFill>
              </a:rPr>
              <a:t>wild animals</a:t>
            </a:r>
          </a:p>
        </p:txBody>
      </p:sp>
      <p:sp>
        <p:nvSpPr>
          <p:cNvPr id="52" name="Rectangle 51">
            <a:extLst>
              <a:ext uri="{FF2B5EF4-FFF2-40B4-BE49-F238E27FC236}">
                <a16:creationId xmlns:a16="http://schemas.microsoft.com/office/drawing/2014/main" id="{FE9B7F9F-09D5-DB48-8A86-4A71A761511A}"/>
              </a:ext>
            </a:extLst>
          </p:cNvPr>
          <p:cNvSpPr/>
          <p:nvPr/>
        </p:nvSpPr>
        <p:spPr>
          <a:xfrm>
            <a:off x="4698538" y="2753299"/>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3EA5DE"/>
                </a:solidFill>
              </a:rPr>
              <a:t>colours</a:t>
            </a:r>
          </a:p>
        </p:txBody>
      </p:sp>
      <p:sp>
        <p:nvSpPr>
          <p:cNvPr id="53" name="Rectangle 52">
            <a:extLst>
              <a:ext uri="{FF2B5EF4-FFF2-40B4-BE49-F238E27FC236}">
                <a16:creationId xmlns:a16="http://schemas.microsoft.com/office/drawing/2014/main" id="{2AE2A9AC-03AE-8C43-8562-2F6E2985EB0E}"/>
              </a:ext>
            </a:extLst>
          </p:cNvPr>
          <p:cNvSpPr/>
          <p:nvPr/>
        </p:nvSpPr>
        <p:spPr>
          <a:xfrm>
            <a:off x="6623311" y="2753298"/>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80" dirty="0">
                <a:solidFill>
                  <a:srgbClr val="3EA5DE"/>
                </a:solidFill>
              </a:rPr>
              <a:t>subjects at school</a:t>
            </a:r>
          </a:p>
        </p:txBody>
      </p:sp>
      <p:sp>
        <p:nvSpPr>
          <p:cNvPr id="54" name="Rectangle 53">
            <a:extLst>
              <a:ext uri="{FF2B5EF4-FFF2-40B4-BE49-F238E27FC236}">
                <a16:creationId xmlns:a16="http://schemas.microsoft.com/office/drawing/2014/main" id="{AB7498B6-6089-B447-8F51-225138D70892}"/>
              </a:ext>
            </a:extLst>
          </p:cNvPr>
          <p:cNvSpPr/>
          <p:nvPr/>
        </p:nvSpPr>
        <p:spPr>
          <a:xfrm>
            <a:off x="848992" y="3614832"/>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80" dirty="0">
                <a:solidFill>
                  <a:srgbClr val="3EA5DE"/>
                </a:solidFill>
              </a:rPr>
              <a:t>objects in the house</a:t>
            </a:r>
          </a:p>
        </p:txBody>
      </p:sp>
      <p:sp>
        <p:nvSpPr>
          <p:cNvPr id="55" name="Rectangle 54">
            <a:extLst>
              <a:ext uri="{FF2B5EF4-FFF2-40B4-BE49-F238E27FC236}">
                <a16:creationId xmlns:a16="http://schemas.microsoft.com/office/drawing/2014/main" id="{5D1E5AE6-85A9-DA42-938B-9422CEB075C0}"/>
              </a:ext>
            </a:extLst>
          </p:cNvPr>
          <p:cNvSpPr/>
          <p:nvPr/>
        </p:nvSpPr>
        <p:spPr>
          <a:xfrm>
            <a:off x="2773765" y="3614832"/>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80" dirty="0">
                <a:solidFill>
                  <a:srgbClr val="3EA5DE"/>
                </a:solidFill>
              </a:rPr>
              <a:t>things in your backpack</a:t>
            </a:r>
          </a:p>
        </p:txBody>
      </p:sp>
      <p:sp>
        <p:nvSpPr>
          <p:cNvPr id="56" name="Rectangle 55">
            <a:extLst>
              <a:ext uri="{FF2B5EF4-FFF2-40B4-BE49-F238E27FC236}">
                <a16:creationId xmlns:a16="http://schemas.microsoft.com/office/drawing/2014/main" id="{591AE3FF-FC62-F74F-825B-B8DF53591EE1}"/>
              </a:ext>
            </a:extLst>
          </p:cNvPr>
          <p:cNvSpPr/>
          <p:nvPr/>
        </p:nvSpPr>
        <p:spPr>
          <a:xfrm>
            <a:off x="4698538" y="3614832"/>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3EA5DE"/>
                </a:solidFill>
              </a:rPr>
              <a:t>superheroes</a:t>
            </a:r>
            <a:endParaRPr lang="en-US" dirty="0">
              <a:solidFill>
                <a:srgbClr val="3EA5DE"/>
              </a:solidFill>
            </a:endParaRPr>
          </a:p>
        </p:txBody>
      </p:sp>
      <p:sp>
        <p:nvSpPr>
          <p:cNvPr id="57" name="Rectangle 56">
            <a:extLst>
              <a:ext uri="{FF2B5EF4-FFF2-40B4-BE49-F238E27FC236}">
                <a16:creationId xmlns:a16="http://schemas.microsoft.com/office/drawing/2014/main" id="{045E271B-31AB-D544-B73A-721879B87E60}"/>
              </a:ext>
            </a:extLst>
          </p:cNvPr>
          <p:cNvSpPr/>
          <p:nvPr/>
        </p:nvSpPr>
        <p:spPr>
          <a:xfrm>
            <a:off x="6623311" y="3614831"/>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3EA5DE"/>
                </a:solidFill>
              </a:rPr>
              <a:t>shapes</a:t>
            </a:r>
          </a:p>
        </p:txBody>
      </p:sp>
      <p:sp>
        <p:nvSpPr>
          <p:cNvPr id="58" name="Rectangle 57">
            <a:extLst>
              <a:ext uri="{FF2B5EF4-FFF2-40B4-BE49-F238E27FC236}">
                <a16:creationId xmlns:a16="http://schemas.microsoft.com/office/drawing/2014/main" id="{17A5F1B8-B21F-B44D-941A-385534750A8D}"/>
              </a:ext>
            </a:extLst>
          </p:cNvPr>
          <p:cNvSpPr/>
          <p:nvPr/>
        </p:nvSpPr>
        <p:spPr>
          <a:xfrm>
            <a:off x="848992" y="4476360"/>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3EA5DE"/>
                </a:solidFill>
              </a:rPr>
              <a:t>countries</a:t>
            </a:r>
            <a:endParaRPr lang="en-US" dirty="0">
              <a:solidFill>
                <a:srgbClr val="3EA5DE"/>
              </a:solidFill>
            </a:endParaRPr>
          </a:p>
        </p:txBody>
      </p:sp>
      <p:sp>
        <p:nvSpPr>
          <p:cNvPr id="59" name="Rectangle 58">
            <a:extLst>
              <a:ext uri="{FF2B5EF4-FFF2-40B4-BE49-F238E27FC236}">
                <a16:creationId xmlns:a16="http://schemas.microsoft.com/office/drawing/2014/main" id="{874BAC24-3E78-2B44-A683-7FBA55BDE315}"/>
              </a:ext>
            </a:extLst>
          </p:cNvPr>
          <p:cNvSpPr/>
          <p:nvPr/>
        </p:nvSpPr>
        <p:spPr>
          <a:xfrm>
            <a:off x="2773765" y="4476360"/>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3EA5DE"/>
                </a:solidFill>
              </a:rPr>
              <a:t>capital cities</a:t>
            </a:r>
          </a:p>
        </p:txBody>
      </p:sp>
      <p:sp>
        <p:nvSpPr>
          <p:cNvPr id="60" name="Rectangle 59">
            <a:extLst>
              <a:ext uri="{FF2B5EF4-FFF2-40B4-BE49-F238E27FC236}">
                <a16:creationId xmlns:a16="http://schemas.microsoft.com/office/drawing/2014/main" id="{DA627841-3B99-5747-9B2C-DB7128DB0B02}"/>
              </a:ext>
            </a:extLst>
          </p:cNvPr>
          <p:cNvSpPr/>
          <p:nvPr/>
        </p:nvSpPr>
        <p:spPr>
          <a:xfrm>
            <a:off x="4698538" y="4476360"/>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80" dirty="0">
                <a:solidFill>
                  <a:srgbClr val="3EA5DE"/>
                </a:solidFill>
              </a:rPr>
              <a:t>things you see at the beach</a:t>
            </a:r>
          </a:p>
        </p:txBody>
      </p:sp>
      <p:sp>
        <p:nvSpPr>
          <p:cNvPr id="61" name="Rectangle 60">
            <a:extLst>
              <a:ext uri="{FF2B5EF4-FFF2-40B4-BE49-F238E27FC236}">
                <a16:creationId xmlns:a16="http://schemas.microsoft.com/office/drawing/2014/main" id="{F156381D-8C69-F94A-836A-B4E932BDFDA7}"/>
              </a:ext>
            </a:extLst>
          </p:cNvPr>
          <p:cNvSpPr/>
          <p:nvPr/>
        </p:nvSpPr>
        <p:spPr>
          <a:xfrm>
            <a:off x="6623311" y="4476359"/>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80" dirty="0">
                <a:solidFill>
                  <a:srgbClr val="3EA5DE"/>
                </a:solidFill>
              </a:rPr>
              <a:t>words beginning with ‘h’</a:t>
            </a:r>
          </a:p>
        </p:txBody>
      </p:sp>
      <p:sp>
        <p:nvSpPr>
          <p:cNvPr id="62" name="Rectangle 61">
            <a:extLst>
              <a:ext uri="{FF2B5EF4-FFF2-40B4-BE49-F238E27FC236}">
                <a16:creationId xmlns:a16="http://schemas.microsoft.com/office/drawing/2014/main" id="{DA70CEF3-587A-534C-8383-FDB035162C12}"/>
              </a:ext>
            </a:extLst>
          </p:cNvPr>
          <p:cNvSpPr/>
          <p:nvPr/>
        </p:nvSpPr>
        <p:spPr>
          <a:xfrm>
            <a:off x="848992" y="5337892"/>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3EA5DE"/>
                </a:solidFill>
              </a:rPr>
              <a:t>jobs</a:t>
            </a:r>
            <a:endParaRPr lang="en-US" dirty="0">
              <a:solidFill>
                <a:srgbClr val="3EA5DE"/>
              </a:solidFill>
            </a:endParaRPr>
          </a:p>
        </p:txBody>
      </p:sp>
      <p:sp>
        <p:nvSpPr>
          <p:cNvPr id="63" name="Rectangle 62">
            <a:extLst>
              <a:ext uri="{FF2B5EF4-FFF2-40B4-BE49-F238E27FC236}">
                <a16:creationId xmlns:a16="http://schemas.microsoft.com/office/drawing/2014/main" id="{AA4EB4E8-EA7E-F841-BA27-767A4C5ABE98}"/>
              </a:ext>
            </a:extLst>
          </p:cNvPr>
          <p:cNvSpPr/>
          <p:nvPr/>
        </p:nvSpPr>
        <p:spPr>
          <a:xfrm>
            <a:off x="2773765" y="5337892"/>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3EA5DE"/>
                </a:solidFill>
              </a:rPr>
              <a:t>drinks</a:t>
            </a:r>
            <a:endParaRPr lang="en-US" dirty="0">
              <a:solidFill>
                <a:srgbClr val="3EA5DE"/>
              </a:solidFill>
            </a:endParaRPr>
          </a:p>
        </p:txBody>
      </p:sp>
      <p:sp>
        <p:nvSpPr>
          <p:cNvPr id="64" name="Rectangle 63">
            <a:extLst>
              <a:ext uri="{FF2B5EF4-FFF2-40B4-BE49-F238E27FC236}">
                <a16:creationId xmlns:a16="http://schemas.microsoft.com/office/drawing/2014/main" id="{C6E24A34-8C40-E549-9255-40971DFCB72F}"/>
              </a:ext>
            </a:extLst>
          </p:cNvPr>
          <p:cNvSpPr/>
          <p:nvPr/>
        </p:nvSpPr>
        <p:spPr>
          <a:xfrm>
            <a:off x="4698538" y="5337892"/>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3EA5DE"/>
                </a:solidFill>
              </a:rPr>
              <a:t>fruit</a:t>
            </a:r>
            <a:endParaRPr lang="en-US" dirty="0">
              <a:solidFill>
                <a:srgbClr val="3EA5DE"/>
              </a:solidFill>
            </a:endParaRPr>
          </a:p>
        </p:txBody>
      </p:sp>
      <p:sp>
        <p:nvSpPr>
          <p:cNvPr id="50" name="Rectangle 49">
            <a:extLst>
              <a:ext uri="{FF2B5EF4-FFF2-40B4-BE49-F238E27FC236}">
                <a16:creationId xmlns:a16="http://schemas.microsoft.com/office/drawing/2014/main" id="{03C7C7EA-5ED2-F74F-9A45-B2482BE37FDC}"/>
              </a:ext>
            </a:extLst>
          </p:cNvPr>
          <p:cNvSpPr/>
          <p:nvPr/>
        </p:nvSpPr>
        <p:spPr>
          <a:xfrm>
            <a:off x="848992" y="2753299"/>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rgbClr val="3EA5DE"/>
                </a:solidFill>
              </a:rPr>
              <a:t>pets</a:t>
            </a:r>
          </a:p>
        </p:txBody>
      </p:sp>
      <p:sp>
        <p:nvSpPr>
          <p:cNvPr id="2" name="Title 1">
            <a:extLst>
              <a:ext uri="{FF2B5EF4-FFF2-40B4-BE49-F238E27FC236}">
                <a16:creationId xmlns:a16="http://schemas.microsoft.com/office/drawing/2014/main" id="{5C7FD744-533F-FF42-99F5-F44701F8FB29}"/>
              </a:ext>
            </a:extLst>
          </p:cNvPr>
          <p:cNvSpPr>
            <a:spLocks noGrp="1"/>
          </p:cNvSpPr>
          <p:nvPr>
            <p:ph type="title"/>
          </p:nvPr>
        </p:nvSpPr>
        <p:spPr>
          <a:xfrm>
            <a:off x="461962" y="590254"/>
            <a:ext cx="8220075" cy="994306"/>
          </a:xfrm>
        </p:spPr>
        <p:txBody>
          <a:bodyPr/>
          <a:lstStyle/>
          <a:p>
            <a:r>
              <a:rPr lang="en-GB" dirty="0"/>
              <a:t>Categories </a:t>
            </a:r>
            <a:endParaRPr lang="en-US" dirty="0"/>
          </a:p>
        </p:txBody>
      </p:sp>
      <p:sp>
        <p:nvSpPr>
          <p:cNvPr id="3" name="Rectangle 2">
            <a:extLst>
              <a:ext uri="{FF2B5EF4-FFF2-40B4-BE49-F238E27FC236}">
                <a16:creationId xmlns:a16="http://schemas.microsoft.com/office/drawing/2014/main" id="{279BEACF-314C-6546-91BB-17BAF27F0AB6}"/>
              </a:ext>
            </a:extLst>
          </p:cNvPr>
          <p:cNvSpPr/>
          <p:nvPr/>
        </p:nvSpPr>
        <p:spPr>
          <a:xfrm>
            <a:off x="886063" y="1736529"/>
            <a:ext cx="7610409" cy="830997"/>
          </a:xfrm>
          <a:prstGeom prst="rect">
            <a:avLst/>
          </a:prstGeom>
        </p:spPr>
        <p:txBody>
          <a:bodyPr wrap="square" lIns="0" tIns="0" rIns="0" bIns="0">
            <a:spAutoFit/>
          </a:bodyPr>
          <a:lstStyle/>
          <a:p>
            <a:pPr lvl="0">
              <a:spcAft>
                <a:spcPts val="1600"/>
              </a:spcAft>
            </a:pPr>
            <a:r>
              <a:rPr lang="en-GB" b="1" dirty="0">
                <a:solidFill>
                  <a:srgbClr val="3EA5DE"/>
                </a:solidFill>
              </a:rPr>
              <a:t>Instructions: </a:t>
            </a:r>
            <a:r>
              <a:rPr lang="en-GB" dirty="0"/>
              <a:t>Take turns in alphabetical order of your names or go round in a circle naming examples of things in that category. The first student who can’t name one is out of the game. </a:t>
            </a:r>
          </a:p>
        </p:txBody>
      </p:sp>
      <p:sp>
        <p:nvSpPr>
          <p:cNvPr id="14" name="Rectangle 13">
            <a:extLst>
              <a:ext uri="{FF2B5EF4-FFF2-40B4-BE49-F238E27FC236}">
                <a16:creationId xmlns:a16="http://schemas.microsoft.com/office/drawing/2014/main" id="{F167AD26-D14D-3445-B40F-0347027D94E7}"/>
              </a:ext>
            </a:extLst>
          </p:cNvPr>
          <p:cNvSpPr/>
          <p:nvPr/>
        </p:nvSpPr>
        <p:spPr>
          <a:xfrm>
            <a:off x="848992" y="2753299"/>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a:t>
            </a:r>
          </a:p>
        </p:txBody>
      </p:sp>
      <p:sp>
        <p:nvSpPr>
          <p:cNvPr id="15" name="Rectangle 14">
            <a:extLst>
              <a:ext uri="{FF2B5EF4-FFF2-40B4-BE49-F238E27FC236}">
                <a16:creationId xmlns:a16="http://schemas.microsoft.com/office/drawing/2014/main" id="{1CFE1FF3-4B4E-7541-BF54-4A2173FF0015}"/>
              </a:ext>
            </a:extLst>
          </p:cNvPr>
          <p:cNvSpPr/>
          <p:nvPr/>
        </p:nvSpPr>
        <p:spPr>
          <a:xfrm>
            <a:off x="2773765" y="2753299"/>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0" name="Rectangle 19">
            <a:extLst>
              <a:ext uri="{FF2B5EF4-FFF2-40B4-BE49-F238E27FC236}">
                <a16:creationId xmlns:a16="http://schemas.microsoft.com/office/drawing/2014/main" id="{DC1D3D00-364D-A743-9719-56296898AA07}"/>
              </a:ext>
            </a:extLst>
          </p:cNvPr>
          <p:cNvSpPr/>
          <p:nvPr/>
        </p:nvSpPr>
        <p:spPr>
          <a:xfrm>
            <a:off x="4698538" y="2753299"/>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1" name="Rectangle 20">
            <a:extLst>
              <a:ext uri="{FF2B5EF4-FFF2-40B4-BE49-F238E27FC236}">
                <a16:creationId xmlns:a16="http://schemas.microsoft.com/office/drawing/2014/main" id="{D2483B6F-51F1-9E45-84E0-B8352252E4BB}"/>
              </a:ext>
            </a:extLst>
          </p:cNvPr>
          <p:cNvSpPr/>
          <p:nvPr/>
        </p:nvSpPr>
        <p:spPr>
          <a:xfrm>
            <a:off x="6623311" y="2753298"/>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2" name="Rectangle 21">
            <a:extLst>
              <a:ext uri="{FF2B5EF4-FFF2-40B4-BE49-F238E27FC236}">
                <a16:creationId xmlns:a16="http://schemas.microsoft.com/office/drawing/2014/main" id="{C66F4366-655F-D944-B322-68E153D74D76}"/>
              </a:ext>
            </a:extLst>
          </p:cNvPr>
          <p:cNvSpPr/>
          <p:nvPr/>
        </p:nvSpPr>
        <p:spPr>
          <a:xfrm>
            <a:off x="848992" y="3614832"/>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3" name="Rectangle 22">
            <a:extLst>
              <a:ext uri="{FF2B5EF4-FFF2-40B4-BE49-F238E27FC236}">
                <a16:creationId xmlns:a16="http://schemas.microsoft.com/office/drawing/2014/main" id="{B95E2395-8712-AD42-BB87-CB7CA41F8784}"/>
              </a:ext>
            </a:extLst>
          </p:cNvPr>
          <p:cNvSpPr/>
          <p:nvPr/>
        </p:nvSpPr>
        <p:spPr>
          <a:xfrm>
            <a:off x="2773765" y="3614832"/>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4" name="Rectangle 23">
            <a:extLst>
              <a:ext uri="{FF2B5EF4-FFF2-40B4-BE49-F238E27FC236}">
                <a16:creationId xmlns:a16="http://schemas.microsoft.com/office/drawing/2014/main" id="{BB087C61-BEB2-1847-B7F8-28661AF36E35}"/>
              </a:ext>
            </a:extLst>
          </p:cNvPr>
          <p:cNvSpPr/>
          <p:nvPr/>
        </p:nvSpPr>
        <p:spPr>
          <a:xfrm>
            <a:off x="4698538" y="3614832"/>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5" name="Rectangle 24">
            <a:extLst>
              <a:ext uri="{FF2B5EF4-FFF2-40B4-BE49-F238E27FC236}">
                <a16:creationId xmlns:a16="http://schemas.microsoft.com/office/drawing/2014/main" id="{C48015ED-1F6B-CC49-A9A6-0A10F0FA307A}"/>
              </a:ext>
            </a:extLst>
          </p:cNvPr>
          <p:cNvSpPr/>
          <p:nvPr/>
        </p:nvSpPr>
        <p:spPr>
          <a:xfrm>
            <a:off x="6623310" y="3614826"/>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a:t>
            </a:r>
          </a:p>
        </p:txBody>
      </p:sp>
      <p:sp>
        <p:nvSpPr>
          <p:cNvPr id="26" name="Rectangle 25">
            <a:extLst>
              <a:ext uri="{FF2B5EF4-FFF2-40B4-BE49-F238E27FC236}">
                <a16:creationId xmlns:a16="http://schemas.microsoft.com/office/drawing/2014/main" id="{3B2B0FBF-C373-F841-ADE6-338E015F2D5A}"/>
              </a:ext>
            </a:extLst>
          </p:cNvPr>
          <p:cNvSpPr/>
          <p:nvPr/>
        </p:nvSpPr>
        <p:spPr>
          <a:xfrm>
            <a:off x="848992" y="4476360"/>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7" name="Rectangle 26">
            <a:extLst>
              <a:ext uri="{FF2B5EF4-FFF2-40B4-BE49-F238E27FC236}">
                <a16:creationId xmlns:a16="http://schemas.microsoft.com/office/drawing/2014/main" id="{EC39EF3E-CB7A-024D-99CC-3D8674BAB8F6}"/>
              </a:ext>
            </a:extLst>
          </p:cNvPr>
          <p:cNvSpPr/>
          <p:nvPr/>
        </p:nvSpPr>
        <p:spPr>
          <a:xfrm>
            <a:off x="2773765" y="4476360"/>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28" name="Rectangle 27">
            <a:extLst>
              <a:ext uri="{FF2B5EF4-FFF2-40B4-BE49-F238E27FC236}">
                <a16:creationId xmlns:a16="http://schemas.microsoft.com/office/drawing/2014/main" id="{1A411D84-C45F-7742-A87E-B7C5DABC0010}"/>
              </a:ext>
            </a:extLst>
          </p:cNvPr>
          <p:cNvSpPr/>
          <p:nvPr/>
        </p:nvSpPr>
        <p:spPr>
          <a:xfrm>
            <a:off x="4698538" y="4476360"/>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a:t>
            </a:r>
          </a:p>
        </p:txBody>
      </p:sp>
      <p:sp>
        <p:nvSpPr>
          <p:cNvPr id="29" name="Rectangle 28">
            <a:extLst>
              <a:ext uri="{FF2B5EF4-FFF2-40B4-BE49-F238E27FC236}">
                <a16:creationId xmlns:a16="http://schemas.microsoft.com/office/drawing/2014/main" id="{E9901550-FA16-B54E-89F7-D23031CF5CEE}"/>
              </a:ext>
            </a:extLst>
          </p:cNvPr>
          <p:cNvSpPr/>
          <p:nvPr/>
        </p:nvSpPr>
        <p:spPr>
          <a:xfrm>
            <a:off x="6623311" y="4476359"/>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30" name="Rectangle 29">
            <a:extLst>
              <a:ext uri="{FF2B5EF4-FFF2-40B4-BE49-F238E27FC236}">
                <a16:creationId xmlns:a16="http://schemas.microsoft.com/office/drawing/2014/main" id="{D7DE3DCE-BA5B-F24F-8DEE-CE93F2C94478}"/>
              </a:ext>
            </a:extLst>
          </p:cNvPr>
          <p:cNvSpPr/>
          <p:nvPr/>
        </p:nvSpPr>
        <p:spPr>
          <a:xfrm>
            <a:off x="848992" y="5337892"/>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31" name="Rectangle 30">
            <a:extLst>
              <a:ext uri="{FF2B5EF4-FFF2-40B4-BE49-F238E27FC236}">
                <a16:creationId xmlns:a16="http://schemas.microsoft.com/office/drawing/2014/main" id="{2AEFD177-1FC0-1544-9A5F-78CE2672BB13}"/>
              </a:ext>
            </a:extLst>
          </p:cNvPr>
          <p:cNvSpPr/>
          <p:nvPr/>
        </p:nvSpPr>
        <p:spPr>
          <a:xfrm>
            <a:off x="2773765" y="5337892"/>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32" name="Rectangle 31">
            <a:extLst>
              <a:ext uri="{FF2B5EF4-FFF2-40B4-BE49-F238E27FC236}">
                <a16:creationId xmlns:a16="http://schemas.microsoft.com/office/drawing/2014/main" id="{20647F66-CE2D-7349-AAD6-AC7D0E24E0BF}"/>
              </a:ext>
            </a:extLst>
          </p:cNvPr>
          <p:cNvSpPr/>
          <p:nvPr/>
        </p:nvSpPr>
        <p:spPr>
          <a:xfrm>
            <a:off x="4698538" y="5337892"/>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p>
        </p:txBody>
      </p:sp>
      <p:sp>
        <p:nvSpPr>
          <p:cNvPr id="65" name="Rectangle 64">
            <a:extLst>
              <a:ext uri="{FF2B5EF4-FFF2-40B4-BE49-F238E27FC236}">
                <a16:creationId xmlns:a16="http://schemas.microsoft.com/office/drawing/2014/main" id="{6C4675E5-5A6A-0D49-B6CB-C13192389118}"/>
              </a:ext>
            </a:extLst>
          </p:cNvPr>
          <p:cNvSpPr/>
          <p:nvPr/>
        </p:nvSpPr>
        <p:spPr>
          <a:xfrm>
            <a:off x="6623311" y="5337891"/>
            <a:ext cx="1761163" cy="639396"/>
          </a:xfrm>
          <a:prstGeom prst="rect">
            <a:avLst/>
          </a:prstGeom>
          <a:noFill/>
          <a:ln w="38100">
            <a:solidFill>
              <a:srgbClr val="3EA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3EA5DE"/>
                </a:solidFill>
              </a:rPr>
              <a:t>vegetables</a:t>
            </a:r>
            <a:endParaRPr lang="en-US" dirty="0">
              <a:solidFill>
                <a:srgbClr val="3EA5DE"/>
              </a:solidFill>
            </a:endParaRPr>
          </a:p>
        </p:txBody>
      </p:sp>
      <p:sp>
        <p:nvSpPr>
          <p:cNvPr id="33" name="Rectangle 32">
            <a:extLst>
              <a:ext uri="{FF2B5EF4-FFF2-40B4-BE49-F238E27FC236}">
                <a16:creationId xmlns:a16="http://schemas.microsoft.com/office/drawing/2014/main" id="{D18E2342-F567-9247-AA12-7EB1C62728CF}"/>
              </a:ext>
            </a:extLst>
          </p:cNvPr>
          <p:cNvSpPr/>
          <p:nvPr/>
        </p:nvSpPr>
        <p:spPr>
          <a:xfrm>
            <a:off x="6623310" y="5337887"/>
            <a:ext cx="1761163" cy="639396"/>
          </a:xfrm>
          <a:prstGeom prst="rect">
            <a:avLst/>
          </a:prstGeom>
          <a:solidFill>
            <a:srgbClr val="7F4292"/>
          </a:solidFill>
          <a:ln w="38100">
            <a:solidFill>
              <a:srgbClr val="7F4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rPr>
              <a:t>?</a:t>
            </a:r>
            <a:endParaRPr lang="en-US" sz="3200" dirty="0">
              <a:solidFill>
                <a:schemeClr val="bg1"/>
              </a:solidFill>
            </a:endParaRPr>
          </a:p>
        </p:txBody>
      </p:sp>
      <p:sp>
        <p:nvSpPr>
          <p:cNvPr id="36" name="Rectangle 35">
            <a:hlinkClick r:id="rId2" action="ppaction://hlinksldjump"/>
            <a:extLst>
              <a:ext uri="{FF2B5EF4-FFF2-40B4-BE49-F238E27FC236}">
                <a16:creationId xmlns:a16="http://schemas.microsoft.com/office/drawing/2014/main" id="{389D06A2-653A-CC4F-931F-06A1DBD0679A}"/>
              </a:ext>
            </a:extLst>
          </p:cNvPr>
          <p:cNvSpPr/>
          <p:nvPr/>
        </p:nvSpPr>
        <p:spPr>
          <a:xfrm>
            <a:off x="7360216" y="6175279"/>
            <a:ext cx="1651653" cy="464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Return to menu</a:t>
            </a:r>
          </a:p>
        </p:txBody>
      </p:sp>
    </p:spTree>
    <p:extLst>
      <p:ext uri="{BB962C8B-B14F-4D97-AF65-F5344CB8AC3E}">
        <p14:creationId xmlns:p14="http://schemas.microsoft.com/office/powerpoint/2010/main" val="3096164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2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7" restart="whenNotActive" fill="hold" evtFilter="cancelBubble" nodeType="interactiveSeq">
                <p:stCondLst>
                  <p:cond evt="onClick" delay="0">
                    <p:tgtEl>
                      <p:spTgt spid="2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7" restart="whenNotActive" fill="hold" evtFilter="cancelBubble" nodeType="interactiveSeq">
                <p:stCondLst>
                  <p:cond evt="onClick" delay="0">
                    <p:tgtEl>
                      <p:spTgt spid="2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7" restart="whenNotActive" fill="hold" evtFilter="cancelBubble" nodeType="interactiveSeq">
                <p:stCondLst>
                  <p:cond evt="onClick" delay="0">
                    <p:tgtEl>
                      <p:spTgt spid="2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2" restart="whenNotActive" fill="hold" evtFilter="cancelBubble" nodeType="interactiveSeq">
                <p:stCondLst>
                  <p:cond evt="onClick" delay="0">
                    <p:tgtEl>
                      <p:spTgt spid="2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28"/>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4" grpId="0" animBg="1"/>
      <p:bldP spid="15"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B37D4A5-90BB-4844-98B2-369F398C181C}" vid="{00783449-5817-44E1-8606-1A7DF4C9CE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661</TotalTime>
  <Words>3139</Words>
  <Application>Microsoft Macintosh PowerPoint</Application>
  <PresentationFormat>On-screen Show (4:3)</PresentationFormat>
  <Paragraphs>387</Paragraphs>
  <Slides>38</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3" baseType="lpstr">
      <vt:lpstr>Calibri</vt:lpstr>
      <vt:lpstr>Twinkl</vt:lpstr>
      <vt:lpstr>Arial</vt:lpstr>
      <vt:lpstr>Office Theme</vt:lpstr>
      <vt:lpstr>Acrobat Document</vt:lpstr>
      <vt:lpstr>PowerPoint Presentation</vt:lpstr>
      <vt:lpstr>Teacher Instructions </vt:lpstr>
      <vt:lpstr>Game List</vt:lpstr>
      <vt:lpstr>Surprise Me! The Random Game Generator</vt:lpstr>
      <vt:lpstr>Fish Fingers!</vt:lpstr>
      <vt:lpstr>What’s the Object?</vt:lpstr>
      <vt:lpstr>Shopping List </vt:lpstr>
      <vt:lpstr>Count to 21</vt:lpstr>
      <vt:lpstr>Categories </vt:lpstr>
      <vt:lpstr>Find Something... </vt:lpstr>
      <vt:lpstr>Quick-Change Artist </vt:lpstr>
      <vt:lpstr>Odd One Out</vt:lpstr>
      <vt:lpstr>Two Truths and a Lie</vt:lpstr>
      <vt:lpstr>What Can You Guess about Me?</vt:lpstr>
      <vt:lpstr>The Two-Minute Weekend</vt:lpstr>
      <vt:lpstr>Liar, Liar, Pants on Fire!</vt:lpstr>
      <vt:lpstr>Tongue Twisters</vt:lpstr>
      <vt:lpstr>Map Adventure</vt:lpstr>
      <vt:lpstr>One-Word Stories</vt:lpstr>
      <vt:lpstr>Fortunately, Unfortunately </vt:lpstr>
      <vt:lpstr>The Expert</vt:lpstr>
      <vt:lpstr>Yes/No Game</vt:lpstr>
      <vt:lpstr>What Can You Do with It? </vt:lpstr>
      <vt:lpstr>And Then...</vt:lpstr>
      <vt:lpstr>Would You Rather?</vt:lpstr>
      <vt:lpstr>Interview a Celebrity</vt:lpstr>
      <vt:lpstr>Picture Prompt</vt:lpstr>
      <vt:lpstr>Roll of the Dice Story</vt:lpstr>
      <vt:lpstr>Desert Island </vt:lpstr>
      <vt:lpstr>Riddles</vt:lpstr>
      <vt:lpstr>The Perfect Party </vt:lpstr>
      <vt:lpstr>I Am an Alien</vt:lpstr>
      <vt:lpstr>Mad Libs</vt:lpstr>
      <vt:lpstr>Mad Libs</vt:lpstr>
      <vt:lpstr>Mini Role Play 1</vt:lpstr>
      <vt:lpstr>Mini Role Play 2</vt:lpstr>
      <vt:lpstr>Random Debate Picker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Fox 2017 (N0724907)</dc:creator>
  <cp:lastModifiedBy>Twinkl Twinkl</cp:lastModifiedBy>
  <cp:revision>64</cp:revision>
  <dcterms:created xsi:type="dcterms:W3CDTF">2020-09-25T10:47:44Z</dcterms:created>
  <dcterms:modified xsi:type="dcterms:W3CDTF">2022-02-14T13:45:26Z</dcterms:modified>
</cp:coreProperties>
</file>