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75" r:id="rId3"/>
    <p:sldId id="264" r:id="rId4"/>
    <p:sldId id="277" r:id="rId5"/>
    <p:sldId id="276" r:id="rId6"/>
    <p:sldId id="278" r:id="rId7"/>
    <p:sldId id="279" r:id="rId8"/>
    <p:sldId id="281" r:id="rId9"/>
    <p:sldId id="280" r:id="rId10"/>
    <p:sldId id="282" r:id="rId11"/>
    <p:sldId id="283" r:id="rId12"/>
    <p:sldId id="284" r:id="rId13"/>
    <p:sldId id="267" r:id="rId14"/>
  </p:sldIdLst>
  <p:sldSz cx="9144000" cy="6858000" type="screen4x3"/>
  <p:notesSz cx="6858000" cy="9144000"/>
  <p:embeddedFontLst>
    <p:embeddedFont>
      <p:font typeface="Twinkl" pitchFamily="2" charset="0"/>
      <p:regular r:id="rId17"/>
      <p:bold r:id="rId18"/>
    </p:embeddedFont>
    <p:embeddedFont>
      <p:font typeface="Sassoon Infant Rg" panose="02000503030000020003" pitchFamily="50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JoinedCursive1" pitchFamily="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050"/>
    <a:srgbClr val="0076B0"/>
    <a:srgbClr val="8C368C"/>
    <a:srgbClr val="E94E13"/>
    <a:srgbClr val="EA516C"/>
    <a:srgbClr val="689429"/>
    <a:srgbClr val="020202"/>
    <a:srgbClr val="F1884C"/>
    <a:srgbClr val="B9D36E"/>
    <a:srgbClr val="A87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446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4.png"/><Relationship Id="rId7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slide" Target="slide11.xml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0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4.png"/><Relationship Id="rId7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slide" Target="slide11.xml"/><Relationship Id="rId4" Type="http://schemas.openxmlformats.org/officeDocument/2006/relationships/slide" Target="slide13.xml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slide" Target="slide5.xml"/><Relationship Id="rId4" Type="http://schemas.openxmlformats.org/officeDocument/2006/relationships/slide" Target="slide7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slide" Target="slide7.xml"/><Relationship Id="rId4" Type="http://schemas.openxmlformats.org/officeDocument/2006/relationships/slide" Target="slide9.xm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2957747" y="2041782"/>
            <a:ext cx="26066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5000" dirty="0">
                <a:solidFill>
                  <a:schemeClr val="tx1"/>
                </a:solidFill>
                <a:latin typeface="JoinedCursive1" pitchFamily="2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55649" y="765176"/>
            <a:ext cx="7632701" cy="435472"/>
          </a:xfrm>
          <a:prstGeom prst="roundRect">
            <a:avLst/>
          </a:prstGeom>
          <a:solidFill>
            <a:srgbClr val="F1884C"/>
          </a:solidFill>
          <a:ln w="190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Follow the dot to make the number.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5650" y="5216055"/>
            <a:ext cx="7632701" cy="876769"/>
          </a:xfrm>
          <a:prstGeom prst="roundRect">
            <a:avLst/>
          </a:prstGeom>
          <a:solidFill>
            <a:srgbClr val="E94E1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Twinkl" pitchFamily="2" charset="0"/>
              </a:rPr>
              <a:t>Down and across and down once </a:t>
            </a:r>
            <a:r>
              <a:rPr lang="en-GB" sz="2000" dirty="0" smtClean="0">
                <a:solidFill>
                  <a:schemeClr val="bg1"/>
                </a:solidFill>
                <a:latin typeface="Twinkl" pitchFamily="2" charset="0"/>
              </a:rPr>
              <a:t>more.</a:t>
            </a:r>
          </a:p>
          <a:p>
            <a:pPr algn="ctr"/>
            <a:r>
              <a:rPr lang="en-GB" sz="2000" smtClean="0">
                <a:solidFill>
                  <a:schemeClr val="bg1"/>
                </a:solidFill>
                <a:latin typeface="Twinkl" pitchFamily="2" charset="0"/>
              </a:rPr>
              <a:t>Now </a:t>
            </a:r>
            <a:r>
              <a:rPr lang="en-GB" sz="2000" dirty="0">
                <a:solidFill>
                  <a:schemeClr val="bg1"/>
                </a:solidFill>
                <a:latin typeface="Twinkl" pitchFamily="2" charset="0"/>
              </a:rPr>
              <a:t>I’ve made the number four.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93" y="3302322"/>
            <a:ext cx="529081" cy="6099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14759" y="3594671"/>
            <a:ext cx="831825" cy="8931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srgbClr val="E94E13"/>
                </a:solidFill>
              </a:rPr>
              <a:t>4</a:t>
            </a:r>
            <a:endParaRPr lang="en-GB" sz="7200" b="1" dirty="0">
              <a:solidFill>
                <a:srgbClr val="E94E1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53" y="3991826"/>
            <a:ext cx="395412" cy="389048"/>
          </a:xfrm>
          <a:prstGeom prst="rect">
            <a:avLst/>
          </a:prstGeom>
        </p:spPr>
      </p:pic>
      <p:sp>
        <p:nvSpPr>
          <p:cNvPr id="14" name="Right Arrow 13">
            <a:hlinkClick r:id="rId4" action="ppaction://hlinksldjump"/>
          </p:cNvPr>
          <p:cNvSpPr/>
          <p:nvPr/>
        </p:nvSpPr>
        <p:spPr>
          <a:xfrm>
            <a:off x="8180172" y="6186616"/>
            <a:ext cx="798293" cy="395416"/>
          </a:xfrm>
          <a:prstGeom prst="rightArrow">
            <a:avLst>
              <a:gd name="adj1" fmla="val 54166"/>
              <a:gd name="adj2" fmla="val 50000"/>
            </a:avLst>
          </a:prstGeom>
          <a:solidFill>
            <a:srgbClr val="E94E1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next</a:t>
            </a:r>
            <a:endParaRPr lang="en-GB" dirty="0"/>
          </a:p>
        </p:txBody>
      </p:sp>
      <p:sp>
        <p:nvSpPr>
          <p:cNvPr id="16" name="Left Arrow 15">
            <a:hlinkClick r:id="rId5" action="ppaction://hlinksldjump"/>
          </p:cNvPr>
          <p:cNvSpPr/>
          <p:nvPr/>
        </p:nvSpPr>
        <p:spPr>
          <a:xfrm>
            <a:off x="139072" y="6194854"/>
            <a:ext cx="801355" cy="393957"/>
          </a:xfrm>
          <a:prstGeom prst="leftArrow">
            <a:avLst>
              <a:gd name="adj1" fmla="val 59341"/>
              <a:gd name="adj2" fmla="val 50000"/>
            </a:avLst>
          </a:prstGeom>
          <a:solidFill>
            <a:srgbClr val="E94E1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</a:t>
            </a:r>
            <a:endParaRPr lang="en-GB" sz="1600" dirty="0"/>
          </a:p>
        </p:txBody>
      </p:sp>
      <p:grpSp>
        <p:nvGrpSpPr>
          <p:cNvPr id="9" name="dot"/>
          <p:cNvGrpSpPr/>
          <p:nvPr/>
        </p:nvGrpSpPr>
        <p:grpSpPr>
          <a:xfrm>
            <a:off x="4135834" y="1387998"/>
            <a:ext cx="978383" cy="975743"/>
            <a:chOff x="3831035" y="1386649"/>
            <a:chExt cx="978383" cy="975743"/>
          </a:xfrm>
        </p:grpSpPr>
        <p:sp>
          <p:nvSpPr>
            <p:cNvPr id="3" name="circle"/>
            <p:cNvSpPr/>
            <p:nvPr/>
          </p:nvSpPr>
          <p:spPr>
            <a:xfrm>
              <a:off x="3831035" y="2099662"/>
              <a:ext cx="262730" cy="262730"/>
            </a:xfrm>
            <a:prstGeom prst="ellipse">
              <a:avLst/>
            </a:prstGeom>
            <a:solidFill>
              <a:srgbClr val="E94E1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1386649"/>
              <a:ext cx="847018" cy="844378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93" y="2781725"/>
            <a:ext cx="529081" cy="6099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20" y="4015523"/>
            <a:ext cx="395412" cy="389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53" y="3517951"/>
            <a:ext cx="395412" cy="389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93" y="2261128"/>
            <a:ext cx="529081" cy="6099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890120"/>
            <a:ext cx="966379" cy="10222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93" y="1735515"/>
            <a:ext cx="529081" cy="6099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3"/>
          <a:stretch/>
        </p:blipFill>
        <p:spPr>
          <a:xfrm>
            <a:off x="756606" y="3973824"/>
            <a:ext cx="1405720" cy="11747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95" y="4528072"/>
            <a:ext cx="1647155" cy="5547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20" y="3532683"/>
            <a:ext cx="395412" cy="389048"/>
          </a:xfrm>
          <a:prstGeom prst="rect">
            <a:avLst/>
          </a:prstGeom>
        </p:spPr>
      </p:pic>
      <p:grpSp>
        <p:nvGrpSpPr>
          <p:cNvPr id="34" name="dot 2"/>
          <p:cNvGrpSpPr/>
          <p:nvPr/>
        </p:nvGrpSpPr>
        <p:grpSpPr>
          <a:xfrm>
            <a:off x="4625025" y="2542208"/>
            <a:ext cx="978383" cy="975743"/>
            <a:chOff x="3831035" y="1386649"/>
            <a:chExt cx="978383" cy="975743"/>
          </a:xfrm>
        </p:grpSpPr>
        <p:sp>
          <p:nvSpPr>
            <p:cNvPr id="35" name="circle"/>
            <p:cNvSpPr/>
            <p:nvPr/>
          </p:nvSpPr>
          <p:spPr>
            <a:xfrm>
              <a:off x="3831035" y="2099662"/>
              <a:ext cx="262730" cy="262730"/>
            </a:xfrm>
            <a:prstGeom prst="ellipse">
              <a:avLst/>
            </a:prstGeom>
            <a:solidFill>
              <a:srgbClr val="E94E1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1386649"/>
              <a:ext cx="847018" cy="8443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078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1.66667E-6 -7.40741E-7 C -0.00017 0.00116 -0.00278 0.01921 -0.00364 0.02153 C -0.0059 0.02755 -0.00503 0.02454 -0.00625 0.02986 C -0.00851 0.05046 -0.00608 0.03079 -0.00816 0.0419 C -0.00851 0.04398 -0.00851 0.04607 -0.00903 0.04792 C -0.00937 0.04931 -0.01042 0.05023 -0.01076 0.05162 C -0.01163 0.05347 -0.01215 0.05556 -0.01267 0.05764 C -0.01337 0.06065 -0.01389 0.06389 -0.01441 0.06713 C -0.01476 0.06875 -0.01493 0.07037 -0.01528 0.07199 L -0.01632 0.07569 C -0.01649 0.07801 -0.01667 0.08056 -0.01719 0.08287 C -0.01753 0.08495 -0.0184 0.08681 -0.01892 0.08889 C -0.01927 0.09005 -0.01962 0.0912 -0.01979 0.09236 C -0.02014 0.09398 -0.02049 0.0956 -0.02066 0.09722 C -0.02101 0.09931 -0.02118 0.10116 -0.0217 0.10324 C -0.02205 0.10532 -0.02292 0.10718 -0.02344 0.10926 C -0.02396 0.11111 -0.02396 0.11319 -0.0243 0.11528 C -0.02483 0.11759 -0.02569 0.11991 -0.02621 0.12245 L -0.02795 0.13218 C -0.0283 0.13357 -0.0283 0.13542 -0.02882 0.13681 L -0.03073 0.14167 C -0.0309 0.14398 -0.0309 0.14653 -0.0316 0.14884 C -0.03194 0.15023 -0.03281 0.15116 -0.03333 0.15255 C -0.03403 0.15394 -0.03472 0.15556 -0.03507 0.15741 C -0.03559 0.1588 -0.03576 0.16042 -0.03611 0.16204 C -0.03628 0.16389 -0.03733 0.17083 -0.03785 0.17292 C -0.04062 0.18287 -0.03906 0.17199 -0.04149 0.18495 C -0.04201 0.18819 -0.04219 0.19167 -0.04323 0.19444 C -0.04392 0.19607 -0.04462 0.19769 -0.04514 0.19931 C -0.04549 0.20093 -0.04566 0.20255 -0.04601 0.20417 C -0.0467 0.20787 -0.04757 0.20972 -0.04861 0.21389 C -0.04896 0.21505 -0.0493 0.2162 -0.04948 0.21736 C -0.04983 0.21898 -0.05 0.2206 -0.05052 0.22222 C -0.05087 0.22361 -0.05174 0.22454 -0.05226 0.22569 C -0.0526 0.22708 -0.05295 0.22824 -0.05312 0.2294 C -0.05382 0.23264 -0.05364 0.23634 -0.05503 0.23912 C -0.05781 0.24468 -0.05642 0.2412 -0.05851 0.24977 C -0.05885 0.25093 -0.05885 0.25232 -0.05955 0.25347 C -0.06007 0.25463 -0.06076 0.25579 -0.06128 0.25694 C -0.06198 0.25926 -0.0625 0.26181 -0.06302 0.26435 C -0.06337 0.26551 -0.06371 0.26667 -0.06389 0.26782 C -0.06424 0.26944 -0.06458 0.27107 -0.06493 0.27269 C -0.06545 0.275 -0.06614 0.27732 -0.06667 0.27986 C -0.06701 0.28148 -0.06875 0.28426 -0.06753 0.28472 C -0.06441 0.28588 -0.06094 0.2838 -0.05764 0.28357 C -0.05608 0.2831 -0.05469 0.28287 -0.05312 0.28218 C -0.05226 0.28194 -0.05139 0.28102 -0.05052 0.28102 C -0.03507 0.28102 -0.01979 0.28194 -0.00451 0.28218 C 0.00208 0.28264 0.00868 0.28287 0.01528 0.28357 C 0.01649 0.28357 0.01771 0.28449 0.01892 0.28472 C 0.04358 0.28657 0.07014 0.28588 0.09462 0.28588 L 0.09462 0.28588 " pathEditMode="relative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1.38889E-6 0.00023 C -0.00052 0.00463 -0.00087 0.00949 -0.00139 0.01412 C -0.00243 0.03518 -0.00191 0.02777 -0.0033 0.04652 C -0.00364 0.05069 -0.00364 0.05463 -0.00417 0.05833 C -0.00469 0.06111 -0.00555 0.06365 -0.00642 0.06597 L -0.00729 0.07014 C -0.00781 0.07361 -0.00798 0.07685 -0.00833 0.08055 C -0.01007 0.09583 -0.00868 0.08009 -0.01024 0.09884 C -0.0118 0.11481 -0.01042 0.10694 -0.0125 0.11713 C -0.01285 0.12245 -0.01285 0.12847 -0.01354 0.13379 C -0.01371 0.13564 -0.01423 0.1375 -0.01441 0.13935 C -0.01649 0.15949 -0.01406 0.14884 -0.01667 0.15879 C -0.01719 0.16504 -0.01736 0.16967 -0.01857 0.17546 C -0.01875 0.17685 -0.01927 0.17801 -0.01962 0.17963 C -0.01996 0.18125 -0.02014 0.1831 -0.02048 0.18495 C -0.02135 0.1875 -0.02222 0.19004 -0.02274 0.19259 C -0.02326 0.19629 -0.02448 0.20347 -0.02465 0.20694 C -0.02482 0.20879 -0.02465 0.21041 -0.02465 0.21227 L -0.02465 0.21273 " pathEditMode="relative" rAng="0" ptsTypes="AAAAAAAAAAAAAAAAAAAA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10616" y="765175"/>
            <a:ext cx="677733" cy="677733"/>
          </a:xfrm>
          <a:prstGeom prst="rect">
            <a:avLst/>
          </a:prstGeom>
          <a:solidFill>
            <a:srgbClr val="EA516C"/>
          </a:solidFill>
          <a:ln w="19050">
            <a:solidFill>
              <a:srgbClr val="E50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/>
              <a:t>5</a:t>
            </a:r>
            <a:endParaRPr lang="en-GB" sz="60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755649" y="765175"/>
            <a:ext cx="6856113" cy="677733"/>
          </a:xfrm>
          <a:prstGeom prst="roundRect">
            <a:avLst/>
          </a:prstGeom>
          <a:solidFill>
            <a:srgbClr val="EA516C"/>
          </a:solidFill>
          <a:ln w="19050">
            <a:solidFill>
              <a:srgbClr val="E50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How </a:t>
            </a:r>
            <a:r>
              <a:rPr lang="en-US" sz="2000" dirty="0"/>
              <a:t>many objects can </a:t>
            </a:r>
            <a:r>
              <a:rPr lang="en-US" sz="2000" dirty="0" smtClean="0"/>
              <a:t>you see </a:t>
            </a:r>
            <a:r>
              <a:rPr lang="en-US" sz="2000" dirty="0"/>
              <a:t>in these pictures</a:t>
            </a:r>
            <a:r>
              <a:rPr lang="en-US" sz="2000" dirty="0" smtClean="0"/>
              <a:t>?</a:t>
            </a:r>
            <a:endParaRPr lang="en-GB" sz="2000" dirty="0"/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8180172" y="6186616"/>
            <a:ext cx="798293" cy="395416"/>
          </a:xfrm>
          <a:prstGeom prst="rightArrow">
            <a:avLst>
              <a:gd name="adj1" fmla="val 54166"/>
              <a:gd name="adj2" fmla="val 50000"/>
            </a:avLst>
          </a:prstGeom>
          <a:solidFill>
            <a:srgbClr val="E50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next</a:t>
            </a:r>
            <a:endParaRPr lang="en-GB" dirty="0"/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39072" y="6194854"/>
            <a:ext cx="801355" cy="393957"/>
          </a:xfrm>
          <a:prstGeom prst="leftArrow">
            <a:avLst>
              <a:gd name="adj1" fmla="val 59341"/>
              <a:gd name="adj2" fmla="val 50000"/>
            </a:avLst>
          </a:prstGeom>
          <a:solidFill>
            <a:srgbClr val="E50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</a:t>
            </a:r>
            <a:endParaRPr lang="en-GB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1639361"/>
            <a:ext cx="3717497" cy="2788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12" t="13043" r="-10781" b="40823"/>
          <a:stretch/>
        </p:blipFill>
        <p:spPr>
          <a:xfrm>
            <a:off x="4588476" y="4044777"/>
            <a:ext cx="3799874" cy="2048047"/>
          </a:xfrm>
          <a:prstGeom prst="rect">
            <a:avLst/>
          </a:prstGeom>
          <a:solidFill>
            <a:srgbClr val="020202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" b="-1012"/>
          <a:stretch/>
        </p:blipFill>
        <p:spPr>
          <a:xfrm>
            <a:off x="4588476" y="1639361"/>
            <a:ext cx="3799874" cy="23477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4" b="18812"/>
          <a:stretch/>
        </p:blipFill>
        <p:spPr>
          <a:xfrm>
            <a:off x="755651" y="4514335"/>
            <a:ext cx="3717496" cy="15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3223944" y="1879405"/>
            <a:ext cx="26066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5000" dirty="0">
                <a:solidFill>
                  <a:schemeClr val="tx1"/>
                </a:solidFill>
                <a:latin typeface="JoinedCursive1" pitchFamily="2" charset="0"/>
              </a:rPr>
              <a:t>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55649" y="765176"/>
            <a:ext cx="7632701" cy="435472"/>
          </a:xfrm>
          <a:prstGeom prst="roundRect">
            <a:avLst/>
          </a:prstGeom>
          <a:solidFill>
            <a:srgbClr val="EA516C"/>
          </a:solidFill>
          <a:ln w="19050">
            <a:solidFill>
              <a:srgbClr val="E50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Follow the dot to make the number.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5650" y="5216055"/>
            <a:ext cx="7632701" cy="876769"/>
          </a:xfrm>
          <a:prstGeom prst="roundRect">
            <a:avLst/>
          </a:prstGeom>
          <a:solidFill>
            <a:srgbClr val="E50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en-GB" sz="2000" dirty="0">
                <a:solidFill>
                  <a:schemeClr val="bg1"/>
                </a:solidFill>
              </a:rPr>
              <a:t>Draw the hat, the back and the belly. It’s a five.                               </a:t>
            </a:r>
          </a:p>
          <a:p>
            <a:pPr marL="114300" indent="0" algn="ctr">
              <a:buNone/>
            </a:pPr>
            <a:r>
              <a:rPr lang="en-GB" sz="2000" dirty="0">
                <a:solidFill>
                  <a:schemeClr val="bg1"/>
                </a:solidFill>
              </a:rPr>
              <a:t>Watch out, it might come alive!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93" y="3359988"/>
            <a:ext cx="529081" cy="6099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14759" y="3594671"/>
            <a:ext cx="831825" cy="8931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srgbClr val="E50050"/>
                </a:solidFill>
              </a:rPr>
              <a:t>5</a:t>
            </a:r>
            <a:endParaRPr lang="en-GB" sz="7200" b="1" dirty="0">
              <a:solidFill>
                <a:srgbClr val="E50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53" y="3991826"/>
            <a:ext cx="395412" cy="389048"/>
          </a:xfrm>
          <a:prstGeom prst="rect">
            <a:avLst/>
          </a:prstGeom>
        </p:spPr>
      </p:pic>
      <p:sp>
        <p:nvSpPr>
          <p:cNvPr id="14" name="Right Arrow 13">
            <a:hlinkClick r:id="rId4" action="ppaction://hlinksldjump"/>
          </p:cNvPr>
          <p:cNvSpPr/>
          <p:nvPr/>
        </p:nvSpPr>
        <p:spPr>
          <a:xfrm>
            <a:off x="8180172" y="6186616"/>
            <a:ext cx="798293" cy="395416"/>
          </a:xfrm>
          <a:prstGeom prst="rightArrow">
            <a:avLst>
              <a:gd name="adj1" fmla="val 54166"/>
              <a:gd name="adj2" fmla="val 50000"/>
            </a:avLst>
          </a:prstGeom>
          <a:solidFill>
            <a:srgbClr val="E50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end</a:t>
            </a:r>
            <a:endParaRPr lang="en-GB" dirty="0"/>
          </a:p>
        </p:txBody>
      </p:sp>
      <p:sp>
        <p:nvSpPr>
          <p:cNvPr id="16" name="Left Arrow 15">
            <a:hlinkClick r:id="rId5" action="ppaction://hlinksldjump"/>
          </p:cNvPr>
          <p:cNvSpPr/>
          <p:nvPr/>
        </p:nvSpPr>
        <p:spPr>
          <a:xfrm>
            <a:off x="139072" y="6194854"/>
            <a:ext cx="801355" cy="393957"/>
          </a:xfrm>
          <a:prstGeom prst="leftArrow">
            <a:avLst>
              <a:gd name="adj1" fmla="val 59341"/>
              <a:gd name="adj2" fmla="val 50000"/>
            </a:avLst>
          </a:prstGeom>
          <a:solidFill>
            <a:srgbClr val="E50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</a:t>
            </a:r>
            <a:endParaRPr lang="en-GB" sz="1600" dirty="0"/>
          </a:p>
        </p:txBody>
      </p:sp>
      <p:grpSp>
        <p:nvGrpSpPr>
          <p:cNvPr id="9" name="dot"/>
          <p:cNvGrpSpPr/>
          <p:nvPr/>
        </p:nvGrpSpPr>
        <p:grpSpPr>
          <a:xfrm>
            <a:off x="5341427" y="1285385"/>
            <a:ext cx="978383" cy="975743"/>
            <a:chOff x="3831035" y="1386649"/>
            <a:chExt cx="978383" cy="975743"/>
          </a:xfrm>
        </p:grpSpPr>
        <p:sp>
          <p:nvSpPr>
            <p:cNvPr id="3" name="circle"/>
            <p:cNvSpPr/>
            <p:nvPr/>
          </p:nvSpPr>
          <p:spPr>
            <a:xfrm>
              <a:off x="3831035" y="2099662"/>
              <a:ext cx="262730" cy="262730"/>
            </a:xfrm>
            <a:prstGeom prst="ellipse">
              <a:avLst/>
            </a:prstGeom>
            <a:solidFill>
              <a:srgbClr val="E50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1386649"/>
              <a:ext cx="847018" cy="844378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93" y="2839391"/>
            <a:ext cx="529081" cy="6099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20" y="4015523"/>
            <a:ext cx="395412" cy="389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53" y="3517951"/>
            <a:ext cx="395412" cy="389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93" y="2318794"/>
            <a:ext cx="529081" cy="60994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93" y="1793181"/>
            <a:ext cx="529081" cy="6099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20" y="3532683"/>
            <a:ext cx="395412" cy="3890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3"/>
          <a:stretch/>
        </p:blipFill>
        <p:spPr>
          <a:xfrm>
            <a:off x="846267" y="4012988"/>
            <a:ext cx="1379294" cy="114294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2" y="2429235"/>
            <a:ext cx="943262" cy="15354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93" y="1279876"/>
            <a:ext cx="529081" cy="60994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233" y="3032317"/>
            <a:ext cx="395412" cy="38904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989" y="4521860"/>
            <a:ext cx="1647361" cy="55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8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2963E-6 L 3.33333E-6 6.2963E-6 C -0.02865 0.00742 -0.00104 0.00093 -0.06667 0.00348 C -0.06806 0.00348 -0.0691 0.00464 -0.07031 0.00464 C -0.08385 0.00533 -0.0974 0.00556 -0.11094 0.0058 C -0.11979 0.0088 -0.11562 0.00765 -0.12344 0.0095 C -0.12378 0.01112 -0.12413 0.01274 -0.12431 0.01436 C -0.12517 0.01876 -0.12517 0.02084 -0.12621 0.02501 C -0.12674 0.02755 -0.12743 0.02987 -0.12795 0.03242 C -0.12865 0.03543 -0.12934 0.03867 -0.12969 0.04191 C -0.13108 0.05024 -0.13038 0.04584 -0.1316 0.0551 C -0.13194 0.06598 -0.13212 0.07686 -0.13246 0.08751 C -0.13299 0.1014 -0.13229 0.09793 -0.1342 0.10556 C -0.13507 0.11899 -0.13472 0.13056 -0.13785 0.14283 L -0.14062 0.15371 L -0.14149 0.15718 L -0.14236 0.16089 C -0.14184 0.1632 -0.14184 0.16621 -0.14062 0.16806 C -0.13993 0.16899 -0.13871 0.16737 -0.13785 0.16691 C -0.13264 0.16343 -0.13767 0.16529 -0.13246 0.1632 C -0.13125 0.16274 -0.13003 0.16251 -0.12882 0.16205 C -0.12795 0.16181 -0.12708 0.16112 -0.12621 0.16089 C -0.125 0.16043 -0.12378 0.16019 -0.12257 0.15973 C -0.1217 0.15927 -0.12083 0.1588 -0.11979 0.15857 C -0.11753 0.15765 -0.1151 0.15695 -0.11267 0.15603 C -0.11146 0.15556 -0.11024 0.1551 -0.10903 0.15487 L -0.09826 0.15371 C -0.09705 0.15325 -0.09583 0.15279 -0.09462 0.15255 C -0.08246 0.14978 -0.07934 0.15163 -0.06319 0.15255 C -0.05799 0.15718 -0.06302 0.15302 -0.05764 0.15603 C -0.05 0.16043 -0.05781 0.15695 -0.05139 0.15973 C -0.04531 0.16529 -0.04809 0.16367 -0.04323 0.16575 C -0.03698 0.1713 -0.04479 0.16413 -0.03698 0.17177 C -0.03611 0.17246 -0.03507 0.17316 -0.03437 0.17408 C -0.03333 0.17524 -0.03264 0.17663 -0.0316 0.17779 C -0.02986 0.17941 -0.02778 0.18033 -0.02621 0.18242 C -0.01823 0.19306 -0.02795 0.17964 -0.0217 0.18959 C -0.01597 0.19885 -0.0217 0.18797 -0.01719 0.197 C -0.01528 0.20464 -0.01684 0.19723 -0.01545 0.21135 C -0.0151 0.21343 -0.01476 0.21529 -0.01441 0.21737 C -0.01476 0.23288 -0.01493 0.24862 -0.01545 0.26413 C -0.01545 0.26783 -0.0158 0.27154 -0.01632 0.27501 C -0.01667 0.27755 -0.01771 0.27964 -0.01806 0.28218 C -0.01944 0.28936 -0.01858 0.28543 -0.02083 0.29422 C -0.02118 0.29538 -0.02153 0.29654 -0.0217 0.29793 C -0.02205 0.29931 -0.02205 0.30117 -0.02257 0.30255 C -0.02361 0.3051 -0.025 0.30742 -0.02621 0.30973 C -0.02674 0.31112 -0.02726 0.31251 -0.02795 0.31343 C -0.02899 0.31459 -0.02986 0.31575 -0.03073 0.31714 C -0.03819 0.32987 -0.0309 0.31968 -0.03698 0.32779 C -0.03854 0.33427 -0.03681 0.32894 -0.04062 0.33496 C -0.04132 0.33612 -0.04167 0.33774 -0.04236 0.33867 C -0.04323 0.33959 -0.04427 0.34029 -0.04514 0.34098 C -0.04566 0.34168 -0.05035 0.3463 -0.05139 0.347 C -0.05312 0.34816 -0.05503 0.34862 -0.05677 0.34955 L -0.06215 0.35186 L -0.06493 0.35302 C -0.06962 0.35718 -0.06562 0.35418 -0.07222 0.35672 C -0.07396 0.35742 -0.07569 0.35857 -0.0776 0.35904 C -0.07986 0.35996 -0.08246 0.36043 -0.08472 0.36158 C -0.08646 0.36228 -0.08854 0.36251 -0.0901 0.3639 C -0.09097 0.36459 -0.09184 0.36575 -0.09288 0.36621 C -0.09462 0.36714 -0.09653 0.36714 -0.09826 0.3676 C -0.10538 0.36714 -0.11267 0.36691 -0.11979 0.36621 C -0.12083 0.36621 -0.1217 0.36552 -0.12257 0.36505 C -0.13212 0.36135 -0.11875 0.36714 -0.1316 0.36158 C -0.13385 0.36043 -0.13663 0.35927 -0.13871 0.35788 C -0.13976 0.35718 -0.14045 0.35603 -0.14149 0.35556 C -0.14323 0.35441 -0.14531 0.35441 -0.14687 0.35302 C -0.14878 0.3514 -0.15156 0.34908 -0.15312 0.347 C -0.15503 0.34468 -0.15712 0.3426 -0.15868 0.33982 C -0.1592 0.33867 -0.1599 0.33751 -0.16042 0.33635 C -0.16111 0.33473 -0.16128 0.33288 -0.16215 0.33149 C -0.16285 0.33033 -0.16406 0.32987 -0.16493 0.32894 C -0.16719 0.31992 -0.16389 0.3308 -0.16858 0.32293 C -0.1691 0.322 -0.16892 0.32061 -0.16944 0.31945 C -0.16996 0.31806 -0.17066 0.31714 -0.17118 0.31575 C -0.17187 0.31436 -0.17292 0.31112 -0.17292 0.31112 L -0.17292 0.31112 " pathEditMode="relative" ptsTypes="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755650" y="2652780"/>
            <a:ext cx="1400236" cy="1400236"/>
          </a:xfrm>
          <a:prstGeom prst="rect">
            <a:avLst/>
          </a:prstGeom>
          <a:solidFill>
            <a:srgbClr val="47B1E5"/>
          </a:solidFill>
          <a:ln w="28575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313766" y="2652780"/>
            <a:ext cx="1400236" cy="1400236"/>
          </a:xfrm>
          <a:prstGeom prst="rect">
            <a:avLst/>
          </a:prstGeom>
          <a:solidFill>
            <a:srgbClr val="A873B0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871882" y="2652780"/>
            <a:ext cx="1400236" cy="1400236"/>
          </a:xfrm>
          <a:prstGeom prst="rect">
            <a:avLst/>
          </a:prstGeom>
          <a:solidFill>
            <a:srgbClr val="B9D36E"/>
          </a:solidFill>
          <a:ln w="28575">
            <a:solidFill>
              <a:srgbClr val="68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429998" y="2669059"/>
            <a:ext cx="1400236" cy="1400236"/>
          </a:xfrm>
          <a:prstGeom prst="rect">
            <a:avLst/>
          </a:prstGeom>
          <a:solidFill>
            <a:srgbClr val="F1884C"/>
          </a:solidFill>
          <a:ln w="28575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6988114" y="2669059"/>
            <a:ext cx="1400236" cy="1400236"/>
          </a:xfrm>
          <a:prstGeom prst="rect">
            <a:avLst/>
          </a:prstGeom>
          <a:solidFill>
            <a:srgbClr val="EA516C"/>
          </a:solidFill>
          <a:ln w="28575">
            <a:solidFill>
              <a:srgbClr val="E50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/>
              <a:t>5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23094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10616" y="765175"/>
            <a:ext cx="677733" cy="677733"/>
          </a:xfrm>
          <a:prstGeom prst="rect">
            <a:avLst/>
          </a:prstGeom>
          <a:solidFill>
            <a:srgbClr val="47B1E5"/>
          </a:solidFill>
          <a:ln w="19050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/>
              <a:t>1</a:t>
            </a:r>
            <a:endParaRPr lang="en-GB" sz="60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755649" y="765175"/>
            <a:ext cx="6856113" cy="677733"/>
          </a:xfrm>
          <a:prstGeom prst="roundRect">
            <a:avLst/>
          </a:prstGeom>
          <a:solidFill>
            <a:srgbClr val="47B1E5"/>
          </a:solidFill>
          <a:ln w="19050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How </a:t>
            </a:r>
            <a:r>
              <a:rPr lang="en-US" sz="2000" dirty="0"/>
              <a:t>many objects can </a:t>
            </a:r>
            <a:r>
              <a:rPr lang="en-US" sz="2000" dirty="0" smtClean="0"/>
              <a:t>you see </a:t>
            </a:r>
            <a:r>
              <a:rPr lang="en-US" sz="2000" dirty="0"/>
              <a:t>in these pictures</a:t>
            </a:r>
            <a:r>
              <a:rPr lang="en-US" sz="2000" dirty="0" smtClean="0"/>
              <a:t>?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t="20409" r="-1548" b="15410"/>
          <a:stretch/>
        </p:blipFill>
        <p:spPr>
          <a:xfrm>
            <a:off x="5224008" y="1598211"/>
            <a:ext cx="3172569" cy="2099147"/>
          </a:xfrm>
          <a:prstGeom prst="rect">
            <a:avLst/>
          </a:prstGeom>
          <a:solidFill>
            <a:srgbClr val="110C13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t="16227" r="20898" b="3269"/>
          <a:stretch/>
        </p:blipFill>
        <p:spPr>
          <a:xfrm>
            <a:off x="755651" y="1598211"/>
            <a:ext cx="2170430" cy="45028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4" t="19384" r="22304" b="2440"/>
          <a:stretch/>
        </p:blipFill>
        <p:spPr>
          <a:xfrm>
            <a:off x="3037400" y="1598211"/>
            <a:ext cx="2059388" cy="45004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4640" r="8482" b="6658"/>
          <a:stretch/>
        </p:blipFill>
        <p:spPr>
          <a:xfrm>
            <a:off x="5224008" y="3819955"/>
            <a:ext cx="3167678" cy="2272870"/>
          </a:xfrm>
          <a:prstGeom prst="rect">
            <a:avLst/>
          </a:prstGeom>
        </p:spPr>
      </p:pic>
      <p:sp>
        <p:nvSpPr>
          <p:cNvPr id="3" name="Right Arrow 2">
            <a:hlinkClick r:id="rId6" action="ppaction://hlinksldjump"/>
          </p:cNvPr>
          <p:cNvSpPr/>
          <p:nvPr/>
        </p:nvSpPr>
        <p:spPr>
          <a:xfrm>
            <a:off x="8180172" y="6186616"/>
            <a:ext cx="798293" cy="395416"/>
          </a:xfrm>
          <a:prstGeom prst="rightArrow">
            <a:avLst>
              <a:gd name="adj1" fmla="val 54166"/>
              <a:gd name="adj2" fmla="val 50000"/>
            </a:avLst>
          </a:prstGeom>
          <a:solidFill>
            <a:srgbClr val="0076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next</a:t>
            </a:r>
            <a:endParaRPr lang="en-GB" dirty="0"/>
          </a:p>
        </p:txBody>
      </p:sp>
      <p:sp>
        <p:nvSpPr>
          <p:cNvPr id="4" name="Left Arrow 3">
            <a:hlinkClick r:id="rId7" action="ppaction://hlinksldjump"/>
          </p:cNvPr>
          <p:cNvSpPr/>
          <p:nvPr/>
        </p:nvSpPr>
        <p:spPr>
          <a:xfrm>
            <a:off x="139072" y="6194854"/>
            <a:ext cx="801355" cy="393957"/>
          </a:xfrm>
          <a:prstGeom prst="leftArrow">
            <a:avLst>
              <a:gd name="adj1" fmla="val 59341"/>
              <a:gd name="adj2" fmla="val 50000"/>
            </a:avLst>
          </a:prstGeom>
          <a:solidFill>
            <a:srgbClr val="0076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55649" y="765176"/>
            <a:ext cx="7632701" cy="435472"/>
          </a:xfrm>
          <a:prstGeom prst="roundRect">
            <a:avLst/>
          </a:prstGeom>
          <a:solidFill>
            <a:srgbClr val="47B1E5"/>
          </a:solidFill>
          <a:ln w="19050">
            <a:solidFill>
              <a:srgbClr val="007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Follow the dot to make the number.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1" y="2027245"/>
            <a:ext cx="4095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35966"/>
            <a:ext cx="461541" cy="49169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55650" y="5216055"/>
            <a:ext cx="7632701" cy="876769"/>
          </a:xfrm>
          <a:prstGeom prst="roundRect">
            <a:avLst/>
          </a:prstGeom>
          <a:solidFill>
            <a:srgbClr val="0076B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Twinkl" pitchFamily="2" charset="0"/>
              </a:rPr>
              <a:t>A downward stroke, my that’s fun.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Twinkl" pitchFamily="2" charset="0"/>
              </a:rPr>
              <a:t>Now I’ve made the number </a:t>
            </a:r>
            <a:r>
              <a:rPr lang="en-GB" sz="2000" dirty="0" smtClean="0">
                <a:solidFill>
                  <a:schemeClr val="bg1"/>
                </a:solidFill>
                <a:latin typeface="Twinkl" pitchFamily="2" charset="0"/>
              </a:rPr>
              <a:t>one.</a:t>
            </a:r>
            <a:endParaRPr lang="en-GB" sz="2000" dirty="0">
              <a:solidFill>
                <a:srgbClr val="47B1E5"/>
              </a:solidFill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89" y="3617720"/>
            <a:ext cx="529081" cy="609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30931"/>
            <a:ext cx="1682750" cy="566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0"/>
          <a:stretch/>
        </p:blipFill>
        <p:spPr>
          <a:xfrm>
            <a:off x="755649" y="4355808"/>
            <a:ext cx="1260389" cy="7703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72425" y="3594671"/>
            <a:ext cx="831825" cy="8931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srgbClr val="0076B0"/>
                </a:solidFill>
              </a:rPr>
              <a:t>1</a:t>
            </a:r>
            <a:endParaRPr lang="en-GB" sz="7200" b="1" dirty="0">
              <a:solidFill>
                <a:srgbClr val="0076B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19" y="3991826"/>
            <a:ext cx="395412" cy="389048"/>
          </a:xfrm>
          <a:prstGeom prst="rect">
            <a:avLst/>
          </a:prstGeom>
        </p:spPr>
      </p:pic>
      <p:sp>
        <p:nvSpPr>
          <p:cNvPr id="14" name="Right Arrow 13">
            <a:hlinkClick r:id="rId8" action="ppaction://hlinksldjump"/>
          </p:cNvPr>
          <p:cNvSpPr/>
          <p:nvPr/>
        </p:nvSpPr>
        <p:spPr>
          <a:xfrm>
            <a:off x="8180172" y="6186616"/>
            <a:ext cx="798293" cy="395416"/>
          </a:xfrm>
          <a:prstGeom prst="rightArrow">
            <a:avLst>
              <a:gd name="adj1" fmla="val 54166"/>
              <a:gd name="adj2" fmla="val 50000"/>
            </a:avLst>
          </a:prstGeom>
          <a:solidFill>
            <a:srgbClr val="0076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next</a:t>
            </a:r>
            <a:endParaRPr lang="en-GB" dirty="0"/>
          </a:p>
        </p:txBody>
      </p:sp>
      <p:sp>
        <p:nvSpPr>
          <p:cNvPr id="16" name="Left Arrow 15">
            <a:hlinkClick r:id="rId9" action="ppaction://hlinksldjump"/>
          </p:cNvPr>
          <p:cNvSpPr/>
          <p:nvPr/>
        </p:nvSpPr>
        <p:spPr>
          <a:xfrm>
            <a:off x="139072" y="6194854"/>
            <a:ext cx="801355" cy="393957"/>
          </a:xfrm>
          <a:prstGeom prst="leftArrow">
            <a:avLst>
              <a:gd name="adj1" fmla="val 59341"/>
              <a:gd name="adj2" fmla="val 50000"/>
            </a:avLst>
          </a:prstGeom>
          <a:solidFill>
            <a:srgbClr val="0076B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</a:t>
            </a:r>
            <a:endParaRPr lang="en-GB" sz="1600" dirty="0"/>
          </a:p>
        </p:txBody>
      </p:sp>
      <p:grpSp>
        <p:nvGrpSpPr>
          <p:cNvPr id="17" name="dot"/>
          <p:cNvGrpSpPr/>
          <p:nvPr/>
        </p:nvGrpSpPr>
        <p:grpSpPr>
          <a:xfrm>
            <a:off x="4448873" y="1253207"/>
            <a:ext cx="978383" cy="975743"/>
            <a:chOff x="3831035" y="1386649"/>
            <a:chExt cx="978383" cy="975743"/>
          </a:xfrm>
        </p:grpSpPr>
        <p:sp>
          <p:nvSpPr>
            <p:cNvPr id="18" name="circle"/>
            <p:cNvSpPr/>
            <p:nvPr/>
          </p:nvSpPr>
          <p:spPr>
            <a:xfrm>
              <a:off x="3831035" y="2099662"/>
              <a:ext cx="262730" cy="262730"/>
            </a:xfrm>
            <a:prstGeom prst="ellipse">
              <a:avLst/>
            </a:prstGeom>
            <a:solidFill>
              <a:srgbClr val="18A0D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1386649"/>
              <a:ext cx="847018" cy="8443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916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5.55556E-7 0.3182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10616" y="765175"/>
            <a:ext cx="677733" cy="677733"/>
          </a:xfrm>
          <a:prstGeom prst="rect">
            <a:avLst/>
          </a:prstGeom>
          <a:solidFill>
            <a:srgbClr val="A873B0"/>
          </a:solidFill>
          <a:ln w="19050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/>
              <a:t>2</a:t>
            </a:r>
            <a:endParaRPr lang="en-GB" sz="60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755649" y="765175"/>
            <a:ext cx="6856113" cy="677733"/>
          </a:xfrm>
          <a:prstGeom prst="roundRect">
            <a:avLst/>
          </a:prstGeom>
          <a:solidFill>
            <a:srgbClr val="A873B0"/>
          </a:solidFill>
          <a:ln w="19050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How </a:t>
            </a:r>
            <a:r>
              <a:rPr lang="en-US" sz="2000" dirty="0"/>
              <a:t>many objects can </a:t>
            </a:r>
            <a:r>
              <a:rPr lang="en-US" sz="2000" dirty="0" smtClean="0"/>
              <a:t>you see </a:t>
            </a:r>
            <a:r>
              <a:rPr lang="en-US" sz="2000" dirty="0"/>
              <a:t>in these pictures</a:t>
            </a:r>
            <a:r>
              <a:rPr lang="en-US" sz="2000" dirty="0" smtClean="0"/>
              <a:t>?</a:t>
            </a:r>
            <a:endParaRPr lang="en-GB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0"/>
          <a:stretch/>
        </p:blipFill>
        <p:spPr>
          <a:xfrm>
            <a:off x="755650" y="1589902"/>
            <a:ext cx="3717496" cy="21551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9" b="1736"/>
          <a:stretch/>
        </p:blipFill>
        <p:spPr>
          <a:xfrm>
            <a:off x="4670852" y="1585806"/>
            <a:ext cx="3717497" cy="21592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0" b="16827"/>
          <a:stretch/>
        </p:blipFill>
        <p:spPr>
          <a:xfrm>
            <a:off x="755650" y="3943847"/>
            <a:ext cx="3717496" cy="21489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2" b="3529"/>
          <a:stretch/>
        </p:blipFill>
        <p:spPr>
          <a:xfrm>
            <a:off x="4670851" y="3943847"/>
            <a:ext cx="3717498" cy="2148978"/>
          </a:xfrm>
          <a:prstGeom prst="rect">
            <a:avLst/>
          </a:prstGeom>
        </p:spPr>
      </p:pic>
      <p:sp>
        <p:nvSpPr>
          <p:cNvPr id="8" name="Right Arrow 7">
            <a:hlinkClick r:id="rId6" action="ppaction://hlinksldjump"/>
          </p:cNvPr>
          <p:cNvSpPr/>
          <p:nvPr/>
        </p:nvSpPr>
        <p:spPr>
          <a:xfrm>
            <a:off x="8180172" y="6186616"/>
            <a:ext cx="798293" cy="395416"/>
          </a:xfrm>
          <a:prstGeom prst="rightArrow">
            <a:avLst>
              <a:gd name="adj1" fmla="val 54166"/>
              <a:gd name="adj2" fmla="val 50000"/>
            </a:avLst>
          </a:prstGeom>
          <a:solidFill>
            <a:srgbClr val="8C36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next</a:t>
            </a:r>
            <a:endParaRPr lang="en-GB" dirty="0"/>
          </a:p>
        </p:txBody>
      </p:sp>
      <p:sp>
        <p:nvSpPr>
          <p:cNvPr id="9" name="Left Arrow 8">
            <a:hlinkClick r:id="rId7" action="ppaction://hlinksldjump"/>
          </p:cNvPr>
          <p:cNvSpPr/>
          <p:nvPr/>
        </p:nvSpPr>
        <p:spPr>
          <a:xfrm>
            <a:off x="139072" y="6194854"/>
            <a:ext cx="801355" cy="393957"/>
          </a:xfrm>
          <a:prstGeom prst="leftArrow">
            <a:avLst>
              <a:gd name="adj1" fmla="val 59341"/>
              <a:gd name="adj2" fmla="val 50000"/>
            </a:avLst>
          </a:prstGeom>
          <a:solidFill>
            <a:srgbClr val="8C36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366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3020811" y="1647632"/>
            <a:ext cx="26066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5000" dirty="0">
                <a:solidFill>
                  <a:schemeClr val="tx1"/>
                </a:solidFill>
                <a:latin typeface="JoinedCursive1" pitchFamily="2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55649" y="765176"/>
            <a:ext cx="7632701" cy="435472"/>
          </a:xfrm>
          <a:prstGeom prst="roundRect">
            <a:avLst/>
          </a:prstGeom>
          <a:solidFill>
            <a:srgbClr val="A873B0"/>
          </a:solidFill>
          <a:ln w="19050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Follow the dot to make the number.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5650" y="5216055"/>
            <a:ext cx="7632701" cy="876769"/>
          </a:xfrm>
          <a:prstGeom prst="roundRect">
            <a:avLst/>
          </a:prstGeom>
          <a:solidFill>
            <a:srgbClr val="8C368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Twinkl" pitchFamily="2" charset="0"/>
              </a:rPr>
              <a:t>Half a heart says “I love you.”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Twinkl" pitchFamily="2" charset="0"/>
              </a:rPr>
              <a:t>Add a line. Now I’ve made the number two</a:t>
            </a:r>
            <a:r>
              <a:rPr lang="en-GB" sz="2000" dirty="0" smtClean="0">
                <a:solidFill>
                  <a:schemeClr val="bg1"/>
                </a:solidFill>
                <a:latin typeface="Twinkl" pitchFamily="2" charset="0"/>
              </a:rPr>
              <a:t>.</a:t>
            </a:r>
            <a:endParaRPr lang="en-GB" sz="20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12" y="3381885"/>
            <a:ext cx="529081" cy="6099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72425" y="3594671"/>
            <a:ext cx="831825" cy="8931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srgbClr val="8C368C"/>
                </a:solidFill>
              </a:rPr>
              <a:t>2</a:t>
            </a:r>
            <a:endParaRPr lang="en-GB" sz="7200" b="1" dirty="0">
              <a:solidFill>
                <a:srgbClr val="8C368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19" y="3991826"/>
            <a:ext cx="395412" cy="389048"/>
          </a:xfrm>
          <a:prstGeom prst="rect">
            <a:avLst/>
          </a:prstGeom>
        </p:spPr>
      </p:pic>
      <p:sp>
        <p:nvSpPr>
          <p:cNvPr id="14" name="Right Arrow 13">
            <a:hlinkClick r:id="rId4" action="ppaction://hlinksldjump"/>
          </p:cNvPr>
          <p:cNvSpPr/>
          <p:nvPr/>
        </p:nvSpPr>
        <p:spPr>
          <a:xfrm>
            <a:off x="8180172" y="6186616"/>
            <a:ext cx="798293" cy="395416"/>
          </a:xfrm>
          <a:prstGeom prst="rightArrow">
            <a:avLst>
              <a:gd name="adj1" fmla="val 54166"/>
              <a:gd name="adj2" fmla="val 50000"/>
            </a:avLst>
          </a:prstGeom>
          <a:solidFill>
            <a:srgbClr val="8C36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next</a:t>
            </a:r>
            <a:endParaRPr lang="en-GB" dirty="0"/>
          </a:p>
        </p:txBody>
      </p:sp>
      <p:sp>
        <p:nvSpPr>
          <p:cNvPr id="16" name="Left Arrow 15">
            <a:hlinkClick r:id="rId5" action="ppaction://hlinksldjump"/>
          </p:cNvPr>
          <p:cNvSpPr/>
          <p:nvPr/>
        </p:nvSpPr>
        <p:spPr>
          <a:xfrm>
            <a:off x="139072" y="6194854"/>
            <a:ext cx="801355" cy="393957"/>
          </a:xfrm>
          <a:prstGeom prst="leftArrow">
            <a:avLst>
              <a:gd name="adj1" fmla="val 59341"/>
              <a:gd name="adj2" fmla="val 50000"/>
            </a:avLst>
          </a:prstGeom>
          <a:solidFill>
            <a:srgbClr val="8C368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</a:t>
            </a:r>
            <a:endParaRPr lang="en-GB" sz="1600" dirty="0"/>
          </a:p>
        </p:txBody>
      </p:sp>
      <p:grpSp>
        <p:nvGrpSpPr>
          <p:cNvPr id="9" name="dot"/>
          <p:cNvGrpSpPr/>
          <p:nvPr/>
        </p:nvGrpSpPr>
        <p:grpSpPr>
          <a:xfrm>
            <a:off x="3831035" y="1386649"/>
            <a:ext cx="978383" cy="975743"/>
            <a:chOff x="3831035" y="1386649"/>
            <a:chExt cx="978383" cy="975743"/>
          </a:xfrm>
        </p:grpSpPr>
        <p:sp>
          <p:nvSpPr>
            <p:cNvPr id="3" name="circle"/>
            <p:cNvSpPr/>
            <p:nvPr/>
          </p:nvSpPr>
          <p:spPr>
            <a:xfrm>
              <a:off x="3831035" y="2099662"/>
              <a:ext cx="262730" cy="262730"/>
            </a:xfrm>
            <a:prstGeom prst="ellipse">
              <a:avLst/>
            </a:prstGeom>
            <a:solidFill>
              <a:srgbClr val="8C368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1386649"/>
              <a:ext cx="847018" cy="844378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11" y="2861288"/>
            <a:ext cx="529081" cy="6099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3500129"/>
            <a:ext cx="927742" cy="4964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85" y="4529930"/>
            <a:ext cx="1670565" cy="5627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86" y="4015523"/>
            <a:ext cx="395412" cy="3890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3"/>
          <a:stretch/>
        </p:blipFill>
        <p:spPr>
          <a:xfrm>
            <a:off x="795865" y="4136944"/>
            <a:ext cx="1220173" cy="97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4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1.85185E-6 L 0.00086 0.00023 C 0.00295 -0.00232 0.0052 -0.00463 0.00711 -0.00695 C 0.00816 -0.0081 0.00885 -0.00972 0.00989 -0.01065 C 0.01076 -0.01134 0.01163 -0.01134 0.01267 -0.01181 C 0.01319 -0.01273 0.01354 -0.01412 0.01458 -0.01505 C 0.01614 -0.01713 0.01823 -0.01829 0.01996 -0.01968 C 0.02083 -0.0206 0.02187 -0.02107 0.02274 -0.02222 C 0.02361 -0.02338 0.0243 -0.02477 0.02534 -0.0257 C 0.02638 -0.02639 0.02777 -0.02616 0.02899 -0.02662 C 0.03298 -0.02871 0.03159 -0.02917 0.03524 -0.03033 C 0.03715 -0.03079 0.03888 -0.03102 0.04062 -0.03148 C 0.04166 -0.03171 0.04253 -0.03241 0.0434 -0.03264 C 0.04583 -0.03334 0.04826 -0.03426 0.05069 -0.03496 C 0.05798 -0.03681 0.05364 -0.03588 0.06406 -0.03727 C 0.07413 -0.03959 0.07222 -0.03959 0.08854 -0.03727 C 0.08975 -0.03704 0.09045 -0.03588 0.09132 -0.03496 C 0.09826 -0.02732 0.08993 -0.03472 0.0967 -0.02917 L 0.10034 -0.02222 C 0.10086 -0.02084 0.10138 -0.01968 0.10208 -0.01875 L 0.10486 -0.01389 C 0.1052 -0.01273 0.10538 -0.01181 0.10573 -0.01065 C 0.10625 -0.00926 0.10711 -0.00834 0.10746 -0.00695 C 0.1118 0.00555 0.10711 -0.00463 0.11111 0.00347 L 0.11388 0.01736 L 0.11475 0.02199 C 0.11649 0.04259 0.11632 0.03495 0.11475 0.06829 C 0.11475 0.06967 0.11406 0.07083 0.11388 0.07199 C 0.11354 0.07338 0.11336 0.075 0.11284 0.07662 C 0.11093 0.0831 0.11128 0.07893 0.11024 0.08472 C 0.10902 0.09143 0.10989 0.08912 0.1085 0.09514 C 0.10781 0.09745 0.10729 0.09977 0.10659 0.10208 C 0.10625 0.10324 0.10625 0.10463 0.10573 0.10555 L 0.10399 0.10903 C 0.10277 0.11528 0.10277 0.11805 0.10034 0.12291 C 0.09948 0.12477 0.09843 0.12616 0.09757 0.12754 C 0.09635 0.13264 0.096 0.13495 0.09409 0.13935 C 0.09288 0.14166 0.09132 0.14375 0.09045 0.14629 C 0.08628 0.15671 0.08836 0.15278 0.08507 0.15903 C 0.08472 0.15995 0.08454 0.16134 0.08402 0.1625 C 0.08107 0.16944 0.08211 0.16504 0.07864 0.1706 C 0.07309 0.17986 0.0776 0.17546 0.07239 0.17986 C 0.06979 0.18935 0.07413 0.17454 0.06597 0.19028 C 0.06458 0.19259 0.06284 0.19583 0.06145 0.19861 C 0.05972 0.20092 0.05746 0.20278 0.05607 0.20555 C 0.05538 0.20648 0.05503 0.20787 0.05416 0.20879 C 0.05104 0.21296 0.05104 0.21157 0.04791 0.21458 C 0.04357 0.21921 0.0467 0.21666 0.0434 0.22176 C 0.04253 0.22291 0.04149 0.22384 0.04062 0.22523 C 0.03993 0.22616 0.03958 0.22754 0.03888 0.2287 C 0.03784 0.23009 0.03645 0.23102 0.03524 0.23217 C 0.03194 0.23866 0.03524 0.2331 0.03073 0.23796 C 0.02986 0.23889 0.02916 0.24028 0.02812 0.24143 C 0.02257 0.24699 0.02361 0.24444 0.01909 0.24954 C 0.01805 0.25069 0.01736 0.25208 0.01632 0.25301 C 0.01267 0.25694 0.01128 0.25717 0.00711 0.26111 C 0.00607 0.26227 0.00486 0.26366 0.00364 0.26481 C 0.00121 0.26666 -0.00157 0.26782 -0.00365 0.2706 C -0.00712 0.275 -0.00521 0.27291 -0.00903 0.27616 C -0.01684 0.29166 -0.00903 0.27731 -0.01528 0.28657 C -0.01632 0.28819 -0.01719 0.28981 -0.01806 0.29143 C -0.01858 0.29236 -0.0191 0.29375 -0.0198 0.29491 C -0.02066 0.29583 -0.02171 0.29629 -0.02257 0.29722 C -0.02431 0.30046 -0.02448 0.30139 -0.02709 0.30416 C -0.02778 0.30509 -0.02882 0.30532 -0.02969 0.30625 C -0.03073 0.30741 -0.03143 0.30903 -0.03247 0.30995 C -0.03421 0.3118 -0.03785 0.31458 -0.03785 0.31481 C -0.03837 0.31574 -0.03872 0.31713 -0.03959 0.31805 C -0.04184 0.32014 -0.04497 0.31829 -0.03959 0.32037 C -0.02188 0.31991 -0.00417 0.31875 0.01354 0.31921 C 0.02691 0.31944 0.0401 0.32129 0.05329 0.32268 C 0.05538 0.32291 0.05746 0.32361 0.05954 0.32384 C 0.06354 0.32454 0.06736 0.32477 0.07152 0.32523 C 0.12066 0.32384 0.10208 0.32384 0.1276 0.32384 L 0.1276 0.32407 " pathEditMode="relative" rAng="0" ptsTypes="AA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10616" y="765175"/>
            <a:ext cx="677733" cy="677733"/>
          </a:xfrm>
          <a:prstGeom prst="rect">
            <a:avLst/>
          </a:prstGeom>
          <a:solidFill>
            <a:srgbClr val="B9D36E"/>
          </a:solidFill>
          <a:ln w="19050">
            <a:solidFill>
              <a:srgbClr val="68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/>
              <a:t>3</a:t>
            </a:r>
            <a:endParaRPr lang="en-GB" sz="60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755649" y="765175"/>
            <a:ext cx="6856113" cy="677733"/>
          </a:xfrm>
          <a:prstGeom prst="roundRect">
            <a:avLst/>
          </a:prstGeom>
          <a:solidFill>
            <a:srgbClr val="B9D36E"/>
          </a:solidFill>
          <a:ln w="19050">
            <a:solidFill>
              <a:srgbClr val="68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How </a:t>
            </a:r>
            <a:r>
              <a:rPr lang="en-US" sz="2000" dirty="0"/>
              <a:t>many objects can </a:t>
            </a:r>
            <a:r>
              <a:rPr lang="en-US" sz="2000" dirty="0" smtClean="0"/>
              <a:t>you see </a:t>
            </a:r>
            <a:r>
              <a:rPr lang="en-US" sz="2000" dirty="0"/>
              <a:t>in these pictures</a:t>
            </a:r>
            <a:r>
              <a:rPr lang="en-US" sz="2000" dirty="0" smtClean="0"/>
              <a:t>?</a:t>
            </a:r>
            <a:endParaRPr lang="en-GB" sz="2000" dirty="0"/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8180172" y="6186616"/>
            <a:ext cx="798293" cy="395416"/>
          </a:xfrm>
          <a:prstGeom prst="rightArrow">
            <a:avLst>
              <a:gd name="adj1" fmla="val 54166"/>
              <a:gd name="adj2" fmla="val 50000"/>
            </a:avLst>
          </a:prstGeom>
          <a:solidFill>
            <a:srgbClr val="6894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next</a:t>
            </a:r>
            <a:endParaRPr lang="en-GB" dirty="0"/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39072" y="6194854"/>
            <a:ext cx="801355" cy="393957"/>
          </a:xfrm>
          <a:prstGeom prst="leftArrow">
            <a:avLst>
              <a:gd name="adj1" fmla="val 59341"/>
              <a:gd name="adj2" fmla="val 50000"/>
            </a:avLst>
          </a:prstGeom>
          <a:solidFill>
            <a:srgbClr val="6894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</a:t>
            </a:r>
            <a:endParaRPr lang="en-GB" sz="16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1" t="3979" r="15841" b="7756"/>
          <a:stretch/>
        </p:blipFill>
        <p:spPr>
          <a:xfrm>
            <a:off x="755650" y="1588398"/>
            <a:ext cx="2308826" cy="21598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8" b="12858"/>
          <a:stretch/>
        </p:blipFill>
        <p:spPr>
          <a:xfrm>
            <a:off x="755650" y="3921211"/>
            <a:ext cx="4804891" cy="217161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r="9601"/>
          <a:stretch/>
        </p:blipFill>
        <p:spPr>
          <a:xfrm>
            <a:off x="5750011" y="1588397"/>
            <a:ext cx="2638338" cy="45044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19281" r="36690" b="4408"/>
          <a:stretch/>
        </p:blipFill>
        <p:spPr>
          <a:xfrm>
            <a:off x="3253946" y="1588397"/>
            <a:ext cx="2306595" cy="218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3092268" y="1681312"/>
            <a:ext cx="260667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5000" dirty="0">
                <a:solidFill>
                  <a:schemeClr val="tx1"/>
                </a:solidFill>
                <a:latin typeface="JoinedCursive1" pitchFamily="2" charset="0"/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55649" y="765176"/>
            <a:ext cx="7632701" cy="435472"/>
          </a:xfrm>
          <a:prstGeom prst="roundRect">
            <a:avLst/>
          </a:prstGeom>
          <a:solidFill>
            <a:srgbClr val="B9D36E"/>
          </a:solidFill>
          <a:ln w="19050">
            <a:solidFill>
              <a:srgbClr val="68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winkl" pitchFamily="2" charset="0"/>
              </a:rPr>
              <a:t>Follow the dot to make the number.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5650" y="5216055"/>
            <a:ext cx="7632701" cy="876769"/>
          </a:xfrm>
          <a:prstGeom prst="roundRect">
            <a:avLst/>
          </a:prstGeom>
          <a:solidFill>
            <a:srgbClr val="68942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Twinkl" pitchFamily="2" charset="0"/>
              </a:rPr>
              <a:t>Around the tree, around the </a:t>
            </a:r>
            <a:r>
              <a:rPr lang="en-GB" sz="2000" dirty="0" smtClean="0">
                <a:solidFill>
                  <a:schemeClr val="bg1"/>
                </a:solidFill>
                <a:latin typeface="Twinkl" pitchFamily="2" charset="0"/>
              </a:rPr>
              <a:t>tree.</a:t>
            </a:r>
            <a:br>
              <a:rPr lang="en-GB" sz="2000" dirty="0" smtClean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Twinkl" pitchFamily="2" charset="0"/>
              </a:rPr>
              <a:t>Now </a:t>
            </a:r>
            <a:r>
              <a:rPr lang="en-GB" sz="2000" dirty="0">
                <a:solidFill>
                  <a:schemeClr val="bg1"/>
                </a:solidFill>
                <a:latin typeface="Twinkl" pitchFamily="2" charset="0"/>
              </a:rPr>
              <a:t>I’ve </a:t>
            </a:r>
            <a:r>
              <a:rPr lang="en-GB" sz="2000">
                <a:solidFill>
                  <a:schemeClr val="bg1"/>
                </a:solidFill>
                <a:latin typeface="Twinkl" pitchFamily="2" charset="0"/>
              </a:rPr>
              <a:t>made </a:t>
            </a:r>
            <a:r>
              <a:rPr lang="en-GB" sz="2000" smtClean="0">
                <a:solidFill>
                  <a:schemeClr val="bg1"/>
                </a:solidFill>
                <a:latin typeface="Twinkl" pitchFamily="2" charset="0"/>
              </a:rPr>
              <a:t>the number </a:t>
            </a:r>
            <a:r>
              <a:rPr lang="en-GB" sz="2000" dirty="0">
                <a:solidFill>
                  <a:schemeClr val="bg1"/>
                </a:solidFill>
                <a:latin typeface="Twinkl" pitchFamily="2" charset="0"/>
              </a:rPr>
              <a:t>three.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12" y="3302322"/>
            <a:ext cx="529081" cy="6099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72425" y="3594671"/>
            <a:ext cx="831825" cy="8931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srgbClr val="689429"/>
                </a:solidFill>
              </a:rPr>
              <a:t>3</a:t>
            </a:r>
            <a:endParaRPr lang="en-GB" sz="7200" b="1" dirty="0">
              <a:solidFill>
                <a:srgbClr val="68942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19" y="3991826"/>
            <a:ext cx="395412" cy="389048"/>
          </a:xfrm>
          <a:prstGeom prst="rect">
            <a:avLst/>
          </a:prstGeom>
        </p:spPr>
      </p:pic>
      <p:sp>
        <p:nvSpPr>
          <p:cNvPr id="14" name="Right Arrow 13">
            <a:hlinkClick r:id="rId4" action="ppaction://hlinksldjump"/>
          </p:cNvPr>
          <p:cNvSpPr/>
          <p:nvPr/>
        </p:nvSpPr>
        <p:spPr>
          <a:xfrm>
            <a:off x="8180172" y="6186616"/>
            <a:ext cx="798293" cy="395416"/>
          </a:xfrm>
          <a:prstGeom prst="rightArrow">
            <a:avLst>
              <a:gd name="adj1" fmla="val 54166"/>
              <a:gd name="adj2" fmla="val 50000"/>
            </a:avLst>
          </a:prstGeom>
          <a:solidFill>
            <a:srgbClr val="6894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next</a:t>
            </a:r>
            <a:endParaRPr lang="en-GB" dirty="0"/>
          </a:p>
        </p:txBody>
      </p:sp>
      <p:sp>
        <p:nvSpPr>
          <p:cNvPr id="16" name="Left Arrow 15">
            <a:hlinkClick r:id="rId5" action="ppaction://hlinksldjump"/>
          </p:cNvPr>
          <p:cNvSpPr/>
          <p:nvPr/>
        </p:nvSpPr>
        <p:spPr>
          <a:xfrm>
            <a:off x="139072" y="6194854"/>
            <a:ext cx="801355" cy="393957"/>
          </a:xfrm>
          <a:prstGeom prst="leftArrow">
            <a:avLst>
              <a:gd name="adj1" fmla="val 59341"/>
              <a:gd name="adj2" fmla="val 50000"/>
            </a:avLst>
          </a:prstGeom>
          <a:solidFill>
            <a:srgbClr val="6894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</a:t>
            </a:r>
            <a:endParaRPr lang="en-GB" sz="1600" dirty="0"/>
          </a:p>
        </p:txBody>
      </p:sp>
      <p:grpSp>
        <p:nvGrpSpPr>
          <p:cNvPr id="9" name="dot"/>
          <p:cNvGrpSpPr/>
          <p:nvPr/>
        </p:nvGrpSpPr>
        <p:grpSpPr>
          <a:xfrm>
            <a:off x="3831035" y="1386649"/>
            <a:ext cx="978383" cy="975743"/>
            <a:chOff x="3831035" y="1386649"/>
            <a:chExt cx="978383" cy="975743"/>
          </a:xfrm>
        </p:grpSpPr>
        <p:sp>
          <p:nvSpPr>
            <p:cNvPr id="3" name="circle"/>
            <p:cNvSpPr/>
            <p:nvPr/>
          </p:nvSpPr>
          <p:spPr>
            <a:xfrm>
              <a:off x="3831035" y="2099662"/>
              <a:ext cx="262730" cy="262730"/>
            </a:xfrm>
            <a:prstGeom prst="ellipse">
              <a:avLst/>
            </a:prstGeom>
            <a:solidFill>
              <a:srgbClr val="68942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1386649"/>
              <a:ext cx="847018" cy="844378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11" y="2781725"/>
            <a:ext cx="529081" cy="6099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86" y="4015523"/>
            <a:ext cx="395412" cy="3890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95" y="4527922"/>
            <a:ext cx="1647155" cy="5548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620" y="3601253"/>
            <a:ext cx="395412" cy="3890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56" y="2261128"/>
            <a:ext cx="529081" cy="6099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7" y="2914835"/>
            <a:ext cx="939418" cy="9974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4"/>
          <a:stretch/>
        </p:blipFill>
        <p:spPr>
          <a:xfrm>
            <a:off x="746287" y="4047611"/>
            <a:ext cx="1303729" cy="108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0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1.85185E-6 L -8.05556E-6 -1.85185E-6 C 0.00121 -0.00394 0.00329 -0.01366 0.00642 -0.01667 C 0.00763 -0.01782 0.00885 -0.01898 0.01006 -0.02037 C 0.01093 -0.02153 0.01163 -0.02292 0.01267 -0.02384 C 0.0144 -0.02569 0.01631 -0.02708 0.01805 -0.0287 C 0.01892 -0.02963 0.01979 -0.03056 0.02083 -0.03125 C 0.02604 -0.03472 0.02308 -0.03287 0.02986 -0.03588 L 0.03246 -0.03704 C 0.0335 -0.0375 0.03437 -0.03819 0.03524 -0.03843 L 0.04253 -0.03958 C 0.04357 -0.04005 0.04479 -0.04051 0.046 -0.04074 C 0.06128 -0.04491 0.06805 -0.04144 0.0894 -0.04074 C 0.09479 -0.03889 0.09183 -0.04005 0.09843 -0.03704 C 0.0993 -0.03681 0.10034 -0.03657 0.10104 -0.03588 C 0.10451 -0.03287 0.10277 -0.03403 0.10642 -0.03241 C 0.11822 -0.0206 0.10399 -0.03403 0.11284 -0.02755 C 0.11475 -0.02616 0.11822 -0.02269 0.11822 -0.02269 C 0.11874 -0.02153 0.11926 -0.02014 0.11996 -0.01921 C 0.12378 -0.01296 0.1243 -0.0162 0.12812 -0.00602 C 0.13038 0.00023 0.12916 -0.00255 0.13176 0.00255 C 0.13229 0.00579 0.13367 0.0088 0.1335 0.01204 C 0.13315 0.02176 0.13333 0.03148 0.13263 0.04097 C 0.13263 0.04097 0.13038 0.05 0.12986 0.05185 L 0.12899 0.05532 C 0.12864 0.05648 0.12847 0.05787 0.12812 0.05903 C 0.1276 0.06065 0.12708 0.06227 0.12638 0.06389 C 0.12517 0.0662 0.1243 0.06898 0.12274 0.07106 C 0.12083 0.07338 0.11944 0.07639 0.11736 0.07824 C 0.10954 0.08519 0.11926 0.07685 0.1118 0.08171 C 0.11093 0.08241 0.11006 0.08356 0.1092 0.08426 C 0.10833 0.08472 0.10729 0.08495 0.10642 0.08542 C 0.09531 0.09213 0.10295 0.08866 0.09652 0.09144 C 0.09479 0.09306 0.09322 0.09537 0.09114 0.0963 C 0.09027 0.09653 0.08923 0.09676 0.08836 0.09745 C 0.08749 0.09815 0.0868 0.09931 0.08576 0.09977 C 0.08454 0.10046 0.08333 0.10046 0.08211 0.10093 C 0.06961 0.10787 0.07951 0.1044 0.07135 0.10694 C 0.07048 0.10787 0.06961 0.1088 0.06857 0.10949 C 0.06736 0.11019 0.06336 0.11134 0.06232 0.11181 C 0.05711 0.11644 0.06215 0.11273 0.05329 0.11551 C 0.05138 0.11597 0.04965 0.11713 0.04791 0.11782 C 0.0467 0.11829 0.04548 0.11852 0.04426 0.11898 C 0.04236 0.11968 0.03888 0.12153 0.03888 0.12153 C 0.0401 0.12176 0.04114 0.12245 0.04253 0.12269 C 0.04791 0.12338 0.06458 0.12454 0.07308 0.12616 C 0.07795 0.12708 0.08281 0.12801 0.08749 0.12986 C 0.08854 0.13009 0.0894 0.13079 0.09027 0.13102 C 0.0927 0.13194 0.09739 0.13356 0.09739 0.13356 C 0.1026 0.13796 0.09756 0.13403 0.10295 0.13704 C 0.10416 0.13773 0.1052 0.13889 0.10642 0.13935 C 0.10763 0.14005 0.10885 0.14028 0.11006 0.14074 C 0.11197 0.14144 0.11545 0.14306 0.11545 0.14306 C 0.11631 0.14398 0.11736 0.14444 0.11822 0.14537 C 0.12013 0.14769 0.12152 0.15069 0.12361 0.15278 L 0.12725 0.15625 C 0.1276 0.15741 0.12777 0.1588 0.12812 0.15995 C 0.12864 0.16111 0.12951 0.16227 0.12986 0.16343 C 0.1342 0.17639 0.12951 0.1662 0.1335 0.17431 C 0.13663 0.18704 0.13437 0.17593 0.13628 0.1912 C 0.13645 0.19282 0.1368 0.19421 0.13715 0.19583 C 0.13749 0.19792 0.13784 0.2 0.13801 0.20185 C 0.13923 0.21042 0.13906 0.21019 0.13992 0.21991 C 0.13958 0.22546 0.13975 0.23125 0.13888 0.23681 C 0.13871 0.23819 0.13767 0.23912 0.13715 0.24028 C 0.13333 0.25023 0.13958 0.23727 0.13437 0.24769 C 0.13385 0.25 0.13367 0.25278 0.13263 0.25486 C 0.13194 0.25602 0.13142 0.25718 0.1309 0.25833 C 0.12847 0.26343 0.12812 0.26481 0.12534 0.26921 C 0.12465 0.2706 0.12361 0.27153 0.12274 0.27292 C 0.1217 0.27685 0.12187 0.27755 0.11909 0.28125 C 0.11805 0.28264 0.11649 0.28333 0.11545 0.28472 C 0.11406 0.28704 0.11371 0.29051 0.1118 0.29213 L 0.10642 0.29676 C 0.10555 0.29769 0.10468 0.29838 0.10381 0.29931 C 0.09843 0.30463 0.10138 0.30185 0.09479 0.30764 L 0.09201 0.30995 C 0.09114 0.31088 0.09027 0.31181 0.0894 0.3125 C 0.08697 0.31412 0.08437 0.31528 0.08211 0.31736 C 0.08124 0.31806 0.08038 0.31921 0.07933 0.31968 C 0.07829 0.32037 0.07204 0.32176 0.07135 0.32199 C 0.05468 0.32153 0.03281 0.3287 0.01718 0.31481 L 0.01458 0.3125 C 0.00937 0.30231 0.01788 0.31806 0.00729 0.30417 C 0.00642 0.30278 0.00555 0.30162 0.00451 0.30046 C 0.00381 0.29954 0.00277 0.29884 0.0019 0.29815 C 0.00069 0.29699 -0.00053 0.29583 -0.00174 0.29444 C -0.00278 0.29329 -0.0033 0.29167 -0.00452 0.29074 C -0.01077 0.28519 -0.00348 0.29491 -0.0099 0.28727 C -0.01181 0.28495 -0.01355 0.28241 -0.01528 0.28009 C -0.01824 0.27616 -0.01789 0.27801 -0.01789 0.27523 L -0.01789 0.27523 " pathEditMode="relative" ptsTypes="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10616" y="765175"/>
            <a:ext cx="677733" cy="677733"/>
          </a:xfrm>
          <a:prstGeom prst="rect">
            <a:avLst/>
          </a:prstGeom>
          <a:solidFill>
            <a:srgbClr val="F1884C"/>
          </a:solidFill>
          <a:ln w="190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/>
              <a:t>4</a:t>
            </a:r>
            <a:endParaRPr lang="en-GB" sz="60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755649" y="765175"/>
            <a:ext cx="6856113" cy="677733"/>
          </a:xfrm>
          <a:prstGeom prst="roundRect">
            <a:avLst/>
          </a:prstGeom>
          <a:solidFill>
            <a:srgbClr val="F1884C"/>
          </a:solidFill>
          <a:ln w="190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How </a:t>
            </a:r>
            <a:r>
              <a:rPr lang="en-US" sz="2000" dirty="0"/>
              <a:t>many objects can </a:t>
            </a:r>
            <a:r>
              <a:rPr lang="en-US" sz="2000" dirty="0" smtClean="0"/>
              <a:t>you see </a:t>
            </a:r>
            <a:r>
              <a:rPr lang="en-US" sz="2000" dirty="0"/>
              <a:t>in these pictures</a:t>
            </a:r>
            <a:r>
              <a:rPr lang="en-US" sz="2000" dirty="0" smtClean="0"/>
              <a:t>?</a:t>
            </a:r>
            <a:endParaRPr lang="en-GB" sz="2000" dirty="0"/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8180172" y="6186616"/>
            <a:ext cx="798293" cy="395416"/>
          </a:xfrm>
          <a:prstGeom prst="rightArrow">
            <a:avLst>
              <a:gd name="adj1" fmla="val 54166"/>
              <a:gd name="adj2" fmla="val 50000"/>
            </a:avLst>
          </a:prstGeom>
          <a:solidFill>
            <a:srgbClr val="E94E1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next</a:t>
            </a:r>
            <a:endParaRPr lang="en-GB" dirty="0"/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39072" y="6194854"/>
            <a:ext cx="801355" cy="393957"/>
          </a:xfrm>
          <a:prstGeom prst="leftArrow">
            <a:avLst>
              <a:gd name="adj1" fmla="val 59341"/>
              <a:gd name="adj2" fmla="val 50000"/>
            </a:avLst>
          </a:prstGeom>
          <a:solidFill>
            <a:srgbClr val="E94E1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</a:t>
            </a:r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9" r="3005" b="10209"/>
          <a:stretch/>
        </p:blipFill>
        <p:spPr>
          <a:xfrm>
            <a:off x="4264968" y="1585805"/>
            <a:ext cx="4123382" cy="1499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" b="45582"/>
          <a:stretch/>
        </p:blipFill>
        <p:spPr>
          <a:xfrm>
            <a:off x="4264968" y="3135237"/>
            <a:ext cx="4123382" cy="1425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9" b="30297"/>
          <a:stretch/>
        </p:blipFill>
        <p:spPr>
          <a:xfrm>
            <a:off x="4264968" y="4609953"/>
            <a:ext cx="4123381" cy="1477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0" y="1585805"/>
            <a:ext cx="3380266" cy="450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408</TotalTime>
  <Words>209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Twinkl</vt:lpstr>
      <vt:lpstr>Sassoon Infant Rg</vt:lpstr>
      <vt:lpstr>Calibri</vt:lpstr>
      <vt:lpstr>JoinedCursive1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Shantal Paley</cp:lastModifiedBy>
  <cp:revision>41</cp:revision>
  <dcterms:created xsi:type="dcterms:W3CDTF">2019-10-02T09:18:27Z</dcterms:created>
  <dcterms:modified xsi:type="dcterms:W3CDTF">2019-10-07T11:30:58Z</dcterms:modified>
</cp:coreProperties>
</file>