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58" r:id="rId2"/>
    <p:sldId id="263" r:id="rId3"/>
    <p:sldId id="273" r:id="rId4"/>
    <p:sldId id="313" r:id="rId5"/>
    <p:sldId id="275" r:id="rId6"/>
    <p:sldId id="276" r:id="rId7"/>
    <p:sldId id="277" r:id="rId8"/>
    <p:sldId id="278" r:id="rId9"/>
    <p:sldId id="309" r:id="rId10"/>
    <p:sldId id="279" r:id="rId11"/>
    <p:sldId id="280" r:id="rId12"/>
    <p:sldId id="281" r:id="rId13"/>
    <p:sldId id="282" r:id="rId14"/>
    <p:sldId id="311" r:id="rId15"/>
    <p:sldId id="283" r:id="rId16"/>
    <p:sldId id="312" r:id="rId17"/>
    <p:sldId id="284" r:id="rId18"/>
    <p:sldId id="310" r:id="rId19"/>
    <p:sldId id="285" r:id="rId20"/>
    <p:sldId id="267" r:id="rId21"/>
  </p:sldIdLst>
  <p:sldSz cx="9144000" cy="6858000" type="screen4x3"/>
  <p:notesSz cx="6858000" cy="9144000"/>
  <p:embeddedFontLst>
    <p:embeddedFont>
      <p:font typeface="Sassoon Infant Rg" panose="02000503030000020003" charset="0"/>
      <p:regular r:id="rId24"/>
      <p:bold r:id="rId25"/>
    </p:embeddedFont>
    <p:embeddedFont>
      <p:font typeface="Twinkl SemiBold" pitchFamily="2" charset="0"/>
      <p:bold r:id="rId26"/>
    </p:embeddedFont>
    <p:embeddedFont>
      <p:font typeface="Calibri Light" panose="020F0302020204030204" pitchFamily="34" charset="0"/>
      <p:regular r:id="rId27"/>
      <p:italic r:id="rId28"/>
    </p:embeddedFont>
    <p:embeddedFont>
      <p:font typeface="Twinkl" pitchFamily="2" charset="0"/>
      <p:regular r:id="rId29"/>
      <p:bold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4192"/>
    <a:srgbClr val="F4CFDC"/>
    <a:srgbClr val="FAE8EE"/>
    <a:srgbClr val="DE1E5A"/>
    <a:srgbClr val="FBC74D"/>
    <a:srgbClr val="009386"/>
    <a:srgbClr val="18A0DB"/>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showGuides="1">
      <p:cViewPr varScale="1">
        <p:scale>
          <a:sx n="114" d="100"/>
          <a:sy n="114" d="100"/>
        </p:scale>
        <p:origin x="204"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8" d="100"/>
          <a:sy n="78" d="100"/>
        </p:scale>
        <p:origin x="174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literacy/literacy-phonics/literacy-phonics-common-exception-words"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literacy/literacy-phonics/literacy-phonics-common-exception-words"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literacy/literacy-phonics/literacy-phonics-common-exception-words" TargetMode="Externa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5"/>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Edit Master text styles</a:t>
            </a:r>
          </a:p>
        </p:txBody>
      </p:sp>
    </p:spTree>
    <p:extLst>
      <p:ext uri="{BB962C8B-B14F-4D97-AF65-F5344CB8AC3E}">
        <p14:creationId xmlns:p14="http://schemas.microsoft.com/office/powerpoint/2010/main" val="9993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8.xml"/><Relationship Id="rId11" Type="http://schemas.openxmlformats.org/officeDocument/2006/relationships/slide" Target="slide15.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571500"/>
            <a:ext cx="8220075" cy="993775"/>
          </a:xfrm>
        </p:spPr>
        <p:txBody>
          <a:bodyPr/>
          <a:lstStyle/>
          <a:p>
            <a:pPr algn="ctr"/>
            <a:r>
              <a:rPr lang="en-GB" sz="3200" dirty="0">
                <a:latin typeface="+mn-lt"/>
              </a:rPr>
              <a:t>Can you spot the common exception words in this story?</a:t>
            </a:r>
          </a:p>
        </p:txBody>
      </p:sp>
      <p:sp>
        <p:nvSpPr>
          <p:cNvPr id="15368" name="Rectangle 8"/>
          <p:cNvSpPr>
            <a:spLocks noChangeArrowheads="1"/>
          </p:cNvSpPr>
          <p:nvPr/>
        </p:nvSpPr>
        <p:spPr bwMode="auto">
          <a:xfrm>
            <a:off x="777875" y="1922751"/>
            <a:ext cx="7669934" cy="272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On your whiteboard, write down the common exception words you read, in order.</a:t>
            </a:r>
          </a:p>
          <a:p>
            <a:pPr>
              <a:buNone/>
            </a:pPr>
            <a:endParaRPr lang="en-GB" dirty="0"/>
          </a:p>
          <a:p>
            <a:pPr>
              <a:buNone/>
            </a:pPr>
            <a:endParaRPr lang="en-GB" dirty="0"/>
          </a:p>
          <a:p>
            <a:pPr>
              <a:buNone/>
            </a:pPr>
            <a:r>
              <a:rPr lang="en-GB" dirty="0"/>
              <a:t>I looked up into the sky and saw lots of stars looking back at me. I called out to the stars. I asked, “Is anybody there? Could I be your friend?” and I was shocked to hear the stars say, “Oh, I would love to be your friend but I am afraid of people!” The next night, I asked Mr and Mrs Plant to come and talk to the stars.</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 name="Rounded Rectangle 2"/>
          <p:cNvSpPr/>
          <p:nvPr/>
        </p:nvSpPr>
        <p:spPr>
          <a:xfrm>
            <a:off x="685800" y="2899065"/>
            <a:ext cx="7865918" cy="2101907"/>
          </a:xfrm>
          <a:prstGeom prst="roundRect">
            <a:avLst/>
          </a:prstGeom>
          <a:noFill/>
          <a:ln w="3810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679883" y="2899064"/>
            <a:ext cx="7865918" cy="2101907"/>
          </a:xfrm>
          <a:prstGeom prst="roundRect">
            <a:avLst/>
          </a:prstGeom>
          <a:solidFill>
            <a:srgbClr val="E3419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77875" y="3262341"/>
            <a:ext cx="7669934" cy="1477328"/>
          </a:xfrm>
          <a:prstGeom prst="rect">
            <a:avLst/>
          </a:prstGeom>
        </p:spPr>
        <p:txBody>
          <a:bodyPr wrap="square">
            <a:spAutoFit/>
          </a:bodyPr>
          <a:lstStyle/>
          <a:p>
            <a:r>
              <a:rPr lang="en-GB" dirty="0"/>
              <a:t>I </a:t>
            </a:r>
            <a:r>
              <a:rPr lang="en-GB" b="1" dirty="0"/>
              <a:t>looked</a:t>
            </a:r>
            <a:r>
              <a:rPr lang="en-GB" dirty="0"/>
              <a:t> up into the sky and saw lots of stars looking back at me. I </a:t>
            </a:r>
            <a:r>
              <a:rPr lang="en-GB" b="1" dirty="0"/>
              <a:t>called</a:t>
            </a:r>
            <a:r>
              <a:rPr lang="en-GB" dirty="0"/>
              <a:t> out to the stars. I </a:t>
            </a:r>
            <a:r>
              <a:rPr lang="en-GB" b="1" dirty="0"/>
              <a:t>asked</a:t>
            </a:r>
            <a:r>
              <a:rPr lang="en-GB" dirty="0"/>
              <a:t>, “Is anybody there? </a:t>
            </a:r>
            <a:r>
              <a:rPr lang="en-GB" b="1" dirty="0"/>
              <a:t>Could</a:t>
            </a:r>
            <a:r>
              <a:rPr lang="en-GB" dirty="0"/>
              <a:t> I be your friend?” and I was shocked to hear the stars say, “</a:t>
            </a:r>
            <a:r>
              <a:rPr lang="en-GB" b="1" dirty="0"/>
              <a:t>Oh</a:t>
            </a:r>
            <a:r>
              <a:rPr lang="en-GB" dirty="0"/>
              <a:t>, I would love to be your friend but I am afraid of </a:t>
            </a:r>
            <a:r>
              <a:rPr lang="en-GB" b="1" dirty="0"/>
              <a:t>people</a:t>
            </a:r>
            <a:r>
              <a:rPr lang="en-GB" dirty="0"/>
              <a:t>!” The next night, I </a:t>
            </a:r>
            <a:r>
              <a:rPr lang="en-GB" b="1" dirty="0"/>
              <a:t>asked Mr</a:t>
            </a:r>
            <a:r>
              <a:rPr lang="en-GB" dirty="0"/>
              <a:t> and</a:t>
            </a:r>
            <a:r>
              <a:rPr lang="en-GB" b="1" dirty="0"/>
              <a:t> Mrs </a:t>
            </a:r>
            <a:r>
              <a:rPr lang="en-GB" dirty="0"/>
              <a:t>Plant</a:t>
            </a:r>
            <a:r>
              <a:rPr lang="en-GB" b="1" dirty="0"/>
              <a:t> </a:t>
            </a:r>
            <a:r>
              <a:rPr lang="en-GB" dirty="0"/>
              <a:t>to come and talk to the stars.</a:t>
            </a:r>
          </a:p>
        </p:txBody>
      </p:sp>
    </p:spTree>
    <p:extLst>
      <p:ext uri="{BB962C8B-B14F-4D97-AF65-F5344CB8AC3E}">
        <p14:creationId xmlns:p14="http://schemas.microsoft.com/office/powerpoint/2010/main" val="99879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3001421"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1" name="Oval 40"/>
          <p:cNvSpPr/>
          <p:nvPr/>
        </p:nvSpPr>
        <p:spPr>
          <a:xfrm>
            <a:off x="4891448"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2" name="Oval 41"/>
          <p:cNvSpPr/>
          <p:nvPr/>
        </p:nvSpPr>
        <p:spPr>
          <a:xfrm>
            <a:off x="6810662"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9" name="Oval 38"/>
          <p:cNvSpPr/>
          <p:nvPr/>
        </p:nvSpPr>
        <p:spPr>
          <a:xfrm>
            <a:off x="1054099"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6" name="Title 20"/>
          <p:cNvSpPr>
            <a:spLocks noGrp="1"/>
          </p:cNvSpPr>
          <p:nvPr>
            <p:ph type="title"/>
          </p:nvPr>
        </p:nvSpPr>
        <p:spPr>
          <a:xfrm>
            <a:off x="457200" y="571500"/>
            <a:ext cx="8220075" cy="993775"/>
          </a:xfrm>
        </p:spPr>
        <p:txBody>
          <a:bodyPr/>
          <a:lstStyle/>
          <a:p>
            <a:r>
              <a:rPr lang="en-GB" sz="3200" dirty="0">
                <a:latin typeface="+mn-lt"/>
              </a:rPr>
              <a:t>Can you read the words?</a:t>
            </a:r>
          </a:p>
        </p:txBody>
      </p:sp>
      <p:sp>
        <p:nvSpPr>
          <p:cNvPr id="27" name="Rectangle: Diagonal Corners Snipped 26">
            <a:hlinkClick r:id="rId2" action="ppaction://hlinksldjump"/>
          </p:cNvPr>
          <p:cNvSpPr/>
          <p:nvPr/>
        </p:nvSpPr>
        <p:spPr>
          <a:xfrm>
            <a:off x="5954713" y="231775"/>
            <a:ext cx="3205162" cy="317500"/>
          </a:xfrm>
          <a:prstGeom prst="snip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4" name="TextBox 23"/>
          <p:cNvSpPr txBox="1">
            <a:spLocks noChangeArrowheads="1"/>
          </p:cNvSpPr>
          <p:nvPr/>
        </p:nvSpPr>
        <p:spPr bwMode="auto">
          <a:xfrm>
            <a:off x="3232006" y="2260281"/>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Twinkl SemiBold" pitchFamily="2" charset="0"/>
              </a:rPr>
              <a:t>their</a:t>
            </a:r>
            <a:endParaRPr lang="en-GB" altLang="en-US" sz="2400" dirty="0">
              <a:solidFill>
                <a:schemeClr val="tx1"/>
              </a:solidFill>
              <a:latin typeface="Twinkl SemiBold" pitchFamily="2" charset="0"/>
            </a:endParaRPr>
          </a:p>
        </p:txBody>
      </p:sp>
      <p:sp>
        <p:nvSpPr>
          <p:cNvPr id="26" name="TextBox 25"/>
          <p:cNvSpPr txBox="1">
            <a:spLocks noChangeArrowheads="1"/>
          </p:cNvSpPr>
          <p:nvPr/>
        </p:nvSpPr>
        <p:spPr bwMode="auto">
          <a:xfrm>
            <a:off x="1279235" y="2260281"/>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Twinkl SemiBold" pitchFamily="2" charset="0"/>
              </a:rPr>
              <a:t>called</a:t>
            </a:r>
            <a:endParaRPr lang="en-GB" altLang="en-US" sz="2400" dirty="0">
              <a:solidFill>
                <a:schemeClr val="tx1"/>
              </a:solidFill>
              <a:latin typeface="Twinkl SemiBold" pitchFamily="2" charset="0"/>
            </a:endParaRPr>
          </a:p>
        </p:txBody>
      </p:sp>
      <p:sp>
        <p:nvSpPr>
          <p:cNvPr id="28" name="TextBox 27"/>
          <p:cNvSpPr txBox="1">
            <a:spLocks noChangeArrowheads="1"/>
          </p:cNvSpPr>
          <p:nvPr/>
        </p:nvSpPr>
        <p:spPr bwMode="auto">
          <a:xfrm>
            <a:off x="5122033" y="2260281"/>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Twinkl SemiBold" pitchFamily="2" charset="0"/>
              </a:rPr>
              <a:t>oh</a:t>
            </a:r>
            <a:endParaRPr lang="en-GB" altLang="en-US" sz="2400" dirty="0">
              <a:solidFill>
                <a:schemeClr val="tx1"/>
              </a:solidFill>
              <a:latin typeface="Twinkl SemiBold" pitchFamily="2" charset="0"/>
            </a:endParaRPr>
          </a:p>
        </p:txBody>
      </p:sp>
      <p:sp>
        <p:nvSpPr>
          <p:cNvPr id="29" name="TextBox 28"/>
          <p:cNvSpPr txBox="1">
            <a:spLocks noChangeArrowheads="1"/>
          </p:cNvSpPr>
          <p:nvPr/>
        </p:nvSpPr>
        <p:spPr bwMode="auto">
          <a:xfrm>
            <a:off x="7041247" y="2260281"/>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Twinkl SemiBold" pitchFamily="2" charset="0"/>
              </a:rPr>
              <a:t>could</a:t>
            </a:r>
            <a:endParaRPr lang="en-GB" altLang="en-US" sz="2400" dirty="0">
              <a:solidFill>
                <a:schemeClr val="tx1"/>
              </a:solidFill>
              <a:latin typeface="Twinkl SemiBold" pitchFamily="2" charset="0"/>
            </a:endParaRP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75950"/>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ntent Placeholder 21"/>
          <p:cNvSpPr>
            <a:spLocks noGrp="1"/>
          </p:cNvSpPr>
          <p:nvPr>
            <p:ph idx="4294967295"/>
          </p:nvPr>
        </p:nvSpPr>
        <p:spPr>
          <a:xfrm>
            <a:off x="924069" y="4903386"/>
            <a:ext cx="7632700" cy="485558"/>
          </a:xfrm>
        </p:spPr>
        <p:txBody>
          <a:bodyPr lIns="108000" tIns="108000" rIns="108000" bIns="108000">
            <a:normAutofit/>
          </a:bodyPr>
          <a:lstStyle/>
          <a:p>
            <a:pPr marL="0" indent="0" algn="ctr">
              <a:buNone/>
            </a:pPr>
            <a:r>
              <a:rPr lang="en-GB" dirty="0"/>
              <a:t>I </a:t>
            </a:r>
            <a:r>
              <a:rPr lang="en-GB" b="1" dirty="0"/>
              <a:t>called</a:t>
            </a:r>
            <a:r>
              <a:rPr lang="en-GB" dirty="0"/>
              <a:t> my mum on the phone.</a:t>
            </a:r>
          </a:p>
        </p:txBody>
      </p:sp>
      <p:sp>
        <p:nvSpPr>
          <p:cNvPr id="33" name="Rounded Rectangle 32"/>
          <p:cNvSpPr/>
          <p:nvPr/>
        </p:nvSpPr>
        <p:spPr>
          <a:xfrm>
            <a:off x="792451" y="4677235"/>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21"/>
          <p:cNvSpPr>
            <a:spLocks noGrp="1"/>
          </p:cNvSpPr>
          <p:nvPr>
            <p:ph idx="4294967295"/>
          </p:nvPr>
        </p:nvSpPr>
        <p:spPr>
          <a:xfrm>
            <a:off x="944851" y="4904671"/>
            <a:ext cx="7632700" cy="485558"/>
          </a:xfrm>
        </p:spPr>
        <p:txBody>
          <a:bodyPr lIns="108000" tIns="108000" rIns="108000" bIns="108000">
            <a:normAutofit/>
          </a:bodyPr>
          <a:lstStyle/>
          <a:p>
            <a:pPr marL="0" indent="0" algn="ctr">
              <a:buNone/>
            </a:pPr>
            <a:r>
              <a:rPr lang="en-GB" dirty="0"/>
              <a:t>I ate </a:t>
            </a:r>
            <a:r>
              <a:rPr lang="en-GB" b="1" dirty="0"/>
              <a:t>their</a:t>
            </a:r>
            <a:r>
              <a:rPr lang="en-GB" dirty="0"/>
              <a:t> sweets.</a:t>
            </a:r>
          </a:p>
          <a:p>
            <a:pPr marL="0" indent="0" algn="ctr">
              <a:buNone/>
            </a:pPr>
            <a:endParaRPr lang="en-GB" dirty="0"/>
          </a:p>
        </p:txBody>
      </p:sp>
      <p:sp>
        <p:nvSpPr>
          <p:cNvPr id="35" name="Rounded Rectangle 34"/>
          <p:cNvSpPr/>
          <p:nvPr/>
        </p:nvSpPr>
        <p:spPr>
          <a:xfrm>
            <a:off x="813233" y="4674665"/>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Content Placeholder 21"/>
          <p:cNvSpPr>
            <a:spLocks noGrp="1"/>
          </p:cNvSpPr>
          <p:nvPr>
            <p:ph idx="4294967295"/>
          </p:nvPr>
        </p:nvSpPr>
        <p:spPr>
          <a:xfrm>
            <a:off x="965633" y="4902101"/>
            <a:ext cx="7632700" cy="485558"/>
          </a:xfrm>
        </p:spPr>
        <p:txBody>
          <a:bodyPr lIns="108000" tIns="108000" rIns="108000" bIns="108000">
            <a:normAutofit/>
          </a:bodyPr>
          <a:lstStyle/>
          <a:p>
            <a:pPr marL="0" indent="0" algn="ctr">
              <a:buNone/>
            </a:pPr>
            <a:r>
              <a:rPr lang="en-GB" b="1" dirty="0"/>
              <a:t>Oh</a:t>
            </a:r>
            <a:r>
              <a:rPr lang="en-GB" dirty="0"/>
              <a:t> no, a monkey is on the roof!</a:t>
            </a:r>
          </a:p>
        </p:txBody>
      </p:sp>
      <p:sp>
        <p:nvSpPr>
          <p:cNvPr id="37" name="Rounded Rectangle 36"/>
          <p:cNvSpPr/>
          <p:nvPr/>
        </p:nvSpPr>
        <p:spPr>
          <a:xfrm>
            <a:off x="792451" y="4672095"/>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ontent Placeholder 21"/>
          <p:cNvSpPr>
            <a:spLocks noGrp="1"/>
          </p:cNvSpPr>
          <p:nvPr>
            <p:ph idx="4294967295"/>
          </p:nvPr>
        </p:nvSpPr>
        <p:spPr>
          <a:xfrm>
            <a:off x="944851" y="4899531"/>
            <a:ext cx="7632700" cy="485558"/>
          </a:xfrm>
        </p:spPr>
        <p:txBody>
          <a:bodyPr lIns="108000" tIns="108000" rIns="108000" bIns="108000">
            <a:normAutofit/>
          </a:bodyPr>
          <a:lstStyle/>
          <a:p>
            <a:pPr marL="0" indent="0" algn="ctr">
              <a:buNone/>
            </a:pPr>
            <a:r>
              <a:rPr lang="en-GB" dirty="0"/>
              <a:t>I wish I </a:t>
            </a:r>
            <a:r>
              <a:rPr lang="en-GB" b="1" dirty="0"/>
              <a:t>could</a:t>
            </a:r>
            <a:r>
              <a:rPr lang="en-GB" dirty="0"/>
              <a:t> meet an alien. </a:t>
            </a:r>
          </a:p>
          <a:p>
            <a:pPr marL="0" indent="0" algn="ctr">
              <a:buNone/>
            </a:pPr>
            <a:endParaRPr lang="en-GB" dirty="0"/>
          </a:p>
        </p:txBody>
      </p:sp>
    </p:spTree>
    <p:extLst>
      <p:ext uri="{BB962C8B-B14F-4D97-AF65-F5344CB8AC3E}">
        <p14:creationId xmlns:p14="http://schemas.microsoft.com/office/powerpoint/2010/main" val="348976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xEl>
                                              <p:pRg st="0" end="0"/>
                                            </p:txEl>
                                          </p:spTgt>
                                        </p:tgtEl>
                                        <p:attrNameLst>
                                          <p:attrName>style.visibility</p:attrName>
                                        </p:attrNameLst>
                                      </p:cBhvr>
                                      <p:to>
                                        <p:strVal val="visible"/>
                                      </p:to>
                                    </p:set>
                                    <p:animEffect transition="in" filter="fade">
                                      <p:cBhvr>
                                        <p:cTn id="20" dur="500"/>
                                        <p:tgtEl>
                                          <p:spTgt spid="34">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6">
                                            <p:txEl>
                                              <p:pRg st="0" end="0"/>
                                            </p:txEl>
                                          </p:spTgt>
                                        </p:tgtEl>
                                        <p:attrNameLst>
                                          <p:attrName>style.visibility</p:attrName>
                                        </p:attrNameLst>
                                      </p:cBhvr>
                                      <p:to>
                                        <p:strVal val="visible"/>
                                      </p:to>
                                    </p:set>
                                    <p:animEffect transition="in" filter="fade">
                                      <p:cBhvr>
                                        <p:cTn id="28" dur="500"/>
                                        <p:tgtEl>
                                          <p:spTgt spid="3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fade">
                                      <p:cBhvr>
                                        <p:cTn id="36" dur="500"/>
                                        <p:tgtEl>
                                          <p:spTgt spid="38">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2" grpId="0" build="p"/>
      <p:bldP spid="33" grpId="0" animBg="1"/>
      <p:bldP spid="34" grpId="0" build="p"/>
      <p:bldP spid="35" grpId="0" animBg="1"/>
      <p:bldP spid="36" grpId="0" build="p"/>
      <p:bldP spid="37" grpId="0" animBg="1"/>
      <p:bldP spid="38"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p:txBody>
          <a:bodyPr>
            <a:normAutofit fontScale="90000"/>
          </a:bodyPr>
          <a:lstStyle/>
          <a:p>
            <a:pPr algn="ctr"/>
            <a:r>
              <a:rPr lang="en-GB" sz="3200" dirty="0">
                <a:latin typeface="+mn-lt"/>
              </a:rPr>
              <a:t>Can you roll your dice and read the words?</a:t>
            </a:r>
          </a:p>
        </p:txBody>
      </p:sp>
      <p:sp>
        <p:nvSpPr>
          <p:cNvPr id="6" name="Content Placeholder 21"/>
          <p:cNvSpPr>
            <a:spLocks noGrp="1"/>
          </p:cNvSpPr>
          <p:nvPr>
            <p:ph idx="4294967295"/>
          </p:nvPr>
        </p:nvSpPr>
        <p:spPr>
          <a:xfrm>
            <a:off x="1511300" y="1355241"/>
            <a:ext cx="7632700" cy="485775"/>
          </a:xfrm>
        </p:spPr>
        <p:txBody>
          <a:bodyPr lIns="108000" tIns="108000" rIns="108000" bIns="108000">
            <a:normAutofit/>
          </a:bodyPr>
          <a:lstStyle/>
          <a:p>
            <a:pPr marL="0" indent="0">
              <a:buNone/>
            </a:pPr>
            <a:r>
              <a:rPr lang="en-GB" dirty="0"/>
              <a:t>Roll your dice and read the words.</a:t>
            </a:r>
          </a:p>
        </p:txBody>
      </p:sp>
      <p:sp>
        <p:nvSpPr>
          <p:cNvPr id="5" name="Rectangle: Diagonal Corners Snipped 4">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graphicFrame>
        <p:nvGraphicFramePr>
          <p:cNvPr id="17" name="Table 16"/>
          <p:cNvGraphicFramePr>
            <a:graphicFrameLocks noGrp="1"/>
          </p:cNvGraphicFramePr>
          <p:nvPr>
            <p:extLst>
              <p:ext uri="{D42A27DB-BD31-4B8C-83A1-F6EECF244321}">
                <p14:modId xmlns:p14="http://schemas.microsoft.com/office/powerpoint/2010/main" val="84926860"/>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people</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looked</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asked</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could</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oh</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Mrs</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asked</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their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called</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looked</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called</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could</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ea typeface="Calibri" panose="020F0502020204030204" pitchFamily="34" charset="0"/>
                          <a:cs typeface="Times New Roman" panose="02020603050405020304" pitchFamily="18" charset="0"/>
                        </a:rPr>
                        <a:t>Mrs</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asked</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Mr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oh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people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looked</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called</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called</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their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Mrs</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looked</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asked</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could</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oh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their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people</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Tree>
    <p:extLst>
      <p:ext uri="{BB962C8B-B14F-4D97-AF65-F5344CB8AC3E}">
        <p14:creationId xmlns:p14="http://schemas.microsoft.com/office/powerpoint/2010/main" val="21126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work out the missing letters?</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11" name="Content Placeholder 21"/>
          <p:cNvSpPr>
            <a:spLocks noGrp="1"/>
          </p:cNvSpPr>
          <p:nvPr>
            <p:ph idx="4294967295"/>
          </p:nvPr>
        </p:nvSpPr>
        <p:spPr>
          <a:xfrm>
            <a:off x="750887" y="1689100"/>
            <a:ext cx="7632700" cy="486733"/>
          </a:xfrm>
        </p:spPr>
        <p:txBody>
          <a:bodyPr lIns="108000" tIns="108000" rIns="108000" bIns="108000">
            <a:noAutofit/>
          </a:bodyPr>
          <a:lstStyle/>
          <a:p>
            <a:pPr marL="0" indent="0">
              <a:buNone/>
            </a:pPr>
            <a:r>
              <a:rPr lang="en-GB" dirty="0"/>
              <a:t>These words are missing a letter. See if you can work out the missing letter and write the word.</a:t>
            </a:r>
          </a:p>
        </p:txBody>
      </p:sp>
      <p:sp>
        <p:nvSpPr>
          <p:cNvPr id="2" name="Rectangle 1"/>
          <p:cNvSpPr/>
          <p:nvPr/>
        </p:nvSpPr>
        <p:spPr>
          <a:xfrm>
            <a:off x="3308540" y="3198375"/>
            <a:ext cx="753732" cy="388696"/>
          </a:xfrm>
          <a:prstGeom prst="rect">
            <a:avLst/>
          </a:prstGeom>
          <a:noFill/>
        </p:spPr>
        <p:txBody>
          <a:bodyPr wrap="none">
            <a:spAutoFit/>
          </a:bodyPr>
          <a:lstStyle/>
          <a:p>
            <a:pPr>
              <a:lnSpc>
                <a:spcPct val="107000"/>
              </a:lnSpc>
              <a:spcAft>
                <a:spcPts val="800"/>
              </a:spcAft>
            </a:pPr>
            <a:r>
              <a:rPr lang="en-GB" b="1" dirty="0" err="1">
                <a:ea typeface="Calibri" panose="020F0502020204030204" pitchFamily="34" charset="0"/>
                <a:cs typeface="Times New Roman" panose="02020603050405020304" pitchFamily="18" charset="0"/>
              </a:rPr>
              <a:t>co_ld</a:t>
            </a:r>
            <a:endParaRPr lang="en-GB" sz="1600" b="1" dirty="0">
              <a:effectLst/>
              <a:ea typeface="Calibri" panose="020F0502020204030204" pitchFamily="34" charset="0"/>
              <a:cs typeface="Times New Roman" panose="02020603050405020304" pitchFamily="18" charset="0"/>
            </a:endParaRPr>
          </a:p>
        </p:txBody>
      </p:sp>
      <p:sp>
        <p:nvSpPr>
          <p:cNvPr id="3" name="Rectangle 2"/>
          <p:cNvSpPr/>
          <p:nvPr/>
        </p:nvSpPr>
        <p:spPr>
          <a:xfrm>
            <a:off x="5141670" y="2724344"/>
            <a:ext cx="813043"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Times New Roman" panose="02020603050405020304" pitchFamily="18" charset="0"/>
              </a:rPr>
              <a:t>c_lled</a:t>
            </a:r>
            <a:endParaRPr lang="en-GB" sz="1600" b="1" dirty="0">
              <a:effectLst/>
              <a:ea typeface="Calibri" panose="020F0502020204030204" pitchFamily="34" charset="0"/>
              <a:cs typeface="Times New Roman" panose="02020603050405020304" pitchFamily="18" charset="0"/>
            </a:endParaRPr>
          </a:p>
        </p:txBody>
      </p:sp>
      <p:sp>
        <p:nvSpPr>
          <p:cNvPr id="4" name="Rectangle 3"/>
          <p:cNvSpPr/>
          <p:nvPr/>
        </p:nvSpPr>
        <p:spPr>
          <a:xfrm>
            <a:off x="3308701" y="2724344"/>
            <a:ext cx="917239"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Times New Roman" panose="02020603050405020304" pitchFamily="18" charset="0"/>
              </a:rPr>
              <a:t>peop_e</a:t>
            </a:r>
            <a:endParaRPr lang="en-GB" sz="1600" b="1" dirty="0">
              <a:effectLst/>
              <a:ea typeface="Calibri" panose="020F0502020204030204" pitchFamily="34" charset="0"/>
              <a:cs typeface="Times New Roman" panose="02020603050405020304" pitchFamily="18" charset="0"/>
            </a:endParaRPr>
          </a:p>
        </p:txBody>
      </p:sp>
      <p:sp>
        <p:nvSpPr>
          <p:cNvPr id="5" name="Rectangle 4"/>
          <p:cNvSpPr/>
          <p:nvPr/>
        </p:nvSpPr>
        <p:spPr>
          <a:xfrm>
            <a:off x="3308700" y="3672406"/>
            <a:ext cx="878767"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Times New Roman" panose="02020603050405020304" pitchFamily="18" charset="0"/>
              </a:rPr>
              <a:t>lo_ked</a:t>
            </a:r>
            <a:endParaRPr lang="en-GB" sz="1600" b="1" dirty="0">
              <a:effectLst/>
              <a:ea typeface="Calibri" panose="020F0502020204030204" pitchFamily="34" charset="0"/>
              <a:cs typeface="Times New Roman" panose="02020603050405020304" pitchFamily="18" charset="0"/>
            </a:endParaRPr>
          </a:p>
        </p:txBody>
      </p:sp>
      <p:sp>
        <p:nvSpPr>
          <p:cNvPr id="6" name="Rectangle 5"/>
          <p:cNvSpPr/>
          <p:nvPr/>
        </p:nvSpPr>
        <p:spPr>
          <a:xfrm>
            <a:off x="5141670" y="4146437"/>
            <a:ext cx="611065" cy="38869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M_s</a:t>
            </a:r>
            <a:endParaRPr lang="en-GB" sz="1600" b="1" dirty="0">
              <a:effectLst/>
              <a:ea typeface="Calibri" panose="020F0502020204030204" pitchFamily="34" charset="0"/>
              <a:cs typeface="Times New Roman" panose="02020603050405020304" pitchFamily="18" charset="0"/>
            </a:endParaRPr>
          </a:p>
        </p:txBody>
      </p:sp>
      <p:sp>
        <p:nvSpPr>
          <p:cNvPr id="7" name="Rectangle 6"/>
          <p:cNvSpPr/>
          <p:nvPr/>
        </p:nvSpPr>
        <p:spPr>
          <a:xfrm>
            <a:off x="5141670" y="3198375"/>
            <a:ext cx="755335"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Times New Roman" panose="02020603050405020304" pitchFamily="18" charset="0"/>
              </a:rPr>
              <a:t>the_r</a:t>
            </a:r>
            <a:endParaRPr lang="en-GB" sz="1600" b="1" dirty="0">
              <a:effectLst/>
              <a:ea typeface="Calibri" panose="020F0502020204030204" pitchFamily="34" charset="0"/>
              <a:cs typeface="Times New Roman" panose="02020603050405020304" pitchFamily="18" charset="0"/>
            </a:endParaRPr>
          </a:p>
        </p:txBody>
      </p:sp>
      <p:sp>
        <p:nvSpPr>
          <p:cNvPr id="8" name="Rectangle 7"/>
          <p:cNvSpPr/>
          <p:nvPr/>
        </p:nvSpPr>
        <p:spPr>
          <a:xfrm>
            <a:off x="5141670" y="3672406"/>
            <a:ext cx="787395" cy="38869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_sked</a:t>
            </a:r>
            <a:endParaRPr lang="en-GB" sz="1600" b="1" dirty="0">
              <a:effectLst/>
              <a:ea typeface="Calibri" panose="020F0502020204030204" pitchFamily="34" charset="0"/>
              <a:cs typeface="Times New Roman" panose="02020603050405020304" pitchFamily="18" charset="0"/>
            </a:endParaRPr>
          </a:p>
        </p:txBody>
      </p:sp>
      <p:sp>
        <p:nvSpPr>
          <p:cNvPr id="9" name="Rectangle 8"/>
          <p:cNvSpPr/>
          <p:nvPr/>
        </p:nvSpPr>
        <p:spPr>
          <a:xfrm>
            <a:off x="3308540" y="4146437"/>
            <a:ext cx="439544" cy="38869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o_</a:t>
            </a:r>
            <a:endParaRPr lang="en-GB" sz="1600" b="1" dirty="0">
              <a:effectLst/>
              <a:ea typeface="Calibri" panose="020F0502020204030204" pitchFamily="34" charset="0"/>
              <a:cs typeface="Times New Roman" panose="02020603050405020304" pitchFamily="18" charset="0"/>
            </a:endParaRPr>
          </a:p>
        </p:txBody>
      </p:sp>
      <p:sp>
        <p:nvSpPr>
          <p:cNvPr id="13" name="Rounded Rectangle 12">
            <a:hlinkClick r:id="rId3"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4"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Tree>
    <p:extLst>
      <p:ext uri="{BB962C8B-B14F-4D97-AF65-F5344CB8AC3E}">
        <p14:creationId xmlns:p14="http://schemas.microsoft.com/office/powerpoint/2010/main" val="28254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work out the missing letters?</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11" name="Content Placeholder 21"/>
          <p:cNvSpPr>
            <a:spLocks noGrp="1"/>
          </p:cNvSpPr>
          <p:nvPr>
            <p:ph idx="4294967295"/>
          </p:nvPr>
        </p:nvSpPr>
        <p:spPr>
          <a:xfrm>
            <a:off x="750887" y="1689100"/>
            <a:ext cx="7632700" cy="486733"/>
          </a:xfrm>
        </p:spPr>
        <p:txBody>
          <a:bodyPr lIns="108000" tIns="108000" rIns="108000" bIns="108000">
            <a:noAutofit/>
          </a:bodyPr>
          <a:lstStyle/>
          <a:p>
            <a:pPr marL="0" indent="0">
              <a:buNone/>
            </a:pPr>
            <a:r>
              <a:rPr lang="en-GB" dirty="0"/>
              <a:t>These words are missing a letter. See if you can work out the missing letter and write the word.</a:t>
            </a:r>
          </a:p>
        </p:txBody>
      </p:sp>
      <p:sp>
        <p:nvSpPr>
          <p:cNvPr id="2" name="Rectangle 1"/>
          <p:cNvSpPr/>
          <p:nvPr/>
        </p:nvSpPr>
        <p:spPr>
          <a:xfrm>
            <a:off x="3308540" y="3198375"/>
            <a:ext cx="750526" cy="372346"/>
          </a:xfrm>
          <a:prstGeom prst="rect">
            <a:avLst/>
          </a:prstGeom>
          <a:noFill/>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could</a:t>
            </a:r>
            <a:endParaRPr lang="en-GB" sz="1600" b="1" dirty="0">
              <a:effectLst/>
              <a:ea typeface="Calibri" panose="020F0502020204030204" pitchFamily="34" charset="0"/>
              <a:cs typeface="Times New Roman" panose="02020603050405020304" pitchFamily="18" charset="0"/>
            </a:endParaRPr>
          </a:p>
        </p:txBody>
      </p:sp>
      <p:sp>
        <p:nvSpPr>
          <p:cNvPr id="3" name="Rectangle 2"/>
          <p:cNvSpPr/>
          <p:nvPr/>
        </p:nvSpPr>
        <p:spPr>
          <a:xfrm>
            <a:off x="5141670" y="2724344"/>
            <a:ext cx="808235"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called</a:t>
            </a:r>
            <a:endParaRPr lang="en-GB" sz="1600" b="1" dirty="0">
              <a:effectLst/>
              <a:ea typeface="Calibri" panose="020F0502020204030204" pitchFamily="34" charset="0"/>
              <a:cs typeface="Times New Roman" panose="02020603050405020304" pitchFamily="18" charset="0"/>
            </a:endParaRPr>
          </a:p>
        </p:txBody>
      </p:sp>
      <p:sp>
        <p:nvSpPr>
          <p:cNvPr id="4" name="Rectangle 3"/>
          <p:cNvSpPr/>
          <p:nvPr/>
        </p:nvSpPr>
        <p:spPr>
          <a:xfrm>
            <a:off x="3308701" y="2724344"/>
            <a:ext cx="85311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people</a:t>
            </a:r>
            <a:endParaRPr lang="en-GB" sz="1600" b="1" dirty="0">
              <a:effectLst/>
              <a:ea typeface="Calibri" panose="020F0502020204030204" pitchFamily="34" charset="0"/>
              <a:cs typeface="Times New Roman" panose="02020603050405020304" pitchFamily="18" charset="0"/>
            </a:endParaRPr>
          </a:p>
        </p:txBody>
      </p:sp>
      <p:sp>
        <p:nvSpPr>
          <p:cNvPr id="5" name="Rectangle 4"/>
          <p:cNvSpPr/>
          <p:nvPr/>
        </p:nvSpPr>
        <p:spPr>
          <a:xfrm>
            <a:off x="3308700" y="3672406"/>
            <a:ext cx="86433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looked</a:t>
            </a:r>
            <a:endParaRPr lang="en-GB" sz="1600" b="1" dirty="0">
              <a:effectLst/>
              <a:ea typeface="Calibri" panose="020F0502020204030204" pitchFamily="34" charset="0"/>
              <a:cs typeface="Times New Roman" panose="02020603050405020304" pitchFamily="18" charset="0"/>
            </a:endParaRPr>
          </a:p>
        </p:txBody>
      </p:sp>
      <p:sp>
        <p:nvSpPr>
          <p:cNvPr id="6" name="Rectangle 5"/>
          <p:cNvSpPr/>
          <p:nvPr/>
        </p:nvSpPr>
        <p:spPr>
          <a:xfrm>
            <a:off x="5141670" y="4146437"/>
            <a:ext cx="57579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Mrs</a:t>
            </a:r>
            <a:endParaRPr lang="en-GB" sz="1600" b="1" dirty="0">
              <a:effectLst/>
              <a:ea typeface="Calibri" panose="020F0502020204030204" pitchFamily="34" charset="0"/>
              <a:cs typeface="Times New Roman" panose="02020603050405020304" pitchFamily="18" charset="0"/>
            </a:endParaRPr>
          </a:p>
        </p:txBody>
      </p:sp>
      <p:sp>
        <p:nvSpPr>
          <p:cNvPr id="7" name="Rectangle 6"/>
          <p:cNvSpPr/>
          <p:nvPr/>
        </p:nvSpPr>
        <p:spPr>
          <a:xfrm>
            <a:off x="5141670" y="3198375"/>
            <a:ext cx="691215"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their</a:t>
            </a:r>
            <a:endParaRPr lang="en-GB" sz="1600" b="1" dirty="0">
              <a:effectLst/>
              <a:ea typeface="Calibri" panose="020F0502020204030204" pitchFamily="34" charset="0"/>
              <a:cs typeface="Times New Roman" panose="02020603050405020304" pitchFamily="18" charset="0"/>
            </a:endParaRPr>
          </a:p>
        </p:txBody>
      </p:sp>
      <p:sp>
        <p:nvSpPr>
          <p:cNvPr id="8" name="Rectangle 7"/>
          <p:cNvSpPr/>
          <p:nvPr/>
        </p:nvSpPr>
        <p:spPr>
          <a:xfrm>
            <a:off x="5141670" y="3672406"/>
            <a:ext cx="78258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asked</a:t>
            </a:r>
            <a:endParaRPr lang="en-GB" sz="1600" b="1" dirty="0">
              <a:effectLst/>
              <a:ea typeface="Calibri" panose="020F0502020204030204" pitchFamily="34" charset="0"/>
              <a:cs typeface="Times New Roman" panose="02020603050405020304" pitchFamily="18" charset="0"/>
            </a:endParaRPr>
          </a:p>
        </p:txBody>
      </p:sp>
      <p:sp>
        <p:nvSpPr>
          <p:cNvPr id="9" name="Rectangle 8"/>
          <p:cNvSpPr/>
          <p:nvPr/>
        </p:nvSpPr>
        <p:spPr>
          <a:xfrm>
            <a:off x="3308540" y="4146437"/>
            <a:ext cx="441146"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oh</a:t>
            </a:r>
            <a:endParaRPr lang="en-GB" sz="1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422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r>
              <a:rPr lang="en-GB" sz="3200" dirty="0">
                <a:latin typeface="+mn-lt"/>
              </a:rPr>
              <a:t>Can you unscramble the letters?</a:t>
            </a:r>
          </a:p>
        </p:txBody>
      </p:sp>
      <p:sp>
        <p:nvSpPr>
          <p:cNvPr id="19459" name="Rectangle 2"/>
          <p:cNvSpPr>
            <a:spLocks noChangeArrowheads="1"/>
          </p:cNvSpPr>
          <p:nvPr/>
        </p:nvSpPr>
        <p:spPr bwMode="auto">
          <a:xfrm>
            <a:off x="722313" y="1628775"/>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32" name="Rectangle: Diagonal Corners Snipped 31">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ectangle 1"/>
          <p:cNvSpPr/>
          <p:nvPr/>
        </p:nvSpPr>
        <p:spPr>
          <a:xfrm>
            <a:off x="4159867" y="3234652"/>
            <a:ext cx="853119"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Calibri Light" panose="020F0302020204030204" pitchFamily="34" charset="0"/>
              </a:rPr>
              <a:t>pelope</a:t>
            </a:r>
            <a:endParaRPr lang="en-GB" sz="1600" b="1" dirty="0">
              <a:effectLst/>
              <a:ea typeface="Calibri" panose="020F0502020204030204" pitchFamily="34" charset="0"/>
              <a:cs typeface="Calibri Light" panose="020F0302020204030204" pitchFamily="34" charset="0"/>
            </a:endParaRPr>
          </a:p>
        </p:txBody>
      </p:sp>
      <p:sp>
        <p:nvSpPr>
          <p:cNvPr id="3" name="Rectangle 2"/>
          <p:cNvSpPr/>
          <p:nvPr/>
        </p:nvSpPr>
        <p:spPr>
          <a:xfrm>
            <a:off x="2254467" y="3795761"/>
            <a:ext cx="808235" cy="388696"/>
          </a:xfrm>
          <a:prstGeom prst="rect">
            <a:avLst/>
          </a:prstGeom>
        </p:spPr>
        <p:txBody>
          <a:bodyPr wrap="none">
            <a:spAutoFit/>
          </a:bodyPr>
          <a:lstStyle/>
          <a:p>
            <a:pPr>
              <a:lnSpc>
                <a:spcPct val="107000"/>
              </a:lnSpc>
              <a:spcAft>
                <a:spcPts val="800"/>
              </a:spcAft>
            </a:pPr>
            <a:r>
              <a:rPr lang="en-GB" b="1">
                <a:ea typeface="Calibri" panose="020F0502020204030204" pitchFamily="34" charset="0"/>
                <a:cs typeface="Calibri Light" panose="020F0302020204030204" pitchFamily="34" charset="0"/>
              </a:rPr>
              <a:t>cllaed</a:t>
            </a:r>
            <a:endParaRPr lang="en-GB" sz="1600" b="1" dirty="0">
              <a:effectLst/>
              <a:ea typeface="Calibri" panose="020F0502020204030204" pitchFamily="34" charset="0"/>
              <a:cs typeface="Calibri Light" panose="020F0302020204030204" pitchFamily="34" charset="0"/>
            </a:endParaRPr>
          </a:p>
        </p:txBody>
      </p:sp>
      <p:sp>
        <p:nvSpPr>
          <p:cNvPr id="4" name="Rectangle 3"/>
          <p:cNvSpPr/>
          <p:nvPr/>
        </p:nvSpPr>
        <p:spPr>
          <a:xfrm>
            <a:off x="4292161" y="4443946"/>
            <a:ext cx="575799"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Calibri Light" panose="020F0302020204030204" pitchFamily="34" charset="0"/>
              </a:rPr>
              <a:t>Msr</a:t>
            </a:r>
            <a:endParaRPr lang="en-GB" sz="1600" b="1" dirty="0">
              <a:effectLst/>
              <a:ea typeface="Calibri" panose="020F0502020204030204" pitchFamily="34" charset="0"/>
              <a:cs typeface="Calibri Light" panose="020F0302020204030204" pitchFamily="34" charset="0"/>
            </a:endParaRPr>
          </a:p>
        </p:txBody>
      </p:sp>
      <p:sp>
        <p:nvSpPr>
          <p:cNvPr id="5" name="Rectangle 4"/>
          <p:cNvSpPr/>
          <p:nvPr/>
        </p:nvSpPr>
        <p:spPr>
          <a:xfrm>
            <a:off x="6213322" y="3990109"/>
            <a:ext cx="691215"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Calibri Light" panose="020F0302020204030204" pitchFamily="34" charset="0"/>
              </a:rPr>
              <a:t>iethr</a:t>
            </a:r>
            <a:endParaRPr lang="en-GB" sz="1600" b="1"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716211"/>
            <a:ext cx="473206"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Calibri Light" panose="020F0302020204030204" pitchFamily="34" charset="0"/>
              </a:rPr>
              <a:t>rM</a:t>
            </a:r>
            <a:endParaRPr lang="en-GB" sz="1600" b="1" dirty="0">
              <a:effectLst/>
              <a:ea typeface="Calibri" panose="020F0502020204030204" pitchFamily="34" charset="0"/>
              <a:cs typeface="Calibri Light" panose="020F0302020204030204" pitchFamily="34" charset="0"/>
            </a:endParaRPr>
          </a:p>
        </p:txBody>
      </p:sp>
      <p:sp>
        <p:nvSpPr>
          <p:cNvPr id="7" name="Rectangle 6"/>
          <p:cNvSpPr/>
          <p:nvPr/>
        </p:nvSpPr>
        <p:spPr>
          <a:xfrm>
            <a:off x="6604920" y="2716211"/>
            <a:ext cx="782587"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Calibri Light" panose="020F0302020204030204" pitchFamily="34" charset="0"/>
              </a:rPr>
              <a:t>skaed</a:t>
            </a:r>
            <a:endParaRPr lang="en-GB" sz="1600" b="1"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441146" cy="388696"/>
          </a:xfrm>
          <a:prstGeom prst="rect">
            <a:avLst/>
          </a:prstGeom>
        </p:spPr>
        <p:txBody>
          <a:bodyPr wrap="none">
            <a:spAutoFit/>
          </a:bodyPr>
          <a:lstStyle/>
          <a:p>
            <a:pPr>
              <a:lnSpc>
                <a:spcPct val="107000"/>
              </a:lnSpc>
              <a:spcAft>
                <a:spcPts val="800"/>
              </a:spcAft>
            </a:pPr>
            <a:r>
              <a:rPr lang="en-GB" b="1" dirty="0" err="1">
                <a:ea typeface="Calibri" panose="020F0502020204030204" pitchFamily="34" charset="0"/>
                <a:cs typeface="Calibri Light" panose="020F0302020204030204" pitchFamily="34" charset="0"/>
              </a:rPr>
              <a:t>ho</a:t>
            </a:r>
            <a:endParaRPr lang="en-GB" sz="1600" b="1" dirty="0">
              <a:effectLst/>
              <a:ea typeface="Calibri" panose="020F0502020204030204" pitchFamily="34" charset="0"/>
              <a:cs typeface="Calibri Light" panose="020F0302020204030204" pitchFamily="34" charset="0"/>
            </a:endParaRPr>
          </a:p>
        </p:txBody>
      </p:sp>
      <p:sp>
        <p:nvSpPr>
          <p:cNvPr id="12" name="Rounded Rectangle 11">
            <a:hlinkClick r:id="rId3"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rId3"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Tree>
    <p:extLst>
      <p:ext uri="{BB962C8B-B14F-4D97-AF65-F5344CB8AC3E}">
        <p14:creationId xmlns:p14="http://schemas.microsoft.com/office/powerpoint/2010/main" val="128091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r>
              <a:rPr lang="en-GB" sz="3200" dirty="0">
                <a:latin typeface="+mn-lt"/>
              </a:rPr>
              <a:t>Can you unscramble the letters?</a:t>
            </a:r>
          </a:p>
        </p:txBody>
      </p:sp>
      <p:sp>
        <p:nvSpPr>
          <p:cNvPr id="19459" name="Rectangle 2"/>
          <p:cNvSpPr>
            <a:spLocks noChangeArrowheads="1"/>
          </p:cNvSpPr>
          <p:nvPr/>
        </p:nvSpPr>
        <p:spPr bwMode="auto">
          <a:xfrm>
            <a:off x="722313" y="1628775"/>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32" name="Rectangle: Diagonal Corners Snipped 31">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ectangle 1"/>
          <p:cNvSpPr/>
          <p:nvPr/>
        </p:nvSpPr>
        <p:spPr>
          <a:xfrm>
            <a:off x="4159867" y="3234652"/>
            <a:ext cx="85311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people</a:t>
            </a:r>
            <a:endParaRPr lang="en-GB" sz="1600" b="1" dirty="0">
              <a:effectLst/>
              <a:ea typeface="Calibri" panose="020F0502020204030204" pitchFamily="34" charset="0"/>
              <a:cs typeface="Calibri Light" panose="020F0302020204030204" pitchFamily="34" charset="0"/>
            </a:endParaRPr>
          </a:p>
        </p:txBody>
      </p:sp>
      <p:sp>
        <p:nvSpPr>
          <p:cNvPr id="3" name="Rectangle 2"/>
          <p:cNvSpPr/>
          <p:nvPr/>
        </p:nvSpPr>
        <p:spPr>
          <a:xfrm>
            <a:off x="2254467" y="3795761"/>
            <a:ext cx="808235"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called</a:t>
            </a:r>
            <a:endParaRPr lang="en-GB" sz="1600" b="1" dirty="0">
              <a:effectLst/>
              <a:ea typeface="Calibri" panose="020F0502020204030204" pitchFamily="34" charset="0"/>
              <a:cs typeface="Calibri Light" panose="020F0302020204030204" pitchFamily="34" charset="0"/>
            </a:endParaRPr>
          </a:p>
        </p:txBody>
      </p:sp>
      <p:sp>
        <p:nvSpPr>
          <p:cNvPr id="4" name="Rectangle 3"/>
          <p:cNvSpPr/>
          <p:nvPr/>
        </p:nvSpPr>
        <p:spPr>
          <a:xfrm>
            <a:off x="4292161" y="4443946"/>
            <a:ext cx="57579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Mrs</a:t>
            </a:r>
            <a:endParaRPr lang="en-GB" sz="1600" b="1" dirty="0">
              <a:effectLst/>
              <a:ea typeface="Calibri" panose="020F0502020204030204" pitchFamily="34" charset="0"/>
              <a:cs typeface="Calibri Light" panose="020F0302020204030204" pitchFamily="34" charset="0"/>
            </a:endParaRPr>
          </a:p>
        </p:txBody>
      </p:sp>
      <p:sp>
        <p:nvSpPr>
          <p:cNvPr id="5" name="Rectangle 4"/>
          <p:cNvSpPr/>
          <p:nvPr/>
        </p:nvSpPr>
        <p:spPr>
          <a:xfrm>
            <a:off x="6213322" y="3990109"/>
            <a:ext cx="691215"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their</a:t>
            </a:r>
            <a:endParaRPr lang="en-GB" sz="1600" b="1"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716211"/>
            <a:ext cx="473206"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Mr</a:t>
            </a:r>
            <a:endParaRPr lang="en-GB" sz="1600" b="1" dirty="0">
              <a:effectLst/>
              <a:ea typeface="Calibri" panose="020F0502020204030204" pitchFamily="34" charset="0"/>
              <a:cs typeface="Calibri Light" panose="020F0302020204030204" pitchFamily="34" charset="0"/>
            </a:endParaRPr>
          </a:p>
        </p:txBody>
      </p:sp>
      <p:sp>
        <p:nvSpPr>
          <p:cNvPr id="7" name="Rectangle 6"/>
          <p:cNvSpPr/>
          <p:nvPr/>
        </p:nvSpPr>
        <p:spPr>
          <a:xfrm>
            <a:off x="6604920" y="2716211"/>
            <a:ext cx="78258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asked</a:t>
            </a:r>
            <a:endParaRPr lang="en-GB" sz="1600" b="1"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441146"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oh</a:t>
            </a:r>
            <a:endParaRPr lang="en-GB" sz="1600" b="1" dirty="0">
              <a:effectLst/>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53100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57200" y="765175"/>
            <a:ext cx="8220075" cy="708025"/>
          </a:xfrm>
        </p:spPr>
        <p:txBody>
          <a:bodyPr/>
          <a:lstStyle/>
          <a:p>
            <a:pPr algn="ctr"/>
            <a:r>
              <a:rPr lang="en-GB" dirty="0"/>
              <a:t>Can you match the picture to the sentence?</a:t>
            </a:r>
          </a:p>
        </p:txBody>
      </p:sp>
      <p:sp>
        <p:nvSpPr>
          <p:cNvPr id="20483" name="Content Placeholder 21"/>
          <p:cNvSpPr>
            <a:spLocks noGrp="1"/>
          </p:cNvSpPr>
          <p:nvPr>
            <p:ph idx="1"/>
          </p:nvPr>
        </p:nvSpPr>
        <p:spPr>
          <a:xfrm>
            <a:off x="5266458" y="2497953"/>
            <a:ext cx="2950873" cy="815066"/>
          </a:xfrm>
        </p:spPr>
        <p:txBody>
          <a:bodyPr lIns="108000" tIns="108000" rIns="108000" bIns="108000">
            <a:normAutofit/>
          </a:bodyPr>
          <a:lstStyle/>
          <a:p>
            <a:r>
              <a:rPr lang="en-GB" dirty="0"/>
              <a:t>1. Oh! Don’t these clouds seem like puffs of smoke?</a:t>
            </a:r>
          </a:p>
          <a:p>
            <a:pPr eaLnBrk="1" hangingPunct="1"/>
            <a:endParaRPr lang="en-GB" altLang="en-US" dirty="0">
              <a:latin typeface="Twinkl" pitchFamily="2" charset="0"/>
            </a:endParaRPr>
          </a:p>
        </p:txBody>
      </p:sp>
      <p:sp>
        <p:nvSpPr>
          <p:cNvPr id="7" name="Rectangle: Diagonal Corners Snipped 6">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8" name="Content Placeholder 21"/>
          <p:cNvSpPr txBox="1">
            <a:spLocks/>
          </p:cNvSpPr>
          <p:nvPr/>
        </p:nvSpPr>
        <p:spPr>
          <a:xfrm>
            <a:off x="5266458" y="3314129"/>
            <a:ext cx="3244561" cy="75435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The elephant looked at the people.</a:t>
            </a:r>
          </a:p>
          <a:p>
            <a:endParaRPr lang="en-GB" altLang="en-US" dirty="0">
              <a:latin typeface="Twinkl" pitchFamily="2" charset="0"/>
            </a:endParaRPr>
          </a:p>
        </p:txBody>
      </p:sp>
      <p:sp>
        <p:nvSpPr>
          <p:cNvPr id="9" name="Content Placeholder 21"/>
          <p:cNvSpPr txBox="1">
            <a:spLocks/>
          </p:cNvSpPr>
          <p:nvPr/>
        </p:nvSpPr>
        <p:spPr>
          <a:xfrm>
            <a:off x="5266458" y="4129194"/>
            <a:ext cx="3244561" cy="75546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Mr Saturn is dancing with Mrs Fleming.</a:t>
            </a:r>
          </a:p>
          <a:p>
            <a:endParaRPr lang="en-GB" altLang="en-US" dirty="0">
              <a:latin typeface="Twinkl" pitchFamily="2" charset="0"/>
            </a:endParaRPr>
          </a:p>
        </p:txBody>
      </p:sp>
      <p:sp>
        <p:nvSpPr>
          <p:cNvPr id="10" name="Content Placeholder 21"/>
          <p:cNvSpPr txBox="1">
            <a:spLocks/>
          </p:cNvSpPr>
          <p:nvPr/>
        </p:nvSpPr>
        <p:spPr>
          <a:xfrm>
            <a:off x="5266458" y="4984472"/>
            <a:ext cx="3244561" cy="919160"/>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The monkey took their lunch.</a:t>
            </a:r>
          </a:p>
          <a:p>
            <a:endParaRPr lang="en-GB" altLang="en-US" dirty="0">
              <a:latin typeface="Twinkl" pitchFamily="2" charset="0"/>
            </a:endParaRPr>
          </a:p>
        </p:txBody>
      </p:sp>
      <p:sp>
        <p:nvSpPr>
          <p:cNvPr id="11" name="Content Placeholder 21"/>
          <p:cNvSpPr txBox="1">
            <a:spLocks/>
          </p:cNvSpPr>
          <p:nvPr/>
        </p:nvSpPr>
        <p:spPr>
          <a:xfrm>
            <a:off x="750887" y="1689100"/>
            <a:ext cx="7632700" cy="486733"/>
          </a:xfrm>
          <a:prstGeom prst="roundRect">
            <a:avLst>
              <a:gd name="adj" fmla="val 2585"/>
            </a:avLst>
          </a:prstGeom>
          <a:noFill/>
          <a:ln w="25400">
            <a:noFill/>
          </a:ln>
        </p:spPr>
        <p:txBody>
          <a:bodyPr vert="horz" lIns="108000" tIns="108000" rIns="108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Match the pictures to the right sentence. Write the sentences in order.</a:t>
            </a:r>
          </a:p>
        </p:txBody>
      </p:sp>
      <p:grpSp>
        <p:nvGrpSpPr>
          <p:cNvPr id="12" name="Group 11"/>
          <p:cNvGrpSpPr/>
          <p:nvPr/>
        </p:nvGrpSpPr>
        <p:grpSpPr>
          <a:xfrm>
            <a:off x="651859" y="2256198"/>
            <a:ext cx="2345014" cy="1870663"/>
            <a:chOff x="2647255" y="4433088"/>
            <a:chExt cx="2345014" cy="187066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55" y="4433088"/>
              <a:ext cx="2345014" cy="1870663"/>
            </a:xfrm>
            <a:prstGeom prst="rect">
              <a:avLst/>
            </a:prstGeom>
          </p:spPr>
        </p:pic>
        <p:sp>
          <p:nvSpPr>
            <p:cNvPr id="16" name="Content Placeholder 21"/>
            <p:cNvSpPr txBox="1">
              <a:spLocks/>
            </p:cNvSpPr>
            <p:nvPr/>
          </p:nvSpPr>
          <p:spPr>
            <a:xfrm>
              <a:off x="4047259" y="5837619"/>
              <a:ext cx="337706" cy="404574"/>
            </a:xfrm>
            <a:prstGeom prst="roundRect">
              <a:avLst>
                <a:gd name="adj" fmla="val 2585"/>
              </a:avLst>
            </a:prstGeom>
            <a:noFill/>
            <a:ln w="25400">
              <a:noFill/>
            </a:ln>
          </p:spPr>
          <p:txBody>
            <a:bodyPr vert="horz" lIns="108000" tIns="108000" rIns="108000" bIns="10800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a:t>
              </a:r>
            </a:p>
            <a:p>
              <a:endParaRPr lang="en-GB" altLang="en-US" dirty="0">
                <a:latin typeface="Twinkl" pitchFamily="2" charset="0"/>
              </a:endParaRPr>
            </a:p>
          </p:txBody>
        </p:sp>
      </p:grpSp>
      <p:grpSp>
        <p:nvGrpSpPr>
          <p:cNvPr id="14" name="Group 13"/>
          <p:cNvGrpSpPr/>
          <p:nvPr/>
        </p:nvGrpSpPr>
        <p:grpSpPr>
          <a:xfrm>
            <a:off x="3095900" y="2385030"/>
            <a:ext cx="1781494" cy="1275699"/>
            <a:chOff x="909310" y="2223051"/>
            <a:chExt cx="1781494" cy="1275699"/>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310" y="2223051"/>
              <a:ext cx="1781494" cy="1053899"/>
            </a:xfrm>
            <a:prstGeom prst="rect">
              <a:avLst/>
            </a:prstGeom>
          </p:spPr>
        </p:pic>
        <p:sp>
          <p:nvSpPr>
            <p:cNvPr id="17" name="Content Placeholder 21"/>
            <p:cNvSpPr txBox="1">
              <a:spLocks/>
            </p:cNvSpPr>
            <p:nvPr/>
          </p:nvSpPr>
          <p:spPr>
            <a:xfrm>
              <a:off x="2204213" y="3094176"/>
              <a:ext cx="337706" cy="404574"/>
            </a:xfrm>
            <a:prstGeom prst="roundRect">
              <a:avLst>
                <a:gd name="adj" fmla="val 2585"/>
              </a:avLst>
            </a:prstGeom>
            <a:noFill/>
            <a:ln w="25400">
              <a:noFill/>
            </a:ln>
          </p:spPr>
          <p:txBody>
            <a:bodyPr vert="horz" lIns="108000" tIns="108000" rIns="108000" bIns="10800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a:t>
              </a:r>
            </a:p>
            <a:p>
              <a:endParaRPr lang="en-GB" altLang="en-US" dirty="0">
                <a:latin typeface="Twinkl" pitchFamily="2" charset="0"/>
              </a:endParaRPr>
            </a:p>
          </p:txBody>
        </p:sp>
      </p:grpSp>
      <p:grpSp>
        <p:nvGrpSpPr>
          <p:cNvPr id="13" name="Group 12"/>
          <p:cNvGrpSpPr/>
          <p:nvPr/>
        </p:nvGrpSpPr>
        <p:grpSpPr>
          <a:xfrm>
            <a:off x="651859" y="4126861"/>
            <a:ext cx="1905898" cy="2189553"/>
            <a:chOff x="2897845" y="2096754"/>
            <a:chExt cx="1905898" cy="2189553"/>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7845" y="2096754"/>
              <a:ext cx="1843834" cy="2189553"/>
            </a:xfrm>
            <a:prstGeom prst="rect">
              <a:avLst/>
            </a:prstGeom>
          </p:spPr>
        </p:pic>
        <p:sp>
          <p:nvSpPr>
            <p:cNvPr id="18" name="Content Placeholder 21"/>
            <p:cNvSpPr txBox="1">
              <a:spLocks/>
            </p:cNvSpPr>
            <p:nvPr/>
          </p:nvSpPr>
          <p:spPr>
            <a:xfrm>
              <a:off x="4466037" y="3563883"/>
              <a:ext cx="337706" cy="404574"/>
            </a:xfrm>
            <a:prstGeom prst="roundRect">
              <a:avLst>
                <a:gd name="adj" fmla="val 2585"/>
              </a:avLst>
            </a:prstGeom>
            <a:noFill/>
            <a:ln w="25400">
              <a:noFill/>
            </a:ln>
          </p:spPr>
          <p:txBody>
            <a:bodyPr vert="horz" lIns="108000" tIns="108000" rIns="108000" bIns="10800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t>
              </a:r>
            </a:p>
            <a:p>
              <a:endParaRPr lang="en-GB" altLang="en-US" dirty="0">
                <a:latin typeface="Twinkl" pitchFamily="2" charset="0"/>
              </a:endParaRPr>
            </a:p>
          </p:txBody>
        </p:sp>
      </p:grpSp>
      <p:sp>
        <p:nvSpPr>
          <p:cNvPr id="29" name="Rounded Rectangle 28"/>
          <p:cNvSpPr/>
          <p:nvPr/>
        </p:nvSpPr>
        <p:spPr>
          <a:xfrm>
            <a:off x="4976421" y="2256198"/>
            <a:ext cx="3616861" cy="3742366"/>
          </a:xfrm>
          <a:prstGeom prst="round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21"/>
          <p:cNvSpPr txBox="1">
            <a:spLocks/>
          </p:cNvSpPr>
          <p:nvPr/>
        </p:nvSpPr>
        <p:spPr>
          <a:xfrm>
            <a:off x="5266458" y="2497953"/>
            <a:ext cx="2950873" cy="815066"/>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a:t>
            </a:r>
            <a:r>
              <a:rPr lang="en-GB" b="1" dirty="0"/>
              <a:t>Oh</a:t>
            </a:r>
            <a:r>
              <a:rPr lang="en-GB" dirty="0"/>
              <a:t>! Don’t these clouds seem like puffs of smoke?</a:t>
            </a:r>
          </a:p>
          <a:p>
            <a:endParaRPr lang="en-GB" altLang="en-US" dirty="0">
              <a:latin typeface="Twinkl" pitchFamily="2" charset="0"/>
            </a:endParaRPr>
          </a:p>
        </p:txBody>
      </p:sp>
      <p:sp>
        <p:nvSpPr>
          <p:cNvPr id="31" name="Content Placeholder 21"/>
          <p:cNvSpPr txBox="1">
            <a:spLocks/>
          </p:cNvSpPr>
          <p:nvPr/>
        </p:nvSpPr>
        <p:spPr>
          <a:xfrm>
            <a:off x="5266458" y="3314129"/>
            <a:ext cx="3244561" cy="75435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The elephant </a:t>
            </a:r>
            <a:r>
              <a:rPr lang="en-GB" b="1" dirty="0"/>
              <a:t>looked</a:t>
            </a:r>
            <a:r>
              <a:rPr lang="en-GB" dirty="0"/>
              <a:t> at the people.</a:t>
            </a:r>
          </a:p>
          <a:p>
            <a:endParaRPr lang="en-GB" altLang="en-US" dirty="0">
              <a:latin typeface="Twinkl" pitchFamily="2" charset="0"/>
            </a:endParaRPr>
          </a:p>
        </p:txBody>
      </p:sp>
      <p:sp>
        <p:nvSpPr>
          <p:cNvPr id="32" name="Content Placeholder 21"/>
          <p:cNvSpPr txBox="1">
            <a:spLocks/>
          </p:cNvSpPr>
          <p:nvPr/>
        </p:nvSpPr>
        <p:spPr>
          <a:xfrm>
            <a:off x="5266458" y="4129194"/>
            <a:ext cx="3244561" cy="75546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a:t>
            </a:r>
            <a:r>
              <a:rPr lang="en-GB" b="1" dirty="0"/>
              <a:t>Mr</a:t>
            </a:r>
            <a:r>
              <a:rPr lang="en-GB" dirty="0"/>
              <a:t> Saturn is dancing with </a:t>
            </a:r>
            <a:r>
              <a:rPr lang="en-GB" b="1" dirty="0"/>
              <a:t>Mrs</a:t>
            </a:r>
            <a:r>
              <a:rPr lang="en-GB" dirty="0"/>
              <a:t> Fleming.</a:t>
            </a:r>
          </a:p>
          <a:p>
            <a:endParaRPr lang="en-GB" altLang="en-US" dirty="0">
              <a:latin typeface="Twinkl" pitchFamily="2" charset="0"/>
            </a:endParaRPr>
          </a:p>
        </p:txBody>
      </p:sp>
      <p:sp>
        <p:nvSpPr>
          <p:cNvPr id="33" name="Content Placeholder 21"/>
          <p:cNvSpPr txBox="1">
            <a:spLocks/>
          </p:cNvSpPr>
          <p:nvPr/>
        </p:nvSpPr>
        <p:spPr>
          <a:xfrm>
            <a:off x="5266458" y="4984472"/>
            <a:ext cx="3244561" cy="919160"/>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The monkey took </a:t>
            </a:r>
            <a:r>
              <a:rPr lang="en-GB" b="1" dirty="0"/>
              <a:t>their</a:t>
            </a:r>
            <a:r>
              <a:rPr lang="en-GB" dirty="0"/>
              <a:t> lunch.</a:t>
            </a:r>
          </a:p>
          <a:p>
            <a:endParaRPr lang="en-GB" altLang="en-US" dirty="0">
              <a:latin typeface="Twinkl" pitchFamily="2" charset="0"/>
            </a:endParaRPr>
          </a:p>
        </p:txBody>
      </p:sp>
      <p:grpSp>
        <p:nvGrpSpPr>
          <p:cNvPr id="20" name="Group 19"/>
          <p:cNvGrpSpPr/>
          <p:nvPr/>
        </p:nvGrpSpPr>
        <p:grpSpPr>
          <a:xfrm>
            <a:off x="3116908" y="3648126"/>
            <a:ext cx="1545429" cy="2623261"/>
            <a:chOff x="3116908" y="3648126"/>
            <a:chExt cx="1545429" cy="2623261"/>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6908" y="3648126"/>
              <a:ext cx="1545429" cy="2623261"/>
            </a:xfrm>
            <a:prstGeom prst="rect">
              <a:avLst/>
            </a:prstGeom>
          </p:spPr>
        </p:pic>
        <p:sp>
          <p:nvSpPr>
            <p:cNvPr id="27" name="Content Placeholder 21"/>
            <p:cNvSpPr txBox="1">
              <a:spLocks/>
            </p:cNvSpPr>
            <p:nvPr/>
          </p:nvSpPr>
          <p:spPr>
            <a:xfrm>
              <a:off x="4059311" y="5593990"/>
              <a:ext cx="337706" cy="404574"/>
            </a:xfrm>
            <a:prstGeom prst="roundRect">
              <a:avLst>
                <a:gd name="adj" fmla="val 2585"/>
              </a:avLst>
            </a:prstGeom>
            <a:noFill/>
            <a:ln w="25400">
              <a:noFill/>
            </a:ln>
          </p:spPr>
          <p:txBody>
            <a:bodyPr vert="horz" lIns="108000" tIns="108000" rIns="108000" bIns="10800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a:t>
              </a:r>
            </a:p>
            <a:p>
              <a:endParaRPr lang="en-GB" altLang="en-US" dirty="0">
                <a:latin typeface="Twinkl" pitchFamily="2" charset="0"/>
              </a:endParaRPr>
            </a:p>
          </p:txBody>
        </p:sp>
      </p:grpSp>
    </p:spTree>
    <p:extLst>
      <p:ext uri="{BB962C8B-B14F-4D97-AF65-F5344CB8AC3E}">
        <p14:creationId xmlns:p14="http://schemas.microsoft.com/office/powerpoint/2010/main" val="31374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ounded Rectangle 14"/>
          <p:cNvSpPr/>
          <p:nvPr/>
        </p:nvSpPr>
        <p:spPr>
          <a:xfrm>
            <a:off x="4976421" y="2256198"/>
            <a:ext cx="3616861" cy="3742366"/>
          </a:xfrm>
          <a:prstGeom prst="round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82" name="Title 20"/>
          <p:cNvSpPr>
            <a:spLocks noGrp="1"/>
          </p:cNvSpPr>
          <p:nvPr>
            <p:ph type="title"/>
          </p:nvPr>
        </p:nvSpPr>
        <p:spPr>
          <a:xfrm>
            <a:off x="457200" y="765175"/>
            <a:ext cx="8220075" cy="708025"/>
          </a:xfrm>
        </p:spPr>
        <p:txBody>
          <a:bodyPr/>
          <a:lstStyle/>
          <a:p>
            <a:pPr algn="ctr"/>
            <a:r>
              <a:rPr lang="en-GB" dirty="0"/>
              <a:t>Can you match the picture to the sentence?</a:t>
            </a:r>
          </a:p>
        </p:txBody>
      </p:sp>
      <p:sp>
        <p:nvSpPr>
          <p:cNvPr id="20483" name="Content Placeholder 21"/>
          <p:cNvSpPr>
            <a:spLocks noGrp="1"/>
          </p:cNvSpPr>
          <p:nvPr>
            <p:ph idx="1"/>
          </p:nvPr>
        </p:nvSpPr>
        <p:spPr>
          <a:xfrm>
            <a:off x="5266458" y="2497953"/>
            <a:ext cx="2950873" cy="815066"/>
          </a:xfrm>
        </p:spPr>
        <p:txBody>
          <a:bodyPr lIns="108000" tIns="108000" rIns="108000" bIns="108000">
            <a:normAutofit/>
          </a:bodyPr>
          <a:lstStyle/>
          <a:p>
            <a:r>
              <a:rPr lang="en-GB" dirty="0"/>
              <a:t>1. </a:t>
            </a:r>
            <a:r>
              <a:rPr lang="en-GB" b="1" dirty="0"/>
              <a:t>Oh</a:t>
            </a:r>
            <a:r>
              <a:rPr lang="en-GB" dirty="0"/>
              <a:t>! Don’t these clouds seem like puffs of smoke?</a:t>
            </a:r>
          </a:p>
          <a:p>
            <a:pPr eaLnBrk="1" hangingPunct="1"/>
            <a:endParaRPr lang="en-GB" altLang="en-US" dirty="0">
              <a:latin typeface="Twinkl" pitchFamily="2" charset="0"/>
            </a:endParaRPr>
          </a:p>
        </p:txBody>
      </p:sp>
      <p:sp>
        <p:nvSpPr>
          <p:cNvPr id="7" name="Rectangle: Diagonal Corners Snipped 6">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8" name="Content Placeholder 21"/>
          <p:cNvSpPr txBox="1">
            <a:spLocks/>
          </p:cNvSpPr>
          <p:nvPr/>
        </p:nvSpPr>
        <p:spPr>
          <a:xfrm>
            <a:off x="5266458" y="3314129"/>
            <a:ext cx="3244561" cy="75435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The elephant </a:t>
            </a:r>
            <a:r>
              <a:rPr lang="en-GB" b="1" dirty="0"/>
              <a:t>looked</a:t>
            </a:r>
            <a:r>
              <a:rPr lang="en-GB" dirty="0"/>
              <a:t> at the people.</a:t>
            </a:r>
          </a:p>
          <a:p>
            <a:endParaRPr lang="en-GB" altLang="en-US" dirty="0">
              <a:latin typeface="Twinkl" pitchFamily="2" charset="0"/>
            </a:endParaRPr>
          </a:p>
        </p:txBody>
      </p:sp>
      <p:sp>
        <p:nvSpPr>
          <p:cNvPr id="9" name="Content Placeholder 21"/>
          <p:cNvSpPr txBox="1">
            <a:spLocks/>
          </p:cNvSpPr>
          <p:nvPr/>
        </p:nvSpPr>
        <p:spPr>
          <a:xfrm>
            <a:off x="5266458" y="4129194"/>
            <a:ext cx="3244561" cy="75546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a:t>
            </a:r>
            <a:r>
              <a:rPr lang="en-GB" b="1" dirty="0"/>
              <a:t>Mr</a:t>
            </a:r>
            <a:r>
              <a:rPr lang="en-GB" dirty="0"/>
              <a:t> Saturn is dancing with </a:t>
            </a:r>
            <a:r>
              <a:rPr lang="en-GB" b="1" dirty="0"/>
              <a:t>Mrs</a:t>
            </a:r>
            <a:r>
              <a:rPr lang="en-GB" dirty="0"/>
              <a:t> Fleming.</a:t>
            </a:r>
          </a:p>
          <a:p>
            <a:endParaRPr lang="en-GB" altLang="en-US" dirty="0">
              <a:latin typeface="Twinkl" pitchFamily="2" charset="0"/>
            </a:endParaRPr>
          </a:p>
        </p:txBody>
      </p:sp>
      <p:sp>
        <p:nvSpPr>
          <p:cNvPr id="10" name="Content Placeholder 21"/>
          <p:cNvSpPr txBox="1">
            <a:spLocks/>
          </p:cNvSpPr>
          <p:nvPr/>
        </p:nvSpPr>
        <p:spPr>
          <a:xfrm>
            <a:off x="5266458" y="4984472"/>
            <a:ext cx="3244561" cy="919160"/>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The monkey took </a:t>
            </a:r>
            <a:r>
              <a:rPr lang="en-GB" b="1" dirty="0"/>
              <a:t>their</a:t>
            </a:r>
            <a:r>
              <a:rPr lang="en-GB" dirty="0"/>
              <a:t> lunch.</a:t>
            </a:r>
          </a:p>
          <a:p>
            <a:endParaRPr lang="en-GB" altLang="en-US" dirty="0">
              <a:latin typeface="Twinkl" pitchFamily="2" charset="0"/>
            </a:endParaRPr>
          </a:p>
        </p:txBody>
      </p:sp>
      <p:sp>
        <p:nvSpPr>
          <p:cNvPr id="11" name="Content Placeholder 21"/>
          <p:cNvSpPr txBox="1">
            <a:spLocks/>
          </p:cNvSpPr>
          <p:nvPr/>
        </p:nvSpPr>
        <p:spPr>
          <a:xfrm>
            <a:off x="750887" y="1689100"/>
            <a:ext cx="7632700" cy="486733"/>
          </a:xfrm>
          <a:prstGeom prst="roundRect">
            <a:avLst>
              <a:gd name="adj" fmla="val 2585"/>
            </a:avLst>
          </a:prstGeom>
          <a:noFill/>
          <a:ln w="25400">
            <a:noFill/>
          </a:ln>
        </p:spPr>
        <p:txBody>
          <a:bodyPr vert="horz" lIns="108000" tIns="108000" rIns="108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Match the pictures to the right sentence. Write the sentences in order.</a:t>
            </a:r>
          </a:p>
        </p:txBody>
      </p:sp>
      <p:grpSp>
        <p:nvGrpSpPr>
          <p:cNvPr id="12" name="Group 11"/>
          <p:cNvGrpSpPr/>
          <p:nvPr/>
        </p:nvGrpSpPr>
        <p:grpSpPr>
          <a:xfrm>
            <a:off x="651859" y="2256198"/>
            <a:ext cx="2345014" cy="1870663"/>
            <a:chOff x="2647255" y="4433088"/>
            <a:chExt cx="2345014" cy="187066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55" y="4433088"/>
              <a:ext cx="2345014" cy="1870663"/>
            </a:xfrm>
            <a:prstGeom prst="rect">
              <a:avLst/>
            </a:prstGeom>
          </p:spPr>
        </p:pic>
        <p:sp>
          <p:nvSpPr>
            <p:cNvPr id="16" name="Content Placeholder 21"/>
            <p:cNvSpPr txBox="1">
              <a:spLocks/>
            </p:cNvSpPr>
            <p:nvPr/>
          </p:nvSpPr>
          <p:spPr>
            <a:xfrm>
              <a:off x="4047259" y="5837619"/>
              <a:ext cx="337706" cy="404574"/>
            </a:xfrm>
            <a:prstGeom prst="roundRect">
              <a:avLst>
                <a:gd name="adj" fmla="val 2585"/>
              </a:avLst>
            </a:prstGeom>
            <a:noFill/>
            <a:ln w="25400">
              <a:noFill/>
            </a:ln>
          </p:spPr>
          <p:txBody>
            <a:bodyPr vert="horz" lIns="108000" tIns="108000" rIns="108000" bIns="10800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a:t>
              </a:r>
            </a:p>
            <a:p>
              <a:endParaRPr lang="en-GB" altLang="en-US" dirty="0">
                <a:latin typeface="Twinkl" pitchFamily="2" charset="0"/>
              </a:endParaRPr>
            </a:p>
          </p:txBody>
        </p:sp>
      </p:grpSp>
      <p:grpSp>
        <p:nvGrpSpPr>
          <p:cNvPr id="14" name="Group 13"/>
          <p:cNvGrpSpPr/>
          <p:nvPr/>
        </p:nvGrpSpPr>
        <p:grpSpPr>
          <a:xfrm>
            <a:off x="3095900" y="2385030"/>
            <a:ext cx="1781494" cy="1275699"/>
            <a:chOff x="909310" y="2223051"/>
            <a:chExt cx="1781494" cy="1275699"/>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310" y="2223051"/>
              <a:ext cx="1781494" cy="1053899"/>
            </a:xfrm>
            <a:prstGeom prst="rect">
              <a:avLst/>
            </a:prstGeom>
          </p:spPr>
        </p:pic>
        <p:sp>
          <p:nvSpPr>
            <p:cNvPr id="17" name="Content Placeholder 21"/>
            <p:cNvSpPr txBox="1">
              <a:spLocks/>
            </p:cNvSpPr>
            <p:nvPr/>
          </p:nvSpPr>
          <p:spPr>
            <a:xfrm>
              <a:off x="2204213" y="3094176"/>
              <a:ext cx="337706" cy="404574"/>
            </a:xfrm>
            <a:prstGeom prst="roundRect">
              <a:avLst>
                <a:gd name="adj" fmla="val 2585"/>
              </a:avLst>
            </a:prstGeom>
            <a:noFill/>
            <a:ln w="25400">
              <a:noFill/>
            </a:ln>
          </p:spPr>
          <p:txBody>
            <a:bodyPr vert="horz" lIns="108000" tIns="108000" rIns="108000" bIns="10800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a:t>
              </a:r>
            </a:p>
            <a:p>
              <a:endParaRPr lang="en-GB" altLang="en-US" dirty="0">
                <a:latin typeface="Twinkl" pitchFamily="2" charset="0"/>
              </a:endParaRPr>
            </a:p>
          </p:txBody>
        </p:sp>
      </p:grpSp>
      <p:grpSp>
        <p:nvGrpSpPr>
          <p:cNvPr id="13" name="Group 12"/>
          <p:cNvGrpSpPr/>
          <p:nvPr/>
        </p:nvGrpSpPr>
        <p:grpSpPr>
          <a:xfrm>
            <a:off x="651859" y="4126861"/>
            <a:ext cx="1905898" cy="2189553"/>
            <a:chOff x="2897845" y="2096754"/>
            <a:chExt cx="1905898" cy="2189553"/>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7845" y="2096754"/>
              <a:ext cx="1843834" cy="2189553"/>
            </a:xfrm>
            <a:prstGeom prst="rect">
              <a:avLst/>
            </a:prstGeom>
          </p:spPr>
        </p:pic>
        <p:sp>
          <p:nvSpPr>
            <p:cNvPr id="18" name="Content Placeholder 21"/>
            <p:cNvSpPr txBox="1">
              <a:spLocks/>
            </p:cNvSpPr>
            <p:nvPr/>
          </p:nvSpPr>
          <p:spPr>
            <a:xfrm>
              <a:off x="4466037" y="3563883"/>
              <a:ext cx="337706" cy="404574"/>
            </a:xfrm>
            <a:prstGeom prst="roundRect">
              <a:avLst>
                <a:gd name="adj" fmla="val 2585"/>
              </a:avLst>
            </a:prstGeom>
            <a:noFill/>
            <a:ln w="25400">
              <a:noFill/>
            </a:ln>
          </p:spPr>
          <p:txBody>
            <a:bodyPr vert="horz" lIns="108000" tIns="108000" rIns="108000" bIns="10800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t>
              </a:r>
            </a:p>
            <a:p>
              <a:endParaRPr lang="en-GB" altLang="en-US" dirty="0">
                <a:latin typeface="Twinkl" pitchFamily="2" charset="0"/>
              </a:endParaRPr>
            </a:p>
          </p:txBody>
        </p:sp>
      </p:grpSp>
      <p:grpSp>
        <p:nvGrpSpPr>
          <p:cNvPr id="22" name="Group 21"/>
          <p:cNvGrpSpPr/>
          <p:nvPr/>
        </p:nvGrpSpPr>
        <p:grpSpPr>
          <a:xfrm>
            <a:off x="3116908" y="3648126"/>
            <a:ext cx="1545429" cy="2623261"/>
            <a:chOff x="3116908" y="3648126"/>
            <a:chExt cx="1545429" cy="2623261"/>
          </a:xfrm>
        </p:grpSpPr>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6908" y="3648126"/>
              <a:ext cx="1545429" cy="2623261"/>
            </a:xfrm>
            <a:prstGeom prst="rect">
              <a:avLst/>
            </a:prstGeom>
          </p:spPr>
        </p:pic>
        <p:sp>
          <p:nvSpPr>
            <p:cNvPr id="24" name="Content Placeholder 21"/>
            <p:cNvSpPr txBox="1">
              <a:spLocks/>
            </p:cNvSpPr>
            <p:nvPr/>
          </p:nvSpPr>
          <p:spPr>
            <a:xfrm>
              <a:off x="4059311" y="5593990"/>
              <a:ext cx="337706" cy="404574"/>
            </a:xfrm>
            <a:prstGeom prst="roundRect">
              <a:avLst>
                <a:gd name="adj" fmla="val 2585"/>
              </a:avLst>
            </a:prstGeom>
            <a:noFill/>
            <a:ln w="25400">
              <a:noFill/>
            </a:ln>
          </p:spPr>
          <p:txBody>
            <a:bodyPr vert="horz" lIns="108000" tIns="108000" rIns="108000" bIns="10800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a:t>
              </a:r>
            </a:p>
            <a:p>
              <a:endParaRPr lang="en-GB" altLang="en-US" dirty="0">
                <a:latin typeface="Twinkl" pitchFamily="2" charset="0"/>
              </a:endParaRPr>
            </a:p>
          </p:txBody>
        </p:sp>
      </p:grpSp>
    </p:spTree>
    <p:extLst>
      <p:ext uri="{BB962C8B-B14F-4D97-AF65-F5344CB8AC3E}">
        <p14:creationId xmlns:p14="http://schemas.microsoft.com/office/powerpoint/2010/main" val="311526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20"/>
          <p:cNvSpPr>
            <a:spLocks noGrp="1"/>
          </p:cNvSpPr>
          <p:nvPr>
            <p:ph type="title"/>
          </p:nvPr>
        </p:nvSpPr>
        <p:spPr>
          <a:xfrm>
            <a:off x="457200" y="765175"/>
            <a:ext cx="8220075" cy="708025"/>
          </a:xfrm>
        </p:spPr>
        <p:txBody>
          <a:bodyPr/>
          <a:lstStyle/>
          <a:p>
            <a:pPr algn="ctr"/>
            <a:r>
              <a:rPr lang="en-GB" sz="3200" dirty="0">
                <a:latin typeface="+mn-lt"/>
              </a:rPr>
              <a:t>Can you write a sentence about this picture?</a:t>
            </a:r>
          </a:p>
        </p:txBody>
      </p:sp>
      <p:sp>
        <p:nvSpPr>
          <p:cNvPr id="18" name="Rectangle: Diagonal Corners Snipped 17">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15" name="Content Placeholder 21"/>
          <p:cNvSpPr txBox="1">
            <a:spLocks/>
          </p:cNvSpPr>
          <p:nvPr/>
        </p:nvSpPr>
        <p:spPr>
          <a:xfrm>
            <a:off x="750887" y="1689100"/>
            <a:ext cx="7632700" cy="486733"/>
          </a:xfrm>
          <a:prstGeom prst="roundRect">
            <a:avLst>
              <a:gd name="adj" fmla="val 2585"/>
            </a:avLst>
          </a:prstGeom>
          <a:noFill/>
          <a:ln w="25400">
            <a:noFill/>
          </a:ln>
        </p:spPr>
        <p:txBody>
          <a:bodyPr vert="horz" lIns="108000" tIns="108000" rIns="108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Can you write a sentence using </a:t>
            </a:r>
            <a:r>
              <a:rPr lang="en-GB" b="1" dirty="0"/>
              <a:t>people</a:t>
            </a:r>
            <a:r>
              <a:rPr lang="en-GB" dirty="0"/>
              <a:t>, </a:t>
            </a:r>
            <a:r>
              <a:rPr lang="en-GB" b="1" dirty="0"/>
              <a:t>looked </a:t>
            </a:r>
            <a:r>
              <a:rPr lang="en-GB" dirty="0"/>
              <a:t>and </a:t>
            </a:r>
            <a:r>
              <a:rPr lang="en-GB" b="1" dirty="0"/>
              <a:t>their</a:t>
            </a:r>
            <a:r>
              <a:rPr lang="en-GB"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6984" y="2299472"/>
            <a:ext cx="1303175" cy="384919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485" y="2299472"/>
            <a:ext cx="6676053" cy="4008368"/>
          </a:xfrm>
          <a:prstGeom prst="rect">
            <a:avLst/>
          </a:prstGeom>
        </p:spPr>
      </p:pic>
    </p:spTree>
    <p:extLst>
      <p:ext uri="{BB962C8B-B14F-4D97-AF65-F5344CB8AC3E}">
        <p14:creationId xmlns:p14="http://schemas.microsoft.com/office/powerpoint/2010/main" val="135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523111"/>
            <a:ext cx="8137524" cy="252687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161737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200" dirty="0">
                <a:latin typeface="+mn-lt"/>
              </a:rPr>
              <a:t>To the Teacher:</a:t>
            </a:r>
          </a:p>
        </p:txBody>
      </p:sp>
      <p:sp>
        <p:nvSpPr>
          <p:cNvPr id="16" name="Content Placeholder 15"/>
          <p:cNvSpPr>
            <a:spLocks noGrp="1"/>
          </p:cNvSpPr>
          <p:nvPr>
            <p:ph idx="4294967295"/>
          </p:nvPr>
        </p:nvSpPr>
        <p:spPr>
          <a:xfrm>
            <a:off x="628650" y="1127760"/>
            <a:ext cx="7886700" cy="1409700"/>
          </a:xfrm>
        </p:spPr>
        <p:txBody>
          <a:bodyPr>
            <a:noAutofit/>
          </a:bodyPr>
          <a:lstStyle/>
          <a:p>
            <a:pPr marL="0" indent="0">
              <a:buNone/>
            </a:pPr>
            <a:r>
              <a:rPr lang="en-US" dirty="0"/>
              <a:t>These activities require no preparation, but children will need writing equipment for some activities.</a:t>
            </a:r>
            <a:endParaRPr lang="en-GB" dirty="0"/>
          </a:p>
        </p:txBody>
      </p:sp>
      <p:sp>
        <p:nvSpPr>
          <p:cNvPr id="20" name="Content Placeholder 15"/>
          <p:cNvSpPr txBox="1">
            <a:spLocks/>
          </p:cNvSpPr>
          <p:nvPr/>
        </p:nvSpPr>
        <p:spPr>
          <a:xfrm>
            <a:off x="628650" y="2917501"/>
            <a:ext cx="7886700" cy="2132481"/>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n-lt"/>
              </a:rPr>
              <a:t>Slides are editable as for some of the activities you may wish to change the wording. For example, depending upon whether parents are involved or children are working independently, if you wish an activity to be a talk activity or you would prefer children to record their answers.</a:t>
            </a:r>
            <a:endParaRPr lang="en-GB" dirty="0">
              <a:latin typeface="+mn-lt"/>
            </a:endParaRPr>
          </a:p>
        </p:txBody>
      </p:sp>
    </p:spTree>
    <p:extLst>
      <p:ext uri="{BB962C8B-B14F-4D97-AF65-F5344CB8AC3E}">
        <p14:creationId xmlns:p14="http://schemas.microsoft.com/office/powerpoint/2010/main" val="4472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200" dirty="0">
                <a:latin typeface="+mn-lt"/>
              </a:rPr>
              <a:t>Select an Activity</a:t>
            </a:r>
          </a:p>
        </p:txBody>
      </p:sp>
      <p:sp>
        <p:nvSpPr>
          <p:cNvPr id="4" name="TextBox 71">
            <a:hlinkClick r:id="rId2" action="ppaction://hlinksldjump"/>
          </p:cNvPr>
          <p:cNvSpPr txBox="1">
            <a:spLocks noChangeArrowheads="1"/>
          </p:cNvSpPr>
          <p:nvPr/>
        </p:nvSpPr>
        <p:spPr bwMode="auto">
          <a:xfrm>
            <a:off x="562026" y="1373908"/>
            <a:ext cx="1738398"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err="1">
                <a:solidFill>
                  <a:schemeClr val="bg1"/>
                </a:solidFill>
                <a:latin typeface="Twinkl" pitchFamily="2" charset="0"/>
              </a:rPr>
              <a:t>Wordsearch</a:t>
            </a:r>
            <a:endParaRPr lang="en-GB" altLang="en-US" dirty="0">
              <a:solidFill>
                <a:schemeClr val="bg1"/>
              </a:solidFill>
              <a:latin typeface="Twinkl" pitchFamily="2" charset="0"/>
            </a:endParaRPr>
          </a:p>
        </p:txBody>
      </p:sp>
      <p:sp>
        <p:nvSpPr>
          <p:cNvPr id="5" name="TextBox 71">
            <a:hlinkClick r:id="rId3" action="ppaction://hlinksldjump"/>
          </p:cNvPr>
          <p:cNvSpPr txBox="1">
            <a:spLocks noChangeArrowheads="1"/>
          </p:cNvSpPr>
          <p:nvPr/>
        </p:nvSpPr>
        <p:spPr bwMode="auto">
          <a:xfrm>
            <a:off x="2628225" y="1373908"/>
            <a:ext cx="1735698"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picture</a:t>
            </a:r>
          </a:p>
        </p:txBody>
      </p:sp>
      <p:sp>
        <p:nvSpPr>
          <p:cNvPr id="6" name="TextBox 71">
            <a:hlinkClick r:id="rId4" action="ppaction://hlinksldjump"/>
          </p:cNvPr>
          <p:cNvSpPr txBox="1">
            <a:spLocks noChangeArrowheads="1"/>
          </p:cNvSpPr>
          <p:nvPr/>
        </p:nvSpPr>
        <p:spPr bwMode="auto">
          <a:xfrm>
            <a:off x="4689340" y="1373908"/>
            <a:ext cx="1738398"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a sentence and draw a picture</a:t>
            </a:r>
          </a:p>
        </p:txBody>
      </p:sp>
      <p:sp>
        <p:nvSpPr>
          <p:cNvPr id="8" name="TextBox 71">
            <a:hlinkClick r:id="rId5" action="ppaction://hlinksldjump"/>
          </p:cNvPr>
          <p:cNvSpPr txBox="1">
            <a:spLocks noChangeArrowheads="1"/>
          </p:cNvSpPr>
          <p:nvPr/>
        </p:nvSpPr>
        <p:spPr bwMode="auto">
          <a:xfrm>
            <a:off x="6753155" y="1373908"/>
            <a:ext cx="1738398"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read the words?</a:t>
            </a:r>
          </a:p>
        </p:txBody>
      </p:sp>
      <p:sp>
        <p:nvSpPr>
          <p:cNvPr id="9" name="TextBox 71">
            <a:hlinkClick r:id="rId6" action="ppaction://hlinksldjump"/>
          </p:cNvPr>
          <p:cNvSpPr txBox="1">
            <a:spLocks noChangeArrowheads="1"/>
          </p:cNvSpPr>
          <p:nvPr/>
        </p:nvSpPr>
        <p:spPr bwMode="auto">
          <a:xfrm>
            <a:off x="561233" y="3143104"/>
            <a:ext cx="1735700"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help Pirate Pete?</a:t>
            </a:r>
          </a:p>
        </p:txBody>
      </p:sp>
      <p:sp>
        <p:nvSpPr>
          <p:cNvPr id="10" name="TextBox 71">
            <a:hlinkClick r:id="rId7" action="ppaction://hlinksldjump"/>
          </p:cNvPr>
          <p:cNvSpPr txBox="1">
            <a:spLocks noChangeArrowheads="1"/>
          </p:cNvSpPr>
          <p:nvPr/>
        </p:nvSpPr>
        <p:spPr bwMode="auto">
          <a:xfrm>
            <a:off x="2622826" y="3143103"/>
            <a:ext cx="1741097"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spot the common exception words?</a:t>
            </a:r>
          </a:p>
        </p:txBody>
      </p:sp>
      <p:sp>
        <p:nvSpPr>
          <p:cNvPr id="81" name="TextBox 71">
            <a:hlinkClick r:id="rId8" action="ppaction://hlinksldjump"/>
          </p:cNvPr>
          <p:cNvSpPr txBox="1">
            <a:spLocks noChangeArrowheads="1"/>
          </p:cNvSpPr>
          <p:nvPr/>
        </p:nvSpPr>
        <p:spPr bwMode="auto">
          <a:xfrm>
            <a:off x="4686165" y="3145803"/>
            <a:ext cx="1738399" cy="13118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 </a:t>
            </a:r>
          </a:p>
        </p:txBody>
      </p:sp>
      <p:sp>
        <p:nvSpPr>
          <p:cNvPr id="82" name="TextBox 71">
            <a:hlinkClick r:id="rId9" action="ppaction://hlinksldjump"/>
          </p:cNvPr>
          <p:cNvSpPr txBox="1">
            <a:spLocks noChangeArrowheads="1"/>
          </p:cNvSpPr>
          <p:nvPr/>
        </p:nvSpPr>
        <p:spPr bwMode="auto">
          <a:xfrm>
            <a:off x="6753155" y="3143105"/>
            <a:ext cx="1735700" cy="1314595"/>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and read the words</a:t>
            </a:r>
          </a:p>
        </p:txBody>
      </p:sp>
      <p:sp>
        <p:nvSpPr>
          <p:cNvPr id="83" name="TextBox 71">
            <a:hlinkClick r:id="rId10" action="ppaction://hlinksldjump"/>
          </p:cNvPr>
          <p:cNvSpPr txBox="1">
            <a:spLocks noChangeArrowheads="1"/>
          </p:cNvSpPr>
          <p:nvPr/>
        </p:nvSpPr>
        <p:spPr bwMode="auto">
          <a:xfrm>
            <a:off x="569962" y="4912300"/>
            <a:ext cx="1738398" cy="1314595"/>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find the missing letters?</a:t>
            </a:r>
          </a:p>
        </p:txBody>
      </p:sp>
      <p:sp>
        <p:nvSpPr>
          <p:cNvPr id="85" name="TextBox 71">
            <a:hlinkClick r:id="rId11" action="ppaction://hlinksldjump"/>
          </p:cNvPr>
          <p:cNvSpPr txBox="1">
            <a:spLocks noChangeArrowheads="1"/>
          </p:cNvSpPr>
          <p:nvPr/>
        </p:nvSpPr>
        <p:spPr bwMode="auto">
          <a:xfrm>
            <a:off x="2622826" y="4912300"/>
            <a:ext cx="1738398" cy="1314595"/>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Unscramble the letters</a:t>
            </a:r>
          </a:p>
        </p:txBody>
      </p:sp>
      <p:sp>
        <p:nvSpPr>
          <p:cNvPr id="86" name="TextBox 71">
            <a:hlinkClick r:id="rId12" action="ppaction://hlinksldjump"/>
          </p:cNvPr>
          <p:cNvSpPr txBox="1">
            <a:spLocks noChangeArrowheads="1"/>
          </p:cNvSpPr>
          <p:nvPr/>
        </p:nvSpPr>
        <p:spPr bwMode="auto">
          <a:xfrm>
            <a:off x="4697593" y="4912298"/>
            <a:ext cx="1732999" cy="1314595"/>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Match the picture to the sentence</a:t>
            </a:r>
          </a:p>
        </p:txBody>
      </p:sp>
      <p:sp>
        <p:nvSpPr>
          <p:cNvPr id="87" name="TextBox 71">
            <a:hlinkClick r:id="rId13" action="ppaction://hlinksldjump"/>
          </p:cNvPr>
          <p:cNvSpPr txBox="1">
            <a:spLocks noChangeArrowheads="1"/>
          </p:cNvSpPr>
          <p:nvPr/>
        </p:nvSpPr>
        <p:spPr bwMode="auto">
          <a:xfrm>
            <a:off x="6750457" y="4912299"/>
            <a:ext cx="1738398" cy="1314595"/>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picture</a:t>
            </a:r>
          </a:p>
        </p:txBody>
      </p:sp>
    </p:spTree>
    <p:extLst>
      <p:ext uri="{BB962C8B-B14F-4D97-AF65-F5344CB8AC3E}">
        <p14:creationId xmlns:p14="http://schemas.microsoft.com/office/powerpoint/2010/main" val="201705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Word Search Grid"/>
          <p:cNvGraphicFramePr>
            <a:graphicFrameLocks noGrp="1"/>
          </p:cNvGraphicFramePr>
          <p:nvPr>
            <p:extLst>
              <p:ext uri="{D42A27DB-BD31-4B8C-83A1-F6EECF244321}">
                <p14:modId xmlns:p14="http://schemas.microsoft.com/office/powerpoint/2010/main" val="4062547511"/>
              </p:ext>
            </p:extLst>
          </p:nvPr>
        </p:nvGraphicFramePr>
        <p:xfrm>
          <a:off x="1473207" y="1875451"/>
          <a:ext cx="4370364" cy="4146972"/>
        </p:xfrm>
        <a:graphic>
          <a:graphicData uri="http://schemas.openxmlformats.org/drawingml/2006/table">
            <a:tbl>
              <a:tblPr firstRow="1" bandRow="1">
                <a:tableStyleId>{5C22544A-7EE6-4342-B048-85BDC9FD1C3A}</a:tableStyleId>
              </a:tblPr>
              <a:tblGrid>
                <a:gridCol w="364197">
                  <a:extLst>
                    <a:ext uri="{9D8B030D-6E8A-4147-A177-3AD203B41FA5}">
                      <a16:colId xmlns:a16="http://schemas.microsoft.com/office/drawing/2014/main" val="1232216105"/>
                    </a:ext>
                  </a:extLst>
                </a:gridCol>
                <a:gridCol w="364197">
                  <a:extLst>
                    <a:ext uri="{9D8B030D-6E8A-4147-A177-3AD203B41FA5}">
                      <a16:colId xmlns:a16="http://schemas.microsoft.com/office/drawing/2014/main" val="3170644144"/>
                    </a:ext>
                  </a:extLst>
                </a:gridCol>
                <a:gridCol w="364197">
                  <a:extLst>
                    <a:ext uri="{9D8B030D-6E8A-4147-A177-3AD203B41FA5}">
                      <a16:colId xmlns:a16="http://schemas.microsoft.com/office/drawing/2014/main" val="3535284080"/>
                    </a:ext>
                  </a:extLst>
                </a:gridCol>
                <a:gridCol w="364197">
                  <a:extLst>
                    <a:ext uri="{9D8B030D-6E8A-4147-A177-3AD203B41FA5}">
                      <a16:colId xmlns:a16="http://schemas.microsoft.com/office/drawing/2014/main" val="975056859"/>
                    </a:ext>
                  </a:extLst>
                </a:gridCol>
                <a:gridCol w="364197">
                  <a:extLst>
                    <a:ext uri="{9D8B030D-6E8A-4147-A177-3AD203B41FA5}">
                      <a16:colId xmlns:a16="http://schemas.microsoft.com/office/drawing/2014/main" val="1187879130"/>
                    </a:ext>
                  </a:extLst>
                </a:gridCol>
                <a:gridCol w="364197">
                  <a:extLst>
                    <a:ext uri="{9D8B030D-6E8A-4147-A177-3AD203B41FA5}">
                      <a16:colId xmlns:a16="http://schemas.microsoft.com/office/drawing/2014/main" val="919509387"/>
                    </a:ext>
                  </a:extLst>
                </a:gridCol>
                <a:gridCol w="364197">
                  <a:extLst>
                    <a:ext uri="{9D8B030D-6E8A-4147-A177-3AD203B41FA5}">
                      <a16:colId xmlns:a16="http://schemas.microsoft.com/office/drawing/2014/main" val="2012207375"/>
                    </a:ext>
                  </a:extLst>
                </a:gridCol>
                <a:gridCol w="364197">
                  <a:extLst>
                    <a:ext uri="{9D8B030D-6E8A-4147-A177-3AD203B41FA5}">
                      <a16:colId xmlns:a16="http://schemas.microsoft.com/office/drawing/2014/main" val="3428152616"/>
                    </a:ext>
                  </a:extLst>
                </a:gridCol>
                <a:gridCol w="364197">
                  <a:extLst>
                    <a:ext uri="{9D8B030D-6E8A-4147-A177-3AD203B41FA5}">
                      <a16:colId xmlns:a16="http://schemas.microsoft.com/office/drawing/2014/main" val="1101235185"/>
                    </a:ext>
                  </a:extLst>
                </a:gridCol>
                <a:gridCol w="364197">
                  <a:extLst>
                    <a:ext uri="{9D8B030D-6E8A-4147-A177-3AD203B41FA5}">
                      <a16:colId xmlns:a16="http://schemas.microsoft.com/office/drawing/2014/main" val="1901053970"/>
                    </a:ext>
                  </a:extLst>
                </a:gridCol>
                <a:gridCol w="364197">
                  <a:extLst>
                    <a:ext uri="{9D8B030D-6E8A-4147-A177-3AD203B41FA5}">
                      <a16:colId xmlns:a16="http://schemas.microsoft.com/office/drawing/2014/main" val="3413826263"/>
                    </a:ext>
                  </a:extLst>
                </a:gridCol>
                <a:gridCol w="364197">
                  <a:extLst>
                    <a:ext uri="{9D8B030D-6E8A-4147-A177-3AD203B41FA5}">
                      <a16:colId xmlns:a16="http://schemas.microsoft.com/office/drawing/2014/main" val="3176972422"/>
                    </a:ext>
                  </a:extLst>
                </a:gridCol>
              </a:tblGrid>
              <a:tr h="345581">
                <a:tc>
                  <a:txBody>
                    <a:bodyPr/>
                    <a:lstStyle/>
                    <a:p>
                      <a:pPr algn="ctr"/>
                      <a:r>
                        <a:rPr lang="en-GB" sz="1400" b="0" dirty="0">
                          <a:solidFill>
                            <a:schemeClr val="tx1"/>
                          </a:solidFill>
                        </a:rPr>
                        <a:t>c</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r</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l</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f</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r</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a</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k</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b</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k</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m</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extLst>
                  <a:ext uri="{0D108BD9-81ED-4DB2-BD59-A6C34878D82A}">
                    <a16:rowId xmlns:a16="http://schemas.microsoft.com/office/drawing/2014/main" val="2638771936"/>
                  </a:ext>
                </a:extLst>
              </a:tr>
              <a:tr h="345581">
                <a:tc>
                  <a:txBody>
                    <a:bodyPr/>
                    <a:lstStyle/>
                    <a:p>
                      <a:pPr algn="ctr"/>
                      <a:r>
                        <a:rPr lang="en-GB" sz="1400" dirty="0"/>
                        <a:t>e</a:t>
                      </a:r>
                      <a:endParaRPr lang="en-GB" sz="1400" b="0" dirty="0">
                        <a:solidFill>
                          <a:schemeClr val="tx1"/>
                        </a:solidFill>
                      </a:endParaRPr>
                    </a:p>
                  </a:txBody>
                  <a:tcPr marL="44835" marR="44835" marT="35872" marB="35872" anchor="ctr">
                    <a:lnT w="38100" cmpd="sng">
                      <a:noFill/>
                    </a:lnT>
                  </a:tcPr>
                </a:tc>
                <a:tc>
                  <a:txBody>
                    <a:bodyPr/>
                    <a:lstStyle/>
                    <a:p>
                      <a:pPr algn="ctr"/>
                      <a:r>
                        <a:rPr lang="en-GB" sz="1400" b="0" dirty="0">
                          <a:solidFill>
                            <a:schemeClr val="tx1"/>
                          </a:solidFill>
                        </a:rPr>
                        <a:t>l</a:t>
                      </a:r>
                    </a:p>
                  </a:txBody>
                  <a:tcPr marL="44835" marR="44835" marT="35872" marB="35872" anchor="ctr">
                    <a:lnT w="38100" cmpd="sng">
                      <a:noFill/>
                    </a:lnT>
                  </a:tcPr>
                </a:tc>
                <a:tc>
                  <a:txBody>
                    <a:bodyPr/>
                    <a:lstStyle/>
                    <a:p>
                      <a:pPr algn="ctr"/>
                      <a:endParaRPr lang="en-GB" sz="1400" b="0" dirty="0">
                        <a:solidFill>
                          <a:schemeClr val="tx1"/>
                        </a:solidFill>
                      </a:endParaRPr>
                    </a:p>
                  </a:txBody>
                  <a:tcPr marL="44835" marR="44835" marT="35872" marB="35872" anchor="ctr">
                    <a:lnT w="38100" cmpd="sng">
                      <a:noFill/>
                    </a:lnT>
                  </a:tcPr>
                </a:tc>
                <a:tc>
                  <a:txBody>
                    <a:bodyPr/>
                    <a:lstStyle/>
                    <a:p>
                      <a:pPr algn="ctr"/>
                      <a:endParaRPr lang="en-GB" sz="1400" b="0" dirty="0">
                        <a:solidFill>
                          <a:schemeClr val="tx1"/>
                        </a:solidFill>
                      </a:endParaRPr>
                    </a:p>
                  </a:txBody>
                  <a:tcPr marL="44835" marR="44835" marT="35872" marB="35872" anchor="ctr">
                    <a:lnT w="38100" cmpd="sng">
                      <a:noFill/>
                    </a:lnT>
                  </a:tcPr>
                </a:tc>
                <a:tc>
                  <a:txBody>
                    <a:bodyPr/>
                    <a:lstStyle/>
                    <a:p>
                      <a:pPr algn="ctr"/>
                      <a:endParaRPr lang="en-GB" sz="1400" b="0" dirty="0">
                        <a:solidFill>
                          <a:schemeClr val="tx1"/>
                        </a:solidFill>
                      </a:endParaRPr>
                    </a:p>
                  </a:txBody>
                  <a:tcPr marL="44835" marR="44835" marT="35872" marB="35872" anchor="ctr">
                    <a:lnT w="38100" cmpd="sng">
                      <a:noFill/>
                    </a:lnT>
                  </a:tcPr>
                </a:tc>
                <a:tc>
                  <a:txBody>
                    <a:bodyPr/>
                    <a:lstStyle/>
                    <a:p>
                      <a:pPr algn="ctr"/>
                      <a:endParaRPr lang="en-GB" sz="1400" b="0" dirty="0">
                        <a:solidFill>
                          <a:schemeClr val="tx1"/>
                        </a:solidFill>
                      </a:endParaRPr>
                    </a:p>
                  </a:txBody>
                  <a:tcPr marL="44835" marR="44835" marT="35872" marB="35872" anchor="ctr">
                    <a:lnT w="38100" cmpd="sng">
                      <a:noFill/>
                    </a:lnT>
                  </a:tcPr>
                </a:tc>
                <a:tc>
                  <a:txBody>
                    <a:bodyPr/>
                    <a:lstStyle/>
                    <a:p>
                      <a:pPr algn="ctr"/>
                      <a:endParaRPr lang="en-GB" sz="1400" b="0" dirty="0">
                        <a:solidFill>
                          <a:schemeClr val="tx1"/>
                        </a:solidFill>
                      </a:endParaRPr>
                    </a:p>
                  </a:txBody>
                  <a:tcPr marL="44835" marR="44835" marT="35872" marB="35872" anchor="ctr">
                    <a:lnT w="38100" cmpd="sng">
                      <a:noFill/>
                    </a:lnT>
                  </a:tcPr>
                </a:tc>
                <a:tc>
                  <a:txBody>
                    <a:bodyPr/>
                    <a:lstStyle/>
                    <a:p>
                      <a:pPr algn="ctr"/>
                      <a:endParaRPr lang="en-GB" sz="1400" b="0" dirty="0">
                        <a:solidFill>
                          <a:schemeClr val="tx1"/>
                        </a:solidFill>
                      </a:endParaRPr>
                    </a:p>
                  </a:txBody>
                  <a:tcPr marL="44835" marR="44835" marT="35872" marB="35872" anchor="ctr">
                    <a:lnT w="38100" cmpd="sng">
                      <a:noFill/>
                    </a:lnT>
                  </a:tcPr>
                </a:tc>
                <a:tc>
                  <a:txBody>
                    <a:bodyPr/>
                    <a:lstStyle/>
                    <a:p>
                      <a:pPr algn="ctr"/>
                      <a:r>
                        <a:rPr lang="en-GB" sz="1400" dirty="0" err="1"/>
                        <a:t>i</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q</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k</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m</a:t>
                      </a:r>
                      <a:endParaRPr lang="en-GB" sz="1400" b="0" dirty="0">
                        <a:solidFill>
                          <a:schemeClr val="tx1"/>
                        </a:solidFill>
                      </a:endParaRPr>
                    </a:p>
                  </a:txBody>
                  <a:tcPr marL="44835" marR="44835" marT="35872" marB="35872" anchor="ctr">
                    <a:lnT w="38100" cmpd="sng">
                      <a:noFill/>
                    </a:lnT>
                  </a:tcPr>
                </a:tc>
                <a:extLst>
                  <a:ext uri="{0D108BD9-81ED-4DB2-BD59-A6C34878D82A}">
                    <a16:rowId xmlns:a16="http://schemas.microsoft.com/office/drawing/2014/main" val="1212778224"/>
                  </a:ext>
                </a:extLst>
              </a:tr>
              <a:tr h="345581">
                <a:tc>
                  <a:txBody>
                    <a:bodyPr/>
                    <a:lstStyle/>
                    <a:p>
                      <a:pPr algn="ctr"/>
                      <a:r>
                        <a:rPr lang="en-GB" sz="1400" dirty="0"/>
                        <a:t>a</a:t>
                      </a:r>
                      <a:endParaRPr lang="en-GB" sz="1400" b="0" dirty="0">
                        <a:solidFill>
                          <a:schemeClr val="tx1"/>
                        </a:solidFill>
                      </a:endParaRPr>
                    </a:p>
                  </a:txBody>
                  <a:tcPr marL="44835" marR="44835" marT="35872" marB="35872" anchor="ctr"/>
                </a:tc>
                <a:tc>
                  <a:txBody>
                    <a:bodyPr/>
                    <a:lstStyle/>
                    <a:p>
                      <a:pPr algn="ctr"/>
                      <a:r>
                        <a:rPr lang="en-GB" sz="1400" dirty="0"/>
                        <a:t>b</a:t>
                      </a: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t</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f</a:t>
                      </a: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o</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w</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334360449"/>
                  </a:ext>
                </a:extLst>
              </a:tr>
              <a:tr h="345581">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r</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56988325"/>
                  </a:ext>
                </a:extLst>
              </a:tr>
              <a:tr h="345581">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tc>
                  <a:txBody>
                    <a:bodyPr/>
                    <a:lstStyle/>
                    <a:p>
                      <a:pPr algn="ctr"/>
                      <a:r>
                        <a:rPr lang="en-GB" sz="1400" dirty="0"/>
                        <a:t>w</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1374236532"/>
                  </a:ext>
                </a:extLst>
              </a:tr>
              <a:tr h="345581">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120819510"/>
                  </a:ext>
                </a:extLst>
              </a:tr>
              <a:tr h="345581">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l</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a:t>l</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707028872"/>
                  </a:ext>
                </a:extLst>
              </a:tr>
              <a:tr h="345581">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dirty="0"/>
                        <a:t>b</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k</a:t>
                      </a:r>
                      <a:endParaRPr lang="en-GB" sz="1400" b="0" dirty="0">
                        <a:solidFill>
                          <a:schemeClr val="tx1"/>
                        </a:solidFill>
                      </a:endParaRPr>
                    </a:p>
                  </a:txBody>
                  <a:tcPr marL="44835" marR="44835" marT="35872" marB="35872" anchor="ctr"/>
                </a:tc>
                <a:tc>
                  <a:txBody>
                    <a:bodyPr/>
                    <a:lstStyle/>
                    <a:p>
                      <a:pPr algn="ctr"/>
                      <a:r>
                        <a:rPr lang="en-GB" sz="1400" dirty="0"/>
                        <a:t>a</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a</a:t>
                      </a:r>
                      <a:endParaRPr lang="en-GB" sz="1400" b="0" dirty="0">
                        <a:solidFill>
                          <a:schemeClr val="tx1"/>
                        </a:solidFill>
                      </a:endParaRPr>
                    </a:p>
                  </a:txBody>
                  <a:tcPr marL="44835" marR="44835" marT="35872" marB="35872" anchor="ctr"/>
                </a:tc>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1188214332"/>
                  </a:ext>
                </a:extLst>
              </a:tr>
              <a:tr h="345581">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l</a:t>
                      </a:r>
                      <a:endParaRPr lang="en-GB" sz="1400" b="0" dirty="0">
                        <a:solidFill>
                          <a:schemeClr val="tx1"/>
                        </a:solidFill>
                      </a:endParaRPr>
                    </a:p>
                  </a:txBody>
                  <a:tcPr marL="44835" marR="44835" marT="35872" marB="35872" anchor="ctr"/>
                </a:tc>
                <a:tc>
                  <a:txBody>
                    <a:bodyPr/>
                    <a:lstStyle/>
                    <a:p>
                      <a:pPr algn="ctr"/>
                      <a:r>
                        <a:rPr lang="en-GB" sz="1400" dirty="0"/>
                        <a:t>n</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w</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tc>
                  <a:txBody>
                    <a:bodyPr/>
                    <a:lstStyle/>
                    <a:p>
                      <a:pPr algn="ctr"/>
                      <a:r>
                        <a:rPr lang="en-GB" sz="1400" dirty="0"/>
                        <a:t>n</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p</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k</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769672491"/>
                  </a:ext>
                </a:extLst>
              </a:tr>
              <a:tr h="345581">
                <a:tc>
                  <a:txBody>
                    <a:bodyPr/>
                    <a:lstStyle/>
                    <a:p>
                      <a:pPr algn="ctr"/>
                      <a:r>
                        <a:rPr lang="en-GB" sz="1400" dirty="0"/>
                        <a:t>l</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b</a:t>
                      </a: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591018320"/>
                  </a:ext>
                </a:extLst>
              </a:tr>
              <a:tr h="345581">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b</a:t>
                      </a: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625222781"/>
                  </a:ext>
                </a:extLst>
              </a:tr>
              <a:tr h="345581">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p</a:t>
                      </a: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k</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249485952"/>
                  </a:ext>
                </a:extLst>
              </a:tr>
            </a:tbl>
          </a:graphicData>
        </a:graphic>
      </p:graphicFrame>
      <p:sp>
        <p:nvSpPr>
          <p:cNvPr id="10" name="Title 20"/>
          <p:cNvSpPr>
            <a:spLocks noGrp="1"/>
          </p:cNvSpPr>
          <p:nvPr>
            <p:ph type="title" idx="4294967295"/>
          </p:nvPr>
        </p:nvSpPr>
        <p:spPr>
          <a:xfrm>
            <a:off x="457200" y="330908"/>
            <a:ext cx="8220075" cy="993775"/>
          </a:xfrm>
        </p:spPr>
        <p:txBody>
          <a:bodyPr>
            <a:normAutofit fontScale="90000"/>
          </a:bodyPr>
          <a:lstStyle/>
          <a:p>
            <a:pPr eaLnBrk="1" hangingPunct="1"/>
            <a:r>
              <a:rPr lang="en-GB" altLang="en-US" sz="3600" dirty="0"/>
              <a:t>Can you find the exception words?</a:t>
            </a:r>
          </a:p>
        </p:txBody>
      </p:sp>
      <p:sp>
        <p:nvSpPr>
          <p:cNvPr id="11" name="Content Placeholder 21"/>
          <p:cNvSpPr txBox="1">
            <a:spLocks/>
          </p:cNvSpPr>
          <p:nvPr/>
        </p:nvSpPr>
        <p:spPr>
          <a:xfrm>
            <a:off x="1023457" y="1005041"/>
            <a:ext cx="7653818" cy="782638"/>
          </a:xfrm>
          <a:prstGeom prst="roundRect">
            <a:avLst>
              <a:gd name="adj" fmla="val 2585"/>
            </a:avLst>
          </a:prstGeom>
          <a:noFill/>
          <a:ln w="25400">
            <a:noFill/>
          </a:ln>
        </p:spPr>
        <p:txBody>
          <a:bodyPr vert="horz" lIns="108000" tIns="108000" rIns="108000" bIns="108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Can you hunt the words in this word search? How many can you find? </a:t>
            </a:r>
          </a:p>
          <a:p>
            <a:pPr marL="0" indent="0">
              <a:buFont typeface="Arial" panose="020B0604020202020204" pitchFamily="34" charset="0"/>
              <a:buNone/>
            </a:pPr>
            <a:r>
              <a:rPr lang="en-GB" dirty="0"/>
              <a:t>Write them on your whiteboard. They will only be down and across.</a:t>
            </a:r>
          </a:p>
          <a:p>
            <a:endParaRPr lang="en-GB" altLang="en-US" dirty="0">
              <a:latin typeface="Twinkl" pitchFamily="2" charset="0"/>
            </a:endParaRPr>
          </a:p>
        </p:txBody>
      </p:sp>
      <p:sp>
        <p:nvSpPr>
          <p:cNvPr id="12"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oh Grid TextBox"/>
          <p:cNvSpPr txBox="1"/>
          <p:nvPr/>
        </p:nvSpPr>
        <p:spPr>
          <a:xfrm>
            <a:off x="2240525" y="1875935"/>
            <a:ext cx="688769" cy="307777"/>
          </a:xfrm>
          <a:prstGeom prst="rect">
            <a:avLst/>
          </a:prstGeom>
          <a:noFill/>
        </p:spPr>
        <p:txBody>
          <a:bodyPr wrap="square" rtlCol="0">
            <a:spAutoFit/>
          </a:bodyPr>
          <a:lstStyle/>
          <a:p>
            <a:r>
              <a:rPr lang="en-GB" sz="1400" dirty="0"/>
              <a:t>o     h</a:t>
            </a:r>
          </a:p>
        </p:txBody>
      </p:sp>
      <p:sp>
        <p:nvSpPr>
          <p:cNvPr id="22" name="oh blue box"/>
          <p:cNvSpPr/>
          <p:nvPr/>
        </p:nvSpPr>
        <p:spPr>
          <a:xfrm>
            <a:off x="2229954" y="1875304"/>
            <a:ext cx="709469"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oh Word Box"/>
          <p:cNvSpPr txBox="1">
            <a:spLocks noChangeArrowheads="1"/>
          </p:cNvSpPr>
          <p:nvPr/>
        </p:nvSpPr>
        <p:spPr bwMode="auto">
          <a:xfrm>
            <a:off x="6727607" y="187213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oh</a:t>
            </a:r>
          </a:p>
        </p:txBody>
      </p:sp>
      <p:sp>
        <p:nvSpPr>
          <p:cNvPr id="29" name="called Grid TextBox"/>
          <p:cNvSpPr txBox="1"/>
          <p:nvPr/>
        </p:nvSpPr>
        <p:spPr>
          <a:xfrm>
            <a:off x="2240525" y="2216050"/>
            <a:ext cx="2152010" cy="307777"/>
          </a:xfrm>
          <a:prstGeom prst="rect">
            <a:avLst/>
          </a:prstGeom>
          <a:noFill/>
        </p:spPr>
        <p:txBody>
          <a:bodyPr wrap="square" rtlCol="0">
            <a:spAutoFit/>
          </a:bodyPr>
          <a:lstStyle/>
          <a:p>
            <a:r>
              <a:rPr lang="en-GB" sz="1400" dirty="0"/>
              <a:t>c     a     l      </a:t>
            </a:r>
            <a:r>
              <a:rPr lang="en-GB" sz="1400" dirty="0" err="1"/>
              <a:t>l</a:t>
            </a:r>
            <a:r>
              <a:rPr lang="en-GB" sz="1400" dirty="0"/>
              <a:t>     e     d</a:t>
            </a:r>
          </a:p>
        </p:txBody>
      </p:sp>
      <p:sp>
        <p:nvSpPr>
          <p:cNvPr id="25" name="called blue box"/>
          <p:cNvSpPr/>
          <p:nvPr/>
        </p:nvSpPr>
        <p:spPr>
          <a:xfrm>
            <a:off x="2205760" y="2227506"/>
            <a:ext cx="2178386" cy="323340"/>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called Word Box"/>
          <p:cNvSpPr txBox="1">
            <a:spLocks noChangeArrowheads="1"/>
          </p:cNvSpPr>
          <p:nvPr/>
        </p:nvSpPr>
        <p:spPr bwMode="auto">
          <a:xfrm>
            <a:off x="6727607" y="247961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called</a:t>
            </a:r>
          </a:p>
        </p:txBody>
      </p:sp>
      <p:sp>
        <p:nvSpPr>
          <p:cNvPr id="30" name="people Grid TextBox"/>
          <p:cNvSpPr txBox="1"/>
          <p:nvPr/>
        </p:nvSpPr>
        <p:spPr>
          <a:xfrm>
            <a:off x="2601568" y="3612985"/>
            <a:ext cx="2152010" cy="307777"/>
          </a:xfrm>
          <a:prstGeom prst="rect">
            <a:avLst/>
          </a:prstGeom>
          <a:noFill/>
        </p:spPr>
        <p:txBody>
          <a:bodyPr wrap="square" rtlCol="0">
            <a:spAutoFit/>
          </a:bodyPr>
          <a:lstStyle/>
          <a:p>
            <a:r>
              <a:rPr lang="en-GB" sz="1400" dirty="0"/>
              <a:t>p     e     o      p     l    e</a:t>
            </a:r>
          </a:p>
        </p:txBody>
      </p:sp>
      <p:sp>
        <p:nvSpPr>
          <p:cNvPr id="15" name="people blue box"/>
          <p:cNvSpPr/>
          <p:nvPr/>
        </p:nvSpPr>
        <p:spPr>
          <a:xfrm>
            <a:off x="2562400" y="3609807"/>
            <a:ext cx="2196212" cy="323340"/>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people Word Box"/>
          <p:cNvSpPr txBox="1">
            <a:spLocks noChangeArrowheads="1"/>
          </p:cNvSpPr>
          <p:nvPr/>
        </p:nvSpPr>
        <p:spPr bwMode="auto">
          <a:xfrm>
            <a:off x="6727607" y="308710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people</a:t>
            </a:r>
          </a:p>
        </p:txBody>
      </p:sp>
      <p:sp>
        <p:nvSpPr>
          <p:cNvPr id="31" name="looked Grid TextBox"/>
          <p:cNvSpPr txBox="1"/>
          <p:nvPr/>
        </p:nvSpPr>
        <p:spPr>
          <a:xfrm>
            <a:off x="2267143" y="4998095"/>
            <a:ext cx="2134184" cy="307777"/>
          </a:xfrm>
          <a:prstGeom prst="rect">
            <a:avLst/>
          </a:prstGeom>
          <a:noFill/>
        </p:spPr>
        <p:txBody>
          <a:bodyPr wrap="square" rtlCol="0">
            <a:spAutoFit/>
          </a:bodyPr>
          <a:lstStyle/>
          <a:p>
            <a:r>
              <a:rPr lang="en-GB" sz="1400" dirty="0"/>
              <a:t>l     o     </a:t>
            </a:r>
            <a:r>
              <a:rPr lang="en-GB" sz="1400" dirty="0" err="1"/>
              <a:t>o</a:t>
            </a:r>
            <a:r>
              <a:rPr lang="en-GB" sz="1400" dirty="0"/>
              <a:t>     k     e     d</a:t>
            </a:r>
          </a:p>
        </p:txBody>
      </p:sp>
      <p:sp>
        <p:nvSpPr>
          <p:cNvPr id="24" name="looked blue box"/>
          <p:cNvSpPr/>
          <p:nvPr/>
        </p:nvSpPr>
        <p:spPr>
          <a:xfrm>
            <a:off x="2214149" y="4992108"/>
            <a:ext cx="2178386" cy="323340"/>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looked Word Box"/>
          <p:cNvSpPr txBox="1">
            <a:spLocks noChangeArrowheads="1"/>
          </p:cNvSpPr>
          <p:nvPr/>
        </p:nvSpPr>
        <p:spPr bwMode="auto">
          <a:xfrm>
            <a:off x="6725375" y="4868676"/>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looked</a:t>
            </a:r>
          </a:p>
        </p:txBody>
      </p:sp>
      <p:sp>
        <p:nvSpPr>
          <p:cNvPr id="32" name="could Grid TextBox"/>
          <p:cNvSpPr txBox="1"/>
          <p:nvPr/>
        </p:nvSpPr>
        <p:spPr>
          <a:xfrm>
            <a:off x="2988756" y="5344124"/>
            <a:ext cx="1762255" cy="307777"/>
          </a:xfrm>
          <a:prstGeom prst="rect">
            <a:avLst/>
          </a:prstGeom>
          <a:noFill/>
        </p:spPr>
        <p:txBody>
          <a:bodyPr wrap="square" rtlCol="0">
            <a:spAutoFit/>
          </a:bodyPr>
          <a:lstStyle/>
          <a:p>
            <a:r>
              <a:rPr lang="en-GB" sz="1400" dirty="0"/>
              <a:t>c     o     u     l     d</a:t>
            </a:r>
          </a:p>
        </p:txBody>
      </p:sp>
      <p:sp>
        <p:nvSpPr>
          <p:cNvPr id="27" name="could blue box"/>
          <p:cNvSpPr/>
          <p:nvPr/>
        </p:nvSpPr>
        <p:spPr>
          <a:xfrm>
            <a:off x="2929294" y="5349666"/>
            <a:ext cx="1829318" cy="323340"/>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could Word Box"/>
          <p:cNvSpPr txBox="1">
            <a:spLocks noChangeArrowheads="1"/>
          </p:cNvSpPr>
          <p:nvPr/>
        </p:nvSpPr>
        <p:spPr bwMode="auto">
          <a:xfrm>
            <a:off x="6725375" y="5476161"/>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could</a:t>
            </a:r>
          </a:p>
        </p:txBody>
      </p:sp>
      <p:sp>
        <p:nvSpPr>
          <p:cNvPr id="3" name="their grid box"/>
          <p:cNvSpPr txBox="1"/>
          <p:nvPr/>
        </p:nvSpPr>
        <p:spPr>
          <a:xfrm>
            <a:off x="5149296" y="2869430"/>
            <a:ext cx="295970" cy="1823576"/>
          </a:xfrm>
          <a:prstGeom prst="rect">
            <a:avLst/>
          </a:prstGeom>
          <a:noFill/>
        </p:spPr>
        <p:txBody>
          <a:bodyPr wrap="square" rtlCol="0">
            <a:spAutoFit/>
          </a:bodyPr>
          <a:lstStyle/>
          <a:p>
            <a:pPr>
              <a:lnSpc>
                <a:spcPts val="2700"/>
              </a:lnSpc>
            </a:pPr>
            <a:r>
              <a:rPr lang="en-GB" sz="1400" dirty="0"/>
              <a:t>t</a:t>
            </a:r>
          </a:p>
          <a:p>
            <a:pPr>
              <a:lnSpc>
                <a:spcPts val="2700"/>
              </a:lnSpc>
            </a:pPr>
            <a:r>
              <a:rPr lang="en-GB" sz="1400" dirty="0"/>
              <a:t>h</a:t>
            </a:r>
          </a:p>
          <a:p>
            <a:pPr>
              <a:lnSpc>
                <a:spcPts val="2700"/>
              </a:lnSpc>
            </a:pPr>
            <a:r>
              <a:rPr lang="en-GB" sz="1400" dirty="0"/>
              <a:t>e</a:t>
            </a:r>
          </a:p>
          <a:p>
            <a:pPr>
              <a:lnSpc>
                <a:spcPts val="2700"/>
              </a:lnSpc>
            </a:pPr>
            <a:r>
              <a:rPr lang="en-GB" sz="1400" dirty="0"/>
              <a:t>i</a:t>
            </a:r>
          </a:p>
          <a:p>
            <a:pPr>
              <a:lnSpc>
                <a:spcPts val="2700"/>
              </a:lnSpc>
            </a:pPr>
            <a:r>
              <a:rPr lang="en-GB" sz="1400" dirty="0"/>
              <a:t>r</a:t>
            </a:r>
          </a:p>
        </p:txBody>
      </p:sp>
      <p:sp>
        <p:nvSpPr>
          <p:cNvPr id="23" name="their blue box"/>
          <p:cNvSpPr/>
          <p:nvPr/>
        </p:nvSpPr>
        <p:spPr>
          <a:xfrm rot="16200000">
            <a:off x="4433631" y="3599303"/>
            <a:ext cx="1729887" cy="346135"/>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their Word Box"/>
          <p:cNvSpPr txBox="1">
            <a:spLocks noChangeArrowheads="1"/>
          </p:cNvSpPr>
          <p:nvPr/>
        </p:nvSpPr>
        <p:spPr bwMode="auto">
          <a:xfrm>
            <a:off x="6727607" y="369458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their</a:t>
            </a:r>
          </a:p>
        </p:txBody>
      </p:sp>
      <p:sp>
        <p:nvSpPr>
          <p:cNvPr id="33" name="asked grid box"/>
          <p:cNvSpPr txBox="1"/>
          <p:nvPr/>
        </p:nvSpPr>
        <p:spPr>
          <a:xfrm>
            <a:off x="1877475" y="2846293"/>
            <a:ext cx="295970" cy="1823576"/>
          </a:xfrm>
          <a:prstGeom prst="rect">
            <a:avLst/>
          </a:prstGeom>
          <a:noFill/>
        </p:spPr>
        <p:txBody>
          <a:bodyPr wrap="square" rtlCol="0">
            <a:spAutoFit/>
          </a:bodyPr>
          <a:lstStyle/>
          <a:p>
            <a:pPr>
              <a:lnSpc>
                <a:spcPts val="2700"/>
              </a:lnSpc>
            </a:pPr>
            <a:r>
              <a:rPr lang="en-GB" sz="1400" dirty="0"/>
              <a:t>a</a:t>
            </a:r>
          </a:p>
          <a:p>
            <a:pPr>
              <a:lnSpc>
                <a:spcPts val="2700"/>
              </a:lnSpc>
            </a:pPr>
            <a:r>
              <a:rPr lang="en-GB" sz="1400" dirty="0"/>
              <a:t>s</a:t>
            </a:r>
          </a:p>
          <a:p>
            <a:pPr>
              <a:lnSpc>
                <a:spcPts val="2700"/>
              </a:lnSpc>
            </a:pPr>
            <a:r>
              <a:rPr lang="en-GB" sz="1400" dirty="0"/>
              <a:t>k</a:t>
            </a:r>
          </a:p>
          <a:p>
            <a:pPr>
              <a:lnSpc>
                <a:spcPts val="2700"/>
              </a:lnSpc>
            </a:pPr>
            <a:r>
              <a:rPr lang="en-GB" sz="1400" dirty="0"/>
              <a:t>e</a:t>
            </a:r>
          </a:p>
          <a:p>
            <a:pPr>
              <a:lnSpc>
                <a:spcPts val="2700"/>
              </a:lnSpc>
            </a:pPr>
            <a:r>
              <a:rPr lang="en-GB" sz="1400" dirty="0"/>
              <a:t>d</a:t>
            </a:r>
          </a:p>
        </p:txBody>
      </p:sp>
      <p:sp>
        <p:nvSpPr>
          <p:cNvPr id="26" name="asked blue box"/>
          <p:cNvSpPr/>
          <p:nvPr/>
        </p:nvSpPr>
        <p:spPr>
          <a:xfrm rot="16200000">
            <a:off x="1166003" y="3597557"/>
            <a:ext cx="1729887" cy="349626"/>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asked Word Box"/>
          <p:cNvSpPr txBox="1">
            <a:spLocks noChangeArrowheads="1"/>
          </p:cNvSpPr>
          <p:nvPr/>
        </p:nvSpPr>
        <p:spPr bwMode="auto">
          <a:xfrm>
            <a:off x="6727607" y="430207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asked</a:t>
            </a:r>
          </a:p>
        </p:txBody>
      </p:sp>
      <p:sp>
        <p:nvSpPr>
          <p:cNvPr id="4" name="TextBox 3"/>
          <p:cNvSpPr txBox="1"/>
          <p:nvPr/>
        </p:nvSpPr>
        <p:spPr>
          <a:xfrm>
            <a:off x="1023457" y="3268835"/>
            <a:ext cx="5468622" cy="1368000"/>
          </a:xfrm>
          <a:prstGeom prst="rect">
            <a:avLst/>
          </a:prstGeom>
          <a:solidFill>
            <a:srgbClr val="E34192"/>
          </a:solidFill>
          <a:ln>
            <a:noFill/>
          </a:ln>
        </p:spPr>
        <p:txBody>
          <a:bodyPr wrap="square" rtlCol="0" anchor="ctr">
            <a:spAutoFit/>
          </a:bodyPr>
          <a:lstStyle/>
          <a:p>
            <a:pPr algn="ctr"/>
            <a:r>
              <a:rPr lang="en-GB" sz="5400" b="1" dirty="0">
                <a:solidFill>
                  <a:schemeClr val="bg1"/>
                </a:solidFill>
              </a:rPr>
              <a:t>Oops, Try Again</a:t>
            </a:r>
            <a:r>
              <a:rPr lang="en-GB" sz="5400" dirty="0">
                <a:solidFill>
                  <a:schemeClr val="bg1"/>
                </a:solidFill>
              </a:rPr>
              <a:t>.</a:t>
            </a:r>
          </a:p>
        </p:txBody>
      </p:sp>
    </p:spTree>
    <p:extLst>
      <p:ext uri="{BB962C8B-B14F-4D97-AF65-F5344CB8AC3E}">
        <p14:creationId xmlns:p14="http://schemas.microsoft.com/office/powerpoint/2010/main" val="35012938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nextCondLst>
                <p:cond evt="onClick" delay="0">
                  <p:tgtEl>
                    <p:spTgt spid="3"/>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2"/>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nextCondLst>
                <p:cond evt="onClick" delay="0">
                  <p:tgtEl>
                    <p:spTgt spid="2"/>
                  </p:tgtEl>
                </p:cond>
              </p:nextCondLst>
            </p:seq>
            <p:seq concurrent="1" nextAc="seek">
              <p:cTn id="65" restart="whenNotActive" fill="hold" evtFilter="cancelBubble" nodeType="interactiveSeq">
                <p:stCondLst>
                  <p:cond evt="onClick" delay="0">
                    <p:tgtEl>
                      <p:spTgt spid="5"/>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par>
                          <p:cTn id="71" fill="hold">
                            <p:stCondLst>
                              <p:cond delay="500"/>
                            </p:stCondLst>
                            <p:childTnLst>
                              <p:par>
                                <p:cTn id="72" presetID="10" presetClass="exit" presetSubtype="0" fill="hold" grpId="1" nodeType="afterEffect">
                                  <p:stCondLst>
                                    <p:cond delay="1000"/>
                                  </p:stCondLst>
                                  <p:childTnLst>
                                    <p:animEffect transition="out" filter="fade">
                                      <p:cBhvr>
                                        <p:cTn id="73" dur="1000"/>
                                        <p:tgtEl>
                                          <p:spTgt spid="4"/>
                                        </p:tgtEl>
                                      </p:cBhvr>
                                    </p:animEffect>
                                    <p:set>
                                      <p:cBhvr>
                                        <p:cTn id="74"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22" grpId="0" animBg="1"/>
      <p:bldP spid="9" grpId="0" animBg="1"/>
      <p:bldP spid="25" grpId="0" animBg="1"/>
      <p:bldP spid="34" grpId="0" animBg="1"/>
      <p:bldP spid="15" grpId="0" animBg="1"/>
      <p:bldP spid="35" grpId="0" animBg="1"/>
      <p:bldP spid="24" grpId="0" animBg="1"/>
      <p:bldP spid="38" grpId="0" animBg="1"/>
      <p:bldP spid="27" grpId="0" animBg="1"/>
      <p:bldP spid="39" grpId="0" animBg="1"/>
      <p:bldP spid="23" grpId="0" animBg="1"/>
      <p:bldP spid="36" grpId="0" animBg="1"/>
      <p:bldP spid="26" grpId="0" animBg="1"/>
      <p:bldP spid="37"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765175"/>
            <a:ext cx="8220075" cy="708025"/>
          </a:xfrm>
        </p:spPr>
        <p:txBody>
          <a:bodyPr/>
          <a:lstStyle/>
          <a:p>
            <a:pPr algn="ctr"/>
            <a:r>
              <a:rPr lang="en-GB" sz="3200" dirty="0">
                <a:latin typeface="+mn-lt"/>
              </a:rPr>
              <a:t>Can you write a sentence about this picture?</a:t>
            </a:r>
          </a:p>
        </p:txBody>
      </p:sp>
      <p:sp>
        <p:nvSpPr>
          <p:cNvPr id="39" name="Content Placeholder 21"/>
          <p:cNvSpPr>
            <a:spLocks noGrp="1"/>
          </p:cNvSpPr>
          <p:nvPr>
            <p:ph idx="1"/>
          </p:nvPr>
        </p:nvSpPr>
        <p:spPr>
          <a:xfrm>
            <a:off x="750887" y="1689100"/>
            <a:ext cx="7632700" cy="586509"/>
          </a:xfrm>
        </p:spPr>
        <p:txBody>
          <a:bodyPr lIns="108000" tIns="108000" rIns="108000" bIns="108000"/>
          <a:lstStyle/>
          <a:p>
            <a:pPr algn="ctr"/>
            <a:r>
              <a:rPr lang="en-GB" dirty="0"/>
              <a:t>Can you write a sentence using the word </a:t>
            </a:r>
            <a:r>
              <a:rPr lang="en-GB" b="1" dirty="0"/>
              <a:t>people</a:t>
            </a:r>
            <a:r>
              <a:rPr lang="en-GB" dirty="0"/>
              <a:t>?</a:t>
            </a:r>
          </a:p>
          <a:p>
            <a:pPr eaLnBrk="1" hangingPunct="1"/>
            <a:endParaRPr lang="en-GB" altLang="en-US" dirty="0">
              <a:latin typeface="Twinkl" pitchFamily="2" charset="0"/>
            </a:endParaRPr>
          </a:p>
        </p:txBody>
      </p:sp>
      <p:sp>
        <p:nvSpPr>
          <p:cNvPr id="7" name="Rectangle: Diagonal Corners Snipped 6">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436" y="2275609"/>
            <a:ext cx="6195601" cy="3839982"/>
          </a:xfrm>
          <a:prstGeom prst="rect">
            <a:avLst/>
          </a:prstGeom>
        </p:spPr>
      </p:pic>
    </p:spTree>
    <p:extLst>
      <p:ext uri="{BB962C8B-B14F-4D97-AF65-F5344CB8AC3E}">
        <p14:creationId xmlns:p14="http://schemas.microsoft.com/office/powerpoint/2010/main" val="2335515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605012" y="2345708"/>
            <a:ext cx="7959436" cy="20262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Title 20"/>
          <p:cNvSpPr>
            <a:spLocks noGrp="1"/>
          </p:cNvSpPr>
          <p:nvPr>
            <p:ph type="title"/>
          </p:nvPr>
        </p:nvSpPr>
        <p:spPr>
          <a:xfrm>
            <a:off x="457198" y="646846"/>
            <a:ext cx="8220075" cy="994306"/>
          </a:xfrm>
        </p:spPr>
        <p:txBody>
          <a:bodyPr>
            <a:noAutofit/>
          </a:bodyPr>
          <a:lstStyle/>
          <a:p>
            <a:pPr algn="ctr"/>
            <a:r>
              <a:rPr lang="en-GB" sz="3200" dirty="0">
                <a:latin typeface="+mn-lt"/>
              </a:rPr>
              <a:t>Can you read the sentence and draw a picture?</a:t>
            </a:r>
          </a:p>
        </p:txBody>
      </p:sp>
      <p:sp>
        <p:nvSpPr>
          <p:cNvPr id="6" name="Rectangle: Diagonal Corners Snipped 5">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ectangle 1"/>
          <p:cNvSpPr/>
          <p:nvPr/>
        </p:nvSpPr>
        <p:spPr>
          <a:xfrm>
            <a:off x="892668" y="2372206"/>
            <a:ext cx="7457726" cy="1973232"/>
          </a:xfrm>
          <a:prstGeom prst="rect">
            <a:avLst/>
          </a:prstGeom>
        </p:spPr>
        <p:txBody>
          <a:bodyPr wrap="square">
            <a:spAutoFit/>
          </a:bodyPr>
          <a:lstStyle/>
          <a:p>
            <a:pPr>
              <a:lnSpc>
                <a:spcPct val="107000"/>
              </a:lnSpc>
              <a:spcAft>
                <a:spcPts val="800"/>
              </a:spcAft>
            </a:pPr>
            <a:r>
              <a:rPr lang="en-GB" sz="5400" b="1" dirty="0">
                <a:solidFill>
                  <a:schemeClr val="bg1"/>
                </a:solidFill>
                <a:ea typeface="Calibri" panose="020F0502020204030204" pitchFamily="34" charset="0"/>
                <a:cs typeface="Times New Roman" panose="02020603050405020304" pitchFamily="18" charset="0"/>
              </a:rPr>
              <a:t>I looked out to sea and </a:t>
            </a:r>
          </a:p>
          <a:p>
            <a:pPr>
              <a:lnSpc>
                <a:spcPct val="107000"/>
              </a:lnSpc>
              <a:spcAft>
                <a:spcPts val="800"/>
              </a:spcAft>
            </a:pPr>
            <a:r>
              <a:rPr lang="en-GB" sz="5400" b="1" dirty="0">
                <a:solidFill>
                  <a:schemeClr val="bg1"/>
                </a:solidFill>
                <a:ea typeface="Calibri" panose="020F0502020204030204" pitchFamily="34" charset="0"/>
                <a:cs typeface="Times New Roman" panose="02020603050405020304" pitchFamily="18" charset="0"/>
              </a:rPr>
              <a:t>could see a huge shark</a:t>
            </a:r>
            <a:r>
              <a:rPr lang="en-GB" sz="5400" dirty="0">
                <a:solidFill>
                  <a:schemeClr val="bg1"/>
                </a:solidFill>
                <a:ea typeface="Calibri" panose="020F0502020204030204" pitchFamily="34" charset="0"/>
                <a:cs typeface="Times New Roman" panose="02020603050405020304" pitchFamily="18" charset="0"/>
              </a:rPr>
              <a:t>.</a:t>
            </a:r>
            <a:endParaRPr lang="en-GB" sz="5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280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200" dirty="0">
                <a:latin typeface="+mn-lt"/>
              </a:rPr>
              <a:t>Can you read the words?</a:t>
            </a:r>
          </a:p>
        </p:txBody>
      </p:sp>
      <p:sp>
        <p:nvSpPr>
          <p:cNvPr id="11" name="Rectangle: Diagonal Corners Snipped 10">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ounded Rectangle 1"/>
          <p:cNvSpPr/>
          <p:nvPr/>
        </p:nvSpPr>
        <p:spPr>
          <a:xfrm>
            <a:off x="1298863" y="1720850"/>
            <a:ext cx="2161309" cy="99752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937902" y="2034947"/>
            <a:ext cx="883229" cy="369332"/>
          </a:xfrm>
          <a:prstGeom prst="rect">
            <a:avLst/>
          </a:prstGeom>
          <a:noFill/>
        </p:spPr>
        <p:txBody>
          <a:bodyPr wrap="square" rtlCol="0">
            <a:spAutoFit/>
          </a:bodyPr>
          <a:lstStyle/>
          <a:p>
            <a:r>
              <a:rPr lang="en-GB" dirty="0">
                <a:solidFill>
                  <a:schemeClr val="bg1"/>
                </a:solidFill>
              </a:rPr>
              <a:t>people</a:t>
            </a:r>
          </a:p>
        </p:txBody>
      </p:sp>
      <p:sp>
        <p:nvSpPr>
          <p:cNvPr id="14" name="Rounded Rectangle 13"/>
          <p:cNvSpPr/>
          <p:nvPr/>
        </p:nvSpPr>
        <p:spPr>
          <a:xfrm>
            <a:off x="3560617" y="1720850"/>
            <a:ext cx="2161309" cy="99752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378034" y="2034947"/>
            <a:ext cx="526474" cy="369332"/>
          </a:xfrm>
          <a:prstGeom prst="rect">
            <a:avLst/>
          </a:prstGeom>
          <a:noFill/>
        </p:spPr>
        <p:txBody>
          <a:bodyPr wrap="square" rtlCol="0">
            <a:spAutoFit/>
          </a:bodyPr>
          <a:lstStyle/>
          <a:p>
            <a:r>
              <a:rPr lang="en-GB" dirty="0">
                <a:solidFill>
                  <a:schemeClr val="bg1"/>
                </a:solidFill>
              </a:rPr>
              <a:t>Mr</a:t>
            </a:r>
          </a:p>
        </p:txBody>
      </p:sp>
      <p:sp>
        <p:nvSpPr>
          <p:cNvPr id="16" name="Rounded Rectangle 15"/>
          <p:cNvSpPr/>
          <p:nvPr/>
        </p:nvSpPr>
        <p:spPr>
          <a:xfrm>
            <a:off x="5822371" y="1731241"/>
            <a:ext cx="2161309" cy="99752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624201" y="2045338"/>
            <a:ext cx="557648" cy="369332"/>
          </a:xfrm>
          <a:prstGeom prst="rect">
            <a:avLst/>
          </a:prstGeom>
          <a:noFill/>
        </p:spPr>
        <p:txBody>
          <a:bodyPr wrap="square" rtlCol="0">
            <a:spAutoFit/>
          </a:bodyPr>
          <a:lstStyle/>
          <a:p>
            <a:r>
              <a:rPr lang="en-GB" dirty="0">
                <a:solidFill>
                  <a:schemeClr val="bg1"/>
                </a:solidFill>
              </a:rPr>
              <a:t>Mrs</a:t>
            </a:r>
          </a:p>
        </p:txBody>
      </p:sp>
      <p:sp>
        <p:nvSpPr>
          <p:cNvPr id="18" name="Rounded Rectangle 17"/>
          <p:cNvSpPr/>
          <p:nvPr/>
        </p:nvSpPr>
        <p:spPr>
          <a:xfrm>
            <a:off x="2479962" y="2886941"/>
            <a:ext cx="2161309" cy="99752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184810" y="3190647"/>
            <a:ext cx="751612" cy="369332"/>
          </a:xfrm>
          <a:prstGeom prst="rect">
            <a:avLst/>
          </a:prstGeom>
          <a:noFill/>
        </p:spPr>
        <p:txBody>
          <a:bodyPr wrap="square" rtlCol="0">
            <a:spAutoFit/>
          </a:bodyPr>
          <a:lstStyle/>
          <a:p>
            <a:r>
              <a:rPr lang="en-GB" dirty="0">
                <a:solidFill>
                  <a:schemeClr val="bg1"/>
                </a:solidFill>
              </a:rPr>
              <a:t>asked</a:t>
            </a:r>
          </a:p>
        </p:txBody>
      </p:sp>
      <p:sp>
        <p:nvSpPr>
          <p:cNvPr id="20" name="Rounded Rectangle 19"/>
          <p:cNvSpPr/>
          <p:nvPr/>
        </p:nvSpPr>
        <p:spPr>
          <a:xfrm>
            <a:off x="4752108" y="2886941"/>
            <a:ext cx="2161309" cy="99752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5417125" y="3190647"/>
            <a:ext cx="838202" cy="369332"/>
          </a:xfrm>
          <a:prstGeom prst="rect">
            <a:avLst/>
          </a:prstGeom>
          <a:noFill/>
        </p:spPr>
        <p:txBody>
          <a:bodyPr wrap="square" rtlCol="0">
            <a:spAutoFit/>
          </a:bodyPr>
          <a:lstStyle/>
          <a:p>
            <a:r>
              <a:rPr lang="en-GB" dirty="0">
                <a:solidFill>
                  <a:schemeClr val="bg1"/>
                </a:solidFill>
              </a:rPr>
              <a:t>looked</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26" name="Rounded Rectangle 25"/>
          <p:cNvSpPr/>
          <p:nvPr/>
        </p:nvSpPr>
        <p:spPr>
          <a:xfrm>
            <a:off x="750887" y="4679454"/>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1"/>
          <p:cNvSpPr>
            <a:spLocks noGrp="1"/>
          </p:cNvSpPr>
          <p:nvPr>
            <p:ph idx="4294967295"/>
          </p:nvPr>
        </p:nvSpPr>
        <p:spPr>
          <a:xfrm>
            <a:off x="903287" y="4906890"/>
            <a:ext cx="7632700" cy="485558"/>
          </a:xfrm>
        </p:spPr>
        <p:txBody>
          <a:bodyPr lIns="108000" tIns="108000" rIns="108000" bIns="108000">
            <a:normAutofit/>
          </a:bodyPr>
          <a:lstStyle/>
          <a:p>
            <a:pPr marL="0" indent="0" algn="ctr">
              <a:buNone/>
            </a:pPr>
            <a:r>
              <a:rPr lang="en-GB" dirty="0"/>
              <a:t>The shop is full of </a:t>
            </a:r>
            <a:r>
              <a:rPr lang="en-GB" b="1" dirty="0"/>
              <a:t>people</a:t>
            </a:r>
            <a:r>
              <a:rPr lang="en-GB" dirty="0"/>
              <a:t>.</a:t>
            </a:r>
          </a:p>
        </p:txBody>
      </p:sp>
      <p:sp>
        <p:nvSpPr>
          <p:cNvPr id="27" name="Rounded Rectangle 26"/>
          <p:cNvSpPr/>
          <p:nvPr/>
        </p:nvSpPr>
        <p:spPr>
          <a:xfrm>
            <a:off x="750887" y="4679454"/>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ontent Placeholder 21"/>
          <p:cNvSpPr>
            <a:spLocks noGrp="1"/>
          </p:cNvSpPr>
          <p:nvPr>
            <p:ph idx="4294967295"/>
          </p:nvPr>
        </p:nvSpPr>
        <p:spPr>
          <a:xfrm>
            <a:off x="903287" y="4906890"/>
            <a:ext cx="7632700" cy="485558"/>
          </a:xfrm>
        </p:spPr>
        <p:txBody>
          <a:bodyPr lIns="108000" tIns="108000" rIns="108000" bIns="108000">
            <a:normAutofit/>
          </a:bodyPr>
          <a:lstStyle/>
          <a:p>
            <a:pPr marL="0" indent="0" algn="ctr">
              <a:buNone/>
            </a:pPr>
            <a:r>
              <a:rPr lang="en-GB" b="1" dirty="0"/>
              <a:t>Mr</a:t>
            </a:r>
            <a:r>
              <a:rPr lang="en-GB" dirty="0"/>
              <a:t> Wood lives next door.</a:t>
            </a:r>
          </a:p>
        </p:txBody>
      </p:sp>
      <p:sp>
        <p:nvSpPr>
          <p:cNvPr id="29" name="Rounded Rectangle 28"/>
          <p:cNvSpPr/>
          <p:nvPr/>
        </p:nvSpPr>
        <p:spPr>
          <a:xfrm>
            <a:off x="750887" y="4675950"/>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21"/>
          <p:cNvSpPr>
            <a:spLocks noGrp="1"/>
          </p:cNvSpPr>
          <p:nvPr>
            <p:ph idx="4294967295"/>
          </p:nvPr>
        </p:nvSpPr>
        <p:spPr>
          <a:xfrm>
            <a:off x="903287" y="4903386"/>
            <a:ext cx="7632700" cy="485558"/>
          </a:xfrm>
        </p:spPr>
        <p:txBody>
          <a:bodyPr lIns="108000" tIns="108000" rIns="108000" bIns="108000">
            <a:normAutofit/>
          </a:bodyPr>
          <a:lstStyle/>
          <a:p>
            <a:pPr marL="0" indent="0" algn="ctr">
              <a:buNone/>
            </a:pPr>
            <a:r>
              <a:rPr lang="en-GB" dirty="0"/>
              <a:t>I </a:t>
            </a:r>
            <a:r>
              <a:rPr lang="en-GB" b="1" dirty="0"/>
              <a:t>asked</a:t>
            </a:r>
            <a:r>
              <a:rPr lang="en-GB" dirty="0"/>
              <a:t> my mum to play a game.</a:t>
            </a:r>
          </a:p>
        </p:txBody>
      </p:sp>
      <p:sp>
        <p:nvSpPr>
          <p:cNvPr id="32" name="Rounded Rectangle 31"/>
          <p:cNvSpPr/>
          <p:nvPr/>
        </p:nvSpPr>
        <p:spPr>
          <a:xfrm>
            <a:off x="771669" y="4673863"/>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ontent Placeholder 21"/>
          <p:cNvSpPr>
            <a:spLocks noGrp="1"/>
          </p:cNvSpPr>
          <p:nvPr>
            <p:ph idx="4294967295"/>
          </p:nvPr>
        </p:nvSpPr>
        <p:spPr>
          <a:xfrm>
            <a:off x="924069" y="4901299"/>
            <a:ext cx="7632700" cy="485558"/>
          </a:xfrm>
        </p:spPr>
        <p:txBody>
          <a:bodyPr lIns="108000" tIns="108000" rIns="108000" bIns="108000">
            <a:normAutofit/>
          </a:bodyPr>
          <a:lstStyle/>
          <a:p>
            <a:pPr marL="0" indent="0" algn="ctr">
              <a:buNone/>
            </a:pPr>
            <a:r>
              <a:rPr lang="en-GB" dirty="0"/>
              <a:t>I </a:t>
            </a:r>
            <a:r>
              <a:rPr lang="en-GB" b="1" dirty="0"/>
              <a:t>looked</a:t>
            </a:r>
            <a:r>
              <a:rPr lang="en-GB" dirty="0"/>
              <a:t> at my sister.</a:t>
            </a:r>
          </a:p>
        </p:txBody>
      </p:sp>
      <p:sp>
        <p:nvSpPr>
          <p:cNvPr id="34" name="Rounded Rectangle 33"/>
          <p:cNvSpPr/>
          <p:nvPr/>
        </p:nvSpPr>
        <p:spPr>
          <a:xfrm>
            <a:off x="771669" y="4675950"/>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ontent Placeholder 21"/>
          <p:cNvSpPr>
            <a:spLocks noGrp="1"/>
          </p:cNvSpPr>
          <p:nvPr>
            <p:ph idx="4294967295"/>
          </p:nvPr>
        </p:nvSpPr>
        <p:spPr>
          <a:xfrm>
            <a:off x="924069" y="4903386"/>
            <a:ext cx="7632700" cy="485558"/>
          </a:xfrm>
        </p:spPr>
        <p:txBody>
          <a:bodyPr lIns="108000" tIns="108000" rIns="108000" bIns="108000">
            <a:normAutofit/>
          </a:bodyPr>
          <a:lstStyle/>
          <a:p>
            <a:pPr marL="0" indent="0" algn="ctr">
              <a:buNone/>
            </a:pPr>
            <a:r>
              <a:rPr lang="en-GB" b="1" dirty="0"/>
              <a:t>Mrs</a:t>
            </a:r>
            <a:r>
              <a:rPr lang="en-GB" dirty="0"/>
              <a:t> </a:t>
            </a:r>
            <a:r>
              <a:rPr lang="en-GB" dirty="0" err="1"/>
              <a:t>Blant</a:t>
            </a:r>
            <a:r>
              <a:rPr lang="en-GB" dirty="0"/>
              <a:t> went to the shop.</a:t>
            </a:r>
          </a:p>
        </p:txBody>
      </p:sp>
    </p:spTree>
    <p:extLst>
      <p:ext uri="{BB962C8B-B14F-4D97-AF65-F5344CB8AC3E}">
        <p14:creationId xmlns:p14="http://schemas.microsoft.com/office/powerpoint/2010/main" val="7636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fade">
                                      <p:cBhvr>
                                        <p:cTn id="28" dur="500"/>
                                        <p:tgtEl>
                                          <p:spTgt spid="3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xEl>
                                              <p:pRg st="0" end="0"/>
                                            </p:txEl>
                                          </p:spTgt>
                                        </p:tgtEl>
                                        <p:attrNameLst>
                                          <p:attrName>style.visibility</p:attrName>
                                        </p:attrNameLst>
                                      </p:cBhvr>
                                      <p:to>
                                        <p:strVal val="visible"/>
                                      </p:to>
                                    </p:set>
                                    <p:animEffect transition="in" filter="fade">
                                      <p:cBhvr>
                                        <p:cTn id="36" dur="500"/>
                                        <p:tgtEl>
                                          <p:spTgt spid="3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fade">
                                      <p:cBhvr>
                                        <p:cTn id="44" dur="500"/>
                                        <p:tgtEl>
                                          <p:spTgt spid="35">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6" grpId="0" animBg="1"/>
      <p:bldP spid="25" grpId="0" build="p"/>
      <p:bldP spid="27" grpId="0" animBg="1"/>
      <p:bldP spid="28" grpId="0" build="p"/>
      <p:bldP spid="29" grpId="0" animBg="1"/>
      <p:bldP spid="30" grpId="0" build="p"/>
      <p:bldP spid="32" grpId="0" animBg="1"/>
      <p:bldP spid="33" grpId="0" build="p"/>
      <p:bldP spid="34" grpId="0" animBg="1"/>
      <p:bldP spid="3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Rounded Rectangle 44">
            <a:hlinkClick r:id="rId2" action="ppaction://hlinksldjump"/>
          </p:cNvPr>
          <p:cNvSpPr/>
          <p:nvPr/>
        </p:nvSpPr>
        <p:spPr>
          <a:xfrm>
            <a:off x="5954713" y="5157355"/>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200" y="479425"/>
            <a:ext cx="8220075" cy="993775"/>
          </a:xfrm>
        </p:spPr>
        <p:txBody>
          <a:bodyPr rtlCol="0"/>
          <a:lstStyle/>
          <a:p>
            <a:pPr algn="ctr"/>
            <a:r>
              <a:rPr lang="en-GB" sz="3200" dirty="0">
                <a:latin typeface="+mn-lt"/>
              </a:rPr>
              <a:t>Can you help Pirate Pete find the treasure?</a:t>
            </a:r>
          </a:p>
        </p:txBody>
      </p:sp>
      <p:sp>
        <p:nvSpPr>
          <p:cNvPr id="4" name="Rectangle: Diagonal Corners Snipped 3">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6" name="Content Placeholder 21"/>
          <p:cNvSpPr>
            <a:spLocks noGrp="1"/>
          </p:cNvSpPr>
          <p:nvPr>
            <p:ph idx="4294967295"/>
          </p:nvPr>
        </p:nvSpPr>
        <p:spPr>
          <a:xfrm>
            <a:off x="750887" y="1473200"/>
            <a:ext cx="7632700" cy="782638"/>
          </a:xfrm>
        </p:spPr>
        <p:txBody>
          <a:bodyPr lIns="108000" tIns="108000" rIns="108000" bIns="108000">
            <a:noAutofit/>
          </a:bodyPr>
          <a:lstStyle/>
          <a:p>
            <a:pPr marL="0" indent="0">
              <a:buNone/>
            </a:pPr>
            <a:r>
              <a:rPr lang="en-GB" dirty="0"/>
              <a:t>The real treasure has real words on it.</a:t>
            </a:r>
          </a:p>
          <a:p>
            <a:pPr marL="0" indent="0">
              <a:buNone/>
            </a:pPr>
            <a:r>
              <a:rPr lang="en-GB" dirty="0"/>
              <a:t>The fake treasure has made up words on it.</a:t>
            </a:r>
          </a:p>
          <a:p>
            <a:pPr marL="0" indent="0">
              <a:buNone/>
            </a:pPr>
            <a:r>
              <a:rPr lang="en-GB" dirty="0"/>
              <a:t>Can you find the real treasure?</a:t>
            </a:r>
          </a:p>
        </p:txBody>
      </p:sp>
      <p:pic>
        <p:nvPicPr>
          <p:cNvPr id="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073"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1082"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6091"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1100"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799915"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luked</a:t>
            </a:r>
            <a:endParaRPr lang="en-GB" altLang="en-US" sz="2400" dirty="0">
              <a:solidFill>
                <a:schemeClr val="bg1"/>
              </a:solidFill>
              <a:latin typeface="Twinkl SemiBold" pitchFamily="2" charset="0"/>
            </a:endParaRPr>
          </a:p>
        </p:txBody>
      </p:sp>
      <p:sp>
        <p:nvSpPr>
          <p:cNvPr id="12" name="TextBox 11"/>
          <p:cNvSpPr txBox="1">
            <a:spLocks noChangeArrowheads="1"/>
          </p:cNvSpPr>
          <p:nvPr/>
        </p:nvSpPr>
        <p:spPr bwMode="auto">
          <a:xfrm>
            <a:off x="2229897"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Mstr</a:t>
            </a:r>
            <a:endParaRPr lang="en-GB" altLang="en-US" sz="2400" dirty="0">
              <a:solidFill>
                <a:schemeClr val="bg1"/>
              </a:solidFill>
              <a:latin typeface="Twinkl SemiBold" pitchFamily="2" charset="0"/>
            </a:endParaRPr>
          </a:p>
        </p:txBody>
      </p:sp>
      <p:sp>
        <p:nvSpPr>
          <p:cNvPr id="13" name="TextBox 12"/>
          <p:cNvSpPr txBox="1">
            <a:spLocks noChangeArrowheads="1"/>
          </p:cNvSpPr>
          <p:nvPr/>
        </p:nvSpPr>
        <p:spPr bwMode="auto">
          <a:xfrm>
            <a:off x="3514906"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asked</a:t>
            </a:r>
            <a:endParaRPr lang="en-GB" altLang="en-US" sz="2400" dirty="0">
              <a:solidFill>
                <a:schemeClr val="bg1"/>
              </a:solidFill>
              <a:latin typeface="Twinkl SemiBold" pitchFamily="2" charset="0"/>
            </a:endParaRPr>
          </a:p>
        </p:txBody>
      </p:sp>
      <p:sp>
        <p:nvSpPr>
          <p:cNvPr id="14" name="TextBox 13"/>
          <p:cNvSpPr txBox="1">
            <a:spLocks noChangeArrowheads="1"/>
          </p:cNvSpPr>
          <p:nvPr/>
        </p:nvSpPr>
        <p:spPr bwMode="auto">
          <a:xfrm>
            <a:off x="944888"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people</a:t>
            </a:r>
            <a:endParaRPr lang="en-GB" altLang="en-US" sz="2400" dirty="0">
              <a:solidFill>
                <a:schemeClr val="bg1"/>
              </a:solidFill>
              <a:latin typeface="Twinkl SemiBold" pitchFamily="2"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6109"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084924"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ow</a:t>
            </a:r>
            <a:endParaRPr lang="en-GB" altLang="en-US" sz="2400" dirty="0">
              <a:solidFill>
                <a:schemeClr val="bg1"/>
              </a:solidFill>
              <a:latin typeface="Twinkl SemiBold" pitchFamily="2"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1118"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7369933"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could</a:t>
            </a:r>
            <a:endParaRPr lang="en-GB" altLang="en-US" sz="2400" dirty="0">
              <a:solidFill>
                <a:schemeClr val="bg1"/>
              </a:solidFill>
              <a:latin typeface="Twinkl SemiBold" pitchFamily="2" charset="0"/>
            </a:endParaRPr>
          </a:p>
        </p:txBody>
      </p:sp>
      <p:pic>
        <p:nvPicPr>
          <p:cNvPr id="1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073"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1082"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6091"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1100"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799915"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called</a:t>
            </a:r>
            <a:endParaRPr lang="en-GB" altLang="en-US" sz="2400" dirty="0">
              <a:solidFill>
                <a:schemeClr val="bg1"/>
              </a:solidFill>
              <a:latin typeface="Twinkl SemiBold" pitchFamily="2" charset="0"/>
            </a:endParaRPr>
          </a:p>
        </p:txBody>
      </p:sp>
      <p:sp>
        <p:nvSpPr>
          <p:cNvPr id="25" name="TextBox 24"/>
          <p:cNvSpPr txBox="1">
            <a:spLocks noChangeArrowheads="1"/>
          </p:cNvSpPr>
          <p:nvPr/>
        </p:nvSpPr>
        <p:spPr bwMode="auto">
          <a:xfrm>
            <a:off x="2229897"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Mrs</a:t>
            </a:r>
            <a:endParaRPr lang="en-GB" altLang="en-US" sz="2400" dirty="0">
              <a:solidFill>
                <a:schemeClr val="bg1"/>
              </a:solidFill>
              <a:latin typeface="Twinkl SemiBold" pitchFamily="2" charset="0"/>
            </a:endParaRPr>
          </a:p>
        </p:txBody>
      </p:sp>
      <p:sp>
        <p:nvSpPr>
          <p:cNvPr id="26" name="TextBox 25"/>
          <p:cNvSpPr txBox="1">
            <a:spLocks noChangeArrowheads="1"/>
          </p:cNvSpPr>
          <p:nvPr/>
        </p:nvSpPr>
        <p:spPr bwMode="auto">
          <a:xfrm>
            <a:off x="3514906"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askt</a:t>
            </a:r>
            <a:endParaRPr lang="en-GB" altLang="en-US" sz="2400" dirty="0">
              <a:solidFill>
                <a:schemeClr val="bg1"/>
              </a:solidFill>
              <a:latin typeface="Twinkl SemiBold" pitchFamily="2" charset="0"/>
            </a:endParaRPr>
          </a:p>
        </p:txBody>
      </p:sp>
      <p:sp>
        <p:nvSpPr>
          <p:cNvPr id="27" name="TextBox 26"/>
          <p:cNvSpPr txBox="1">
            <a:spLocks noChangeArrowheads="1"/>
          </p:cNvSpPr>
          <p:nvPr/>
        </p:nvSpPr>
        <p:spPr bwMode="auto">
          <a:xfrm>
            <a:off x="944888"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their</a:t>
            </a:r>
            <a:endParaRPr lang="en-GB" altLang="en-US" sz="2400" dirty="0">
              <a:solidFill>
                <a:schemeClr val="bg1"/>
              </a:solidFill>
              <a:latin typeface="Twinkl SemiBold" pitchFamily="2" charset="0"/>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6109"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a:spLocks noChangeArrowheads="1"/>
          </p:cNvSpPr>
          <p:nvPr/>
        </p:nvSpPr>
        <p:spPr bwMode="auto">
          <a:xfrm>
            <a:off x="6084924"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cud</a:t>
            </a:r>
            <a:endParaRPr lang="en-GB" altLang="en-US" sz="2400" dirty="0">
              <a:solidFill>
                <a:schemeClr val="bg1"/>
              </a:solidFill>
              <a:latin typeface="Twinkl SemiBold" pitchFamily="2" charset="0"/>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1118"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a:spLocks noChangeArrowheads="1"/>
          </p:cNvSpPr>
          <p:nvPr/>
        </p:nvSpPr>
        <p:spPr bwMode="auto">
          <a:xfrm>
            <a:off x="7369933"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looked</a:t>
            </a:r>
            <a:endParaRPr lang="en-GB" altLang="en-US" sz="2400" dirty="0">
              <a:solidFill>
                <a:schemeClr val="bg1"/>
              </a:solidFill>
              <a:latin typeface="Twinkl SemiBold" pitchFamily="2" charset="0"/>
            </a:endParaRPr>
          </a:p>
        </p:txBody>
      </p:sp>
      <p:pic>
        <p:nvPicPr>
          <p:cNvPr id="3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073" y="5110307"/>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1082" y="5110307"/>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6091" y="5110307"/>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a:spLocks noChangeArrowheads="1"/>
          </p:cNvSpPr>
          <p:nvPr/>
        </p:nvSpPr>
        <p:spPr bwMode="auto">
          <a:xfrm>
            <a:off x="2229897" y="5418787"/>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oh</a:t>
            </a:r>
            <a:endParaRPr lang="en-GB" altLang="en-US" sz="2400" dirty="0">
              <a:solidFill>
                <a:schemeClr val="bg1"/>
              </a:solidFill>
              <a:latin typeface="Twinkl SemiBold" pitchFamily="2" charset="0"/>
            </a:endParaRPr>
          </a:p>
        </p:txBody>
      </p:sp>
      <p:sp>
        <p:nvSpPr>
          <p:cNvPr id="38" name="TextBox 37"/>
          <p:cNvSpPr txBox="1">
            <a:spLocks noChangeArrowheads="1"/>
          </p:cNvSpPr>
          <p:nvPr/>
        </p:nvSpPr>
        <p:spPr bwMode="auto">
          <a:xfrm>
            <a:off x="3514906" y="5418787"/>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Mr</a:t>
            </a:r>
            <a:endParaRPr lang="en-GB" altLang="en-US" sz="2400" dirty="0">
              <a:solidFill>
                <a:schemeClr val="bg1"/>
              </a:solidFill>
              <a:latin typeface="Twinkl SemiBold" pitchFamily="2" charset="0"/>
            </a:endParaRPr>
          </a:p>
        </p:txBody>
      </p:sp>
      <p:sp>
        <p:nvSpPr>
          <p:cNvPr id="40" name="TextBox 39"/>
          <p:cNvSpPr txBox="1">
            <a:spLocks noChangeArrowheads="1"/>
          </p:cNvSpPr>
          <p:nvPr/>
        </p:nvSpPr>
        <p:spPr bwMode="auto">
          <a:xfrm>
            <a:off x="944888" y="5418787"/>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peepl</a:t>
            </a:r>
            <a:endParaRPr lang="en-GB" altLang="en-US" sz="2400" dirty="0">
              <a:solidFill>
                <a:schemeClr val="bg1"/>
              </a:solidFill>
              <a:latin typeface="Twinkl SemiBold" pitchFamily="2" charset="0"/>
            </a:endParaRPr>
          </a:p>
        </p:txBody>
      </p:sp>
      <p:sp>
        <p:nvSpPr>
          <p:cNvPr id="44" name="TextBox 43">
            <a:hlinkClick r:id="rId2" action="ppaction://hlinksldjump"/>
          </p:cNvPr>
          <p:cNvSpPr txBox="1">
            <a:spLocks noChangeArrowheads="1"/>
          </p:cNvSpPr>
          <p:nvPr/>
        </p:nvSpPr>
        <p:spPr bwMode="auto">
          <a:xfrm>
            <a:off x="6003529" y="5418787"/>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Tree>
    <p:extLst>
      <p:ext uri="{BB962C8B-B14F-4D97-AF65-F5344CB8AC3E}">
        <p14:creationId xmlns:p14="http://schemas.microsoft.com/office/powerpoint/2010/main" val="13889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57200" y="479425"/>
            <a:ext cx="8220075" cy="993775"/>
          </a:xfrm>
        </p:spPr>
        <p:txBody>
          <a:bodyPr rtlCol="0"/>
          <a:lstStyle/>
          <a:p>
            <a:pPr algn="ctr"/>
            <a:r>
              <a:rPr lang="en-GB" sz="3200" dirty="0">
                <a:latin typeface="+mn-lt"/>
              </a:rPr>
              <a:t>Can you help Pirate Pete find the treasure?</a:t>
            </a:r>
          </a:p>
        </p:txBody>
      </p:sp>
      <p:sp>
        <p:nvSpPr>
          <p:cNvPr id="4" name="Rectangle: Diagonal Corners Snipped 3">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6" name="Content Placeholder 21"/>
          <p:cNvSpPr>
            <a:spLocks noGrp="1"/>
          </p:cNvSpPr>
          <p:nvPr>
            <p:ph idx="4294967295"/>
          </p:nvPr>
        </p:nvSpPr>
        <p:spPr>
          <a:xfrm>
            <a:off x="750887" y="1473200"/>
            <a:ext cx="7632700" cy="782638"/>
          </a:xfrm>
        </p:spPr>
        <p:txBody>
          <a:bodyPr lIns="108000" tIns="108000" rIns="108000" bIns="108000">
            <a:noAutofit/>
          </a:bodyPr>
          <a:lstStyle/>
          <a:p>
            <a:pPr marL="0" indent="0">
              <a:buNone/>
            </a:pPr>
            <a:r>
              <a:rPr lang="en-GB" dirty="0"/>
              <a:t>The real treasure has real words on it.</a:t>
            </a:r>
          </a:p>
          <a:p>
            <a:pPr marL="0" indent="0">
              <a:buNone/>
            </a:pPr>
            <a:r>
              <a:rPr lang="en-GB" dirty="0"/>
              <a:t>The fake treasure has made up words on it.</a:t>
            </a:r>
          </a:p>
          <a:p>
            <a:pPr marL="0" indent="0">
              <a:buNone/>
            </a:pPr>
            <a:r>
              <a:rPr lang="en-GB" dirty="0"/>
              <a:t>Can you find the real treasure?</a:t>
            </a:r>
          </a:p>
        </p:txBody>
      </p:sp>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073"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6091"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14906"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asked</a:t>
            </a:r>
            <a:endParaRPr lang="en-GB" altLang="en-US" sz="2400" dirty="0">
              <a:solidFill>
                <a:schemeClr val="bg1"/>
              </a:solidFill>
              <a:latin typeface="Twinkl SemiBold" pitchFamily="2" charset="0"/>
            </a:endParaRPr>
          </a:p>
        </p:txBody>
      </p:sp>
      <p:sp>
        <p:nvSpPr>
          <p:cNvPr id="14" name="TextBox 13"/>
          <p:cNvSpPr txBox="1">
            <a:spLocks noChangeArrowheads="1"/>
          </p:cNvSpPr>
          <p:nvPr/>
        </p:nvSpPr>
        <p:spPr bwMode="auto">
          <a:xfrm>
            <a:off x="944888"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people</a:t>
            </a:r>
            <a:endParaRPr lang="en-GB" altLang="en-US" sz="2400" dirty="0">
              <a:solidFill>
                <a:schemeClr val="bg1"/>
              </a:solidFill>
              <a:latin typeface="Twinkl SemiBold" pitchFamily="2"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118"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7369933"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could</a:t>
            </a:r>
            <a:endParaRPr lang="en-GB" altLang="en-US" sz="2400" dirty="0">
              <a:solidFill>
                <a:schemeClr val="bg1"/>
              </a:solidFill>
              <a:latin typeface="Twinkl SemiBold" pitchFamily="2" charset="0"/>
            </a:endParaRPr>
          </a:p>
        </p:txBody>
      </p:sp>
      <p:pic>
        <p:nvPicPr>
          <p:cNvPr id="1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073"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1082"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100"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799915"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called</a:t>
            </a:r>
            <a:endParaRPr lang="en-GB" altLang="en-US" sz="2400" dirty="0">
              <a:solidFill>
                <a:schemeClr val="bg1"/>
              </a:solidFill>
              <a:latin typeface="Twinkl SemiBold" pitchFamily="2" charset="0"/>
            </a:endParaRPr>
          </a:p>
        </p:txBody>
      </p:sp>
      <p:sp>
        <p:nvSpPr>
          <p:cNvPr id="25" name="TextBox 24"/>
          <p:cNvSpPr txBox="1">
            <a:spLocks noChangeArrowheads="1"/>
          </p:cNvSpPr>
          <p:nvPr/>
        </p:nvSpPr>
        <p:spPr bwMode="auto">
          <a:xfrm>
            <a:off x="2229897"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Mrs</a:t>
            </a:r>
            <a:endParaRPr lang="en-GB" altLang="en-US" sz="2400" dirty="0">
              <a:solidFill>
                <a:schemeClr val="bg1"/>
              </a:solidFill>
              <a:latin typeface="Twinkl SemiBold" pitchFamily="2" charset="0"/>
            </a:endParaRPr>
          </a:p>
        </p:txBody>
      </p:sp>
      <p:sp>
        <p:nvSpPr>
          <p:cNvPr id="27" name="TextBox 26"/>
          <p:cNvSpPr txBox="1">
            <a:spLocks noChangeArrowheads="1"/>
          </p:cNvSpPr>
          <p:nvPr/>
        </p:nvSpPr>
        <p:spPr bwMode="auto">
          <a:xfrm>
            <a:off x="944888"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their</a:t>
            </a:r>
            <a:endParaRPr lang="en-GB" altLang="en-US" sz="2400" dirty="0">
              <a:solidFill>
                <a:schemeClr val="bg1"/>
              </a:solidFill>
              <a:latin typeface="Twinkl SemiBold" pitchFamily="2" charset="0"/>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118"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a:spLocks noChangeArrowheads="1"/>
          </p:cNvSpPr>
          <p:nvPr/>
        </p:nvSpPr>
        <p:spPr bwMode="auto">
          <a:xfrm>
            <a:off x="7369933"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looked</a:t>
            </a:r>
            <a:endParaRPr lang="en-GB" altLang="en-US" sz="2400" dirty="0">
              <a:solidFill>
                <a:schemeClr val="bg1"/>
              </a:solidFill>
              <a:latin typeface="Twinkl SemiBold" pitchFamily="2" charset="0"/>
            </a:endParaRPr>
          </a:p>
        </p:txBody>
      </p:sp>
      <p:pic>
        <p:nvPicPr>
          <p:cNvPr id="3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1082" y="5110307"/>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6091" y="5110307"/>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a:spLocks noChangeArrowheads="1"/>
          </p:cNvSpPr>
          <p:nvPr/>
        </p:nvSpPr>
        <p:spPr bwMode="auto">
          <a:xfrm>
            <a:off x="2229897" y="5418787"/>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oh</a:t>
            </a:r>
            <a:endParaRPr lang="en-GB" altLang="en-US" sz="2400" dirty="0">
              <a:solidFill>
                <a:schemeClr val="bg1"/>
              </a:solidFill>
              <a:latin typeface="Twinkl SemiBold" pitchFamily="2" charset="0"/>
            </a:endParaRPr>
          </a:p>
        </p:txBody>
      </p:sp>
      <p:sp>
        <p:nvSpPr>
          <p:cNvPr id="38" name="TextBox 37"/>
          <p:cNvSpPr txBox="1">
            <a:spLocks noChangeArrowheads="1"/>
          </p:cNvSpPr>
          <p:nvPr/>
        </p:nvSpPr>
        <p:spPr bwMode="auto">
          <a:xfrm>
            <a:off x="3514906" y="5418787"/>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Mr</a:t>
            </a:r>
            <a:endParaRPr lang="en-GB" altLang="en-US" sz="2400" dirty="0">
              <a:solidFill>
                <a:schemeClr val="bg1"/>
              </a:solidFill>
              <a:latin typeface="Twinkl SemiBold" pitchFamily="2" charset="0"/>
            </a:endParaRPr>
          </a:p>
        </p:txBody>
      </p:sp>
    </p:spTree>
    <p:extLst>
      <p:ext uri="{BB962C8B-B14F-4D97-AF65-F5344CB8AC3E}">
        <p14:creationId xmlns:p14="http://schemas.microsoft.com/office/powerpoint/2010/main" val="411070858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456</TotalTime>
  <Words>1195</Words>
  <Application>Microsoft Office PowerPoint</Application>
  <PresentationFormat>On-screen Show (4:3)</PresentationFormat>
  <Paragraphs>333</Paragraphs>
  <Slides>20</Slides>
  <Notes>0</Notes>
  <HiddenSlides>15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Sassoon Infant Rg</vt:lpstr>
      <vt:lpstr>Twinkl SemiBold</vt:lpstr>
      <vt:lpstr>Times New Roman</vt:lpstr>
      <vt:lpstr>Calibri Light</vt:lpstr>
      <vt:lpstr>Twinkl</vt:lpstr>
      <vt:lpstr>Calibri</vt:lpstr>
      <vt:lpstr>Office Theme</vt:lpstr>
      <vt:lpstr>PowerPoint Presentation</vt:lpstr>
      <vt:lpstr>PowerPoint Presentation</vt:lpstr>
      <vt:lpstr>Select an Activity</vt:lpstr>
      <vt:lpstr>Can you find the exception words?</vt:lpstr>
      <vt:lpstr>Can you write a sentence about this picture?</vt:lpstr>
      <vt:lpstr>Can you read the sentence and draw a picture?</vt:lpstr>
      <vt:lpstr>Can you read the words?</vt:lpstr>
      <vt:lpstr>Can you help Pirate Pete find the treasure?</vt:lpstr>
      <vt:lpstr>Can you help Pirate Pete find the treasure?</vt:lpstr>
      <vt:lpstr>Can you spot the common exception words in this story?</vt:lpstr>
      <vt:lpstr>Can you read the words?</vt:lpstr>
      <vt:lpstr>Can you roll your dice and read the words?</vt:lpstr>
      <vt:lpstr>Can you work out the missing letters?</vt:lpstr>
      <vt:lpstr>Can you work out the missing letters?</vt:lpstr>
      <vt:lpstr>Can you unscramble the letters?</vt:lpstr>
      <vt:lpstr>Can you unscramble the letters?</vt:lpstr>
      <vt:lpstr>Can you match the picture to the sentence?</vt:lpstr>
      <vt:lpstr>Can you match the picture to the sentence?</vt:lpstr>
      <vt:lpstr>Can you write a sentence about this picture?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Chelsea Massey</dc:creator>
  <cp:lastModifiedBy>Chelsea Massey</cp:lastModifiedBy>
  <cp:revision>46</cp:revision>
  <dcterms:created xsi:type="dcterms:W3CDTF">2019-10-01T14:29:35Z</dcterms:created>
  <dcterms:modified xsi:type="dcterms:W3CDTF">2019-11-22T12:28:03Z</dcterms:modified>
</cp:coreProperties>
</file>