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77" r:id="rId2"/>
    <p:sldId id="258" r:id="rId3"/>
    <p:sldId id="263" r:id="rId4"/>
    <p:sldId id="278" r:id="rId5"/>
    <p:sldId id="279" r:id="rId6"/>
    <p:sldId id="280" r:id="rId7"/>
    <p:sldId id="281" r:id="rId8"/>
    <p:sldId id="282" r:id="rId9"/>
    <p:sldId id="283" r:id="rId10"/>
    <p:sldId id="284" r:id="rId11"/>
    <p:sldId id="285" r:id="rId12"/>
    <p:sldId id="286" r:id="rId13"/>
    <p:sldId id="287" r:id="rId14"/>
    <p:sldId id="288" r:id="rId15"/>
    <p:sldId id="289" r:id="rId16"/>
    <p:sldId id="290" r:id="rId17"/>
    <p:sldId id="267" r:id="rId18"/>
  </p:sldIdLst>
  <p:sldSz cx="9144000" cy="6858000" type="screen4x3"/>
  <p:notesSz cx="6858000" cy="9144000"/>
  <p:embeddedFontLst>
    <p:embeddedFont>
      <p:font typeface="Roboto" panose="02000000000000000000" pitchFamily="2" charset="0"/>
      <p:regular r:id="rId21"/>
      <p:bold r:id="rId22"/>
      <p:italic r:id="rId23"/>
      <p:boldItalic r:id="rId24"/>
    </p:embeddedFont>
    <p:embeddedFont>
      <p:font typeface="Calibri" panose="020F0502020204030204" pitchFamily="34" charset="0"/>
      <p:regular r:id="rId25"/>
      <p:bold r:id="rId26"/>
      <p:italic r:id="rId27"/>
      <p:boldItalic r:id="rId28"/>
    </p:embeddedFont>
    <p:embeddedFont>
      <p:font typeface="Twinkl" pitchFamily="2" charset="0"/>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894A"/>
    <a:srgbClr val="FFFFFF"/>
    <a:srgbClr val="18A0DB"/>
    <a:srgbClr val="DE1E5A"/>
    <a:srgbClr val="BC0105"/>
    <a:srgbClr val="4DB1E3"/>
    <a:srgbClr val="80C1EB"/>
    <a:srgbClr val="ACDDFC"/>
    <a:srgbClr val="4AA1D9"/>
    <a:srgbClr val="21A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1" autoAdjust="0"/>
    <p:restoredTop sz="94660"/>
  </p:normalViewPr>
  <p:slideViewPr>
    <p:cSldViewPr snapToGrid="0" showGuides="1">
      <p:cViewPr varScale="1">
        <p:scale>
          <a:sx n="114" d="100"/>
          <a:sy n="114" d="100"/>
        </p:scale>
        <p:origin x="1500" y="10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19/08/2021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19/08/2021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hyperlink" Target="https://www.twinkl.com.au/resources/australian-resources-5---6-humanities-and-social-sciences-geography/location-and-place-geography-humanities-and-social-sciences-5-6-australia/environmental-and-human-influences-location-and-place-location-and-place-geography-humanities-and-social-sciences-5-6-australia"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hyperlink" Target="https://www.twinkl.com.au/resources/australian-resources-5---6-humanities-and-social-sciences-geography/location-and-place-geography-humanities-and-social-sciences-5-6-australia/environmental-and-human-influences-location-and-place-location-and-place-geography-humanities-and-social-sciences-5-6-australia"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08442"/>
            <a:ext cx="8220075" cy="652318"/>
          </a:xfrm>
        </p:spPr>
        <p:txBody>
          <a:bodyPr/>
          <a:lstStyle/>
          <a:p>
            <a:pPr algn="ctr"/>
            <a:r>
              <a:rPr lang="en-GB" altLang="en-US" sz="2800" dirty="0">
                <a:solidFill>
                  <a:schemeClr val="accent1"/>
                </a:solidFill>
                <a:latin typeface="Roboto" panose="02000000000000000000" pitchFamily="2" charset="0"/>
                <a:ea typeface="Roboto" panose="02000000000000000000" pitchFamily="2" charset="0"/>
                <a:cs typeface="Arial" panose="020B0604020202020204" pitchFamily="34" charset="0"/>
              </a:rPr>
              <a:t>Disclaimer/s</a:t>
            </a:r>
          </a:p>
        </p:txBody>
      </p:sp>
      <p:sp>
        <p:nvSpPr>
          <p:cNvPr id="14" name="Title 2"/>
          <p:cNvSpPr>
            <a:spLocks/>
          </p:cNvSpPr>
          <p:nvPr/>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10" name="Group 9"/>
          <p:cNvGrpSpPr/>
          <p:nvPr/>
        </p:nvGrpSpPr>
        <p:grpSpPr>
          <a:xfrm>
            <a:off x="743837" y="1471737"/>
            <a:ext cx="7644513" cy="2295228"/>
            <a:chOff x="743837" y="1344834"/>
            <a:chExt cx="7644513" cy="2295228"/>
          </a:xfrm>
        </p:grpSpPr>
        <p:sp>
          <p:nvSpPr>
            <p:cNvPr id="6" name="Rectangle 5"/>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8" name="Rectangle 7"/>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2" name="Rectangle 1"/>
          <p:cNvSpPr/>
          <p:nvPr/>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Tree>
    <p:extLst>
      <p:ext uri="{BB962C8B-B14F-4D97-AF65-F5344CB8AC3E}">
        <p14:creationId xmlns:p14="http://schemas.microsoft.com/office/powerpoint/2010/main" val="2862974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115738" y="1372269"/>
            <a:ext cx="6954472" cy="4616995"/>
            <a:chOff x="2038525" y="1400961"/>
            <a:chExt cx="6182686" cy="4630723"/>
          </a:xfrm>
        </p:grpSpPr>
        <p:sp>
          <p:nvSpPr>
            <p:cNvPr id="9" name="Rectangle 8"/>
            <p:cNvSpPr/>
            <p:nvPr/>
          </p:nvSpPr>
          <p:spPr>
            <a:xfrm>
              <a:off x="2038525" y="1400961"/>
              <a:ext cx="6182686" cy="463072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1357"/>
            <a:stretch/>
          </p:blipFill>
          <p:spPr>
            <a:xfrm>
              <a:off x="2225019" y="1623260"/>
              <a:ext cx="5839573" cy="3865877"/>
            </a:xfrm>
            <a:prstGeom prst="rect">
              <a:avLst/>
            </a:prstGeom>
          </p:spPr>
        </p:pic>
      </p:grpSp>
      <p:grpSp>
        <p:nvGrpSpPr>
          <p:cNvPr id="2" name="Group 1"/>
          <p:cNvGrpSpPr/>
          <p:nvPr/>
        </p:nvGrpSpPr>
        <p:grpSpPr>
          <a:xfrm>
            <a:off x="-243281" y="4974671"/>
            <a:ext cx="5813571" cy="1164143"/>
            <a:chOff x="-243281" y="2225009"/>
            <a:chExt cx="5813571" cy="1164143"/>
          </a:xfrm>
        </p:grpSpPr>
        <p:sp>
          <p:nvSpPr>
            <p:cNvPr id="11" name="Pentagon 10"/>
            <p:cNvSpPr/>
            <p:nvPr/>
          </p:nvSpPr>
          <p:spPr>
            <a:xfrm>
              <a:off x="-243281" y="2225009"/>
              <a:ext cx="5813571" cy="1164143"/>
            </a:xfrm>
            <a:prstGeom prst="homePlate">
              <a:avLst/>
            </a:prstGeom>
            <a:solidFill>
              <a:schemeClr val="bg1"/>
            </a:solidFill>
            <a:ln w="38100">
              <a:solidFill>
                <a:srgbClr val="F18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118086" y="2391827"/>
              <a:ext cx="4613305" cy="830997"/>
            </a:xfrm>
            <a:prstGeom prst="rect">
              <a:avLst/>
            </a:prstGeom>
          </p:spPr>
          <p:txBody>
            <a:bodyPr wrap="square" lIns="0" tIns="0" rIns="0" bIns="0">
              <a:spAutoFit/>
            </a:bodyPr>
            <a:lstStyle/>
            <a:p>
              <a:r>
                <a:rPr lang="en-US" dirty="0"/>
                <a:t>A plateau is a plain which is raised higher than the surrounding area. Plateaus have very steep cliffs around their edge.</a:t>
              </a:r>
              <a:endParaRPr lang="en-GB" dirty="0"/>
            </a:p>
          </p:txBody>
        </p:sp>
      </p:grpSp>
      <p:grpSp>
        <p:nvGrpSpPr>
          <p:cNvPr id="16" name="Group 15"/>
          <p:cNvGrpSpPr/>
          <p:nvPr/>
        </p:nvGrpSpPr>
        <p:grpSpPr>
          <a:xfrm>
            <a:off x="-737024" y="423691"/>
            <a:ext cx="9058902" cy="768014"/>
            <a:chOff x="457198" y="465040"/>
            <a:chExt cx="6511638" cy="768014"/>
          </a:xfrm>
          <a:solidFill>
            <a:srgbClr val="F1894A"/>
          </a:solidFill>
        </p:grpSpPr>
        <p:sp>
          <p:nvSpPr>
            <p:cNvPr id="17" name="Round Same Side Corner Rectangle 16"/>
            <p:cNvSpPr/>
            <p:nvPr/>
          </p:nvSpPr>
          <p:spPr>
            <a:xfrm>
              <a:off x="457198" y="465040"/>
              <a:ext cx="4724402" cy="76801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lowchart: Data 17"/>
            <p:cNvSpPr/>
            <p:nvPr/>
          </p:nvSpPr>
          <p:spPr>
            <a:xfrm>
              <a:off x="4114800" y="465040"/>
              <a:ext cx="2854036" cy="768014"/>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itle 20"/>
          <p:cNvSpPr>
            <a:spLocks noGrp="1"/>
          </p:cNvSpPr>
          <p:nvPr>
            <p:ph type="title"/>
          </p:nvPr>
        </p:nvSpPr>
        <p:spPr>
          <a:xfrm>
            <a:off x="457199" y="478895"/>
            <a:ext cx="7151616" cy="712810"/>
          </a:xfrm>
        </p:spPr>
        <p:txBody>
          <a:bodyPr/>
          <a:lstStyle/>
          <a:p>
            <a:r>
              <a:rPr lang="en-GB" dirty="0">
                <a:ln w="12700">
                  <a:solidFill>
                    <a:schemeClr val="tx1"/>
                  </a:solidFill>
                </a:ln>
                <a:solidFill>
                  <a:schemeClr val="bg1"/>
                </a:solidFill>
              </a:rPr>
              <a:t>Plateaus</a:t>
            </a:r>
            <a:endParaRPr lang="en-GB" sz="3600" dirty="0">
              <a:ln w="12700">
                <a:solidFill>
                  <a:schemeClr val="tx1"/>
                </a:solidFill>
              </a:ln>
              <a:solidFill>
                <a:schemeClr val="bg1"/>
              </a:solidFill>
              <a:latin typeface="+mn-lt"/>
            </a:endParaRPr>
          </a:p>
        </p:txBody>
      </p:sp>
    </p:spTree>
    <p:extLst>
      <p:ext uri="{BB962C8B-B14F-4D97-AF65-F5344CB8AC3E}">
        <p14:creationId xmlns:p14="http://schemas.microsoft.com/office/powerpoint/2010/main" val="230981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115738" y="1372269"/>
            <a:ext cx="6954472" cy="4616995"/>
            <a:chOff x="2038525" y="1400961"/>
            <a:chExt cx="6182686" cy="4630723"/>
          </a:xfrm>
        </p:grpSpPr>
        <p:sp>
          <p:nvSpPr>
            <p:cNvPr id="9" name="Rectangle 8"/>
            <p:cNvSpPr/>
            <p:nvPr/>
          </p:nvSpPr>
          <p:spPr>
            <a:xfrm>
              <a:off x="2038525" y="1400961"/>
              <a:ext cx="6182686" cy="463072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10856"/>
            <a:stretch/>
          </p:blipFill>
          <p:spPr>
            <a:xfrm>
              <a:off x="2203912" y="1606432"/>
              <a:ext cx="5830847" cy="3912479"/>
            </a:xfrm>
            <a:prstGeom prst="rect">
              <a:avLst/>
            </a:prstGeom>
          </p:spPr>
        </p:pic>
      </p:grpSp>
      <p:grpSp>
        <p:nvGrpSpPr>
          <p:cNvPr id="2" name="Group 1"/>
          <p:cNvGrpSpPr/>
          <p:nvPr/>
        </p:nvGrpSpPr>
        <p:grpSpPr>
          <a:xfrm>
            <a:off x="-243281" y="4471333"/>
            <a:ext cx="5872293" cy="1667482"/>
            <a:chOff x="-243281" y="1721671"/>
            <a:chExt cx="5872293" cy="1667482"/>
          </a:xfrm>
        </p:grpSpPr>
        <p:sp>
          <p:nvSpPr>
            <p:cNvPr id="11" name="Pentagon 10"/>
            <p:cNvSpPr/>
            <p:nvPr/>
          </p:nvSpPr>
          <p:spPr>
            <a:xfrm>
              <a:off x="-243281" y="1721671"/>
              <a:ext cx="5872293" cy="1667482"/>
            </a:xfrm>
            <a:prstGeom prst="homePlate">
              <a:avLst/>
            </a:prstGeom>
            <a:solidFill>
              <a:schemeClr val="bg1"/>
            </a:solidFill>
            <a:ln w="38100">
              <a:solidFill>
                <a:srgbClr val="F18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118086" y="1862996"/>
              <a:ext cx="4613305" cy="1384995"/>
            </a:xfrm>
            <a:prstGeom prst="rect">
              <a:avLst/>
            </a:prstGeom>
          </p:spPr>
          <p:txBody>
            <a:bodyPr wrap="square" lIns="0" tIns="0" rIns="0" bIns="0">
              <a:spAutoFit/>
            </a:bodyPr>
            <a:lstStyle/>
            <a:p>
              <a:r>
                <a:rPr lang="en-US" dirty="0"/>
                <a:t>Deserts are areas of land where there is little water. As a result, there are very few animals and plants around. With no plants to support the soil, wind erodes the land, creating sand dunes. </a:t>
              </a:r>
              <a:endParaRPr lang="en-GB" dirty="0"/>
            </a:p>
          </p:txBody>
        </p:sp>
      </p:grpSp>
      <p:grpSp>
        <p:nvGrpSpPr>
          <p:cNvPr id="16" name="Group 15"/>
          <p:cNvGrpSpPr/>
          <p:nvPr/>
        </p:nvGrpSpPr>
        <p:grpSpPr>
          <a:xfrm>
            <a:off x="-737024" y="423691"/>
            <a:ext cx="9058902" cy="768014"/>
            <a:chOff x="457198" y="465040"/>
            <a:chExt cx="6511638" cy="768014"/>
          </a:xfrm>
          <a:solidFill>
            <a:srgbClr val="F1894A"/>
          </a:solidFill>
        </p:grpSpPr>
        <p:sp>
          <p:nvSpPr>
            <p:cNvPr id="17" name="Round Same Side Corner Rectangle 16"/>
            <p:cNvSpPr/>
            <p:nvPr/>
          </p:nvSpPr>
          <p:spPr>
            <a:xfrm>
              <a:off x="457198" y="465040"/>
              <a:ext cx="4724402" cy="76801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lowchart: Data 17"/>
            <p:cNvSpPr/>
            <p:nvPr/>
          </p:nvSpPr>
          <p:spPr>
            <a:xfrm>
              <a:off x="4114800" y="465040"/>
              <a:ext cx="2854036" cy="768014"/>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itle 20"/>
          <p:cNvSpPr>
            <a:spLocks noGrp="1"/>
          </p:cNvSpPr>
          <p:nvPr>
            <p:ph type="title"/>
          </p:nvPr>
        </p:nvSpPr>
        <p:spPr>
          <a:xfrm>
            <a:off x="457199" y="478895"/>
            <a:ext cx="7151616" cy="712810"/>
          </a:xfrm>
        </p:spPr>
        <p:txBody>
          <a:bodyPr/>
          <a:lstStyle/>
          <a:p>
            <a:r>
              <a:rPr lang="en-GB" dirty="0">
                <a:ln w="12700">
                  <a:solidFill>
                    <a:schemeClr val="tx1"/>
                  </a:solidFill>
                </a:ln>
                <a:solidFill>
                  <a:schemeClr val="bg1"/>
                </a:solidFill>
              </a:rPr>
              <a:t>Deserts</a:t>
            </a:r>
            <a:endParaRPr lang="en-GB" sz="3600" dirty="0">
              <a:ln w="12700">
                <a:solidFill>
                  <a:schemeClr val="tx1"/>
                </a:solidFill>
              </a:ln>
              <a:solidFill>
                <a:schemeClr val="bg1"/>
              </a:solidFill>
              <a:latin typeface="+mn-lt"/>
            </a:endParaRPr>
          </a:p>
        </p:txBody>
      </p:sp>
    </p:spTree>
    <p:extLst>
      <p:ext uri="{BB962C8B-B14F-4D97-AF65-F5344CB8AC3E}">
        <p14:creationId xmlns:p14="http://schemas.microsoft.com/office/powerpoint/2010/main" val="202057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115738" y="1372269"/>
            <a:ext cx="6954472" cy="4616995"/>
            <a:chOff x="2038525" y="1400961"/>
            <a:chExt cx="6182686" cy="4630723"/>
          </a:xfrm>
        </p:grpSpPr>
        <p:sp>
          <p:nvSpPr>
            <p:cNvPr id="9" name="Rectangle 8"/>
            <p:cNvSpPr/>
            <p:nvPr/>
          </p:nvSpPr>
          <p:spPr>
            <a:xfrm>
              <a:off x="2038525" y="1400961"/>
              <a:ext cx="6182686" cy="463072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10733"/>
            <a:stretch/>
          </p:blipFill>
          <p:spPr>
            <a:xfrm>
              <a:off x="2232432" y="1606431"/>
              <a:ext cx="5802328" cy="3895652"/>
            </a:xfrm>
            <a:prstGeom prst="rect">
              <a:avLst/>
            </a:prstGeom>
          </p:spPr>
        </p:pic>
      </p:grpSp>
      <p:grpSp>
        <p:nvGrpSpPr>
          <p:cNvPr id="2" name="Group 1"/>
          <p:cNvGrpSpPr/>
          <p:nvPr/>
        </p:nvGrpSpPr>
        <p:grpSpPr>
          <a:xfrm>
            <a:off x="-243281" y="4471333"/>
            <a:ext cx="5872293" cy="1667482"/>
            <a:chOff x="-243281" y="1721671"/>
            <a:chExt cx="5872293" cy="1667482"/>
          </a:xfrm>
        </p:grpSpPr>
        <p:sp>
          <p:nvSpPr>
            <p:cNvPr id="11" name="Pentagon 10"/>
            <p:cNvSpPr/>
            <p:nvPr/>
          </p:nvSpPr>
          <p:spPr>
            <a:xfrm>
              <a:off x="-243281" y="1721671"/>
              <a:ext cx="5872293" cy="1667482"/>
            </a:xfrm>
            <a:prstGeom prst="homePlate">
              <a:avLst/>
            </a:prstGeom>
            <a:solidFill>
              <a:schemeClr val="bg1"/>
            </a:solidFill>
            <a:ln w="38100">
              <a:solidFill>
                <a:srgbClr val="F18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118086" y="1862996"/>
              <a:ext cx="4613305" cy="1384995"/>
            </a:xfrm>
            <a:prstGeom prst="rect">
              <a:avLst/>
            </a:prstGeom>
          </p:spPr>
          <p:txBody>
            <a:bodyPr wrap="square" lIns="0" tIns="0" rIns="0" bIns="0">
              <a:spAutoFit/>
            </a:bodyPr>
            <a:lstStyle/>
            <a:p>
              <a:r>
                <a:rPr lang="en-US" dirty="0"/>
                <a:t>Rivers are bodies of water that snake along the land. They are pulled downhill by gravity and flow into the ocean, a lake or other rivers. They come in a variety of sizes and can be shallow or deep. </a:t>
              </a:r>
              <a:endParaRPr lang="en-GB" dirty="0"/>
            </a:p>
          </p:txBody>
        </p:sp>
      </p:grpSp>
      <p:grpSp>
        <p:nvGrpSpPr>
          <p:cNvPr id="16" name="Group 15"/>
          <p:cNvGrpSpPr/>
          <p:nvPr/>
        </p:nvGrpSpPr>
        <p:grpSpPr>
          <a:xfrm>
            <a:off x="-904804" y="423691"/>
            <a:ext cx="9058902" cy="768014"/>
            <a:chOff x="457198" y="465040"/>
            <a:chExt cx="6511638" cy="768014"/>
          </a:xfrm>
          <a:solidFill>
            <a:srgbClr val="F1894A"/>
          </a:solidFill>
        </p:grpSpPr>
        <p:sp>
          <p:nvSpPr>
            <p:cNvPr id="17" name="Round Same Side Corner Rectangle 16"/>
            <p:cNvSpPr/>
            <p:nvPr/>
          </p:nvSpPr>
          <p:spPr>
            <a:xfrm>
              <a:off x="457198" y="465040"/>
              <a:ext cx="4724402" cy="76801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lowchart: Data 17"/>
            <p:cNvSpPr/>
            <p:nvPr/>
          </p:nvSpPr>
          <p:spPr>
            <a:xfrm>
              <a:off x="4114800" y="465040"/>
              <a:ext cx="2854036" cy="768014"/>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itle 20"/>
          <p:cNvSpPr>
            <a:spLocks noGrp="1"/>
          </p:cNvSpPr>
          <p:nvPr>
            <p:ph type="title"/>
          </p:nvPr>
        </p:nvSpPr>
        <p:spPr>
          <a:xfrm>
            <a:off x="457199" y="478895"/>
            <a:ext cx="7151616" cy="712810"/>
          </a:xfrm>
        </p:spPr>
        <p:txBody>
          <a:bodyPr/>
          <a:lstStyle/>
          <a:p>
            <a:r>
              <a:rPr lang="en-GB" dirty="0">
                <a:ln w="12700">
                  <a:solidFill>
                    <a:schemeClr val="tx1"/>
                  </a:solidFill>
                </a:ln>
                <a:solidFill>
                  <a:schemeClr val="bg1"/>
                </a:solidFill>
              </a:rPr>
              <a:t>Rivers</a:t>
            </a:r>
            <a:endParaRPr lang="en-GB" sz="3600" dirty="0">
              <a:ln w="12700">
                <a:solidFill>
                  <a:schemeClr val="tx1"/>
                </a:solidFill>
              </a:ln>
              <a:solidFill>
                <a:schemeClr val="bg1"/>
              </a:solidFill>
              <a:latin typeface="+mn-lt"/>
            </a:endParaRPr>
          </a:p>
        </p:txBody>
      </p:sp>
    </p:spTree>
    <p:extLst>
      <p:ext uri="{BB962C8B-B14F-4D97-AF65-F5344CB8AC3E}">
        <p14:creationId xmlns:p14="http://schemas.microsoft.com/office/powerpoint/2010/main" val="134979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508307" y="1585519"/>
            <a:ext cx="5813571" cy="4278385"/>
            <a:chOff x="2038525" y="1400961"/>
            <a:chExt cx="6182686" cy="4630723"/>
          </a:xfrm>
        </p:grpSpPr>
        <p:sp>
          <p:nvSpPr>
            <p:cNvPr id="9" name="Rectangle 8"/>
            <p:cNvSpPr/>
            <p:nvPr/>
          </p:nvSpPr>
          <p:spPr>
            <a:xfrm>
              <a:off x="2038525" y="1400961"/>
              <a:ext cx="6182686" cy="463072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3002"/>
            <a:stretch/>
          </p:blipFill>
          <p:spPr>
            <a:xfrm>
              <a:off x="2243724" y="1627959"/>
              <a:ext cx="5763369" cy="3822615"/>
            </a:xfrm>
            <a:prstGeom prst="rect">
              <a:avLst/>
            </a:prstGeom>
          </p:spPr>
        </p:pic>
      </p:grpSp>
      <p:grpSp>
        <p:nvGrpSpPr>
          <p:cNvPr id="3" name="Group 2"/>
          <p:cNvGrpSpPr/>
          <p:nvPr/>
        </p:nvGrpSpPr>
        <p:grpSpPr>
          <a:xfrm>
            <a:off x="-243279" y="2847577"/>
            <a:ext cx="4009936" cy="1631520"/>
            <a:chOff x="-243279" y="2769172"/>
            <a:chExt cx="4009936" cy="1776937"/>
          </a:xfrm>
        </p:grpSpPr>
        <p:sp>
          <p:nvSpPr>
            <p:cNvPr id="13" name="Pentagon 12"/>
            <p:cNvSpPr/>
            <p:nvPr/>
          </p:nvSpPr>
          <p:spPr>
            <a:xfrm>
              <a:off x="-243279" y="2769172"/>
              <a:ext cx="4009936" cy="1776937"/>
            </a:xfrm>
            <a:prstGeom prst="homePlate">
              <a:avLst/>
            </a:prstGeom>
            <a:solidFill>
              <a:srgbClr val="FFFFFF"/>
            </a:solidFill>
            <a:ln w="38100">
              <a:solidFill>
                <a:srgbClr val="F18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118086" y="2863643"/>
              <a:ext cx="3103286" cy="1609002"/>
            </a:xfrm>
            <a:prstGeom prst="rect">
              <a:avLst/>
            </a:prstGeom>
          </p:spPr>
          <p:txBody>
            <a:bodyPr wrap="square">
              <a:spAutoFit/>
            </a:bodyPr>
            <a:lstStyle/>
            <a:p>
              <a:r>
                <a:rPr lang="en-US" dirty="0"/>
                <a:t>A body of water that is smaller than a lake and shallow enough for the light to reach the bottom is known as a pond. </a:t>
              </a:r>
            </a:p>
          </p:txBody>
        </p:sp>
      </p:grpSp>
      <p:grpSp>
        <p:nvGrpSpPr>
          <p:cNvPr id="2" name="Group 1"/>
          <p:cNvGrpSpPr/>
          <p:nvPr/>
        </p:nvGrpSpPr>
        <p:grpSpPr>
          <a:xfrm>
            <a:off x="-243281" y="1488704"/>
            <a:ext cx="5813571" cy="1128661"/>
            <a:chOff x="-243281" y="1731985"/>
            <a:chExt cx="5813571" cy="1128661"/>
          </a:xfrm>
        </p:grpSpPr>
        <p:sp>
          <p:nvSpPr>
            <p:cNvPr id="11" name="Pentagon 10"/>
            <p:cNvSpPr/>
            <p:nvPr/>
          </p:nvSpPr>
          <p:spPr>
            <a:xfrm>
              <a:off x="-243281" y="1731985"/>
              <a:ext cx="5813571" cy="1128661"/>
            </a:xfrm>
            <a:prstGeom prst="homePlate">
              <a:avLst/>
            </a:prstGeom>
            <a:solidFill>
              <a:schemeClr val="bg1"/>
            </a:solidFill>
            <a:ln w="38100">
              <a:solidFill>
                <a:srgbClr val="F18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118086" y="1882825"/>
              <a:ext cx="4739140" cy="830997"/>
            </a:xfrm>
            <a:prstGeom prst="rect">
              <a:avLst/>
            </a:prstGeom>
          </p:spPr>
          <p:txBody>
            <a:bodyPr wrap="square" lIns="0" tIns="0" rIns="0" bIns="0">
              <a:spAutoFit/>
            </a:bodyPr>
            <a:lstStyle/>
            <a:p>
              <a:r>
                <a:rPr lang="en-US" dirty="0"/>
                <a:t>A lake is a landlocked body of water. It can be made of slow moving water or still water. These lakes are fed water by rivers or rainfall. </a:t>
              </a:r>
              <a:endParaRPr lang="en-GB" dirty="0"/>
            </a:p>
          </p:txBody>
        </p:sp>
      </p:grpSp>
      <p:grpSp>
        <p:nvGrpSpPr>
          <p:cNvPr id="16" name="Group 15"/>
          <p:cNvGrpSpPr/>
          <p:nvPr/>
        </p:nvGrpSpPr>
        <p:grpSpPr>
          <a:xfrm>
            <a:off x="-737024" y="423691"/>
            <a:ext cx="9058902" cy="768014"/>
            <a:chOff x="457198" y="465040"/>
            <a:chExt cx="6511638" cy="768014"/>
          </a:xfrm>
          <a:solidFill>
            <a:srgbClr val="F1894A"/>
          </a:solidFill>
        </p:grpSpPr>
        <p:sp>
          <p:nvSpPr>
            <p:cNvPr id="17" name="Round Same Side Corner Rectangle 16"/>
            <p:cNvSpPr/>
            <p:nvPr/>
          </p:nvSpPr>
          <p:spPr>
            <a:xfrm>
              <a:off x="457198" y="465040"/>
              <a:ext cx="4724402" cy="76801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lowchart: Data 17"/>
            <p:cNvSpPr/>
            <p:nvPr/>
          </p:nvSpPr>
          <p:spPr>
            <a:xfrm>
              <a:off x="4114800" y="465040"/>
              <a:ext cx="2854036" cy="768014"/>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itle 20"/>
          <p:cNvSpPr>
            <a:spLocks noGrp="1"/>
          </p:cNvSpPr>
          <p:nvPr>
            <p:ph type="title"/>
          </p:nvPr>
        </p:nvSpPr>
        <p:spPr>
          <a:xfrm>
            <a:off x="457199" y="478895"/>
            <a:ext cx="7151616" cy="712810"/>
          </a:xfrm>
        </p:spPr>
        <p:txBody>
          <a:bodyPr/>
          <a:lstStyle/>
          <a:p>
            <a:r>
              <a:rPr lang="en-GB" dirty="0">
                <a:ln w="12700">
                  <a:solidFill>
                    <a:schemeClr val="tx1"/>
                  </a:solidFill>
                </a:ln>
                <a:solidFill>
                  <a:schemeClr val="bg1"/>
                </a:solidFill>
              </a:rPr>
              <a:t>Lakes</a:t>
            </a:r>
            <a:endParaRPr lang="en-GB" sz="3600" dirty="0">
              <a:ln w="12700">
                <a:solidFill>
                  <a:schemeClr val="tx1"/>
                </a:solidFill>
              </a:ln>
              <a:solidFill>
                <a:schemeClr val="bg1"/>
              </a:solidFill>
              <a:latin typeface="+mn-lt"/>
            </a:endParaRPr>
          </a:p>
        </p:txBody>
      </p:sp>
    </p:spTree>
    <p:extLst>
      <p:ext uri="{BB962C8B-B14F-4D97-AF65-F5344CB8AC3E}">
        <p14:creationId xmlns:p14="http://schemas.microsoft.com/office/powerpoint/2010/main" val="137548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508307" y="1585519"/>
            <a:ext cx="5813571" cy="4278385"/>
            <a:chOff x="2038525" y="1400961"/>
            <a:chExt cx="6182686" cy="4630723"/>
          </a:xfrm>
        </p:grpSpPr>
        <p:sp>
          <p:nvSpPr>
            <p:cNvPr id="9" name="Rectangle 8"/>
            <p:cNvSpPr/>
            <p:nvPr/>
          </p:nvSpPr>
          <p:spPr>
            <a:xfrm>
              <a:off x="2038525" y="1400961"/>
              <a:ext cx="6182686" cy="463072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3002"/>
            <a:stretch/>
          </p:blipFill>
          <p:spPr>
            <a:xfrm>
              <a:off x="2243724" y="1627959"/>
              <a:ext cx="5763369" cy="3822615"/>
            </a:xfrm>
            <a:prstGeom prst="rect">
              <a:avLst/>
            </a:prstGeom>
          </p:spPr>
        </p:pic>
      </p:grpSp>
      <p:grpSp>
        <p:nvGrpSpPr>
          <p:cNvPr id="3" name="Group 2"/>
          <p:cNvGrpSpPr/>
          <p:nvPr/>
        </p:nvGrpSpPr>
        <p:grpSpPr>
          <a:xfrm>
            <a:off x="-243279" y="2664576"/>
            <a:ext cx="4253218" cy="835190"/>
            <a:chOff x="-243279" y="2769172"/>
            <a:chExt cx="4253218" cy="909630"/>
          </a:xfrm>
        </p:grpSpPr>
        <p:sp>
          <p:nvSpPr>
            <p:cNvPr id="13" name="Pentagon 12"/>
            <p:cNvSpPr/>
            <p:nvPr/>
          </p:nvSpPr>
          <p:spPr>
            <a:xfrm>
              <a:off x="-243279" y="2769172"/>
              <a:ext cx="4253218" cy="909630"/>
            </a:xfrm>
            <a:prstGeom prst="homePlate">
              <a:avLst/>
            </a:prstGeom>
            <a:solidFill>
              <a:srgbClr val="FFFFFF"/>
            </a:solidFill>
            <a:ln w="38100">
              <a:solidFill>
                <a:srgbClr val="F18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118086" y="2863643"/>
              <a:ext cx="3556292" cy="703938"/>
            </a:xfrm>
            <a:prstGeom prst="rect">
              <a:avLst/>
            </a:prstGeom>
          </p:spPr>
          <p:txBody>
            <a:bodyPr wrap="square">
              <a:spAutoFit/>
            </a:bodyPr>
            <a:lstStyle/>
            <a:p>
              <a:r>
                <a:rPr lang="en-US" dirty="0"/>
                <a:t>A group of islands is known as an archipelago. </a:t>
              </a:r>
            </a:p>
          </p:txBody>
        </p:sp>
      </p:grpSp>
      <p:grpSp>
        <p:nvGrpSpPr>
          <p:cNvPr id="2" name="Group 1"/>
          <p:cNvGrpSpPr/>
          <p:nvPr/>
        </p:nvGrpSpPr>
        <p:grpSpPr>
          <a:xfrm>
            <a:off x="-243280" y="1488704"/>
            <a:ext cx="5368954" cy="908719"/>
            <a:chOff x="-243280" y="1731985"/>
            <a:chExt cx="5368954" cy="908719"/>
          </a:xfrm>
        </p:grpSpPr>
        <p:sp>
          <p:nvSpPr>
            <p:cNvPr id="11" name="Pentagon 10"/>
            <p:cNvSpPr/>
            <p:nvPr/>
          </p:nvSpPr>
          <p:spPr>
            <a:xfrm>
              <a:off x="-243280" y="1731985"/>
              <a:ext cx="5368954" cy="908719"/>
            </a:xfrm>
            <a:prstGeom prst="homePlate">
              <a:avLst/>
            </a:prstGeom>
            <a:solidFill>
              <a:schemeClr val="bg1"/>
            </a:solidFill>
            <a:ln w="38100">
              <a:solidFill>
                <a:srgbClr val="F18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118086" y="1882825"/>
              <a:ext cx="4739140" cy="553998"/>
            </a:xfrm>
            <a:prstGeom prst="rect">
              <a:avLst/>
            </a:prstGeom>
          </p:spPr>
          <p:txBody>
            <a:bodyPr wrap="square" lIns="0" tIns="0" rIns="0" bIns="0">
              <a:spAutoFit/>
            </a:bodyPr>
            <a:lstStyle/>
            <a:p>
              <a:r>
                <a:rPr lang="en-US" dirty="0"/>
                <a:t>An island is an area of land surrounded by water. It is smaller than a continent. </a:t>
              </a:r>
              <a:endParaRPr lang="en-GB" dirty="0"/>
            </a:p>
          </p:txBody>
        </p:sp>
      </p:grpSp>
      <p:grpSp>
        <p:nvGrpSpPr>
          <p:cNvPr id="16" name="Group 15"/>
          <p:cNvGrpSpPr/>
          <p:nvPr/>
        </p:nvGrpSpPr>
        <p:grpSpPr>
          <a:xfrm>
            <a:off x="-737024" y="423691"/>
            <a:ext cx="9058902" cy="768014"/>
            <a:chOff x="457198" y="465040"/>
            <a:chExt cx="6511638" cy="768014"/>
          </a:xfrm>
          <a:solidFill>
            <a:srgbClr val="F1894A"/>
          </a:solidFill>
        </p:grpSpPr>
        <p:sp>
          <p:nvSpPr>
            <p:cNvPr id="17" name="Round Same Side Corner Rectangle 16"/>
            <p:cNvSpPr/>
            <p:nvPr/>
          </p:nvSpPr>
          <p:spPr>
            <a:xfrm>
              <a:off x="457198" y="465040"/>
              <a:ext cx="4724402" cy="76801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lowchart: Data 17"/>
            <p:cNvSpPr/>
            <p:nvPr/>
          </p:nvSpPr>
          <p:spPr>
            <a:xfrm>
              <a:off x="4114800" y="465040"/>
              <a:ext cx="2854036" cy="768014"/>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itle 20"/>
          <p:cNvSpPr>
            <a:spLocks noGrp="1"/>
          </p:cNvSpPr>
          <p:nvPr>
            <p:ph type="title"/>
          </p:nvPr>
        </p:nvSpPr>
        <p:spPr>
          <a:xfrm>
            <a:off x="457199" y="478895"/>
            <a:ext cx="7151616" cy="712810"/>
          </a:xfrm>
        </p:spPr>
        <p:txBody>
          <a:bodyPr/>
          <a:lstStyle/>
          <a:p>
            <a:r>
              <a:rPr lang="en-GB" dirty="0">
                <a:ln w="12700">
                  <a:solidFill>
                    <a:schemeClr val="tx1"/>
                  </a:solidFill>
                </a:ln>
                <a:solidFill>
                  <a:schemeClr val="bg1"/>
                </a:solidFill>
              </a:rPr>
              <a:t>Islands</a:t>
            </a:r>
            <a:endParaRPr lang="en-GB" sz="3600" dirty="0">
              <a:ln w="12700">
                <a:solidFill>
                  <a:schemeClr val="tx1"/>
                </a:solidFill>
              </a:ln>
              <a:solidFill>
                <a:schemeClr val="bg1"/>
              </a:solidFill>
              <a:latin typeface="+mn-lt"/>
            </a:endParaRPr>
          </a:p>
        </p:txBody>
      </p:sp>
    </p:spTree>
    <p:extLst>
      <p:ext uri="{BB962C8B-B14F-4D97-AF65-F5344CB8AC3E}">
        <p14:creationId xmlns:p14="http://schemas.microsoft.com/office/powerpoint/2010/main" val="65003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115738" y="1381458"/>
            <a:ext cx="6954472" cy="4616995"/>
            <a:chOff x="2038525" y="1400961"/>
            <a:chExt cx="6182686" cy="4630723"/>
          </a:xfrm>
        </p:grpSpPr>
        <p:sp>
          <p:nvSpPr>
            <p:cNvPr id="9" name="Rectangle 8"/>
            <p:cNvSpPr/>
            <p:nvPr/>
          </p:nvSpPr>
          <p:spPr>
            <a:xfrm>
              <a:off x="2038525" y="1400961"/>
              <a:ext cx="6182686" cy="463072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9989"/>
            <a:stretch/>
          </p:blipFill>
          <p:spPr>
            <a:xfrm>
              <a:off x="2229449" y="1630871"/>
              <a:ext cx="5812768" cy="3938240"/>
            </a:xfrm>
            <a:prstGeom prst="rect">
              <a:avLst/>
            </a:prstGeom>
          </p:spPr>
        </p:pic>
      </p:grpSp>
      <p:grpSp>
        <p:nvGrpSpPr>
          <p:cNvPr id="2" name="Group 1"/>
          <p:cNvGrpSpPr/>
          <p:nvPr/>
        </p:nvGrpSpPr>
        <p:grpSpPr>
          <a:xfrm>
            <a:off x="-243281" y="4454555"/>
            <a:ext cx="5872293" cy="1684260"/>
            <a:chOff x="-243281" y="1704893"/>
            <a:chExt cx="5872293" cy="1684260"/>
          </a:xfrm>
        </p:grpSpPr>
        <p:sp>
          <p:nvSpPr>
            <p:cNvPr id="11" name="Pentagon 10"/>
            <p:cNvSpPr/>
            <p:nvPr/>
          </p:nvSpPr>
          <p:spPr>
            <a:xfrm>
              <a:off x="-243281" y="1704893"/>
              <a:ext cx="5872293" cy="1684260"/>
            </a:xfrm>
            <a:prstGeom prst="homePlate">
              <a:avLst/>
            </a:prstGeom>
            <a:solidFill>
              <a:schemeClr val="bg1"/>
            </a:solidFill>
            <a:ln w="38100">
              <a:solidFill>
                <a:srgbClr val="F18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118086" y="1863796"/>
              <a:ext cx="4806252" cy="1384995"/>
            </a:xfrm>
            <a:prstGeom prst="rect">
              <a:avLst/>
            </a:prstGeom>
          </p:spPr>
          <p:txBody>
            <a:bodyPr wrap="square" lIns="0" tIns="0" rIns="0" bIns="0">
              <a:spAutoFit/>
            </a:bodyPr>
            <a:lstStyle/>
            <a:p>
              <a:r>
                <a:rPr lang="en-US" dirty="0"/>
                <a:t>Glaciers are masses of slowly moving ice. They usually form on mountains after snow, rock, water and ice builds up. Pulled downwards by gravity, glaciers can flow down mountains like a river.</a:t>
              </a:r>
              <a:endParaRPr lang="en-GB" dirty="0"/>
            </a:p>
          </p:txBody>
        </p:sp>
      </p:grpSp>
      <p:grpSp>
        <p:nvGrpSpPr>
          <p:cNvPr id="16" name="Group 15"/>
          <p:cNvGrpSpPr/>
          <p:nvPr/>
        </p:nvGrpSpPr>
        <p:grpSpPr>
          <a:xfrm>
            <a:off x="-904804" y="423691"/>
            <a:ext cx="9058902" cy="768014"/>
            <a:chOff x="457198" y="465040"/>
            <a:chExt cx="6511638" cy="768014"/>
          </a:xfrm>
          <a:solidFill>
            <a:srgbClr val="F1894A"/>
          </a:solidFill>
        </p:grpSpPr>
        <p:sp>
          <p:nvSpPr>
            <p:cNvPr id="17" name="Round Same Side Corner Rectangle 16"/>
            <p:cNvSpPr/>
            <p:nvPr/>
          </p:nvSpPr>
          <p:spPr>
            <a:xfrm>
              <a:off x="457198" y="465040"/>
              <a:ext cx="4724402" cy="76801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lowchart: Data 17"/>
            <p:cNvSpPr/>
            <p:nvPr/>
          </p:nvSpPr>
          <p:spPr>
            <a:xfrm>
              <a:off x="4114800" y="465040"/>
              <a:ext cx="2854036" cy="768014"/>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itle 20"/>
          <p:cNvSpPr>
            <a:spLocks noGrp="1"/>
          </p:cNvSpPr>
          <p:nvPr>
            <p:ph type="title"/>
          </p:nvPr>
        </p:nvSpPr>
        <p:spPr>
          <a:xfrm>
            <a:off x="457199" y="478895"/>
            <a:ext cx="7151616" cy="712810"/>
          </a:xfrm>
        </p:spPr>
        <p:txBody>
          <a:bodyPr/>
          <a:lstStyle/>
          <a:p>
            <a:r>
              <a:rPr lang="en-GB" dirty="0">
                <a:ln w="12700">
                  <a:solidFill>
                    <a:schemeClr val="tx1"/>
                  </a:solidFill>
                </a:ln>
                <a:solidFill>
                  <a:schemeClr val="bg1"/>
                </a:solidFill>
              </a:rPr>
              <a:t>Glaciers</a:t>
            </a:r>
            <a:endParaRPr lang="en-GB" sz="3600" dirty="0">
              <a:ln w="12700">
                <a:solidFill>
                  <a:schemeClr val="tx1"/>
                </a:solidFill>
              </a:ln>
              <a:solidFill>
                <a:schemeClr val="bg1"/>
              </a:solidFill>
              <a:latin typeface="+mn-lt"/>
            </a:endParaRPr>
          </a:p>
        </p:txBody>
      </p:sp>
    </p:spTree>
    <p:extLst>
      <p:ext uri="{BB962C8B-B14F-4D97-AF65-F5344CB8AC3E}">
        <p14:creationId xmlns:p14="http://schemas.microsoft.com/office/powerpoint/2010/main" val="131751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3446" y="1246909"/>
            <a:ext cx="5708157" cy="4979643"/>
          </a:xfrm>
          <a:prstGeom prst="rect">
            <a:avLst/>
          </a:prstGeom>
        </p:spPr>
      </p:pic>
      <p:grpSp>
        <p:nvGrpSpPr>
          <p:cNvPr id="3" name="Group 2"/>
          <p:cNvGrpSpPr/>
          <p:nvPr/>
        </p:nvGrpSpPr>
        <p:grpSpPr>
          <a:xfrm>
            <a:off x="-243281" y="5955731"/>
            <a:ext cx="8363823" cy="541642"/>
            <a:chOff x="-243280" y="2769172"/>
            <a:chExt cx="4594661" cy="589918"/>
          </a:xfrm>
        </p:grpSpPr>
        <p:sp>
          <p:nvSpPr>
            <p:cNvPr id="13" name="Pentagon 12"/>
            <p:cNvSpPr/>
            <p:nvPr/>
          </p:nvSpPr>
          <p:spPr>
            <a:xfrm>
              <a:off x="-243280" y="2769172"/>
              <a:ext cx="4594661" cy="589918"/>
            </a:xfrm>
            <a:prstGeom prst="homePlate">
              <a:avLst/>
            </a:prstGeom>
            <a:solidFill>
              <a:srgbClr val="FFFFFF"/>
            </a:solidFill>
            <a:ln w="38100">
              <a:solidFill>
                <a:srgbClr val="F18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118086" y="2863643"/>
              <a:ext cx="3757628" cy="402250"/>
            </a:xfrm>
            <a:prstGeom prst="rect">
              <a:avLst/>
            </a:prstGeom>
          </p:spPr>
          <p:txBody>
            <a:bodyPr wrap="square">
              <a:spAutoFit/>
            </a:bodyPr>
            <a:lstStyle/>
            <a:p>
              <a:r>
                <a:rPr lang="en-US" dirty="0"/>
                <a:t>Work with a partner or as a group to write down your answers.</a:t>
              </a:r>
            </a:p>
          </p:txBody>
        </p:sp>
      </p:grpSp>
      <p:grpSp>
        <p:nvGrpSpPr>
          <p:cNvPr id="2" name="Group 1"/>
          <p:cNvGrpSpPr/>
          <p:nvPr/>
        </p:nvGrpSpPr>
        <p:grpSpPr>
          <a:xfrm>
            <a:off x="-243280" y="4647199"/>
            <a:ext cx="6291742" cy="1123281"/>
            <a:chOff x="-243280" y="1731985"/>
            <a:chExt cx="6291742" cy="1123281"/>
          </a:xfrm>
        </p:grpSpPr>
        <p:sp>
          <p:nvSpPr>
            <p:cNvPr id="11" name="Pentagon 10"/>
            <p:cNvSpPr/>
            <p:nvPr/>
          </p:nvSpPr>
          <p:spPr>
            <a:xfrm>
              <a:off x="-243280" y="1731985"/>
              <a:ext cx="6291742" cy="1123281"/>
            </a:xfrm>
            <a:prstGeom prst="homePlate">
              <a:avLst/>
            </a:prstGeom>
            <a:solidFill>
              <a:schemeClr val="bg1"/>
            </a:solidFill>
            <a:ln w="38100">
              <a:solidFill>
                <a:srgbClr val="F18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118086" y="1882825"/>
              <a:ext cx="5208923" cy="830997"/>
            </a:xfrm>
            <a:prstGeom prst="rect">
              <a:avLst/>
            </a:prstGeom>
          </p:spPr>
          <p:txBody>
            <a:bodyPr wrap="square" lIns="0" tIns="0" rIns="0" bIns="0">
              <a:spAutoFit/>
            </a:bodyPr>
            <a:lstStyle/>
            <a:p>
              <a:r>
                <a:rPr lang="en-US" dirty="0"/>
                <a:t>Think about a place that </a:t>
              </a:r>
              <a:r>
                <a:rPr lang="en-GB" dirty="0"/>
                <a:t>you know well, it </a:t>
              </a:r>
              <a:r>
                <a:rPr lang="en-US" dirty="0"/>
                <a:t>could be Australia, your state or your local area. What landforms can you find there?</a:t>
              </a:r>
              <a:endParaRPr lang="en-GB" dirty="0"/>
            </a:p>
          </p:txBody>
        </p:sp>
      </p:grpSp>
      <p:grpSp>
        <p:nvGrpSpPr>
          <p:cNvPr id="16" name="Group 15"/>
          <p:cNvGrpSpPr/>
          <p:nvPr/>
        </p:nvGrpSpPr>
        <p:grpSpPr>
          <a:xfrm>
            <a:off x="-737024" y="423691"/>
            <a:ext cx="9058902" cy="768014"/>
            <a:chOff x="457198" y="465040"/>
            <a:chExt cx="6511638" cy="768014"/>
          </a:xfrm>
          <a:solidFill>
            <a:srgbClr val="F1894A"/>
          </a:solidFill>
        </p:grpSpPr>
        <p:sp>
          <p:nvSpPr>
            <p:cNvPr id="17" name="Round Same Side Corner Rectangle 16"/>
            <p:cNvSpPr/>
            <p:nvPr/>
          </p:nvSpPr>
          <p:spPr>
            <a:xfrm>
              <a:off x="457198" y="465040"/>
              <a:ext cx="4724402" cy="76801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lowchart: Data 17"/>
            <p:cNvSpPr/>
            <p:nvPr/>
          </p:nvSpPr>
          <p:spPr>
            <a:xfrm>
              <a:off x="4114800" y="465040"/>
              <a:ext cx="2854036" cy="768014"/>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itle 20"/>
          <p:cNvSpPr>
            <a:spLocks noGrp="1"/>
          </p:cNvSpPr>
          <p:nvPr>
            <p:ph type="title"/>
          </p:nvPr>
        </p:nvSpPr>
        <p:spPr>
          <a:xfrm>
            <a:off x="457199" y="478895"/>
            <a:ext cx="7151616" cy="712810"/>
          </a:xfrm>
        </p:spPr>
        <p:txBody>
          <a:bodyPr/>
          <a:lstStyle/>
          <a:p>
            <a:r>
              <a:rPr lang="en-GB" dirty="0">
                <a:ln w="12700">
                  <a:solidFill>
                    <a:schemeClr val="tx1"/>
                  </a:solidFill>
                </a:ln>
                <a:solidFill>
                  <a:schemeClr val="bg1"/>
                </a:solidFill>
              </a:rPr>
              <a:t>Finding Landforms Activity</a:t>
            </a:r>
            <a:endParaRPr lang="en-GB" sz="3600" dirty="0">
              <a:ln w="12700">
                <a:solidFill>
                  <a:schemeClr val="tx1"/>
                </a:solidFill>
              </a:ln>
              <a:solidFill>
                <a:schemeClr val="bg1"/>
              </a:solidFill>
              <a:latin typeface="+mn-lt"/>
            </a:endParaRPr>
          </a:p>
        </p:txBody>
      </p:sp>
    </p:spTree>
    <p:extLst>
      <p:ext uri="{BB962C8B-B14F-4D97-AF65-F5344CB8AC3E}">
        <p14:creationId xmlns:p14="http://schemas.microsoft.com/office/powerpoint/2010/main" val="124192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a:hlinkClick r:id="rId2"/>
          </p:cNvPr>
          <p:cNvSpPr/>
          <p:nvPr/>
        </p:nvSpPr>
        <p:spPr>
          <a:xfrm rot="10800000">
            <a:off x="6820248" y="-1"/>
            <a:ext cx="2323751" cy="1686187"/>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a:hlinkClick r:id="rId2"/>
          </p:cNvPr>
          <p:cNvSpPr/>
          <p:nvPr/>
        </p:nvSpPr>
        <p:spPr>
          <a:xfrm rot="10800000">
            <a:off x="6820248" y="-1"/>
            <a:ext cx="2323751" cy="1686187"/>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1886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GB" dirty="0">
                <a:latin typeface="+mn-lt"/>
              </a:rPr>
              <a:t>Learning Intention:</a:t>
            </a:r>
            <a:endParaRPr lang="en-US" sz="3600" dirty="0">
              <a:latin typeface="+mn-lt"/>
            </a:endParaRPr>
          </a:p>
        </p:txBody>
      </p:sp>
      <p:sp>
        <p:nvSpPr>
          <p:cNvPr id="16" name="Content Placeholder 15"/>
          <p:cNvSpPr>
            <a:spLocks noGrp="1"/>
          </p:cNvSpPr>
          <p:nvPr>
            <p:ph idx="4294967295"/>
          </p:nvPr>
        </p:nvSpPr>
        <p:spPr>
          <a:xfrm>
            <a:off x="628650" y="1127760"/>
            <a:ext cx="7886700" cy="1409700"/>
          </a:xfrm>
        </p:spPr>
        <p:txBody>
          <a:bodyPr>
            <a:noAutofit/>
          </a:bodyPr>
          <a:lstStyle/>
          <a:p>
            <a:pPr marL="0" indent="0" algn="ctr">
              <a:buNone/>
            </a:pPr>
            <a:r>
              <a:rPr lang="en-US" dirty="0"/>
              <a:t>We are learning about different types of landforms.</a:t>
            </a:r>
            <a:endParaRPr lang="en-GB" sz="1800" dirty="0">
              <a:latin typeface="Twinkl" pitchFamily="50" charset="0"/>
            </a:endParaRPr>
          </a:p>
        </p:txBody>
      </p:sp>
      <p:sp>
        <p:nvSpPr>
          <p:cNvPr id="20" name="Content Placeholder 15"/>
          <p:cNvSpPr txBox="1">
            <a:spLocks/>
          </p:cNvSpPr>
          <p:nvPr/>
        </p:nvSpPr>
        <p:spPr>
          <a:xfrm>
            <a:off x="628650" y="3466803"/>
            <a:ext cx="7886700" cy="2626022"/>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anose="02000503030000020003" pitchFamily="50" charset="0"/>
                <a:ea typeface="Twinkl"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anose="02000503030000020003" pitchFamily="50" charset="0"/>
                <a:ea typeface="Twinkl"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anose="02000503030000020003" pitchFamily="50" charset="0"/>
                <a:ea typeface="Twinkl"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anose="02000503030000020003" pitchFamily="50" charset="0"/>
                <a:ea typeface="Twinkl"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anose="02000503030000020003" pitchFamily="50" charset="0"/>
                <a:ea typeface="Twinkl"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I can define different landforms and name landforms in my country, state or local area. </a:t>
            </a:r>
            <a:endParaRPr lang="en-GB" sz="1800" dirty="0">
              <a:latin typeface="Twinkl" pitchFamily="50" charset="0"/>
            </a:endParaRPr>
          </a:p>
        </p:txBody>
      </p:sp>
    </p:spTree>
    <p:extLst>
      <p:ext uri="{BB962C8B-B14F-4D97-AF65-F5344CB8AC3E}">
        <p14:creationId xmlns:p14="http://schemas.microsoft.com/office/powerpoint/2010/main" val="44728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508307" y="1585519"/>
            <a:ext cx="5813571" cy="4278385"/>
            <a:chOff x="2038525" y="1400961"/>
            <a:chExt cx="6182686" cy="4630723"/>
          </a:xfrm>
        </p:grpSpPr>
        <p:sp>
          <p:nvSpPr>
            <p:cNvPr id="9" name="Rectangle 8"/>
            <p:cNvSpPr/>
            <p:nvPr/>
          </p:nvSpPr>
          <p:spPr>
            <a:xfrm>
              <a:off x="2038525" y="1400961"/>
              <a:ext cx="6182686" cy="463072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0583" y="1562560"/>
              <a:ext cx="5750180" cy="3901440"/>
            </a:xfrm>
            <a:prstGeom prst="rect">
              <a:avLst/>
            </a:prstGeom>
          </p:spPr>
        </p:pic>
      </p:grpSp>
      <p:grpSp>
        <p:nvGrpSpPr>
          <p:cNvPr id="3" name="Group 2"/>
          <p:cNvGrpSpPr/>
          <p:nvPr/>
        </p:nvGrpSpPr>
        <p:grpSpPr>
          <a:xfrm>
            <a:off x="-243279" y="2554460"/>
            <a:ext cx="4009936" cy="823822"/>
            <a:chOff x="-243279" y="2769172"/>
            <a:chExt cx="4009936" cy="897249"/>
          </a:xfrm>
        </p:grpSpPr>
        <p:sp>
          <p:nvSpPr>
            <p:cNvPr id="13" name="Pentagon 12"/>
            <p:cNvSpPr/>
            <p:nvPr/>
          </p:nvSpPr>
          <p:spPr>
            <a:xfrm>
              <a:off x="-243279" y="2769172"/>
              <a:ext cx="4009936" cy="897249"/>
            </a:xfrm>
            <a:prstGeom prst="homePlate">
              <a:avLst/>
            </a:prstGeom>
            <a:solidFill>
              <a:srgbClr val="FFFFFF"/>
            </a:solidFill>
            <a:ln w="38100">
              <a:solidFill>
                <a:srgbClr val="F18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118086" y="2863643"/>
              <a:ext cx="3103286" cy="703938"/>
            </a:xfrm>
            <a:prstGeom prst="rect">
              <a:avLst/>
            </a:prstGeom>
          </p:spPr>
          <p:txBody>
            <a:bodyPr wrap="square">
              <a:spAutoFit/>
            </a:bodyPr>
            <a:lstStyle/>
            <a:p>
              <a:r>
                <a:rPr lang="en-US" dirty="0"/>
                <a:t>Talk to a partner or with the class.</a:t>
              </a:r>
            </a:p>
          </p:txBody>
        </p:sp>
      </p:grpSp>
      <p:grpSp>
        <p:nvGrpSpPr>
          <p:cNvPr id="2" name="Group 1"/>
          <p:cNvGrpSpPr/>
          <p:nvPr/>
        </p:nvGrpSpPr>
        <p:grpSpPr>
          <a:xfrm>
            <a:off x="-243281" y="1488705"/>
            <a:ext cx="4594663" cy="835046"/>
            <a:chOff x="-243281" y="1731986"/>
            <a:chExt cx="4594663" cy="835046"/>
          </a:xfrm>
        </p:grpSpPr>
        <p:sp>
          <p:nvSpPr>
            <p:cNvPr id="11" name="Pentagon 10"/>
            <p:cNvSpPr/>
            <p:nvPr/>
          </p:nvSpPr>
          <p:spPr>
            <a:xfrm>
              <a:off x="-243281" y="1731986"/>
              <a:ext cx="4594663" cy="835046"/>
            </a:xfrm>
            <a:prstGeom prst="homePlate">
              <a:avLst/>
            </a:prstGeom>
            <a:solidFill>
              <a:schemeClr val="bg1"/>
            </a:solidFill>
            <a:ln w="38100">
              <a:solidFill>
                <a:srgbClr val="F18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118086" y="1882825"/>
              <a:ext cx="3724072" cy="553998"/>
            </a:xfrm>
            <a:prstGeom prst="rect">
              <a:avLst/>
            </a:prstGeom>
          </p:spPr>
          <p:txBody>
            <a:bodyPr wrap="square" lIns="0" tIns="0" rIns="0" bIns="0">
              <a:spAutoFit/>
            </a:bodyPr>
            <a:lstStyle/>
            <a:p>
              <a:r>
                <a:rPr lang="en-US" dirty="0"/>
                <a:t>Have a think – what do you think a landform is?</a:t>
              </a:r>
              <a:endParaRPr lang="en-GB" dirty="0"/>
            </a:p>
          </p:txBody>
        </p:sp>
      </p:grpSp>
      <p:grpSp>
        <p:nvGrpSpPr>
          <p:cNvPr id="16" name="Group 15"/>
          <p:cNvGrpSpPr/>
          <p:nvPr/>
        </p:nvGrpSpPr>
        <p:grpSpPr>
          <a:xfrm>
            <a:off x="-737024" y="423691"/>
            <a:ext cx="9058902" cy="768014"/>
            <a:chOff x="457198" y="465040"/>
            <a:chExt cx="6511638" cy="768014"/>
          </a:xfrm>
          <a:solidFill>
            <a:srgbClr val="F1894A"/>
          </a:solidFill>
        </p:grpSpPr>
        <p:sp>
          <p:nvSpPr>
            <p:cNvPr id="17" name="Round Same Side Corner Rectangle 16"/>
            <p:cNvSpPr/>
            <p:nvPr/>
          </p:nvSpPr>
          <p:spPr>
            <a:xfrm>
              <a:off x="457198" y="465040"/>
              <a:ext cx="4724402" cy="76801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lowchart: Data 17"/>
            <p:cNvSpPr/>
            <p:nvPr/>
          </p:nvSpPr>
          <p:spPr>
            <a:xfrm>
              <a:off x="4114800" y="465040"/>
              <a:ext cx="2854036" cy="768014"/>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itle 20"/>
          <p:cNvSpPr>
            <a:spLocks noGrp="1"/>
          </p:cNvSpPr>
          <p:nvPr>
            <p:ph type="title"/>
          </p:nvPr>
        </p:nvSpPr>
        <p:spPr>
          <a:xfrm>
            <a:off x="457199" y="478895"/>
            <a:ext cx="7151616" cy="712810"/>
          </a:xfrm>
        </p:spPr>
        <p:txBody>
          <a:bodyPr/>
          <a:lstStyle/>
          <a:p>
            <a:r>
              <a:rPr lang="en-GB" dirty="0">
                <a:ln w="12700">
                  <a:solidFill>
                    <a:schemeClr val="tx1"/>
                  </a:solidFill>
                </a:ln>
                <a:solidFill>
                  <a:schemeClr val="bg1"/>
                </a:solidFill>
              </a:rPr>
              <a:t>What is a Landform?</a:t>
            </a:r>
            <a:endParaRPr lang="en-GB" sz="3600" dirty="0">
              <a:ln w="12700">
                <a:solidFill>
                  <a:schemeClr val="tx1"/>
                </a:solidFill>
              </a:ln>
              <a:solidFill>
                <a:schemeClr val="bg1"/>
              </a:solidFill>
              <a:latin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165" y="3608991"/>
            <a:ext cx="2649842" cy="3540153"/>
          </a:xfrm>
          <a:prstGeom prst="rect">
            <a:avLst/>
          </a:prstGeom>
        </p:spPr>
      </p:pic>
    </p:spTree>
    <p:extLst>
      <p:ext uri="{BB962C8B-B14F-4D97-AF65-F5344CB8AC3E}">
        <p14:creationId xmlns:p14="http://schemas.microsoft.com/office/powerpoint/2010/main" val="371852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508307" y="1585519"/>
            <a:ext cx="5813571" cy="4278385"/>
            <a:chOff x="2038525" y="1400961"/>
            <a:chExt cx="6182686" cy="4630723"/>
          </a:xfrm>
        </p:grpSpPr>
        <p:sp>
          <p:nvSpPr>
            <p:cNvPr id="9" name="Rectangle 8"/>
            <p:cNvSpPr/>
            <p:nvPr/>
          </p:nvSpPr>
          <p:spPr>
            <a:xfrm>
              <a:off x="2038525" y="1400961"/>
              <a:ext cx="6182686" cy="463072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0583" y="1562560"/>
              <a:ext cx="5750180" cy="3901440"/>
            </a:xfrm>
            <a:prstGeom prst="rect">
              <a:avLst/>
            </a:prstGeom>
          </p:spPr>
        </p:pic>
      </p:grpSp>
      <p:grpSp>
        <p:nvGrpSpPr>
          <p:cNvPr id="3" name="Group 2"/>
          <p:cNvGrpSpPr/>
          <p:nvPr/>
        </p:nvGrpSpPr>
        <p:grpSpPr>
          <a:xfrm>
            <a:off x="-243279" y="3276041"/>
            <a:ext cx="4009936" cy="1068986"/>
            <a:chOff x="-243279" y="2769172"/>
            <a:chExt cx="4009936" cy="1164264"/>
          </a:xfrm>
        </p:grpSpPr>
        <p:sp>
          <p:nvSpPr>
            <p:cNvPr id="13" name="Pentagon 12"/>
            <p:cNvSpPr/>
            <p:nvPr/>
          </p:nvSpPr>
          <p:spPr>
            <a:xfrm>
              <a:off x="-243279" y="2769172"/>
              <a:ext cx="4009936" cy="1164264"/>
            </a:xfrm>
            <a:prstGeom prst="homePlate">
              <a:avLst/>
            </a:prstGeom>
            <a:solidFill>
              <a:srgbClr val="FFFFFF"/>
            </a:solidFill>
            <a:ln w="38100">
              <a:solidFill>
                <a:srgbClr val="F18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118086" y="2863643"/>
              <a:ext cx="3103286" cy="923330"/>
            </a:xfrm>
            <a:prstGeom prst="rect">
              <a:avLst/>
            </a:prstGeom>
          </p:spPr>
          <p:txBody>
            <a:bodyPr wrap="square">
              <a:spAutoFit/>
            </a:bodyPr>
            <a:lstStyle/>
            <a:p>
              <a:r>
                <a:rPr lang="en-US" dirty="0"/>
                <a:t>Landforms often occur above sea level, but some can form under the ocean. </a:t>
              </a:r>
            </a:p>
          </p:txBody>
        </p:sp>
      </p:grpSp>
      <p:grpSp>
        <p:nvGrpSpPr>
          <p:cNvPr id="2" name="Group 1"/>
          <p:cNvGrpSpPr/>
          <p:nvPr/>
        </p:nvGrpSpPr>
        <p:grpSpPr>
          <a:xfrm>
            <a:off x="-243281" y="1488704"/>
            <a:ext cx="5813571" cy="1388719"/>
            <a:chOff x="-243281" y="1731985"/>
            <a:chExt cx="5813571" cy="1388719"/>
          </a:xfrm>
        </p:grpSpPr>
        <p:sp>
          <p:nvSpPr>
            <p:cNvPr id="11" name="Pentagon 10"/>
            <p:cNvSpPr/>
            <p:nvPr/>
          </p:nvSpPr>
          <p:spPr>
            <a:xfrm>
              <a:off x="-243281" y="1731985"/>
              <a:ext cx="5813571" cy="1388719"/>
            </a:xfrm>
            <a:prstGeom prst="homePlate">
              <a:avLst/>
            </a:prstGeom>
            <a:solidFill>
              <a:schemeClr val="bg1"/>
            </a:solidFill>
            <a:ln w="38100">
              <a:solidFill>
                <a:srgbClr val="F18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118086" y="1882825"/>
              <a:ext cx="4688806" cy="1107996"/>
            </a:xfrm>
            <a:prstGeom prst="rect">
              <a:avLst/>
            </a:prstGeom>
          </p:spPr>
          <p:txBody>
            <a:bodyPr wrap="square" lIns="0" tIns="0" rIns="0" bIns="0">
              <a:spAutoFit/>
            </a:bodyPr>
            <a:lstStyle/>
            <a:p>
              <a:r>
                <a:rPr lang="en-US" dirty="0"/>
                <a:t>Landforms are naturally-formed features that can be found on Earth’s surface. Many of them are created by natural forces such as the sea or wind.</a:t>
              </a:r>
              <a:endParaRPr lang="en-GB" dirty="0"/>
            </a:p>
          </p:txBody>
        </p:sp>
      </p:grpSp>
      <p:grpSp>
        <p:nvGrpSpPr>
          <p:cNvPr id="16" name="Group 15"/>
          <p:cNvGrpSpPr/>
          <p:nvPr/>
        </p:nvGrpSpPr>
        <p:grpSpPr>
          <a:xfrm>
            <a:off x="-737024" y="423691"/>
            <a:ext cx="9058902" cy="768014"/>
            <a:chOff x="457198" y="465040"/>
            <a:chExt cx="6511638" cy="768014"/>
          </a:xfrm>
          <a:solidFill>
            <a:srgbClr val="F1894A"/>
          </a:solidFill>
        </p:grpSpPr>
        <p:sp>
          <p:nvSpPr>
            <p:cNvPr id="17" name="Round Same Side Corner Rectangle 16"/>
            <p:cNvSpPr/>
            <p:nvPr/>
          </p:nvSpPr>
          <p:spPr>
            <a:xfrm>
              <a:off x="457198" y="465040"/>
              <a:ext cx="4724402" cy="76801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lowchart: Data 17"/>
            <p:cNvSpPr/>
            <p:nvPr/>
          </p:nvSpPr>
          <p:spPr>
            <a:xfrm>
              <a:off x="4114800" y="465040"/>
              <a:ext cx="2854036" cy="768014"/>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itle 20"/>
          <p:cNvSpPr>
            <a:spLocks noGrp="1"/>
          </p:cNvSpPr>
          <p:nvPr>
            <p:ph type="title"/>
          </p:nvPr>
        </p:nvSpPr>
        <p:spPr>
          <a:xfrm>
            <a:off x="457199" y="478895"/>
            <a:ext cx="7151616" cy="712810"/>
          </a:xfrm>
        </p:spPr>
        <p:txBody>
          <a:bodyPr/>
          <a:lstStyle/>
          <a:p>
            <a:r>
              <a:rPr lang="en-GB" dirty="0">
                <a:ln w="12700">
                  <a:solidFill>
                    <a:schemeClr val="tx1"/>
                  </a:solidFill>
                </a:ln>
                <a:solidFill>
                  <a:schemeClr val="bg1"/>
                </a:solidFill>
              </a:rPr>
              <a:t>What is a Landform?</a:t>
            </a:r>
            <a:endParaRPr lang="en-GB" sz="3600" dirty="0">
              <a:ln w="12700">
                <a:solidFill>
                  <a:schemeClr val="tx1"/>
                </a:solidFill>
              </a:ln>
              <a:solidFill>
                <a:schemeClr val="bg1"/>
              </a:solidFill>
              <a:latin typeface="+mn-lt"/>
            </a:endParaRPr>
          </a:p>
        </p:txBody>
      </p:sp>
      <p:grpSp>
        <p:nvGrpSpPr>
          <p:cNvPr id="15" name="Group 14"/>
          <p:cNvGrpSpPr/>
          <p:nvPr/>
        </p:nvGrpSpPr>
        <p:grpSpPr>
          <a:xfrm>
            <a:off x="-243281" y="4628516"/>
            <a:ext cx="4009936" cy="1068986"/>
            <a:chOff x="-243279" y="2769172"/>
            <a:chExt cx="4009936" cy="1164264"/>
          </a:xfrm>
        </p:grpSpPr>
        <p:sp>
          <p:nvSpPr>
            <p:cNvPr id="19" name="Pentagon 18"/>
            <p:cNvSpPr/>
            <p:nvPr/>
          </p:nvSpPr>
          <p:spPr>
            <a:xfrm>
              <a:off x="-243279" y="2769172"/>
              <a:ext cx="4009936" cy="1164264"/>
            </a:xfrm>
            <a:prstGeom prst="homePlate">
              <a:avLst/>
            </a:prstGeom>
            <a:solidFill>
              <a:srgbClr val="FFFFFF"/>
            </a:solidFill>
            <a:ln w="38100">
              <a:solidFill>
                <a:srgbClr val="F18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p:cNvSpPr/>
            <p:nvPr/>
          </p:nvSpPr>
          <p:spPr>
            <a:xfrm>
              <a:off x="118086" y="2863643"/>
              <a:ext cx="3103286" cy="1005626"/>
            </a:xfrm>
            <a:prstGeom prst="rect">
              <a:avLst/>
            </a:prstGeom>
          </p:spPr>
          <p:txBody>
            <a:bodyPr wrap="square">
              <a:spAutoFit/>
            </a:bodyPr>
            <a:lstStyle/>
            <a:p>
              <a:r>
                <a:rPr lang="en-US" dirty="0"/>
                <a:t>There are many different types of landforms. How many can you think of?</a:t>
              </a:r>
            </a:p>
          </p:txBody>
        </p:sp>
      </p:grpSp>
    </p:spTree>
    <p:extLst>
      <p:ext uri="{BB962C8B-B14F-4D97-AF65-F5344CB8AC3E}">
        <p14:creationId xmlns:p14="http://schemas.microsoft.com/office/powerpoint/2010/main" val="267892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508307" y="1585519"/>
            <a:ext cx="5813571" cy="4278385"/>
            <a:chOff x="2038525" y="1400961"/>
            <a:chExt cx="6182686" cy="4630723"/>
          </a:xfrm>
        </p:grpSpPr>
        <p:sp>
          <p:nvSpPr>
            <p:cNvPr id="9" name="Rectangle 8"/>
            <p:cNvSpPr/>
            <p:nvPr/>
          </p:nvSpPr>
          <p:spPr>
            <a:xfrm>
              <a:off x="2038525" y="1400961"/>
              <a:ext cx="6182686" cy="463072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1218" r="5827" b="3670"/>
            <a:stretch/>
          </p:blipFill>
          <p:spPr>
            <a:xfrm>
              <a:off x="2279411" y="1627959"/>
              <a:ext cx="5736605" cy="3813537"/>
            </a:xfrm>
            <a:prstGeom prst="rect">
              <a:avLst/>
            </a:prstGeom>
          </p:spPr>
        </p:pic>
      </p:grpSp>
      <p:grpSp>
        <p:nvGrpSpPr>
          <p:cNvPr id="3" name="Group 2"/>
          <p:cNvGrpSpPr/>
          <p:nvPr/>
        </p:nvGrpSpPr>
        <p:grpSpPr>
          <a:xfrm>
            <a:off x="-243279" y="3276040"/>
            <a:ext cx="4009936" cy="826176"/>
            <a:chOff x="-243279" y="2769172"/>
            <a:chExt cx="4009936" cy="899813"/>
          </a:xfrm>
        </p:grpSpPr>
        <p:sp>
          <p:nvSpPr>
            <p:cNvPr id="13" name="Pentagon 12"/>
            <p:cNvSpPr/>
            <p:nvPr/>
          </p:nvSpPr>
          <p:spPr>
            <a:xfrm>
              <a:off x="-243279" y="2769172"/>
              <a:ext cx="4009936" cy="899813"/>
            </a:xfrm>
            <a:prstGeom prst="homePlate">
              <a:avLst/>
            </a:prstGeom>
            <a:solidFill>
              <a:srgbClr val="FFFFFF"/>
            </a:solidFill>
            <a:ln w="38100">
              <a:solidFill>
                <a:srgbClr val="F18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118086" y="2863643"/>
              <a:ext cx="3103286" cy="703938"/>
            </a:xfrm>
            <a:prstGeom prst="rect">
              <a:avLst/>
            </a:prstGeom>
          </p:spPr>
          <p:txBody>
            <a:bodyPr wrap="square">
              <a:spAutoFit/>
            </a:bodyPr>
            <a:lstStyle/>
            <a:p>
              <a:r>
                <a:rPr lang="en-US" dirty="0"/>
                <a:t>Anything smaller than 300 </a:t>
              </a:r>
              <a:r>
                <a:rPr lang="en-US" dirty="0" err="1"/>
                <a:t>metres</a:t>
              </a:r>
              <a:r>
                <a:rPr lang="en-US" dirty="0"/>
                <a:t> is known as a hill.</a:t>
              </a:r>
            </a:p>
          </p:txBody>
        </p:sp>
      </p:grpSp>
      <p:grpSp>
        <p:nvGrpSpPr>
          <p:cNvPr id="2" name="Group 1"/>
          <p:cNvGrpSpPr/>
          <p:nvPr/>
        </p:nvGrpSpPr>
        <p:grpSpPr>
          <a:xfrm>
            <a:off x="-243281" y="1488704"/>
            <a:ext cx="5813571" cy="1388719"/>
            <a:chOff x="-243281" y="1731985"/>
            <a:chExt cx="5813571" cy="1388719"/>
          </a:xfrm>
        </p:grpSpPr>
        <p:sp>
          <p:nvSpPr>
            <p:cNvPr id="11" name="Pentagon 10"/>
            <p:cNvSpPr/>
            <p:nvPr/>
          </p:nvSpPr>
          <p:spPr>
            <a:xfrm>
              <a:off x="-243281" y="1731985"/>
              <a:ext cx="5813571" cy="1388719"/>
            </a:xfrm>
            <a:prstGeom prst="homePlate">
              <a:avLst/>
            </a:prstGeom>
            <a:solidFill>
              <a:schemeClr val="bg1"/>
            </a:solidFill>
            <a:ln w="38100">
              <a:solidFill>
                <a:srgbClr val="F18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118086" y="1882825"/>
              <a:ext cx="4613305" cy="1107996"/>
            </a:xfrm>
            <a:prstGeom prst="rect">
              <a:avLst/>
            </a:prstGeom>
          </p:spPr>
          <p:txBody>
            <a:bodyPr wrap="square" lIns="0" tIns="0" rIns="0" bIns="0">
              <a:spAutoFit/>
            </a:bodyPr>
            <a:lstStyle/>
            <a:p>
              <a:r>
                <a:rPr lang="en-US" dirty="0"/>
                <a:t>Mountains are parts of the Earth’s surface which rise 300 </a:t>
              </a:r>
              <a:r>
                <a:rPr lang="en-US" dirty="0" err="1"/>
                <a:t>metres</a:t>
              </a:r>
              <a:r>
                <a:rPr lang="en-US" dirty="0"/>
                <a:t> into the air or higher. They often have very steep slopes and a rocky surface.</a:t>
              </a:r>
              <a:endParaRPr lang="en-GB" dirty="0"/>
            </a:p>
          </p:txBody>
        </p:sp>
      </p:grpSp>
      <p:grpSp>
        <p:nvGrpSpPr>
          <p:cNvPr id="16" name="Group 15"/>
          <p:cNvGrpSpPr/>
          <p:nvPr/>
        </p:nvGrpSpPr>
        <p:grpSpPr>
          <a:xfrm>
            <a:off x="-737024" y="423691"/>
            <a:ext cx="9058902" cy="768014"/>
            <a:chOff x="457198" y="465040"/>
            <a:chExt cx="6511638" cy="768014"/>
          </a:xfrm>
          <a:solidFill>
            <a:srgbClr val="F1894A"/>
          </a:solidFill>
        </p:grpSpPr>
        <p:sp>
          <p:nvSpPr>
            <p:cNvPr id="17" name="Round Same Side Corner Rectangle 16"/>
            <p:cNvSpPr/>
            <p:nvPr/>
          </p:nvSpPr>
          <p:spPr>
            <a:xfrm>
              <a:off x="457198" y="465040"/>
              <a:ext cx="4724402" cy="76801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lowchart: Data 17"/>
            <p:cNvSpPr/>
            <p:nvPr/>
          </p:nvSpPr>
          <p:spPr>
            <a:xfrm>
              <a:off x="4114800" y="465040"/>
              <a:ext cx="2854036" cy="768014"/>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itle 20"/>
          <p:cNvSpPr>
            <a:spLocks noGrp="1"/>
          </p:cNvSpPr>
          <p:nvPr>
            <p:ph type="title"/>
          </p:nvPr>
        </p:nvSpPr>
        <p:spPr>
          <a:xfrm>
            <a:off x="457199" y="478895"/>
            <a:ext cx="7151616" cy="712810"/>
          </a:xfrm>
        </p:spPr>
        <p:txBody>
          <a:bodyPr/>
          <a:lstStyle/>
          <a:p>
            <a:r>
              <a:rPr lang="en-GB" dirty="0">
                <a:ln w="12700">
                  <a:solidFill>
                    <a:schemeClr val="tx1"/>
                  </a:solidFill>
                </a:ln>
                <a:solidFill>
                  <a:schemeClr val="bg1"/>
                </a:solidFill>
              </a:rPr>
              <a:t>Mountains</a:t>
            </a:r>
            <a:endParaRPr lang="en-GB" sz="3600" dirty="0">
              <a:ln w="12700">
                <a:solidFill>
                  <a:schemeClr val="tx1"/>
                </a:solidFill>
              </a:ln>
              <a:solidFill>
                <a:schemeClr val="bg1"/>
              </a:solidFill>
              <a:latin typeface="+mn-lt"/>
            </a:endParaRPr>
          </a:p>
        </p:txBody>
      </p:sp>
    </p:spTree>
    <p:extLst>
      <p:ext uri="{BB962C8B-B14F-4D97-AF65-F5344CB8AC3E}">
        <p14:creationId xmlns:p14="http://schemas.microsoft.com/office/powerpoint/2010/main" val="41385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182848" y="1472556"/>
            <a:ext cx="6736360" cy="4521360"/>
            <a:chOff x="2038525" y="1400961"/>
            <a:chExt cx="6182686" cy="4630723"/>
          </a:xfrm>
        </p:grpSpPr>
        <p:sp>
          <p:nvSpPr>
            <p:cNvPr id="9" name="Rectangle 8"/>
            <p:cNvSpPr/>
            <p:nvPr/>
          </p:nvSpPr>
          <p:spPr>
            <a:xfrm>
              <a:off x="2038525" y="1400961"/>
              <a:ext cx="6182686" cy="463072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3305"/>
            <a:stretch/>
          </p:blipFill>
          <p:spPr>
            <a:xfrm>
              <a:off x="2252645" y="1638456"/>
              <a:ext cx="5745528" cy="3793958"/>
            </a:xfrm>
            <a:prstGeom prst="rect">
              <a:avLst/>
            </a:prstGeom>
          </p:spPr>
        </p:pic>
      </p:grpSp>
      <p:grpSp>
        <p:nvGrpSpPr>
          <p:cNvPr id="2" name="Group 1"/>
          <p:cNvGrpSpPr/>
          <p:nvPr/>
        </p:nvGrpSpPr>
        <p:grpSpPr>
          <a:xfrm>
            <a:off x="-243281" y="5012079"/>
            <a:ext cx="5813571" cy="1128661"/>
            <a:chOff x="-243281" y="1731985"/>
            <a:chExt cx="5813571" cy="1128661"/>
          </a:xfrm>
        </p:grpSpPr>
        <p:sp>
          <p:nvSpPr>
            <p:cNvPr id="11" name="Pentagon 10"/>
            <p:cNvSpPr/>
            <p:nvPr/>
          </p:nvSpPr>
          <p:spPr>
            <a:xfrm>
              <a:off x="-243281" y="1731985"/>
              <a:ext cx="5813571" cy="1128661"/>
            </a:xfrm>
            <a:prstGeom prst="homePlate">
              <a:avLst/>
            </a:prstGeom>
            <a:solidFill>
              <a:schemeClr val="bg1"/>
            </a:solidFill>
            <a:ln w="38100">
              <a:solidFill>
                <a:srgbClr val="F18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118086" y="1882825"/>
              <a:ext cx="4613305" cy="830997"/>
            </a:xfrm>
            <a:prstGeom prst="rect">
              <a:avLst/>
            </a:prstGeom>
          </p:spPr>
          <p:txBody>
            <a:bodyPr wrap="square" lIns="0" tIns="0" rIns="0" bIns="0">
              <a:spAutoFit/>
            </a:bodyPr>
            <a:lstStyle/>
            <a:p>
              <a:r>
                <a:rPr lang="en-US" dirty="0"/>
                <a:t>Valleys are low areas that are found between mountains or hills. There is often a stream or a river running through a valley. </a:t>
              </a:r>
              <a:endParaRPr lang="en-GB" dirty="0"/>
            </a:p>
          </p:txBody>
        </p:sp>
      </p:grpSp>
      <p:grpSp>
        <p:nvGrpSpPr>
          <p:cNvPr id="16" name="Group 15"/>
          <p:cNvGrpSpPr/>
          <p:nvPr/>
        </p:nvGrpSpPr>
        <p:grpSpPr>
          <a:xfrm>
            <a:off x="-737024" y="423691"/>
            <a:ext cx="9058902" cy="768014"/>
            <a:chOff x="457198" y="465040"/>
            <a:chExt cx="6511638" cy="768014"/>
          </a:xfrm>
          <a:solidFill>
            <a:srgbClr val="F1894A"/>
          </a:solidFill>
        </p:grpSpPr>
        <p:sp>
          <p:nvSpPr>
            <p:cNvPr id="17" name="Round Same Side Corner Rectangle 16"/>
            <p:cNvSpPr/>
            <p:nvPr/>
          </p:nvSpPr>
          <p:spPr>
            <a:xfrm>
              <a:off x="457198" y="465040"/>
              <a:ext cx="4724402" cy="76801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lowchart: Data 17"/>
            <p:cNvSpPr/>
            <p:nvPr/>
          </p:nvSpPr>
          <p:spPr>
            <a:xfrm>
              <a:off x="4114800" y="465040"/>
              <a:ext cx="2854036" cy="768014"/>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itle 20"/>
          <p:cNvSpPr>
            <a:spLocks noGrp="1"/>
          </p:cNvSpPr>
          <p:nvPr>
            <p:ph type="title"/>
          </p:nvPr>
        </p:nvSpPr>
        <p:spPr>
          <a:xfrm>
            <a:off x="457199" y="478895"/>
            <a:ext cx="7151616" cy="712810"/>
          </a:xfrm>
        </p:spPr>
        <p:txBody>
          <a:bodyPr/>
          <a:lstStyle/>
          <a:p>
            <a:r>
              <a:rPr lang="en-GB" dirty="0">
                <a:ln w="12700">
                  <a:solidFill>
                    <a:schemeClr val="tx1"/>
                  </a:solidFill>
                </a:ln>
                <a:solidFill>
                  <a:schemeClr val="bg1"/>
                </a:solidFill>
              </a:rPr>
              <a:t>Valleys</a:t>
            </a:r>
            <a:endParaRPr lang="en-GB" sz="3600" dirty="0">
              <a:ln w="12700">
                <a:solidFill>
                  <a:schemeClr val="tx1"/>
                </a:solidFill>
              </a:ln>
              <a:solidFill>
                <a:schemeClr val="bg1"/>
              </a:solidFill>
              <a:latin typeface="+mn-lt"/>
            </a:endParaRPr>
          </a:p>
        </p:txBody>
      </p:sp>
    </p:spTree>
    <p:extLst>
      <p:ext uri="{BB962C8B-B14F-4D97-AF65-F5344CB8AC3E}">
        <p14:creationId xmlns:p14="http://schemas.microsoft.com/office/powerpoint/2010/main" val="401559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115738" y="1372269"/>
            <a:ext cx="6954472" cy="4616995"/>
            <a:chOff x="2038525" y="1400961"/>
            <a:chExt cx="6182686" cy="4630723"/>
          </a:xfrm>
        </p:grpSpPr>
        <p:sp>
          <p:nvSpPr>
            <p:cNvPr id="9" name="Rectangle 8"/>
            <p:cNvSpPr/>
            <p:nvPr/>
          </p:nvSpPr>
          <p:spPr>
            <a:xfrm>
              <a:off x="2038525" y="1400961"/>
              <a:ext cx="6182686" cy="463072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9526" y="1638456"/>
              <a:ext cx="5591766" cy="3793958"/>
            </a:xfrm>
            <a:prstGeom prst="rect">
              <a:avLst/>
            </a:prstGeom>
          </p:spPr>
        </p:pic>
      </p:grpSp>
      <p:grpSp>
        <p:nvGrpSpPr>
          <p:cNvPr id="2" name="Group 1"/>
          <p:cNvGrpSpPr/>
          <p:nvPr/>
        </p:nvGrpSpPr>
        <p:grpSpPr>
          <a:xfrm>
            <a:off x="-243281" y="4481647"/>
            <a:ext cx="5813571" cy="1657168"/>
            <a:chOff x="-243281" y="1731985"/>
            <a:chExt cx="5813571" cy="1657168"/>
          </a:xfrm>
        </p:grpSpPr>
        <p:sp>
          <p:nvSpPr>
            <p:cNvPr id="11" name="Pentagon 10"/>
            <p:cNvSpPr/>
            <p:nvPr/>
          </p:nvSpPr>
          <p:spPr>
            <a:xfrm>
              <a:off x="-243281" y="1731985"/>
              <a:ext cx="5813571" cy="1657168"/>
            </a:xfrm>
            <a:prstGeom prst="homePlate">
              <a:avLst/>
            </a:prstGeom>
            <a:solidFill>
              <a:schemeClr val="bg1"/>
            </a:solidFill>
            <a:ln w="38100">
              <a:solidFill>
                <a:srgbClr val="F18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118086" y="1882825"/>
              <a:ext cx="4613305" cy="1384995"/>
            </a:xfrm>
            <a:prstGeom prst="rect">
              <a:avLst/>
            </a:prstGeom>
          </p:spPr>
          <p:txBody>
            <a:bodyPr wrap="square" lIns="0" tIns="0" rIns="0" bIns="0">
              <a:spAutoFit/>
            </a:bodyPr>
            <a:lstStyle/>
            <a:p>
              <a:r>
                <a:rPr lang="en-US" dirty="0"/>
                <a:t>Also known as a gorge, a canyon is similar to a valley, but it is often deeper and has narrower sides. Most canyons tend to form after many years of rivers cutting through layers of rock. </a:t>
              </a:r>
              <a:endParaRPr lang="en-GB" dirty="0"/>
            </a:p>
          </p:txBody>
        </p:sp>
      </p:grpSp>
      <p:grpSp>
        <p:nvGrpSpPr>
          <p:cNvPr id="16" name="Group 15"/>
          <p:cNvGrpSpPr/>
          <p:nvPr/>
        </p:nvGrpSpPr>
        <p:grpSpPr>
          <a:xfrm>
            <a:off x="-737024" y="423691"/>
            <a:ext cx="9058902" cy="768014"/>
            <a:chOff x="457198" y="465040"/>
            <a:chExt cx="6511638" cy="768014"/>
          </a:xfrm>
          <a:solidFill>
            <a:srgbClr val="F1894A"/>
          </a:solidFill>
        </p:grpSpPr>
        <p:sp>
          <p:nvSpPr>
            <p:cNvPr id="17" name="Round Same Side Corner Rectangle 16"/>
            <p:cNvSpPr/>
            <p:nvPr/>
          </p:nvSpPr>
          <p:spPr>
            <a:xfrm>
              <a:off x="457198" y="465040"/>
              <a:ext cx="4724402" cy="76801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lowchart: Data 17"/>
            <p:cNvSpPr/>
            <p:nvPr/>
          </p:nvSpPr>
          <p:spPr>
            <a:xfrm>
              <a:off x="4114800" y="465040"/>
              <a:ext cx="2854036" cy="768014"/>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itle 20"/>
          <p:cNvSpPr>
            <a:spLocks noGrp="1"/>
          </p:cNvSpPr>
          <p:nvPr>
            <p:ph type="title"/>
          </p:nvPr>
        </p:nvSpPr>
        <p:spPr>
          <a:xfrm>
            <a:off x="457199" y="478895"/>
            <a:ext cx="7151616" cy="712810"/>
          </a:xfrm>
        </p:spPr>
        <p:txBody>
          <a:bodyPr/>
          <a:lstStyle/>
          <a:p>
            <a:r>
              <a:rPr lang="en-GB" dirty="0">
                <a:ln w="12700">
                  <a:solidFill>
                    <a:schemeClr val="tx1"/>
                  </a:solidFill>
                </a:ln>
                <a:solidFill>
                  <a:schemeClr val="bg1"/>
                </a:solidFill>
              </a:rPr>
              <a:t>Canyons</a:t>
            </a:r>
            <a:endParaRPr lang="en-GB" sz="3600" dirty="0">
              <a:ln w="12700">
                <a:solidFill>
                  <a:schemeClr val="tx1"/>
                </a:solidFill>
              </a:ln>
              <a:solidFill>
                <a:schemeClr val="bg1"/>
              </a:solidFill>
              <a:latin typeface="+mn-lt"/>
            </a:endParaRPr>
          </a:p>
        </p:txBody>
      </p:sp>
    </p:spTree>
    <p:extLst>
      <p:ext uri="{BB962C8B-B14F-4D97-AF65-F5344CB8AC3E}">
        <p14:creationId xmlns:p14="http://schemas.microsoft.com/office/powerpoint/2010/main" val="32196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115738" y="1372269"/>
            <a:ext cx="6954472" cy="4616995"/>
            <a:chOff x="2038525" y="1400961"/>
            <a:chExt cx="6182686" cy="4630723"/>
          </a:xfrm>
        </p:grpSpPr>
        <p:sp>
          <p:nvSpPr>
            <p:cNvPr id="9" name="Rectangle 8"/>
            <p:cNvSpPr/>
            <p:nvPr/>
          </p:nvSpPr>
          <p:spPr>
            <a:xfrm>
              <a:off x="2038525" y="1400961"/>
              <a:ext cx="6182686" cy="463072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9460"/>
            <a:stretch/>
          </p:blipFill>
          <p:spPr>
            <a:xfrm>
              <a:off x="2264476" y="1638456"/>
              <a:ext cx="5747909" cy="3914111"/>
            </a:xfrm>
            <a:prstGeom prst="rect">
              <a:avLst/>
            </a:prstGeom>
          </p:spPr>
        </p:pic>
      </p:grpSp>
      <p:grpSp>
        <p:nvGrpSpPr>
          <p:cNvPr id="2" name="Group 1"/>
          <p:cNvGrpSpPr/>
          <p:nvPr/>
        </p:nvGrpSpPr>
        <p:grpSpPr>
          <a:xfrm>
            <a:off x="-243281" y="4664279"/>
            <a:ext cx="5813571" cy="1474536"/>
            <a:chOff x="-243281" y="1914617"/>
            <a:chExt cx="5813571" cy="1474536"/>
          </a:xfrm>
        </p:grpSpPr>
        <p:sp>
          <p:nvSpPr>
            <p:cNvPr id="11" name="Pentagon 10"/>
            <p:cNvSpPr/>
            <p:nvPr/>
          </p:nvSpPr>
          <p:spPr>
            <a:xfrm>
              <a:off x="-243281" y="1914617"/>
              <a:ext cx="5813571" cy="1474536"/>
            </a:xfrm>
            <a:prstGeom prst="homePlate">
              <a:avLst/>
            </a:prstGeom>
            <a:solidFill>
              <a:schemeClr val="bg1"/>
            </a:solidFill>
            <a:ln w="38100">
              <a:solidFill>
                <a:srgbClr val="F189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118086" y="2088111"/>
              <a:ext cx="4613305" cy="1107996"/>
            </a:xfrm>
            <a:prstGeom prst="rect">
              <a:avLst/>
            </a:prstGeom>
          </p:spPr>
          <p:txBody>
            <a:bodyPr wrap="square" lIns="0" tIns="0" rIns="0" bIns="0">
              <a:spAutoFit/>
            </a:bodyPr>
            <a:lstStyle/>
            <a:p>
              <a:r>
                <a:rPr lang="en-US" dirty="0"/>
                <a:t>Plains are flat areas of land that have very little slopes, hills or any other types of landforms. They are often found in the </a:t>
              </a:r>
              <a:r>
                <a:rPr lang="en-US" dirty="0" err="1"/>
                <a:t>centres</a:t>
              </a:r>
              <a:r>
                <a:rPr lang="en-US" dirty="0"/>
                <a:t> of valleys or on plateaus.</a:t>
              </a:r>
              <a:endParaRPr lang="en-GB" dirty="0"/>
            </a:p>
          </p:txBody>
        </p:sp>
      </p:grpSp>
      <p:grpSp>
        <p:nvGrpSpPr>
          <p:cNvPr id="16" name="Group 15"/>
          <p:cNvGrpSpPr/>
          <p:nvPr/>
        </p:nvGrpSpPr>
        <p:grpSpPr>
          <a:xfrm>
            <a:off x="-737024" y="423691"/>
            <a:ext cx="9058902" cy="768014"/>
            <a:chOff x="457198" y="465040"/>
            <a:chExt cx="6511638" cy="768014"/>
          </a:xfrm>
          <a:solidFill>
            <a:srgbClr val="F1894A"/>
          </a:solidFill>
        </p:grpSpPr>
        <p:sp>
          <p:nvSpPr>
            <p:cNvPr id="17" name="Round Same Side Corner Rectangle 16"/>
            <p:cNvSpPr/>
            <p:nvPr/>
          </p:nvSpPr>
          <p:spPr>
            <a:xfrm>
              <a:off x="457198" y="465040"/>
              <a:ext cx="4724402" cy="76801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lowchart: Data 17"/>
            <p:cNvSpPr/>
            <p:nvPr/>
          </p:nvSpPr>
          <p:spPr>
            <a:xfrm>
              <a:off x="4114800" y="465040"/>
              <a:ext cx="2854036" cy="768014"/>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itle 20"/>
          <p:cNvSpPr>
            <a:spLocks noGrp="1"/>
          </p:cNvSpPr>
          <p:nvPr>
            <p:ph type="title"/>
          </p:nvPr>
        </p:nvSpPr>
        <p:spPr>
          <a:xfrm>
            <a:off x="457199" y="478895"/>
            <a:ext cx="7151616" cy="712810"/>
          </a:xfrm>
        </p:spPr>
        <p:txBody>
          <a:bodyPr/>
          <a:lstStyle/>
          <a:p>
            <a:r>
              <a:rPr lang="en-GB" dirty="0">
                <a:ln w="12700">
                  <a:solidFill>
                    <a:schemeClr val="tx1"/>
                  </a:solidFill>
                </a:ln>
                <a:solidFill>
                  <a:schemeClr val="bg1"/>
                </a:solidFill>
              </a:rPr>
              <a:t>Plains</a:t>
            </a:r>
            <a:endParaRPr lang="en-GB" sz="3600" dirty="0">
              <a:ln w="12700">
                <a:solidFill>
                  <a:schemeClr val="tx1"/>
                </a:solidFill>
              </a:ln>
              <a:solidFill>
                <a:schemeClr val="bg1"/>
              </a:solidFill>
              <a:latin typeface="+mn-lt"/>
            </a:endParaRPr>
          </a:p>
        </p:txBody>
      </p:sp>
    </p:spTree>
    <p:extLst>
      <p:ext uri="{BB962C8B-B14F-4D97-AF65-F5344CB8AC3E}">
        <p14:creationId xmlns:p14="http://schemas.microsoft.com/office/powerpoint/2010/main" val="332756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8C058020-CE1A-4275-96FF-3E9B179AFEF1}" vid="{BE2BE99D-79A1-4F73-BB89-E052F53DA9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218</TotalTime>
  <Words>670</Words>
  <Application>Microsoft Office PowerPoint</Application>
  <PresentationFormat>On-screen Show (4:3)</PresentationFormat>
  <Paragraphs>45</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Roboto</vt:lpstr>
      <vt:lpstr>Calibri</vt:lpstr>
      <vt:lpstr>Arial</vt:lpstr>
      <vt:lpstr>Twinkl</vt:lpstr>
      <vt:lpstr>Office Theme</vt:lpstr>
      <vt:lpstr>Disclaimer/s</vt:lpstr>
      <vt:lpstr>PowerPoint Presentation</vt:lpstr>
      <vt:lpstr>PowerPoint Presentation</vt:lpstr>
      <vt:lpstr>What is a Landform?</vt:lpstr>
      <vt:lpstr>What is a Landform?</vt:lpstr>
      <vt:lpstr>Mountains</vt:lpstr>
      <vt:lpstr>Valleys</vt:lpstr>
      <vt:lpstr>Canyons</vt:lpstr>
      <vt:lpstr>Plains</vt:lpstr>
      <vt:lpstr>Plateaus</vt:lpstr>
      <vt:lpstr>Deserts</vt:lpstr>
      <vt:lpstr>Rivers</vt:lpstr>
      <vt:lpstr>Lakes</vt:lpstr>
      <vt:lpstr>Islands</vt:lpstr>
      <vt:lpstr>Glaciers</vt:lpstr>
      <vt:lpstr>Finding Landforms Activity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Georgina Paulson</dc:creator>
  <cp:lastModifiedBy>Georgina Paulson</cp:lastModifiedBy>
  <cp:revision>10</cp:revision>
  <dcterms:created xsi:type="dcterms:W3CDTF">2021-08-13T13:21:31Z</dcterms:created>
  <dcterms:modified xsi:type="dcterms:W3CDTF">2021-08-19T09:00:17Z</dcterms:modified>
</cp:coreProperties>
</file>