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3"/>
  </p:notesMasterIdLst>
  <p:handoutMasterIdLst>
    <p:handoutMasterId r:id="rId14"/>
  </p:handoutMasterIdLst>
  <p:sldIdLst>
    <p:sldId id="268" r:id="rId3"/>
    <p:sldId id="264" r:id="rId4"/>
    <p:sldId id="271" r:id="rId5"/>
    <p:sldId id="272" r:id="rId6"/>
    <p:sldId id="273" r:id="rId7"/>
    <p:sldId id="274" r:id="rId8"/>
    <p:sldId id="275" r:id="rId9"/>
    <p:sldId id="276" r:id="rId10"/>
    <p:sldId id="277" r:id="rId11"/>
    <p:sldId id="270"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Roboto" panose="02000000000000000000" pitchFamily="2" charset="0"/>
      <p:regular r:id="rId19"/>
      <p:bold r:id="rId20"/>
      <p:italic r:id="rId21"/>
      <p:boldItalic r:id="rId22"/>
    </p:embeddedFont>
    <p:embeddedFont>
      <p:font typeface="Twinkl" panose="02000000000000000000" pitchFamily="2"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0C5"/>
    <a:srgbClr val="F08215"/>
    <a:srgbClr val="21A6F9"/>
    <a:srgbClr val="4DB1E3"/>
    <a:srgbClr val="E34192"/>
    <a:srgbClr val="18A0DB"/>
    <a:srgbClr val="DE1E5A"/>
    <a:srgbClr val="BC0105"/>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4" d="100"/>
          <a:sy n="114" d="100"/>
        </p:scale>
        <p:origin x="786" y="10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02/06/2022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02/06/2022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57150" cap="rnd">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57198" y="464029"/>
            <a:ext cx="8220075" cy="994306"/>
          </a:xfrm>
        </p:spPr>
        <p:txBody>
          <a:bodyPr/>
          <a:lstStyle/>
          <a:p>
            <a:r>
              <a:rPr lang="en-US" dirty="0">
                <a:latin typeface="Roboto" panose="02000000000000000000" pitchFamily="2" charset="0"/>
                <a:ea typeface="Roboto" panose="02000000000000000000" pitchFamily="2" charset="0"/>
              </a:rPr>
              <a:t>Teacher Instructions </a:t>
            </a:r>
          </a:p>
        </p:txBody>
      </p:sp>
      <p:sp>
        <p:nvSpPr>
          <p:cNvPr id="5" name="Text"/>
          <p:cNvSpPr/>
          <p:nvPr/>
        </p:nvSpPr>
        <p:spPr>
          <a:xfrm>
            <a:off x="1098957" y="1518955"/>
            <a:ext cx="7096445" cy="3277820"/>
          </a:xfrm>
          <a:prstGeom prst="rect">
            <a:avLst/>
          </a:prstGeom>
        </p:spPr>
        <p:txBody>
          <a:bodyPr wrap="square" lIns="0" tIns="0" rIns="0" bIns="0">
            <a:spAutoFit/>
          </a:bodyPr>
          <a:lstStyle/>
          <a:p>
            <a:pPr>
              <a:lnSpc>
                <a:spcPct val="150000"/>
              </a:lnSpc>
            </a:pPr>
            <a:r>
              <a:rPr lang="en-GB" dirty="0">
                <a:latin typeface="Roboto" panose="02000000000000000000" pitchFamily="2" charset="0"/>
                <a:ea typeface="Roboto" panose="02000000000000000000" pitchFamily="2" charset="0"/>
              </a:rPr>
              <a:t>These speaking challenges are designed to get your students thinking creatively about common objects. For example, a frisbee could be used for throwing, but it could also be used as a plate, or as a hat! </a:t>
            </a:r>
          </a:p>
          <a:p>
            <a:pPr>
              <a:lnSpc>
                <a:spcPct val="150000"/>
              </a:lnSpc>
            </a:pPr>
            <a:r>
              <a:rPr lang="en-GB" dirty="0">
                <a:latin typeface="Roboto" panose="02000000000000000000" pitchFamily="2" charset="0"/>
                <a:ea typeface="Roboto" panose="02000000000000000000" pitchFamily="2" charset="0"/>
              </a:rPr>
              <a:t>Useful phrases to pre-teach:</a:t>
            </a:r>
          </a:p>
          <a:p>
            <a:pPr marL="285750" indent="-285750">
              <a:lnSpc>
                <a:spcPct val="150000"/>
              </a:lnSpc>
              <a:buFont typeface="Arial" panose="020B0604020202020204" pitchFamily="34" charset="0"/>
              <a:buChar char="•"/>
            </a:pPr>
            <a:r>
              <a:rPr lang="en-GB" dirty="0">
                <a:latin typeface="Roboto" panose="02000000000000000000" pitchFamily="2" charset="0"/>
                <a:ea typeface="Roboto" panose="02000000000000000000" pitchFamily="2" charset="0"/>
              </a:rPr>
              <a:t>It could be used as a…</a:t>
            </a:r>
          </a:p>
          <a:p>
            <a:pPr marL="285750" indent="-285750">
              <a:lnSpc>
                <a:spcPct val="150000"/>
              </a:lnSpc>
              <a:buFont typeface="Arial" panose="020B0604020202020204" pitchFamily="34" charset="0"/>
              <a:buChar char="•"/>
            </a:pPr>
            <a:r>
              <a:rPr lang="en-GB" dirty="0">
                <a:latin typeface="Roboto" panose="02000000000000000000" pitchFamily="2" charset="0"/>
                <a:ea typeface="Roboto" panose="02000000000000000000" pitchFamily="2" charset="0"/>
              </a:rPr>
              <a:t>People could use it to…</a:t>
            </a:r>
          </a:p>
          <a:p>
            <a:pPr marL="285750" indent="-285750">
              <a:lnSpc>
                <a:spcPct val="150000"/>
              </a:lnSpc>
              <a:buFont typeface="Arial" panose="020B0604020202020204" pitchFamily="34" charset="0"/>
              <a:buChar char="•"/>
            </a:pPr>
            <a:r>
              <a:rPr lang="en-GB" dirty="0">
                <a:latin typeface="Roboto" panose="02000000000000000000" pitchFamily="2" charset="0"/>
                <a:ea typeface="Roboto" panose="02000000000000000000" pitchFamily="2" charset="0"/>
              </a:rPr>
              <a:t>What if you used it as a…</a:t>
            </a:r>
          </a:p>
          <a:p>
            <a:pPr marL="285750" indent="-285750">
              <a:lnSpc>
                <a:spcPct val="150000"/>
              </a:lnSpc>
              <a:buFont typeface="Arial" panose="020B0604020202020204" pitchFamily="34" charset="0"/>
              <a:buChar char="•"/>
            </a:pPr>
            <a:r>
              <a:rPr lang="en-GB" dirty="0">
                <a:latin typeface="Roboto" panose="02000000000000000000" pitchFamily="2" charset="0"/>
                <a:ea typeface="Roboto" panose="02000000000000000000" pitchFamily="2" charset="0"/>
              </a:rPr>
              <a:t>It might be useful as a…</a:t>
            </a:r>
          </a:p>
        </p:txBody>
      </p:sp>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2AC01-B863-D9DC-324C-C694818F3053}"/>
              </a:ext>
            </a:extLst>
          </p:cNvPr>
          <p:cNvSpPr>
            <a:spLocks noGrp="1"/>
          </p:cNvSpPr>
          <p:nvPr>
            <p:ph type="title"/>
          </p:nvPr>
        </p:nvSpPr>
        <p:spPr>
          <a:xfrm>
            <a:off x="684861" y="735678"/>
            <a:ext cx="4398867" cy="994306"/>
          </a:xfrm>
        </p:spPr>
        <p:txBody>
          <a:bodyPr/>
          <a:lstStyle/>
          <a:p>
            <a:r>
              <a:rPr lang="en-GB" sz="3200" dirty="0"/>
              <a:t>How many uses can you think of for a</a:t>
            </a:r>
          </a:p>
        </p:txBody>
      </p:sp>
      <p:sp>
        <p:nvSpPr>
          <p:cNvPr id="3" name="Title 1">
            <a:extLst>
              <a:ext uri="{FF2B5EF4-FFF2-40B4-BE49-F238E27FC236}">
                <a16:creationId xmlns:a16="http://schemas.microsoft.com/office/drawing/2014/main" id="{D2C71A2C-D7BD-5511-A9CB-EBDD8B1684AC}"/>
              </a:ext>
            </a:extLst>
          </p:cNvPr>
          <p:cNvSpPr txBox="1">
            <a:spLocks/>
          </p:cNvSpPr>
          <p:nvPr/>
        </p:nvSpPr>
        <p:spPr>
          <a:xfrm>
            <a:off x="5689810" y="735678"/>
            <a:ext cx="2227279" cy="994306"/>
          </a:xfrm>
          <a:prstGeom prst="roundRect">
            <a:avLst>
              <a:gd name="adj" fmla="val 9641"/>
            </a:avLst>
          </a:prstGeom>
          <a:solidFill>
            <a:srgbClr val="FBE0C5"/>
          </a:solidFill>
          <a:ln w="25400">
            <a:solidFill>
              <a:srgbClr val="F08215"/>
            </a:solidFill>
            <a:prstDash val="lg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GB" sz="3200" dirty="0"/>
              <a:t>frisbee? </a:t>
            </a:r>
          </a:p>
        </p:txBody>
      </p:sp>
      <p:pic>
        <p:nvPicPr>
          <p:cNvPr id="5" name="Picture 4" descr="A picture containing text&#10;&#10;Description automatically generated">
            <a:extLst>
              <a:ext uri="{FF2B5EF4-FFF2-40B4-BE49-F238E27FC236}">
                <a16:creationId xmlns:a16="http://schemas.microsoft.com/office/drawing/2014/main" id="{A4ABF3A7-9517-6A64-3C28-15DCDC9E99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6833" y="2259642"/>
            <a:ext cx="5368975" cy="2655921"/>
          </a:xfrm>
          <a:prstGeom prst="rect">
            <a:avLst/>
          </a:prstGeom>
        </p:spPr>
      </p:pic>
      <p:sp>
        <p:nvSpPr>
          <p:cNvPr id="6" name="Title 1">
            <a:extLst>
              <a:ext uri="{FF2B5EF4-FFF2-40B4-BE49-F238E27FC236}">
                <a16:creationId xmlns:a16="http://schemas.microsoft.com/office/drawing/2014/main" id="{8B867CA7-175C-1021-EB61-FDE9A9F08A8B}"/>
              </a:ext>
            </a:extLst>
          </p:cNvPr>
          <p:cNvSpPr txBox="1">
            <a:spLocks/>
          </p:cNvSpPr>
          <p:nvPr/>
        </p:nvSpPr>
        <p:spPr>
          <a:xfrm>
            <a:off x="1235846" y="5310997"/>
            <a:ext cx="6470947" cy="1477997"/>
          </a:xfrm>
          <a:prstGeom prst="roundRect">
            <a:avLst>
              <a:gd name="adj" fmla="val 9641"/>
            </a:avLst>
          </a:prstGeom>
          <a:solidFill>
            <a:srgbClr val="FBE0C5"/>
          </a:solidFill>
          <a:ln w="25400">
            <a:solidFill>
              <a:srgbClr val="F08215"/>
            </a:solidFill>
            <a:prstDash val="lg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GB" sz="1800" b="0" dirty="0"/>
              <a:t>Extra questions to investigate:</a:t>
            </a:r>
          </a:p>
          <a:p>
            <a:pPr marL="342900" indent="-342900">
              <a:buFont typeface="+mj-lt"/>
              <a:buAutoNum type="arabicPeriod"/>
            </a:pPr>
            <a:r>
              <a:rPr lang="en-GB" sz="1800" b="0" dirty="0"/>
              <a:t>How does a frisbee work?</a:t>
            </a:r>
          </a:p>
          <a:p>
            <a:pPr marL="342900" indent="-342900">
              <a:buFont typeface="+mj-lt"/>
              <a:buAutoNum type="arabicPeriod"/>
            </a:pPr>
            <a:r>
              <a:rPr lang="en-GB" sz="1800" b="0" dirty="0"/>
              <a:t>How was it invented?</a:t>
            </a:r>
          </a:p>
          <a:p>
            <a:pPr marL="342900" indent="-342900">
              <a:buFont typeface="+mj-lt"/>
              <a:buAutoNum type="arabicPeriod"/>
            </a:pPr>
            <a:r>
              <a:rPr lang="en-GB" sz="1800" b="0" dirty="0"/>
              <a:t>How are they made, and what are they made from?</a:t>
            </a:r>
          </a:p>
        </p:txBody>
      </p:sp>
    </p:spTree>
    <p:extLst>
      <p:ext uri="{BB962C8B-B14F-4D97-AF65-F5344CB8AC3E}">
        <p14:creationId xmlns:p14="http://schemas.microsoft.com/office/powerpoint/2010/main" val="19201572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2AC01-B863-D9DC-324C-C694818F3053}"/>
              </a:ext>
            </a:extLst>
          </p:cNvPr>
          <p:cNvSpPr>
            <a:spLocks noGrp="1"/>
          </p:cNvSpPr>
          <p:nvPr>
            <p:ph type="title"/>
          </p:nvPr>
        </p:nvSpPr>
        <p:spPr>
          <a:xfrm>
            <a:off x="684861" y="735678"/>
            <a:ext cx="4398867" cy="994306"/>
          </a:xfrm>
        </p:spPr>
        <p:txBody>
          <a:bodyPr/>
          <a:lstStyle/>
          <a:p>
            <a:r>
              <a:rPr lang="en-GB" sz="3200" dirty="0"/>
              <a:t>How many uses can you think of for a</a:t>
            </a:r>
          </a:p>
        </p:txBody>
      </p:sp>
      <p:sp>
        <p:nvSpPr>
          <p:cNvPr id="3" name="Title 1">
            <a:extLst>
              <a:ext uri="{FF2B5EF4-FFF2-40B4-BE49-F238E27FC236}">
                <a16:creationId xmlns:a16="http://schemas.microsoft.com/office/drawing/2014/main" id="{D2C71A2C-D7BD-5511-A9CB-EBDD8B1684AC}"/>
              </a:ext>
            </a:extLst>
          </p:cNvPr>
          <p:cNvSpPr txBox="1">
            <a:spLocks/>
          </p:cNvSpPr>
          <p:nvPr/>
        </p:nvSpPr>
        <p:spPr>
          <a:xfrm>
            <a:off x="5253582" y="735678"/>
            <a:ext cx="3026351" cy="994306"/>
          </a:xfrm>
          <a:prstGeom prst="roundRect">
            <a:avLst>
              <a:gd name="adj" fmla="val 9641"/>
            </a:avLst>
          </a:prstGeom>
          <a:solidFill>
            <a:srgbClr val="FBE0C5"/>
          </a:solidFill>
          <a:ln w="25400">
            <a:solidFill>
              <a:srgbClr val="F08215"/>
            </a:solidFill>
            <a:prstDash val="lg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GB" sz="3200" dirty="0"/>
              <a:t>tree branch? </a:t>
            </a:r>
          </a:p>
        </p:txBody>
      </p:sp>
      <p:pic>
        <p:nvPicPr>
          <p:cNvPr id="5" name="Picture 4">
            <a:extLst>
              <a:ext uri="{FF2B5EF4-FFF2-40B4-BE49-F238E27FC236}">
                <a16:creationId xmlns:a16="http://schemas.microsoft.com/office/drawing/2014/main" id="{A4ABF3A7-9517-6A64-3C28-15DCDC9E998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994857" y="1940860"/>
            <a:ext cx="4771900" cy="4345585"/>
          </a:xfrm>
          <a:prstGeom prst="rect">
            <a:avLst/>
          </a:prstGeom>
        </p:spPr>
      </p:pic>
      <p:sp>
        <p:nvSpPr>
          <p:cNvPr id="6" name="Title 1">
            <a:extLst>
              <a:ext uri="{FF2B5EF4-FFF2-40B4-BE49-F238E27FC236}">
                <a16:creationId xmlns:a16="http://schemas.microsoft.com/office/drawing/2014/main" id="{8B867CA7-175C-1021-EB61-FDE9A9F08A8B}"/>
              </a:ext>
            </a:extLst>
          </p:cNvPr>
          <p:cNvSpPr txBox="1">
            <a:spLocks/>
          </p:cNvSpPr>
          <p:nvPr/>
        </p:nvSpPr>
        <p:spPr>
          <a:xfrm>
            <a:off x="2048258" y="5529160"/>
            <a:ext cx="5047483" cy="1186324"/>
          </a:xfrm>
          <a:prstGeom prst="roundRect">
            <a:avLst>
              <a:gd name="adj" fmla="val 9641"/>
            </a:avLst>
          </a:prstGeom>
          <a:solidFill>
            <a:srgbClr val="FBE0C5"/>
          </a:solidFill>
          <a:ln w="25400">
            <a:solidFill>
              <a:srgbClr val="F08215"/>
            </a:solidFill>
            <a:prstDash val="lg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GB" sz="1800" b="0" dirty="0"/>
              <a:t>Extra questions to investigate:</a:t>
            </a:r>
          </a:p>
          <a:p>
            <a:pPr marL="342900" indent="-342900">
              <a:buFont typeface="+mj-lt"/>
              <a:buAutoNum type="arabicPeriod"/>
            </a:pPr>
            <a:r>
              <a:rPr lang="en-GB" sz="1800" b="0" dirty="0"/>
              <a:t>How is paper made?</a:t>
            </a:r>
          </a:p>
          <a:p>
            <a:pPr marL="342900" indent="-342900">
              <a:buFont typeface="+mj-lt"/>
              <a:buAutoNum type="arabicPeriod"/>
            </a:pPr>
            <a:r>
              <a:rPr lang="en-GB" sz="1800" b="0" dirty="0"/>
              <a:t>Where, and how, was paper invented?</a:t>
            </a:r>
          </a:p>
        </p:txBody>
      </p:sp>
    </p:spTree>
    <p:extLst>
      <p:ext uri="{BB962C8B-B14F-4D97-AF65-F5344CB8AC3E}">
        <p14:creationId xmlns:p14="http://schemas.microsoft.com/office/powerpoint/2010/main" val="28811913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2AC01-B863-D9DC-324C-C694818F3053}"/>
              </a:ext>
            </a:extLst>
          </p:cNvPr>
          <p:cNvSpPr>
            <a:spLocks noGrp="1"/>
          </p:cNvSpPr>
          <p:nvPr>
            <p:ph type="title"/>
          </p:nvPr>
        </p:nvSpPr>
        <p:spPr>
          <a:xfrm>
            <a:off x="684861" y="735678"/>
            <a:ext cx="4398867" cy="994306"/>
          </a:xfrm>
        </p:spPr>
        <p:txBody>
          <a:bodyPr/>
          <a:lstStyle/>
          <a:p>
            <a:r>
              <a:rPr lang="en-GB" sz="3200" dirty="0"/>
              <a:t>How many uses can you think of for a</a:t>
            </a:r>
          </a:p>
        </p:txBody>
      </p:sp>
      <p:sp>
        <p:nvSpPr>
          <p:cNvPr id="3" name="Title 1">
            <a:extLst>
              <a:ext uri="{FF2B5EF4-FFF2-40B4-BE49-F238E27FC236}">
                <a16:creationId xmlns:a16="http://schemas.microsoft.com/office/drawing/2014/main" id="{D2C71A2C-D7BD-5511-A9CB-EBDD8B1684AC}"/>
              </a:ext>
            </a:extLst>
          </p:cNvPr>
          <p:cNvSpPr txBox="1">
            <a:spLocks/>
          </p:cNvSpPr>
          <p:nvPr/>
        </p:nvSpPr>
        <p:spPr>
          <a:xfrm>
            <a:off x="5427677" y="735678"/>
            <a:ext cx="2699137" cy="994306"/>
          </a:xfrm>
          <a:prstGeom prst="roundRect">
            <a:avLst>
              <a:gd name="adj" fmla="val 9641"/>
            </a:avLst>
          </a:prstGeom>
          <a:solidFill>
            <a:srgbClr val="FBE0C5"/>
          </a:solidFill>
          <a:ln w="25400">
            <a:solidFill>
              <a:srgbClr val="F08215"/>
            </a:solidFill>
            <a:prstDash val="lg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GB" sz="3200" dirty="0"/>
              <a:t>matchbox? </a:t>
            </a:r>
          </a:p>
        </p:txBody>
      </p:sp>
      <p:pic>
        <p:nvPicPr>
          <p:cNvPr id="5" name="Picture 4">
            <a:extLst>
              <a:ext uri="{FF2B5EF4-FFF2-40B4-BE49-F238E27FC236}">
                <a16:creationId xmlns:a16="http://schemas.microsoft.com/office/drawing/2014/main" id="{A4ABF3A7-9517-6A64-3C28-15DCDC9E998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619927" y="2141922"/>
            <a:ext cx="4144264" cy="2986095"/>
          </a:xfrm>
          <a:prstGeom prst="rect">
            <a:avLst/>
          </a:prstGeom>
        </p:spPr>
      </p:pic>
      <p:sp>
        <p:nvSpPr>
          <p:cNvPr id="6" name="Title 1">
            <a:extLst>
              <a:ext uri="{FF2B5EF4-FFF2-40B4-BE49-F238E27FC236}">
                <a16:creationId xmlns:a16="http://schemas.microsoft.com/office/drawing/2014/main" id="{8B867CA7-175C-1021-EB61-FDE9A9F08A8B}"/>
              </a:ext>
            </a:extLst>
          </p:cNvPr>
          <p:cNvSpPr txBox="1">
            <a:spLocks/>
          </p:cNvSpPr>
          <p:nvPr/>
        </p:nvSpPr>
        <p:spPr>
          <a:xfrm>
            <a:off x="1235846" y="5310997"/>
            <a:ext cx="6470947" cy="1477997"/>
          </a:xfrm>
          <a:prstGeom prst="roundRect">
            <a:avLst>
              <a:gd name="adj" fmla="val 9641"/>
            </a:avLst>
          </a:prstGeom>
          <a:solidFill>
            <a:srgbClr val="FBE0C5"/>
          </a:solidFill>
          <a:ln w="25400">
            <a:solidFill>
              <a:srgbClr val="F08215"/>
            </a:solidFill>
            <a:prstDash val="lg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GB" sz="1800" b="0" dirty="0"/>
              <a:t>Extra questions to investigate:</a:t>
            </a:r>
          </a:p>
          <a:p>
            <a:pPr marL="342900" indent="-342900">
              <a:buFont typeface="+mj-lt"/>
              <a:buAutoNum type="arabicPeriod"/>
            </a:pPr>
            <a:r>
              <a:rPr lang="en-GB" sz="1800" b="0" dirty="0"/>
              <a:t>How does a match work?</a:t>
            </a:r>
          </a:p>
          <a:p>
            <a:pPr marL="342900" indent="-342900">
              <a:buFont typeface="+mj-lt"/>
              <a:buAutoNum type="arabicPeriod"/>
            </a:pPr>
            <a:r>
              <a:rPr lang="en-GB" sz="1800" b="0" dirty="0"/>
              <a:t>How were matches invented?</a:t>
            </a:r>
          </a:p>
          <a:p>
            <a:pPr marL="342900" indent="-342900">
              <a:buFont typeface="+mj-lt"/>
              <a:buAutoNum type="arabicPeriod"/>
            </a:pPr>
            <a:r>
              <a:rPr lang="en-GB" sz="1800" b="0" dirty="0"/>
              <a:t>How are they made, and what are they made from? </a:t>
            </a:r>
          </a:p>
        </p:txBody>
      </p:sp>
    </p:spTree>
    <p:extLst>
      <p:ext uri="{BB962C8B-B14F-4D97-AF65-F5344CB8AC3E}">
        <p14:creationId xmlns:p14="http://schemas.microsoft.com/office/powerpoint/2010/main" val="37551951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2AC01-B863-D9DC-324C-C694818F3053}"/>
              </a:ext>
            </a:extLst>
          </p:cNvPr>
          <p:cNvSpPr>
            <a:spLocks noGrp="1"/>
          </p:cNvSpPr>
          <p:nvPr>
            <p:ph type="title"/>
          </p:nvPr>
        </p:nvSpPr>
        <p:spPr>
          <a:xfrm>
            <a:off x="684861" y="735678"/>
            <a:ext cx="4398867" cy="994306"/>
          </a:xfrm>
        </p:spPr>
        <p:txBody>
          <a:bodyPr/>
          <a:lstStyle/>
          <a:p>
            <a:r>
              <a:rPr lang="en-GB" sz="3200" dirty="0"/>
              <a:t>How many uses can you think of for a</a:t>
            </a:r>
          </a:p>
        </p:txBody>
      </p:sp>
      <p:sp>
        <p:nvSpPr>
          <p:cNvPr id="3" name="Title 1">
            <a:extLst>
              <a:ext uri="{FF2B5EF4-FFF2-40B4-BE49-F238E27FC236}">
                <a16:creationId xmlns:a16="http://schemas.microsoft.com/office/drawing/2014/main" id="{D2C71A2C-D7BD-5511-A9CB-EBDD8B1684AC}"/>
              </a:ext>
            </a:extLst>
          </p:cNvPr>
          <p:cNvSpPr txBox="1">
            <a:spLocks/>
          </p:cNvSpPr>
          <p:nvPr/>
        </p:nvSpPr>
        <p:spPr>
          <a:xfrm>
            <a:off x="5253582" y="735678"/>
            <a:ext cx="3026351" cy="994306"/>
          </a:xfrm>
          <a:prstGeom prst="roundRect">
            <a:avLst>
              <a:gd name="adj" fmla="val 9641"/>
            </a:avLst>
          </a:prstGeom>
          <a:solidFill>
            <a:srgbClr val="FBE0C5"/>
          </a:solidFill>
          <a:ln w="25400">
            <a:solidFill>
              <a:srgbClr val="F08215"/>
            </a:solidFill>
            <a:prstDash val="lg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GB" sz="3200" dirty="0"/>
              <a:t>paper clip? </a:t>
            </a:r>
          </a:p>
        </p:txBody>
      </p:sp>
      <p:pic>
        <p:nvPicPr>
          <p:cNvPr id="5" name="Picture 4">
            <a:extLst>
              <a:ext uri="{FF2B5EF4-FFF2-40B4-BE49-F238E27FC236}">
                <a16:creationId xmlns:a16="http://schemas.microsoft.com/office/drawing/2014/main" id="{A4ABF3A7-9517-6A64-3C28-15DCDC9E998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18121889">
            <a:off x="4025286" y="1456779"/>
            <a:ext cx="1093426" cy="4345585"/>
          </a:xfrm>
          <a:prstGeom prst="rect">
            <a:avLst/>
          </a:prstGeom>
        </p:spPr>
      </p:pic>
      <p:sp>
        <p:nvSpPr>
          <p:cNvPr id="6" name="Title 1">
            <a:extLst>
              <a:ext uri="{FF2B5EF4-FFF2-40B4-BE49-F238E27FC236}">
                <a16:creationId xmlns:a16="http://schemas.microsoft.com/office/drawing/2014/main" id="{8B867CA7-175C-1021-EB61-FDE9A9F08A8B}"/>
              </a:ext>
            </a:extLst>
          </p:cNvPr>
          <p:cNvSpPr txBox="1">
            <a:spLocks/>
          </p:cNvSpPr>
          <p:nvPr/>
        </p:nvSpPr>
        <p:spPr>
          <a:xfrm>
            <a:off x="1699442" y="5671773"/>
            <a:ext cx="5745114" cy="1064587"/>
          </a:xfrm>
          <a:prstGeom prst="roundRect">
            <a:avLst>
              <a:gd name="adj" fmla="val 9641"/>
            </a:avLst>
          </a:prstGeom>
          <a:solidFill>
            <a:srgbClr val="FBE0C5"/>
          </a:solidFill>
          <a:ln w="25400">
            <a:solidFill>
              <a:srgbClr val="F08215"/>
            </a:solidFill>
            <a:prstDash val="lg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GB" sz="1800" b="0" dirty="0"/>
              <a:t>Extra questions to investigate:</a:t>
            </a:r>
          </a:p>
          <a:p>
            <a:pPr marL="342900" indent="-342900">
              <a:buFont typeface="+mj-lt"/>
              <a:buAutoNum type="arabicPeriod"/>
            </a:pPr>
            <a:r>
              <a:rPr lang="en-GB" sz="1800" b="0" dirty="0"/>
              <a:t>Where, and how, were paper clips invented?</a:t>
            </a:r>
          </a:p>
          <a:p>
            <a:pPr marL="342900" indent="-342900">
              <a:buFont typeface="+mj-lt"/>
              <a:buAutoNum type="arabicPeriod"/>
            </a:pPr>
            <a:r>
              <a:rPr lang="en-GB" sz="1800" b="0" dirty="0"/>
              <a:t>How many are produced every year?</a:t>
            </a:r>
          </a:p>
        </p:txBody>
      </p:sp>
    </p:spTree>
    <p:extLst>
      <p:ext uri="{BB962C8B-B14F-4D97-AF65-F5344CB8AC3E}">
        <p14:creationId xmlns:p14="http://schemas.microsoft.com/office/powerpoint/2010/main" val="32321759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2AC01-B863-D9DC-324C-C694818F3053}"/>
              </a:ext>
            </a:extLst>
          </p:cNvPr>
          <p:cNvSpPr>
            <a:spLocks noGrp="1"/>
          </p:cNvSpPr>
          <p:nvPr>
            <p:ph type="title"/>
          </p:nvPr>
        </p:nvSpPr>
        <p:spPr>
          <a:xfrm>
            <a:off x="684861" y="735678"/>
            <a:ext cx="4398867" cy="994306"/>
          </a:xfrm>
        </p:spPr>
        <p:txBody>
          <a:bodyPr/>
          <a:lstStyle/>
          <a:p>
            <a:r>
              <a:rPr lang="en-GB" sz="3200" dirty="0"/>
              <a:t>How many uses can you think of for a</a:t>
            </a:r>
          </a:p>
        </p:txBody>
      </p:sp>
      <p:sp>
        <p:nvSpPr>
          <p:cNvPr id="3" name="Title 1">
            <a:extLst>
              <a:ext uri="{FF2B5EF4-FFF2-40B4-BE49-F238E27FC236}">
                <a16:creationId xmlns:a16="http://schemas.microsoft.com/office/drawing/2014/main" id="{D2C71A2C-D7BD-5511-A9CB-EBDD8B1684AC}"/>
              </a:ext>
            </a:extLst>
          </p:cNvPr>
          <p:cNvSpPr txBox="1">
            <a:spLocks/>
          </p:cNvSpPr>
          <p:nvPr/>
        </p:nvSpPr>
        <p:spPr>
          <a:xfrm>
            <a:off x="5427677" y="735678"/>
            <a:ext cx="2877424" cy="994306"/>
          </a:xfrm>
          <a:prstGeom prst="roundRect">
            <a:avLst>
              <a:gd name="adj" fmla="val 9641"/>
            </a:avLst>
          </a:prstGeom>
          <a:solidFill>
            <a:srgbClr val="FBE0C5"/>
          </a:solidFill>
          <a:ln w="25400">
            <a:solidFill>
              <a:srgbClr val="F08215"/>
            </a:solidFill>
            <a:prstDash val="lg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GB" sz="3200" dirty="0"/>
              <a:t>plastic bag? </a:t>
            </a:r>
          </a:p>
        </p:txBody>
      </p:sp>
      <p:pic>
        <p:nvPicPr>
          <p:cNvPr id="5" name="Picture 4">
            <a:extLst>
              <a:ext uri="{FF2B5EF4-FFF2-40B4-BE49-F238E27FC236}">
                <a16:creationId xmlns:a16="http://schemas.microsoft.com/office/drawing/2014/main" id="{A4ABF3A7-9517-6A64-3C28-15DCDC9E998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311250" y="1926096"/>
            <a:ext cx="2259040" cy="3158687"/>
          </a:xfrm>
          <a:prstGeom prst="rect">
            <a:avLst/>
          </a:prstGeom>
        </p:spPr>
      </p:pic>
      <p:sp>
        <p:nvSpPr>
          <p:cNvPr id="6" name="Title 1">
            <a:extLst>
              <a:ext uri="{FF2B5EF4-FFF2-40B4-BE49-F238E27FC236}">
                <a16:creationId xmlns:a16="http://schemas.microsoft.com/office/drawing/2014/main" id="{8B867CA7-175C-1021-EB61-FDE9A9F08A8B}"/>
              </a:ext>
            </a:extLst>
          </p:cNvPr>
          <p:cNvSpPr txBox="1">
            <a:spLocks/>
          </p:cNvSpPr>
          <p:nvPr/>
        </p:nvSpPr>
        <p:spPr>
          <a:xfrm>
            <a:off x="1235846" y="5310997"/>
            <a:ext cx="6470947" cy="1477997"/>
          </a:xfrm>
          <a:prstGeom prst="roundRect">
            <a:avLst>
              <a:gd name="adj" fmla="val 9641"/>
            </a:avLst>
          </a:prstGeom>
          <a:solidFill>
            <a:srgbClr val="FBE0C5"/>
          </a:solidFill>
          <a:ln w="25400">
            <a:solidFill>
              <a:srgbClr val="F08215"/>
            </a:solidFill>
            <a:prstDash val="lg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GB" sz="1800" b="0" dirty="0"/>
              <a:t>Extra questions to investigate:</a:t>
            </a:r>
          </a:p>
          <a:p>
            <a:pPr marL="342900" indent="-342900">
              <a:buFont typeface="+mj-lt"/>
              <a:buAutoNum type="arabicPeriod"/>
            </a:pPr>
            <a:r>
              <a:rPr lang="en-GB" sz="1800" b="0" dirty="0"/>
              <a:t>Where, and how, were plastic bags invented?</a:t>
            </a:r>
          </a:p>
          <a:p>
            <a:pPr marL="342900" indent="-342900">
              <a:buFont typeface="+mj-lt"/>
              <a:buAutoNum type="arabicPeriod"/>
            </a:pPr>
            <a:r>
              <a:rPr lang="en-GB" sz="1800" b="0" dirty="0"/>
              <a:t>How are they made?</a:t>
            </a:r>
          </a:p>
          <a:p>
            <a:pPr marL="342900" indent="-342900">
              <a:buFont typeface="+mj-lt"/>
              <a:buAutoNum type="arabicPeriod"/>
            </a:pPr>
            <a:r>
              <a:rPr lang="en-GB" sz="1800" b="0" dirty="0"/>
              <a:t>How many plastic bags are made every year? </a:t>
            </a:r>
          </a:p>
        </p:txBody>
      </p:sp>
    </p:spTree>
    <p:extLst>
      <p:ext uri="{BB962C8B-B14F-4D97-AF65-F5344CB8AC3E}">
        <p14:creationId xmlns:p14="http://schemas.microsoft.com/office/powerpoint/2010/main" val="12158843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2AC01-B863-D9DC-324C-C694818F3053}"/>
              </a:ext>
            </a:extLst>
          </p:cNvPr>
          <p:cNvSpPr>
            <a:spLocks noGrp="1"/>
          </p:cNvSpPr>
          <p:nvPr>
            <p:ph type="title"/>
          </p:nvPr>
        </p:nvSpPr>
        <p:spPr>
          <a:xfrm>
            <a:off x="684861" y="735678"/>
            <a:ext cx="4398867" cy="994306"/>
          </a:xfrm>
        </p:spPr>
        <p:txBody>
          <a:bodyPr/>
          <a:lstStyle/>
          <a:p>
            <a:r>
              <a:rPr lang="en-GB" sz="3200" dirty="0"/>
              <a:t>How many uses can you think of for a</a:t>
            </a:r>
          </a:p>
        </p:txBody>
      </p:sp>
      <p:sp>
        <p:nvSpPr>
          <p:cNvPr id="3" name="Title 1">
            <a:extLst>
              <a:ext uri="{FF2B5EF4-FFF2-40B4-BE49-F238E27FC236}">
                <a16:creationId xmlns:a16="http://schemas.microsoft.com/office/drawing/2014/main" id="{D2C71A2C-D7BD-5511-A9CB-EBDD8B1684AC}"/>
              </a:ext>
            </a:extLst>
          </p:cNvPr>
          <p:cNvSpPr txBox="1">
            <a:spLocks/>
          </p:cNvSpPr>
          <p:nvPr/>
        </p:nvSpPr>
        <p:spPr>
          <a:xfrm>
            <a:off x="5469621" y="735678"/>
            <a:ext cx="2852257" cy="994306"/>
          </a:xfrm>
          <a:prstGeom prst="roundRect">
            <a:avLst>
              <a:gd name="adj" fmla="val 9641"/>
            </a:avLst>
          </a:prstGeom>
          <a:solidFill>
            <a:srgbClr val="FBE0C5"/>
          </a:solidFill>
          <a:ln w="25400">
            <a:solidFill>
              <a:srgbClr val="F08215"/>
            </a:solidFill>
            <a:prstDash val="lg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GB" sz="3200" dirty="0"/>
              <a:t>tennis ball? </a:t>
            </a:r>
          </a:p>
        </p:txBody>
      </p:sp>
      <p:pic>
        <p:nvPicPr>
          <p:cNvPr id="5" name="Picture 4">
            <a:extLst>
              <a:ext uri="{FF2B5EF4-FFF2-40B4-BE49-F238E27FC236}">
                <a16:creationId xmlns:a16="http://schemas.microsoft.com/office/drawing/2014/main" id="{A4ABF3A7-9517-6A64-3C28-15DCDC9E998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892987" y="2008001"/>
            <a:ext cx="3130307" cy="3120016"/>
          </a:xfrm>
          <a:prstGeom prst="rect">
            <a:avLst/>
          </a:prstGeom>
        </p:spPr>
      </p:pic>
      <p:sp>
        <p:nvSpPr>
          <p:cNvPr id="6" name="Title 1">
            <a:extLst>
              <a:ext uri="{FF2B5EF4-FFF2-40B4-BE49-F238E27FC236}">
                <a16:creationId xmlns:a16="http://schemas.microsoft.com/office/drawing/2014/main" id="{8B867CA7-175C-1021-EB61-FDE9A9F08A8B}"/>
              </a:ext>
            </a:extLst>
          </p:cNvPr>
          <p:cNvSpPr txBox="1">
            <a:spLocks/>
          </p:cNvSpPr>
          <p:nvPr/>
        </p:nvSpPr>
        <p:spPr>
          <a:xfrm>
            <a:off x="1235846" y="5580082"/>
            <a:ext cx="6470947" cy="1084480"/>
          </a:xfrm>
          <a:prstGeom prst="roundRect">
            <a:avLst>
              <a:gd name="adj" fmla="val 9641"/>
            </a:avLst>
          </a:prstGeom>
          <a:solidFill>
            <a:srgbClr val="FBE0C5"/>
          </a:solidFill>
          <a:ln w="25400">
            <a:solidFill>
              <a:srgbClr val="F08215"/>
            </a:solidFill>
            <a:prstDash val="lg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GB" sz="1800" b="0" dirty="0"/>
              <a:t>Extra questions to investigate:</a:t>
            </a:r>
          </a:p>
          <a:p>
            <a:pPr marL="342900" indent="-342900">
              <a:buFont typeface="+mj-lt"/>
              <a:buAutoNum type="arabicPeriod"/>
            </a:pPr>
            <a:r>
              <a:rPr lang="en-GB" sz="1800" b="0" dirty="0"/>
              <a:t>How are tennis balls made?</a:t>
            </a:r>
          </a:p>
          <a:p>
            <a:pPr marL="342900" indent="-342900">
              <a:buFont typeface="+mj-lt"/>
              <a:buAutoNum type="arabicPeriod"/>
            </a:pPr>
            <a:r>
              <a:rPr lang="en-GB" sz="1800" b="0" dirty="0"/>
              <a:t>What did tennis balls use to be made of?</a:t>
            </a:r>
          </a:p>
        </p:txBody>
      </p:sp>
    </p:spTree>
    <p:extLst>
      <p:ext uri="{BB962C8B-B14F-4D97-AF65-F5344CB8AC3E}">
        <p14:creationId xmlns:p14="http://schemas.microsoft.com/office/powerpoint/2010/main" val="41796509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2AC01-B863-D9DC-324C-C694818F3053}"/>
              </a:ext>
            </a:extLst>
          </p:cNvPr>
          <p:cNvSpPr>
            <a:spLocks noGrp="1"/>
          </p:cNvSpPr>
          <p:nvPr>
            <p:ph type="title"/>
          </p:nvPr>
        </p:nvSpPr>
        <p:spPr>
          <a:xfrm>
            <a:off x="684861" y="735678"/>
            <a:ext cx="4398867" cy="994306"/>
          </a:xfrm>
        </p:spPr>
        <p:txBody>
          <a:bodyPr/>
          <a:lstStyle/>
          <a:p>
            <a:r>
              <a:rPr lang="en-GB" sz="3200" dirty="0"/>
              <a:t>How many uses can you think of for a</a:t>
            </a:r>
          </a:p>
        </p:txBody>
      </p:sp>
      <p:sp>
        <p:nvSpPr>
          <p:cNvPr id="3" name="Title 1">
            <a:extLst>
              <a:ext uri="{FF2B5EF4-FFF2-40B4-BE49-F238E27FC236}">
                <a16:creationId xmlns:a16="http://schemas.microsoft.com/office/drawing/2014/main" id="{D2C71A2C-D7BD-5511-A9CB-EBDD8B1684AC}"/>
              </a:ext>
            </a:extLst>
          </p:cNvPr>
          <p:cNvSpPr txBox="1">
            <a:spLocks/>
          </p:cNvSpPr>
          <p:nvPr/>
        </p:nvSpPr>
        <p:spPr>
          <a:xfrm>
            <a:off x="5327009" y="735678"/>
            <a:ext cx="2978092" cy="994306"/>
          </a:xfrm>
          <a:prstGeom prst="roundRect">
            <a:avLst>
              <a:gd name="adj" fmla="val 9641"/>
            </a:avLst>
          </a:prstGeom>
          <a:solidFill>
            <a:srgbClr val="FBE0C5"/>
          </a:solidFill>
          <a:ln w="25400">
            <a:solidFill>
              <a:srgbClr val="F08215"/>
            </a:solidFill>
            <a:prstDash val="lg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GB" sz="3200" dirty="0"/>
              <a:t>toothbrush? </a:t>
            </a:r>
          </a:p>
        </p:txBody>
      </p:sp>
      <p:pic>
        <p:nvPicPr>
          <p:cNvPr id="5" name="Picture 4">
            <a:extLst>
              <a:ext uri="{FF2B5EF4-FFF2-40B4-BE49-F238E27FC236}">
                <a16:creationId xmlns:a16="http://schemas.microsoft.com/office/drawing/2014/main" id="{A4ABF3A7-9517-6A64-3C28-15DCDC9E998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738191">
            <a:off x="3065818" y="1872850"/>
            <a:ext cx="2811001" cy="3564366"/>
          </a:xfrm>
          <a:prstGeom prst="rect">
            <a:avLst/>
          </a:prstGeom>
        </p:spPr>
      </p:pic>
      <p:sp>
        <p:nvSpPr>
          <p:cNvPr id="6" name="Title 1">
            <a:extLst>
              <a:ext uri="{FF2B5EF4-FFF2-40B4-BE49-F238E27FC236}">
                <a16:creationId xmlns:a16="http://schemas.microsoft.com/office/drawing/2014/main" id="{8B867CA7-175C-1021-EB61-FDE9A9F08A8B}"/>
              </a:ext>
            </a:extLst>
          </p:cNvPr>
          <p:cNvSpPr txBox="1">
            <a:spLocks/>
          </p:cNvSpPr>
          <p:nvPr/>
        </p:nvSpPr>
        <p:spPr>
          <a:xfrm>
            <a:off x="306191" y="5580082"/>
            <a:ext cx="8531618" cy="1084480"/>
          </a:xfrm>
          <a:prstGeom prst="roundRect">
            <a:avLst>
              <a:gd name="adj" fmla="val 9641"/>
            </a:avLst>
          </a:prstGeom>
          <a:solidFill>
            <a:srgbClr val="FBE0C5"/>
          </a:solidFill>
          <a:ln w="25400">
            <a:solidFill>
              <a:srgbClr val="F08215"/>
            </a:solidFill>
            <a:prstDash val="lg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GB" sz="1800" b="0" dirty="0"/>
              <a:t>Extra questions to investigate:</a:t>
            </a:r>
          </a:p>
          <a:p>
            <a:pPr marL="342900" indent="-342900">
              <a:buFont typeface="+mj-lt"/>
              <a:buAutoNum type="arabicPeriod"/>
            </a:pPr>
            <a:r>
              <a:rPr lang="en-GB" sz="1800" b="0" dirty="0"/>
              <a:t>Before toothbrushes, what did people use to use to clean their teeth?</a:t>
            </a:r>
          </a:p>
          <a:p>
            <a:pPr marL="342900" indent="-342900">
              <a:buFont typeface="+mj-lt"/>
              <a:buAutoNum type="arabicPeriod"/>
            </a:pPr>
            <a:r>
              <a:rPr lang="en-GB" sz="1800" b="0" dirty="0"/>
              <a:t>What is a toothbrush made of?</a:t>
            </a:r>
          </a:p>
        </p:txBody>
      </p:sp>
    </p:spTree>
    <p:extLst>
      <p:ext uri="{BB962C8B-B14F-4D97-AF65-F5344CB8AC3E}">
        <p14:creationId xmlns:p14="http://schemas.microsoft.com/office/powerpoint/2010/main" val="40527597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AEAE8EFC-84E1-44A5-B19D-1CAE340B02B6}" vid="{010B92F8-2E9D-4993-ABC6-5071BBCC9E2D}"/>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425</TotalTime>
  <Words>330</Words>
  <Application>Microsoft Office PowerPoint</Application>
  <PresentationFormat>On-screen Show (4:3)</PresentationFormat>
  <Paragraphs>45</Paragraphs>
  <Slides>10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Roboto</vt:lpstr>
      <vt:lpstr>Twinkl</vt:lpstr>
      <vt:lpstr>Calibri</vt:lpstr>
      <vt:lpstr>Arial</vt:lpstr>
      <vt:lpstr>Slide Layouts</vt:lpstr>
      <vt:lpstr>Disclaimers/Guidance</vt:lpstr>
      <vt:lpstr>PowerPoint Presentation</vt:lpstr>
      <vt:lpstr>Teacher Instructions </vt:lpstr>
      <vt:lpstr>How many uses can you think of for a</vt:lpstr>
      <vt:lpstr>How many uses can you think of for a</vt:lpstr>
      <vt:lpstr>How many uses can you think of for a</vt:lpstr>
      <vt:lpstr>How many uses can you think of for a</vt:lpstr>
      <vt:lpstr>How many uses can you think of for a</vt:lpstr>
      <vt:lpstr>How many uses can you think of for a</vt:lpstr>
      <vt:lpstr>How many uses can you think of for 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Matthew Ridsdale</dc:creator>
  <cp:lastModifiedBy>Twinkl Twinkl</cp:lastModifiedBy>
  <cp:revision>36</cp:revision>
  <dcterms:created xsi:type="dcterms:W3CDTF">2019-06-05T08:15:39Z</dcterms:created>
  <dcterms:modified xsi:type="dcterms:W3CDTF">2022-06-02T14:35:37Z</dcterms:modified>
</cp:coreProperties>
</file>