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8" r:id="rId3"/>
    <p:sldId id="269" r:id="rId4"/>
    <p:sldId id="264" r:id="rId5"/>
    <p:sldId id="270" r:id="rId6"/>
    <p:sldId id="271" r:id="rId7"/>
    <p:sldId id="272" r:id="rId8"/>
    <p:sldId id="274" r:id="rId9"/>
    <p:sldId id="275" r:id="rId10"/>
    <p:sldId id="273" r:id="rId11"/>
    <p:sldId id="276" r:id="rId12"/>
    <p:sldId id="277" r:id="rId13"/>
    <p:sldId id="267" r:id="rId1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Roboto" panose="02000000000000000000" pitchFamily="2" charset="0"/>
      <p:regular r:id="rId21"/>
      <p:bold r:id="rId22"/>
      <p:italic r:id="rId23"/>
      <p:boldItalic r:id="rId24"/>
    </p:embeddedFont>
    <p:embeddedFont>
      <p:font typeface="Twinkl" panose="02000000000000000000" pitchFamily="2" charset="0"/>
      <p:regular r:id="rId25"/>
      <p:bold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BB4"/>
    <a:srgbClr val="CFEBFD"/>
    <a:srgbClr val="ACDDFC"/>
    <a:srgbClr val="DE1E5A"/>
    <a:srgbClr val="18A0DB"/>
    <a:srgbClr val="BC0105"/>
    <a:srgbClr val="4DB1E3"/>
    <a:srgbClr val="80C1EB"/>
    <a:srgbClr val="FFFFFF"/>
    <a:srgbClr val="4AA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2" d="100"/>
          <a:sy n="112" d="100"/>
        </p:scale>
        <p:origin x="1620" y="7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6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4">
            <a:extLst>
              <a:ext uri="{FF2B5EF4-FFF2-40B4-BE49-F238E27FC236}">
                <a16:creationId xmlns:a16="http://schemas.microsoft.com/office/drawing/2014/main" id="{D00ECC8E-1AC3-4E6C-A19B-0A141ABB9071}"/>
              </a:ext>
            </a:extLst>
          </p:cNvPr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3" name="Rounded Rectangle 23">
            <a:extLst>
              <a:ext uri="{FF2B5EF4-FFF2-40B4-BE49-F238E27FC236}">
                <a16:creationId xmlns:a16="http://schemas.microsoft.com/office/drawing/2014/main" id="{D34100E7-28EA-4EB7-A437-37BB3EE7034D}"/>
              </a:ext>
            </a:extLst>
          </p:cNvPr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4542D7D-37E2-4B69-A477-772CC9A0A4D8}"/>
              </a:ext>
            </a:extLst>
          </p:cNvPr>
          <p:cNvSpPr txBox="1">
            <a:spLocks/>
          </p:cNvSpPr>
          <p:nvPr userDrawn="1"/>
        </p:nvSpPr>
        <p:spPr>
          <a:xfrm>
            <a:off x="628648" y="62671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Aim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BAFFD08E-D8F1-4950-9C0C-AB7477306E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5651" y="1011379"/>
            <a:ext cx="7632699" cy="14097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sz="1800" dirty="0">
                <a:latin typeface="Twinkl" pitchFamily="50" charset="0"/>
              </a:rPr>
              <a:t>Sub statement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D99DBCE3-B6AA-4708-994C-5096C6F0D38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5651" y="3445623"/>
            <a:ext cx="7632699" cy="14097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sz="1800" dirty="0">
                <a:latin typeface="Twinkl" pitchFamily="50" charset="0"/>
              </a:rPr>
              <a:t>Sub statement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9DAABF2-4DBB-4A05-83F9-3F210C5C8BFB}"/>
              </a:ext>
            </a:extLst>
          </p:cNvPr>
          <p:cNvSpPr txBox="1">
            <a:spLocks/>
          </p:cNvSpPr>
          <p:nvPr userDrawn="1"/>
        </p:nvSpPr>
        <p:spPr>
          <a:xfrm>
            <a:off x="628650" y="3038034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Success Criteria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3.m4a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m4a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"/>
          <p:cNvSpPr/>
          <p:nvPr/>
        </p:nvSpPr>
        <p:spPr>
          <a:xfrm>
            <a:off x="755650" y="2209045"/>
            <a:ext cx="2382662" cy="3604671"/>
          </a:xfrm>
          <a:prstGeom prst="rect">
            <a:avLst/>
          </a:prstGeom>
          <a:solidFill>
            <a:srgbClr val="ACDD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1"/>
          <p:cNvSpPr/>
          <p:nvPr/>
        </p:nvSpPr>
        <p:spPr>
          <a:xfrm>
            <a:off x="3380669" y="2209045"/>
            <a:ext cx="2382662" cy="3604671"/>
          </a:xfrm>
          <a:prstGeom prst="rect">
            <a:avLst/>
          </a:prstGeom>
          <a:solidFill>
            <a:srgbClr val="ACDD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"/>
          <p:cNvSpPr/>
          <p:nvPr/>
        </p:nvSpPr>
        <p:spPr>
          <a:xfrm>
            <a:off x="6005688" y="2209045"/>
            <a:ext cx="2382662" cy="3604671"/>
          </a:xfrm>
          <a:prstGeom prst="rect">
            <a:avLst/>
          </a:prstGeom>
          <a:solidFill>
            <a:srgbClr val="ACDD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1"/>
          <p:cNvSpPr>
            <a:spLocks noGrp="1"/>
          </p:cNvSpPr>
          <p:nvPr>
            <p:ph type="title"/>
          </p:nvPr>
        </p:nvSpPr>
        <p:spPr>
          <a:xfrm>
            <a:off x="457200" y="608442"/>
            <a:ext cx="8220075" cy="652318"/>
          </a:xfrm>
          <a:prstGeom prst="roundRect">
            <a:avLst>
              <a:gd name="adj" fmla="val 9641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oboto"/>
              <a:buNone/>
            </a:pPr>
            <a:r>
              <a:rPr lang="en-GB" sz="28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Guidance for Video/Audio in PowerPoints</a:t>
            </a:r>
            <a:endParaRPr/>
          </a:p>
        </p:txBody>
      </p:sp>
      <p:pic>
        <p:nvPicPr>
          <p:cNvPr id="31" name="Google Shape;31;p1"/>
          <p:cNvPicPr preferRelativeResize="0"/>
          <p:nvPr/>
        </p:nvPicPr>
        <p:blipFill rotWithShape="1">
          <a:blip r:embed="rId3">
            <a:alphaModFix/>
          </a:blip>
          <a:srcRect l="14310" t="18852" r="58227" b="54654"/>
          <a:stretch/>
        </p:blipFill>
        <p:spPr>
          <a:xfrm>
            <a:off x="1088144" y="2435955"/>
            <a:ext cx="1717675" cy="1150938"/>
          </a:xfrm>
          <a:prstGeom prst="rect">
            <a:avLst/>
          </a:prstGeom>
          <a:noFill/>
          <a:ln w="12700" cap="flat" cmpd="sng">
            <a:solidFill>
              <a:srgbClr val="E34192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32" name="Google Shape;32;p1"/>
          <p:cNvPicPr preferRelativeResize="0"/>
          <p:nvPr/>
        </p:nvPicPr>
        <p:blipFill rotWithShape="1">
          <a:blip r:embed="rId4">
            <a:alphaModFix/>
          </a:blip>
          <a:srcRect l="15066" t="26003" r="44785" b="11296"/>
          <a:stretch/>
        </p:blipFill>
        <p:spPr>
          <a:xfrm>
            <a:off x="1088144" y="3771617"/>
            <a:ext cx="1717675" cy="1857375"/>
          </a:xfrm>
          <a:prstGeom prst="rect">
            <a:avLst/>
          </a:prstGeom>
          <a:noFill/>
          <a:ln w="12700" cap="flat" cmpd="sng">
            <a:solidFill>
              <a:srgbClr val="E34192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33" name="Google Shape;33;p1"/>
          <p:cNvSpPr/>
          <p:nvPr/>
        </p:nvSpPr>
        <p:spPr>
          <a:xfrm>
            <a:off x="457200" y="6283683"/>
            <a:ext cx="8220075" cy="715963"/>
          </a:xfrm>
          <a:prstGeom prst="roundRect">
            <a:avLst>
              <a:gd name="adj" fmla="val 9639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You may wish to delete this slide before beginning the presentation.</a:t>
            </a:r>
            <a:endParaRPr/>
          </a:p>
        </p:txBody>
      </p:sp>
      <p:sp>
        <p:nvSpPr>
          <p:cNvPr id="34" name="Google Shape;34;p1"/>
          <p:cNvSpPr/>
          <p:nvPr/>
        </p:nvSpPr>
        <p:spPr>
          <a:xfrm>
            <a:off x="450762" y="5938338"/>
            <a:ext cx="8226000" cy="295275"/>
          </a:xfrm>
          <a:prstGeom prst="rect">
            <a:avLst/>
          </a:prstGeom>
          <a:solidFill>
            <a:srgbClr val="E34192"/>
          </a:solidFill>
          <a:ln w="12700" cap="flat" cmpd="sng">
            <a:solidFill>
              <a:srgbClr val="E3419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Please note the embedded audio may not be compatible with earlier versions of PowerPoint. </a:t>
            </a:r>
            <a:endParaRPr/>
          </a:p>
        </p:txBody>
      </p:sp>
      <p:grpSp>
        <p:nvGrpSpPr>
          <p:cNvPr id="35" name="Google Shape;35;p1"/>
          <p:cNvGrpSpPr/>
          <p:nvPr/>
        </p:nvGrpSpPr>
        <p:grpSpPr>
          <a:xfrm>
            <a:off x="653175" y="1186618"/>
            <a:ext cx="2485137" cy="4640495"/>
            <a:chOff x="653175" y="1293580"/>
            <a:chExt cx="2485137" cy="4640495"/>
          </a:xfrm>
        </p:grpSpPr>
        <p:sp>
          <p:nvSpPr>
            <p:cNvPr id="36" name="Google Shape;36;p1"/>
            <p:cNvSpPr/>
            <p:nvPr/>
          </p:nvSpPr>
          <p:spPr>
            <a:xfrm>
              <a:off x="755650" y="1352601"/>
              <a:ext cx="2382662" cy="4581474"/>
            </a:xfrm>
            <a:prstGeom prst="rect">
              <a:avLst/>
            </a:prstGeom>
            <a:noFill/>
            <a:ln w="12700" cap="flat" cmpd="sng">
              <a:solidFill>
                <a:srgbClr val="18A0D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216000" tIns="180000" rIns="216000" bIns="1800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 b="0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Open the downloaded folder and copy all the files.</a:t>
              </a:r>
              <a:endParaRPr/>
            </a:p>
          </p:txBody>
        </p:sp>
        <p:sp>
          <p:nvSpPr>
            <p:cNvPr id="37" name="Google Shape;37;p1"/>
            <p:cNvSpPr/>
            <p:nvPr/>
          </p:nvSpPr>
          <p:spPr>
            <a:xfrm>
              <a:off x="653175" y="1293580"/>
              <a:ext cx="301052" cy="301052"/>
            </a:xfrm>
            <a:prstGeom prst="ellipse">
              <a:avLst/>
            </a:prstGeom>
            <a:solidFill>
              <a:srgbClr val="18A0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 b="1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/>
            </a:p>
          </p:txBody>
        </p:sp>
      </p:grpSp>
      <p:grpSp>
        <p:nvGrpSpPr>
          <p:cNvPr id="38" name="Google Shape;38;p1"/>
          <p:cNvGrpSpPr/>
          <p:nvPr/>
        </p:nvGrpSpPr>
        <p:grpSpPr>
          <a:xfrm>
            <a:off x="3278194" y="1186618"/>
            <a:ext cx="2485137" cy="4640495"/>
            <a:chOff x="653175" y="1293580"/>
            <a:chExt cx="2485137" cy="4640495"/>
          </a:xfrm>
        </p:grpSpPr>
        <p:sp>
          <p:nvSpPr>
            <p:cNvPr id="39" name="Google Shape;39;p1"/>
            <p:cNvSpPr/>
            <p:nvPr/>
          </p:nvSpPr>
          <p:spPr>
            <a:xfrm>
              <a:off x="755650" y="1352601"/>
              <a:ext cx="2382662" cy="4581474"/>
            </a:xfrm>
            <a:prstGeom prst="rect">
              <a:avLst/>
            </a:prstGeom>
            <a:noFill/>
            <a:ln w="12700" cap="flat" cmpd="sng">
              <a:solidFill>
                <a:srgbClr val="18A0D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216000" tIns="180000" rIns="216000" bIns="1800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 b="0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Paste the copied files into a new folder.</a:t>
              </a:r>
              <a:endParaRPr/>
            </a:p>
          </p:txBody>
        </p:sp>
        <p:sp>
          <p:nvSpPr>
            <p:cNvPr id="40" name="Google Shape;40;p1"/>
            <p:cNvSpPr/>
            <p:nvPr/>
          </p:nvSpPr>
          <p:spPr>
            <a:xfrm>
              <a:off x="653175" y="1293580"/>
              <a:ext cx="301052" cy="301052"/>
            </a:xfrm>
            <a:prstGeom prst="ellipse">
              <a:avLst/>
            </a:prstGeom>
            <a:solidFill>
              <a:srgbClr val="18A0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 b="1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  <a:endParaRPr/>
            </a:p>
          </p:txBody>
        </p:sp>
      </p:grpSp>
      <p:grpSp>
        <p:nvGrpSpPr>
          <p:cNvPr id="41" name="Google Shape;41;p1"/>
          <p:cNvGrpSpPr/>
          <p:nvPr/>
        </p:nvGrpSpPr>
        <p:grpSpPr>
          <a:xfrm>
            <a:off x="5903213" y="1186618"/>
            <a:ext cx="2485137" cy="4640495"/>
            <a:chOff x="653175" y="1293580"/>
            <a:chExt cx="2485137" cy="4640495"/>
          </a:xfrm>
        </p:grpSpPr>
        <p:sp>
          <p:nvSpPr>
            <p:cNvPr id="42" name="Google Shape;42;p1"/>
            <p:cNvSpPr/>
            <p:nvPr/>
          </p:nvSpPr>
          <p:spPr>
            <a:xfrm>
              <a:off x="755650" y="1352601"/>
              <a:ext cx="2382662" cy="4581474"/>
            </a:xfrm>
            <a:prstGeom prst="rect">
              <a:avLst/>
            </a:prstGeom>
            <a:noFill/>
            <a:ln w="12700" cap="flat" cmpd="sng">
              <a:solidFill>
                <a:srgbClr val="18A0D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216000" tIns="180000" rIns="216000" bIns="1800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 b="0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To use the PowerPoint, enable editing and put into slide show mode.</a:t>
              </a:r>
              <a:endParaRPr/>
            </a:p>
          </p:txBody>
        </p:sp>
        <p:sp>
          <p:nvSpPr>
            <p:cNvPr id="43" name="Google Shape;43;p1"/>
            <p:cNvSpPr/>
            <p:nvPr/>
          </p:nvSpPr>
          <p:spPr>
            <a:xfrm>
              <a:off x="653175" y="1293580"/>
              <a:ext cx="301052" cy="301052"/>
            </a:xfrm>
            <a:prstGeom prst="ellipse">
              <a:avLst/>
            </a:prstGeom>
            <a:solidFill>
              <a:srgbClr val="18A0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 b="1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  <a:endParaRPr/>
            </a:p>
          </p:txBody>
        </p:sp>
      </p:grpSp>
      <p:pic>
        <p:nvPicPr>
          <p:cNvPr id="44" name="Google Shape;44;p1"/>
          <p:cNvPicPr preferRelativeResize="0"/>
          <p:nvPr/>
        </p:nvPicPr>
        <p:blipFill rotWithShape="1">
          <a:blip r:embed="rId5">
            <a:alphaModFix/>
          </a:blip>
          <a:srcRect l="14085" t="17912" r="52493" b="25307"/>
          <a:stretch/>
        </p:blipFill>
        <p:spPr>
          <a:xfrm>
            <a:off x="3720306" y="2435955"/>
            <a:ext cx="1703388" cy="2003425"/>
          </a:xfrm>
          <a:prstGeom prst="rect">
            <a:avLst/>
          </a:prstGeom>
          <a:noFill/>
          <a:ln w="12700" cap="flat" cmpd="sng">
            <a:solidFill>
              <a:srgbClr val="E34192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45" name="Google Shape;45;p1"/>
          <p:cNvPicPr preferRelativeResize="0"/>
          <p:nvPr/>
        </p:nvPicPr>
        <p:blipFill rotWithShape="1">
          <a:blip r:embed="rId6">
            <a:alphaModFix/>
          </a:blip>
          <a:srcRect t="65628"/>
          <a:stretch/>
        </p:blipFill>
        <p:spPr>
          <a:xfrm>
            <a:off x="6114362" y="3710564"/>
            <a:ext cx="2165314" cy="1601754"/>
          </a:xfrm>
          <a:prstGeom prst="rect">
            <a:avLst/>
          </a:prstGeom>
          <a:noFill/>
          <a:ln w="12700" cap="flat" cmpd="sng">
            <a:solidFill>
              <a:srgbClr val="E34192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46" name="Google Shape;46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114344" y="2435955"/>
            <a:ext cx="2165350" cy="225425"/>
          </a:xfrm>
          <a:prstGeom prst="rect">
            <a:avLst/>
          </a:prstGeom>
          <a:noFill/>
          <a:ln w="12700" cap="flat" cmpd="sng">
            <a:solidFill>
              <a:srgbClr val="E34192"/>
            </a:solidFill>
            <a:prstDash val="solid"/>
            <a:miter lim="800000"/>
            <a:headEnd type="none" w="sm" len="sm"/>
            <a:tailEnd type="none" w="sm" len="sm"/>
          </a:ln>
        </p:spPr>
      </p:pic>
      <p:grpSp>
        <p:nvGrpSpPr>
          <p:cNvPr id="47" name="Google Shape;47;p1"/>
          <p:cNvGrpSpPr/>
          <p:nvPr/>
        </p:nvGrpSpPr>
        <p:grpSpPr>
          <a:xfrm>
            <a:off x="6114362" y="2862122"/>
            <a:ext cx="2165350" cy="690207"/>
            <a:chOff x="6137101" y="2837944"/>
            <a:chExt cx="2165350" cy="690207"/>
          </a:xfrm>
        </p:grpSpPr>
        <p:grpSp>
          <p:nvGrpSpPr>
            <p:cNvPr id="48" name="Google Shape;48;p1"/>
            <p:cNvGrpSpPr/>
            <p:nvPr/>
          </p:nvGrpSpPr>
          <p:grpSpPr>
            <a:xfrm>
              <a:off x="6137101" y="2837944"/>
              <a:ext cx="2165350" cy="647700"/>
              <a:chOff x="6164808" y="2589878"/>
              <a:chExt cx="2165459" cy="647296"/>
            </a:xfrm>
          </p:grpSpPr>
          <p:pic>
            <p:nvPicPr>
              <p:cNvPr id="49" name="Google Shape;49;p1"/>
              <p:cNvPicPr preferRelativeResize="0"/>
              <p:nvPr/>
            </p:nvPicPr>
            <p:blipFill rotWithShape="1">
              <a:blip r:embed="rId8">
                <a:alphaModFix/>
              </a:blip>
              <a:srcRect t="60687"/>
              <a:stretch/>
            </p:blipFill>
            <p:spPr>
              <a:xfrm>
                <a:off x="6164808" y="2589878"/>
                <a:ext cx="2165459" cy="647296"/>
              </a:xfrm>
              <a:prstGeom prst="rect">
                <a:avLst/>
              </a:prstGeom>
              <a:noFill/>
              <a:ln w="12700" cap="flat" cmpd="sng">
                <a:solidFill>
                  <a:srgbClr val="E3419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pic>
          <p:cxnSp>
            <p:nvCxnSpPr>
              <p:cNvPr id="50" name="Google Shape;50;p1"/>
              <p:cNvCxnSpPr/>
              <p:nvPr/>
            </p:nvCxnSpPr>
            <p:spPr>
              <a:xfrm flipH="1">
                <a:off x="7949742" y="2768837"/>
                <a:ext cx="79379" cy="287158"/>
              </a:xfrm>
              <a:prstGeom prst="straightConnector1">
                <a:avLst/>
              </a:prstGeom>
              <a:noFill/>
              <a:ln w="19050" cap="flat" cmpd="sng">
                <a:solidFill>
                  <a:srgbClr val="18A0DB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</p:grpSp>
        <p:sp>
          <p:nvSpPr>
            <p:cNvPr id="51" name="Google Shape;51;p1"/>
            <p:cNvSpPr/>
            <p:nvPr/>
          </p:nvSpPr>
          <p:spPr>
            <a:xfrm>
              <a:off x="7790917" y="3317748"/>
              <a:ext cx="210403" cy="210403"/>
            </a:xfrm>
            <a:prstGeom prst="ellipse">
              <a:avLst/>
            </a:prstGeom>
            <a:noFill/>
            <a:ln w="19050" cap="flat" cmpd="sng">
              <a:solidFill>
                <a:srgbClr val="18A0D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637DD-3820-4972-A375-208CD7D45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3886368"/>
            <a:ext cx="8220075" cy="994306"/>
          </a:xfrm>
        </p:spPr>
        <p:txBody>
          <a:bodyPr/>
          <a:lstStyle/>
          <a:p>
            <a:pPr algn="ctr"/>
            <a:r>
              <a:rPr lang="en-GB" sz="2800" dirty="0"/>
              <a:t>Can you put these verbs in the right category?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447E24F4-4A4C-46D7-94A9-3EB76FFE4C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8951612"/>
              </p:ext>
            </p:extLst>
          </p:nvPr>
        </p:nvGraphicFramePr>
        <p:xfrm>
          <a:off x="857248" y="549274"/>
          <a:ext cx="7543800" cy="3451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1103363345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315852952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555489293"/>
                    </a:ext>
                  </a:extLst>
                </a:gridCol>
              </a:tblGrid>
              <a:tr h="431403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‘ID’ sound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B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‘D’ sound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B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‘T’ sound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B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6842797"/>
                  </a:ext>
                </a:extLst>
              </a:tr>
              <a:tr h="431403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Start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Used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Talked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5128284"/>
                  </a:ext>
                </a:extLst>
              </a:tr>
              <a:tr h="431403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Ended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Studied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Walked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366124"/>
                  </a:ext>
                </a:extLst>
              </a:tr>
              <a:tr h="431403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Edited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Travelled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Helped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8404090"/>
                  </a:ext>
                </a:extLst>
              </a:tr>
              <a:tr h="431403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Wanted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Tried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Matched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2345454"/>
                  </a:ext>
                </a:extLst>
              </a:tr>
              <a:tr h="431403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Pointed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Played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Missed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5877099"/>
                  </a:ext>
                </a:extLst>
              </a:tr>
              <a:tr h="431403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Needed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Listened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Placed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091297"/>
                  </a:ext>
                </a:extLst>
              </a:tr>
              <a:tr h="431403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Filmed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1418399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9ED48891-DE1B-4B35-A6FA-FD130ABE4BB6}"/>
              </a:ext>
            </a:extLst>
          </p:cNvPr>
          <p:cNvSpPr/>
          <p:nvPr/>
        </p:nvSpPr>
        <p:spPr>
          <a:xfrm>
            <a:off x="566094" y="4969692"/>
            <a:ext cx="1443682" cy="633985"/>
          </a:xfrm>
          <a:prstGeom prst="rect">
            <a:avLst/>
          </a:prstGeom>
          <a:solidFill>
            <a:srgbClr val="007B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happened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3F0E60-AFE9-4291-BBA0-2E5F74F6203F}"/>
              </a:ext>
            </a:extLst>
          </p:cNvPr>
          <p:cNvSpPr/>
          <p:nvPr/>
        </p:nvSpPr>
        <p:spPr>
          <a:xfrm>
            <a:off x="566094" y="5674740"/>
            <a:ext cx="1443682" cy="633985"/>
          </a:xfrm>
          <a:prstGeom prst="rect">
            <a:avLst/>
          </a:prstGeom>
          <a:solidFill>
            <a:srgbClr val="007B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loved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21503D-1433-4C39-A2A3-F281FDCAD3A2}"/>
              </a:ext>
            </a:extLst>
          </p:cNvPr>
          <p:cNvSpPr/>
          <p:nvPr/>
        </p:nvSpPr>
        <p:spPr>
          <a:xfrm>
            <a:off x="2216301" y="4969692"/>
            <a:ext cx="1443682" cy="633985"/>
          </a:xfrm>
          <a:prstGeom prst="rect">
            <a:avLst/>
          </a:prstGeom>
          <a:solidFill>
            <a:srgbClr val="007B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liked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69414F-58F3-444E-A01F-B5B2A4E9F6EB}"/>
              </a:ext>
            </a:extLst>
          </p:cNvPr>
          <p:cNvSpPr/>
          <p:nvPr/>
        </p:nvSpPr>
        <p:spPr>
          <a:xfrm>
            <a:off x="2216301" y="5674740"/>
            <a:ext cx="1443682" cy="633985"/>
          </a:xfrm>
          <a:prstGeom prst="rect">
            <a:avLst/>
          </a:prstGeom>
          <a:solidFill>
            <a:srgbClr val="007B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added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2F2CC7-01C4-425E-81E0-D5E71F818B2E}"/>
              </a:ext>
            </a:extLst>
          </p:cNvPr>
          <p:cNvSpPr/>
          <p:nvPr/>
        </p:nvSpPr>
        <p:spPr>
          <a:xfrm>
            <a:off x="3866508" y="4969692"/>
            <a:ext cx="1443682" cy="633985"/>
          </a:xfrm>
          <a:prstGeom prst="rect">
            <a:avLst/>
          </a:prstGeom>
          <a:solidFill>
            <a:srgbClr val="007B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stopped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62548D4-D18C-4C42-A193-95265F61CA89}"/>
              </a:ext>
            </a:extLst>
          </p:cNvPr>
          <p:cNvSpPr/>
          <p:nvPr/>
        </p:nvSpPr>
        <p:spPr>
          <a:xfrm>
            <a:off x="3866508" y="5674740"/>
            <a:ext cx="1443682" cy="633985"/>
          </a:xfrm>
          <a:prstGeom prst="rect">
            <a:avLst/>
          </a:prstGeom>
          <a:solidFill>
            <a:srgbClr val="007B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parked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D42DD1-FAB4-4A9F-8B2C-5541A9E8C399}"/>
              </a:ext>
            </a:extLst>
          </p:cNvPr>
          <p:cNvSpPr/>
          <p:nvPr/>
        </p:nvSpPr>
        <p:spPr>
          <a:xfrm>
            <a:off x="5516714" y="4969692"/>
            <a:ext cx="1443682" cy="633985"/>
          </a:xfrm>
          <a:prstGeom prst="rect">
            <a:avLst/>
          </a:prstGeom>
          <a:solidFill>
            <a:srgbClr val="007B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laughed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8912CE3-820C-4872-BF6B-BAD7B44AFBDA}"/>
              </a:ext>
            </a:extLst>
          </p:cNvPr>
          <p:cNvSpPr/>
          <p:nvPr/>
        </p:nvSpPr>
        <p:spPr>
          <a:xfrm>
            <a:off x="5516714" y="5674740"/>
            <a:ext cx="1443682" cy="633985"/>
          </a:xfrm>
          <a:prstGeom prst="rect">
            <a:avLst/>
          </a:prstGeom>
          <a:solidFill>
            <a:srgbClr val="007B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cleaned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EC1E2D9-E37C-43A1-BF42-EF90928EEDDA}"/>
              </a:ext>
            </a:extLst>
          </p:cNvPr>
          <p:cNvSpPr/>
          <p:nvPr/>
        </p:nvSpPr>
        <p:spPr>
          <a:xfrm>
            <a:off x="7166920" y="4969692"/>
            <a:ext cx="1443682" cy="633985"/>
          </a:xfrm>
          <a:prstGeom prst="rect">
            <a:avLst/>
          </a:prstGeom>
          <a:solidFill>
            <a:srgbClr val="007B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looked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5D4AC01-336D-412C-A1B8-B1B34E21D750}"/>
              </a:ext>
            </a:extLst>
          </p:cNvPr>
          <p:cNvSpPr/>
          <p:nvPr/>
        </p:nvSpPr>
        <p:spPr>
          <a:xfrm>
            <a:off x="7166920" y="5674740"/>
            <a:ext cx="1443682" cy="633985"/>
          </a:xfrm>
          <a:prstGeom prst="rect">
            <a:avLst/>
          </a:prstGeom>
          <a:solidFill>
            <a:srgbClr val="007B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decided</a:t>
            </a:r>
          </a:p>
        </p:txBody>
      </p:sp>
    </p:spTree>
    <p:extLst>
      <p:ext uri="{BB962C8B-B14F-4D97-AF65-F5344CB8AC3E}">
        <p14:creationId xmlns:p14="http://schemas.microsoft.com/office/powerpoint/2010/main" val="3940395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637DD-3820-4972-A375-208CD7D45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314493"/>
            <a:ext cx="8220075" cy="994306"/>
          </a:xfrm>
        </p:spPr>
        <p:txBody>
          <a:bodyPr/>
          <a:lstStyle/>
          <a:p>
            <a:pPr algn="ctr"/>
            <a:r>
              <a:rPr lang="en-GB" sz="2800" dirty="0"/>
              <a:t>Check your answers!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447E24F4-4A4C-46D7-94A9-3EB76FFE4C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170078"/>
              </p:ext>
            </p:extLst>
          </p:nvPr>
        </p:nvGraphicFramePr>
        <p:xfrm>
          <a:off x="857248" y="1149548"/>
          <a:ext cx="7543800" cy="51768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1103363345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315852952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555489293"/>
                    </a:ext>
                  </a:extLst>
                </a:gridCol>
              </a:tblGrid>
              <a:tr h="431403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‘ID’ sound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B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‘D’ sound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B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‘T’ sound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B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6842797"/>
                  </a:ext>
                </a:extLst>
              </a:tr>
              <a:tr h="431403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Start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Used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Talked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5128284"/>
                  </a:ext>
                </a:extLst>
              </a:tr>
              <a:tr h="431403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Ended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Studied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Walked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366124"/>
                  </a:ext>
                </a:extLst>
              </a:tr>
              <a:tr h="431403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Edited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Travelled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Helped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8404090"/>
                  </a:ext>
                </a:extLst>
              </a:tr>
              <a:tr h="431403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Wanted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Tried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Matched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2345454"/>
                  </a:ext>
                </a:extLst>
              </a:tr>
              <a:tr h="431403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Pointed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Played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Missed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5877099"/>
                  </a:ext>
                </a:extLst>
              </a:tr>
              <a:tr h="431403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Needed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Listened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Placed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091297"/>
                  </a:ext>
                </a:extLst>
              </a:tr>
              <a:tr h="431403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Added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Filmed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Liked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1418399"/>
                  </a:ext>
                </a:extLst>
              </a:tr>
              <a:tr h="431403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Decided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Happened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Stopped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1385306"/>
                  </a:ext>
                </a:extLst>
              </a:tr>
              <a:tr h="431403"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Loved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Parked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8121594"/>
                  </a:ext>
                </a:extLst>
              </a:tr>
              <a:tr h="431403"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Cleaned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Laughed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9264550"/>
                  </a:ext>
                </a:extLst>
              </a:tr>
              <a:tr h="431403"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Looked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28924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8612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732BC-3A4B-40EB-BDBA-1A7BB3C5E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592" y="707495"/>
            <a:ext cx="6296027" cy="994306"/>
          </a:xfrm>
        </p:spPr>
        <p:txBody>
          <a:bodyPr/>
          <a:lstStyle/>
          <a:p>
            <a:pPr algn="ctr"/>
            <a:r>
              <a:rPr lang="en-GB" dirty="0"/>
              <a:t>Do you find the ‘t’ ending difficult?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F158D9-3AD3-44BE-95CE-B9C0C1966E3E}"/>
              </a:ext>
            </a:extLst>
          </p:cNvPr>
          <p:cNvSpPr txBox="1"/>
          <p:nvPr/>
        </p:nvSpPr>
        <p:spPr>
          <a:xfrm rot="294578">
            <a:off x="5432299" y="866215"/>
            <a:ext cx="2431745" cy="676866"/>
          </a:xfrm>
          <a:prstGeom prst="rect">
            <a:avLst/>
          </a:prstGeom>
          <a:solidFill>
            <a:srgbClr val="CFEBFD"/>
          </a:solidFill>
          <a:ln w="38100">
            <a:solidFill>
              <a:srgbClr val="007BB4"/>
            </a:solidFill>
          </a:ln>
        </p:spPr>
        <p:txBody>
          <a:bodyPr wrap="square" lIns="216000" tIns="216000" rIns="216000" bIns="180000" rtlCol="0">
            <a:spAutoFit/>
          </a:bodyPr>
          <a:lstStyle/>
          <a:p>
            <a:pPr algn="ctr"/>
            <a:r>
              <a:rPr lang="en-GB" dirty="0"/>
              <a:t>Many learners do.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1DBEBD-DCD2-4EE5-9591-0D6D48D8DBB4}"/>
              </a:ext>
            </a:extLst>
          </p:cNvPr>
          <p:cNvSpPr txBox="1"/>
          <p:nvPr/>
        </p:nvSpPr>
        <p:spPr>
          <a:xfrm>
            <a:off x="876300" y="196265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Imagine you’re playing the drums! </a:t>
            </a:r>
          </a:p>
        </p:txBody>
      </p:sp>
      <p:pic>
        <p:nvPicPr>
          <p:cNvPr id="7" name="Picture 6" descr="A person playing the drums&#10;&#10;Description automatically generated with medium confidence">
            <a:extLst>
              <a:ext uri="{FF2B5EF4-FFF2-40B4-BE49-F238E27FC236}">
                <a16:creationId xmlns:a16="http://schemas.microsoft.com/office/drawing/2014/main" id="{C67F7522-EA73-405D-8D5E-6D1C1AAA26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06" y="2370090"/>
            <a:ext cx="4943770" cy="392593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46D0067-4185-4E6F-A2F9-FC6C3DAE5024}"/>
              </a:ext>
            </a:extLst>
          </p:cNvPr>
          <p:cNvSpPr txBox="1"/>
          <p:nvPr/>
        </p:nvSpPr>
        <p:spPr>
          <a:xfrm>
            <a:off x="5448300" y="3000279"/>
            <a:ext cx="282892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Practice these sounds as if you were paying imaginary drums. </a:t>
            </a:r>
            <a:br>
              <a:rPr lang="en-GB" dirty="0"/>
            </a:br>
            <a:endParaRPr lang="en-GB" dirty="0"/>
          </a:p>
          <a:p>
            <a:r>
              <a:rPr lang="en-GB" dirty="0"/>
              <a:t>‘</a:t>
            </a:r>
            <a:r>
              <a:rPr lang="en-GB" b="1" dirty="0"/>
              <a:t>K</a:t>
            </a:r>
            <a:r>
              <a:rPr lang="en-GB" dirty="0"/>
              <a:t>’</a:t>
            </a:r>
            <a:br>
              <a:rPr lang="en-GB" dirty="0"/>
            </a:br>
            <a:r>
              <a:rPr lang="en-GB" dirty="0"/>
              <a:t>and</a:t>
            </a:r>
            <a:br>
              <a:rPr lang="en-GB" dirty="0"/>
            </a:br>
            <a:r>
              <a:rPr lang="en-GB" dirty="0"/>
              <a:t>‘</a:t>
            </a:r>
            <a:r>
              <a:rPr lang="en-GB" b="1" dirty="0"/>
              <a:t>T</a:t>
            </a:r>
            <a:r>
              <a:rPr lang="en-GB" dirty="0"/>
              <a:t>’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B8AE80-7869-46DA-943C-6A615CD3E194}"/>
              </a:ext>
            </a:extLst>
          </p:cNvPr>
          <p:cNvSpPr txBox="1"/>
          <p:nvPr/>
        </p:nvSpPr>
        <p:spPr>
          <a:xfrm>
            <a:off x="752475" y="5354756"/>
            <a:ext cx="7758113" cy="1230864"/>
          </a:xfrm>
          <a:prstGeom prst="rect">
            <a:avLst/>
          </a:prstGeom>
          <a:solidFill>
            <a:srgbClr val="CFEBFD"/>
          </a:solidFill>
          <a:ln w="38100">
            <a:solidFill>
              <a:srgbClr val="007BB4"/>
            </a:solidFill>
          </a:ln>
        </p:spPr>
        <p:txBody>
          <a:bodyPr wrap="square" lIns="216000" tIns="216000" rIns="216000" bIns="180000" rtlCol="0">
            <a:spAutoFit/>
          </a:bodyPr>
          <a:lstStyle/>
          <a:p>
            <a:r>
              <a:rPr lang="en-GB" dirty="0"/>
              <a:t>Then practice them together: </a:t>
            </a:r>
          </a:p>
          <a:p>
            <a:r>
              <a:rPr lang="en-GB" b="1" dirty="0"/>
              <a:t>‘K’ - ‘T’ as fast as you can. </a:t>
            </a:r>
          </a:p>
          <a:p>
            <a:r>
              <a:rPr lang="en-GB" dirty="0"/>
              <a:t>And then finally practice saying them at the end of a word: </a:t>
            </a:r>
            <a:r>
              <a:rPr lang="en-GB" b="1" dirty="0"/>
              <a:t>Wal-k-t </a:t>
            </a:r>
          </a:p>
        </p:txBody>
      </p:sp>
      <p:sp>
        <p:nvSpPr>
          <p:cNvPr id="11" name="listen">
            <a:extLst>
              <a:ext uri="{FF2B5EF4-FFF2-40B4-BE49-F238E27FC236}">
                <a16:creationId xmlns:a16="http://schemas.microsoft.com/office/drawing/2014/main" id="{BFAD2FAD-2E2A-44F0-A732-55E46B909BCF}"/>
              </a:ext>
            </a:extLst>
          </p:cNvPr>
          <p:cNvSpPr/>
          <p:nvPr/>
        </p:nvSpPr>
        <p:spPr>
          <a:xfrm>
            <a:off x="5241462" y="2054506"/>
            <a:ext cx="2467878" cy="633985"/>
          </a:xfrm>
          <a:prstGeom prst="rect">
            <a:avLst/>
          </a:prstGeom>
          <a:solidFill>
            <a:srgbClr val="007BB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Listen and practise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A4FB74D-22B2-4077-BA4E-9AB08C8E2E3C}"/>
              </a:ext>
            </a:extLst>
          </p:cNvPr>
          <p:cNvSpPr/>
          <p:nvPr/>
        </p:nvSpPr>
        <p:spPr>
          <a:xfrm>
            <a:off x="7525383" y="1871901"/>
            <a:ext cx="1014911" cy="1014911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7B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drum kit">
            <a:hlinkClick r:id="" action="ppaction://media"/>
            <a:extLst>
              <a:ext uri="{FF2B5EF4-FFF2-40B4-BE49-F238E27FC236}">
                <a16:creationId xmlns:a16="http://schemas.microsoft.com/office/drawing/2014/main" id="{3205F9A0-9885-4837-9E7C-11DEECA3E8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32221" y="21092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31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30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8" grpId="0"/>
      <p:bldP spid="9" grpId="0" animBg="1"/>
      <p:bldP spid="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092195-3D1F-4526-9634-03868426AA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204" t="-2794" r="-14111" b="-3307"/>
          <a:stretch/>
        </p:blipFill>
        <p:spPr>
          <a:xfrm>
            <a:off x="-1334017" y="765175"/>
            <a:ext cx="841708" cy="30885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97014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86892-0ED2-4548-ACC9-97F92D599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What do all these verbs have in common?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4EDC43-5AD2-482E-B325-4B56360508EB}"/>
              </a:ext>
            </a:extLst>
          </p:cNvPr>
          <p:cNvSpPr/>
          <p:nvPr/>
        </p:nvSpPr>
        <p:spPr>
          <a:xfrm>
            <a:off x="1356668" y="1435917"/>
            <a:ext cx="2074508" cy="633985"/>
          </a:xfrm>
          <a:prstGeom prst="rect">
            <a:avLst/>
          </a:prstGeom>
          <a:solidFill>
            <a:srgbClr val="007B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Arrive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CB5590-70EF-43B8-B5E0-04DA8CC754BC}"/>
              </a:ext>
            </a:extLst>
          </p:cNvPr>
          <p:cNvSpPr/>
          <p:nvPr/>
        </p:nvSpPr>
        <p:spPr>
          <a:xfrm>
            <a:off x="5828232" y="4533402"/>
            <a:ext cx="1673637" cy="633985"/>
          </a:xfrm>
          <a:prstGeom prst="rect">
            <a:avLst/>
          </a:prstGeom>
          <a:solidFill>
            <a:srgbClr val="007B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Edit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CF7FB7-0632-4C48-8892-B35D2ECA87CA}"/>
              </a:ext>
            </a:extLst>
          </p:cNvPr>
          <p:cNvSpPr/>
          <p:nvPr/>
        </p:nvSpPr>
        <p:spPr>
          <a:xfrm>
            <a:off x="775126" y="2457211"/>
            <a:ext cx="1673637" cy="633985"/>
          </a:xfrm>
          <a:prstGeom prst="rect">
            <a:avLst/>
          </a:prstGeom>
          <a:solidFill>
            <a:srgbClr val="007B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Talk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A1CF06-BF84-4D33-AE32-3DD2478132B1}"/>
              </a:ext>
            </a:extLst>
          </p:cNvPr>
          <p:cNvSpPr/>
          <p:nvPr/>
        </p:nvSpPr>
        <p:spPr>
          <a:xfrm>
            <a:off x="6602765" y="1435917"/>
            <a:ext cx="1377996" cy="633985"/>
          </a:xfrm>
          <a:prstGeom prst="rect">
            <a:avLst/>
          </a:prstGeom>
          <a:solidFill>
            <a:srgbClr val="007B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End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CC47FFC-2C8B-4D63-8DAB-F6AE84296B6E}"/>
              </a:ext>
            </a:extLst>
          </p:cNvPr>
          <p:cNvSpPr/>
          <p:nvPr/>
        </p:nvSpPr>
        <p:spPr>
          <a:xfrm>
            <a:off x="3226316" y="2475854"/>
            <a:ext cx="1673637" cy="633985"/>
          </a:xfrm>
          <a:prstGeom prst="rect">
            <a:avLst/>
          </a:prstGeom>
          <a:solidFill>
            <a:srgbClr val="007B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Walk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0B2E359-09C2-4075-91F4-368826F5D9C2}"/>
              </a:ext>
            </a:extLst>
          </p:cNvPr>
          <p:cNvSpPr/>
          <p:nvPr/>
        </p:nvSpPr>
        <p:spPr>
          <a:xfrm>
            <a:off x="2151417" y="3535277"/>
            <a:ext cx="1377996" cy="633985"/>
          </a:xfrm>
          <a:prstGeom prst="rect">
            <a:avLst/>
          </a:prstGeom>
          <a:solidFill>
            <a:srgbClr val="007B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Try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D917CD-C7EA-4C1B-B647-0FE6228D4E1D}"/>
              </a:ext>
            </a:extLst>
          </p:cNvPr>
          <p:cNvSpPr/>
          <p:nvPr/>
        </p:nvSpPr>
        <p:spPr>
          <a:xfrm>
            <a:off x="4578992" y="5505631"/>
            <a:ext cx="1743792" cy="633985"/>
          </a:xfrm>
          <a:prstGeom prst="rect">
            <a:avLst/>
          </a:prstGeom>
          <a:solidFill>
            <a:srgbClr val="007B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Want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4D49370-A7DA-4200-9122-5F690ABAFA96}"/>
              </a:ext>
            </a:extLst>
          </p:cNvPr>
          <p:cNvSpPr/>
          <p:nvPr/>
        </p:nvSpPr>
        <p:spPr>
          <a:xfrm>
            <a:off x="821473" y="4556571"/>
            <a:ext cx="1377996" cy="633985"/>
          </a:xfrm>
          <a:prstGeom prst="rect">
            <a:avLst/>
          </a:prstGeom>
          <a:solidFill>
            <a:srgbClr val="007B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Use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9477B64-B3B3-4861-814D-9360398C8A8C}"/>
              </a:ext>
            </a:extLst>
          </p:cNvPr>
          <p:cNvSpPr/>
          <p:nvPr/>
        </p:nvSpPr>
        <p:spPr>
          <a:xfrm>
            <a:off x="2922662" y="4564703"/>
            <a:ext cx="2074508" cy="633985"/>
          </a:xfrm>
          <a:prstGeom prst="rect">
            <a:avLst/>
          </a:prstGeom>
          <a:solidFill>
            <a:srgbClr val="007B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Start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385B4D-0942-4852-9882-AC243407841B}"/>
              </a:ext>
            </a:extLst>
          </p:cNvPr>
          <p:cNvSpPr/>
          <p:nvPr/>
        </p:nvSpPr>
        <p:spPr>
          <a:xfrm>
            <a:off x="5738503" y="2475854"/>
            <a:ext cx="2074508" cy="633985"/>
          </a:xfrm>
          <a:prstGeom prst="rect">
            <a:avLst/>
          </a:prstGeom>
          <a:solidFill>
            <a:srgbClr val="007B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Study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1C284C2-0845-4C68-9D36-CDFAE06BDB46}"/>
              </a:ext>
            </a:extLst>
          </p:cNvPr>
          <p:cNvSpPr/>
          <p:nvPr/>
        </p:nvSpPr>
        <p:spPr>
          <a:xfrm>
            <a:off x="4127688" y="1435917"/>
            <a:ext cx="2074508" cy="633985"/>
          </a:xfrm>
          <a:prstGeom prst="rect">
            <a:avLst/>
          </a:prstGeom>
          <a:solidFill>
            <a:srgbClr val="007B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Thank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79FC740-B9C3-4C49-BA87-1FBF2C827595}"/>
              </a:ext>
            </a:extLst>
          </p:cNvPr>
          <p:cNvSpPr/>
          <p:nvPr/>
        </p:nvSpPr>
        <p:spPr>
          <a:xfrm>
            <a:off x="4127688" y="3524766"/>
            <a:ext cx="2074508" cy="633985"/>
          </a:xfrm>
          <a:prstGeom prst="rect">
            <a:avLst/>
          </a:prstGeom>
          <a:solidFill>
            <a:srgbClr val="007B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Wait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A00D342-CC35-4DDB-9525-C97C07715461}"/>
              </a:ext>
            </a:extLst>
          </p:cNvPr>
          <p:cNvSpPr/>
          <p:nvPr/>
        </p:nvSpPr>
        <p:spPr>
          <a:xfrm>
            <a:off x="1510471" y="5505631"/>
            <a:ext cx="2074508" cy="633985"/>
          </a:xfrm>
          <a:prstGeom prst="rect">
            <a:avLst/>
          </a:prstGeom>
          <a:solidFill>
            <a:srgbClr val="007B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Travel </a:t>
            </a:r>
          </a:p>
        </p:txBody>
      </p:sp>
    </p:spTree>
    <p:extLst>
      <p:ext uri="{BB962C8B-B14F-4D97-AF65-F5344CB8AC3E}">
        <p14:creationId xmlns:p14="http://schemas.microsoft.com/office/powerpoint/2010/main" val="44237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625978" y="1360365"/>
            <a:ext cx="7892044" cy="994306"/>
          </a:xfrm>
        </p:spPr>
        <p:txBody>
          <a:bodyPr/>
          <a:lstStyle/>
          <a:p>
            <a:pPr algn="ctr"/>
            <a:r>
              <a:rPr lang="en-GB" sz="3600" dirty="0">
                <a:latin typeface="+mn-lt"/>
              </a:rPr>
              <a:t>All these verbs are regular verbs. That means that to make the past simple, we use an ‘ed’ ending.</a:t>
            </a:r>
            <a:br>
              <a:rPr lang="en-GB" sz="3600" dirty="0">
                <a:latin typeface="+mn-lt"/>
              </a:rPr>
            </a:br>
            <a:endParaRPr lang="en-GB" sz="3600" dirty="0"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40F427-0FFE-43E1-BF35-404C81B046A9}"/>
              </a:ext>
            </a:extLst>
          </p:cNvPr>
          <p:cNvSpPr/>
          <p:nvPr/>
        </p:nvSpPr>
        <p:spPr>
          <a:xfrm>
            <a:off x="1476309" y="2933693"/>
            <a:ext cx="2074508" cy="633985"/>
          </a:xfrm>
          <a:prstGeom prst="rect">
            <a:avLst/>
          </a:prstGeom>
          <a:solidFill>
            <a:srgbClr val="007B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Present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5B75BA4-16C1-4363-A210-194AEB38985C}"/>
              </a:ext>
            </a:extLst>
          </p:cNvPr>
          <p:cNvSpPr/>
          <p:nvPr/>
        </p:nvSpPr>
        <p:spPr>
          <a:xfrm>
            <a:off x="5783389" y="2933693"/>
            <a:ext cx="2074508" cy="633985"/>
          </a:xfrm>
          <a:prstGeom prst="rect">
            <a:avLst/>
          </a:prstGeom>
          <a:solidFill>
            <a:srgbClr val="007B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Past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61FA001E-817D-4167-939A-35129F7DA621}"/>
              </a:ext>
            </a:extLst>
          </p:cNvPr>
          <p:cNvSpPr/>
          <p:nvPr/>
        </p:nvSpPr>
        <p:spPr>
          <a:xfrm>
            <a:off x="3866972" y="3884064"/>
            <a:ext cx="1410056" cy="333286"/>
          </a:xfrm>
          <a:prstGeom prst="rightArrow">
            <a:avLst/>
          </a:prstGeom>
          <a:solidFill>
            <a:srgbClr val="007B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4421564A-96B9-422C-98B4-D8EBC93E79A4}"/>
              </a:ext>
            </a:extLst>
          </p:cNvPr>
          <p:cNvSpPr/>
          <p:nvPr/>
        </p:nvSpPr>
        <p:spPr>
          <a:xfrm>
            <a:off x="3866972" y="4610456"/>
            <a:ext cx="1410056" cy="333286"/>
          </a:xfrm>
          <a:prstGeom prst="rightArrow">
            <a:avLst/>
          </a:prstGeom>
          <a:solidFill>
            <a:srgbClr val="007B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AC59BE83-9FB7-4499-A1C1-4B93AF53BA4A}"/>
              </a:ext>
            </a:extLst>
          </p:cNvPr>
          <p:cNvSpPr/>
          <p:nvPr/>
        </p:nvSpPr>
        <p:spPr>
          <a:xfrm>
            <a:off x="3866972" y="5319756"/>
            <a:ext cx="1410056" cy="333286"/>
          </a:xfrm>
          <a:prstGeom prst="rightArrow">
            <a:avLst/>
          </a:prstGeom>
          <a:solidFill>
            <a:srgbClr val="007B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5A6C69-6AB9-4205-9CB2-224D9D7BF56B}"/>
              </a:ext>
            </a:extLst>
          </p:cNvPr>
          <p:cNvSpPr txBox="1"/>
          <p:nvPr/>
        </p:nvSpPr>
        <p:spPr>
          <a:xfrm>
            <a:off x="1476309" y="3755685"/>
            <a:ext cx="2074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Walk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EE3AC8-036F-4B0C-9D98-803CE6FAE4AA}"/>
              </a:ext>
            </a:extLst>
          </p:cNvPr>
          <p:cNvSpPr txBox="1"/>
          <p:nvPr/>
        </p:nvSpPr>
        <p:spPr>
          <a:xfrm>
            <a:off x="5783389" y="3755685"/>
            <a:ext cx="2074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Walked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DA4C9D-1834-48AC-B27F-A1BB1691249A}"/>
              </a:ext>
            </a:extLst>
          </p:cNvPr>
          <p:cNvSpPr txBox="1"/>
          <p:nvPr/>
        </p:nvSpPr>
        <p:spPr>
          <a:xfrm>
            <a:off x="1476309" y="4593364"/>
            <a:ext cx="2074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Want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A048B01-3346-4729-8D67-01E479258730}"/>
              </a:ext>
            </a:extLst>
          </p:cNvPr>
          <p:cNvSpPr txBox="1"/>
          <p:nvPr/>
        </p:nvSpPr>
        <p:spPr>
          <a:xfrm>
            <a:off x="5783389" y="4593364"/>
            <a:ext cx="2074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Wanted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67D2E4-2A9D-4E44-955C-BFC172D18DB9}"/>
              </a:ext>
            </a:extLst>
          </p:cNvPr>
          <p:cNvSpPr txBox="1"/>
          <p:nvPr/>
        </p:nvSpPr>
        <p:spPr>
          <a:xfrm>
            <a:off x="1476309" y="5319756"/>
            <a:ext cx="2074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Try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1EFD69-E397-4859-8AC7-54F27E743862}"/>
              </a:ext>
            </a:extLst>
          </p:cNvPr>
          <p:cNvSpPr txBox="1"/>
          <p:nvPr/>
        </p:nvSpPr>
        <p:spPr>
          <a:xfrm>
            <a:off x="5783389" y="5319756"/>
            <a:ext cx="2074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Tried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2" grpId="0" animBg="1"/>
      <p:bldP spid="9" grpId="0" animBg="1"/>
      <p:bldP spid="10" grpId="0" animBg="1"/>
      <p:bldP spid="4" grpId="0"/>
      <p:bldP spid="12" grpId="0"/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B70F2-A349-4E44-BBF3-5DC17865C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‘Ed’ can make different sounds.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E6FA55-BAD6-4F78-AE54-EA3F743B5761}"/>
              </a:ext>
            </a:extLst>
          </p:cNvPr>
          <p:cNvSpPr txBox="1"/>
          <p:nvPr/>
        </p:nvSpPr>
        <p:spPr>
          <a:xfrm>
            <a:off x="914402" y="1786071"/>
            <a:ext cx="2649196" cy="1138531"/>
          </a:xfrm>
          <a:prstGeom prst="rect">
            <a:avLst/>
          </a:prstGeom>
          <a:solidFill>
            <a:srgbClr val="CFEBFD"/>
          </a:solidFill>
          <a:ln w="38100">
            <a:solidFill>
              <a:srgbClr val="007BB4"/>
            </a:solidFill>
          </a:ln>
        </p:spPr>
        <p:txBody>
          <a:bodyPr wrap="square" lIns="216000" tIns="216000" rIns="216000" bIns="180000" rtlCol="0">
            <a:spAutoFit/>
          </a:bodyPr>
          <a:lstStyle/>
          <a:p>
            <a:r>
              <a:rPr lang="en-GB" sz="2400" dirty="0"/>
              <a:t>Sometimes it sounds like ‘</a:t>
            </a:r>
            <a:r>
              <a:rPr lang="en-GB" sz="2400" b="1" dirty="0"/>
              <a:t>id</a:t>
            </a:r>
            <a:r>
              <a:rPr lang="en-GB" sz="2400" dirty="0"/>
              <a:t>’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5CE460-8C2C-4D28-8F6C-F08F01B924F3}"/>
              </a:ext>
            </a:extLst>
          </p:cNvPr>
          <p:cNvSpPr txBox="1"/>
          <p:nvPr/>
        </p:nvSpPr>
        <p:spPr>
          <a:xfrm>
            <a:off x="914402" y="3275857"/>
            <a:ext cx="2649196" cy="1138531"/>
          </a:xfrm>
          <a:prstGeom prst="rect">
            <a:avLst/>
          </a:prstGeom>
          <a:solidFill>
            <a:srgbClr val="CFEBFD"/>
          </a:solidFill>
          <a:ln w="38100">
            <a:solidFill>
              <a:srgbClr val="007BB4"/>
            </a:solidFill>
          </a:ln>
        </p:spPr>
        <p:txBody>
          <a:bodyPr wrap="square" lIns="216000" tIns="216000" rIns="216000" bIns="180000" rtlCol="0">
            <a:spAutoFit/>
          </a:bodyPr>
          <a:lstStyle/>
          <a:p>
            <a:r>
              <a:rPr lang="en-GB" sz="2400" dirty="0"/>
              <a:t>Sometimes it sounds like ‘</a:t>
            </a:r>
            <a:r>
              <a:rPr lang="en-GB" sz="2400" b="1" dirty="0"/>
              <a:t>d</a:t>
            </a:r>
            <a:r>
              <a:rPr lang="en-GB" sz="2400" dirty="0"/>
              <a:t>’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0DE392-4A14-40A8-B541-FF3500D83DF4}"/>
              </a:ext>
            </a:extLst>
          </p:cNvPr>
          <p:cNvSpPr txBox="1"/>
          <p:nvPr/>
        </p:nvSpPr>
        <p:spPr>
          <a:xfrm>
            <a:off x="914402" y="4765643"/>
            <a:ext cx="2649196" cy="1138531"/>
          </a:xfrm>
          <a:prstGeom prst="rect">
            <a:avLst/>
          </a:prstGeom>
          <a:solidFill>
            <a:srgbClr val="CFEBFD"/>
          </a:solidFill>
          <a:ln w="38100">
            <a:solidFill>
              <a:srgbClr val="007BB4"/>
            </a:solidFill>
          </a:ln>
        </p:spPr>
        <p:txBody>
          <a:bodyPr wrap="square" lIns="216000" tIns="216000" rIns="216000" bIns="180000" rtlCol="0">
            <a:spAutoFit/>
          </a:bodyPr>
          <a:lstStyle/>
          <a:p>
            <a:r>
              <a:rPr lang="en-GB" sz="2400" dirty="0"/>
              <a:t>Sometimes it sounds like ‘</a:t>
            </a:r>
            <a:r>
              <a:rPr lang="en-GB" sz="2400" b="1" dirty="0"/>
              <a:t>t</a:t>
            </a:r>
            <a:r>
              <a:rPr lang="en-GB" sz="2400" dirty="0"/>
              <a:t>’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48ACA3-C070-48D0-A90D-7E753D2F51BD}"/>
              </a:ext>
            </a:extLst>
          </p:cNvPr>
          <p:cNvSpPr txBox="1"/>
          <p:nvPr/>
        </p:nvSpPr>
        <p:spPr>
          <a:xfrm>
            <a:off x="4339128" y="2844728"/>
            <a:ext cx="398447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3200" b="1" dirty="0"/>
              <a:t>So how do we know when to use these different sounds?</a:t>
            </a:r>
          </a:p>
        </p:txBody>
      </p:sp>
    </p:spTree>
    <p:extLst>
      <p:ext uri="{BB962C8B-B14F-4D97-AF65-F5344CB8AC3E}">
        <p14:creationId xmlns:p14="http://schemas.microsoft.com/office/powerpoint/2010/main" val="153225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listen">
            <a:extLst>
              <a:ext uri="{FF2B5EF4-FFF2-40B4-BE49-F238E27FC236}">
                <a16:creationId xmlns:a16="http://schemas.microsoft.com/office/drawing/2014/main" id="{EE1B27A1-5DDE-41AA-BD1E-A800078C5DB7}"/>
              </a:ext>
            </a:extLst>
          </p:cNvPr>
          <p:cNvSpPr/>
          <p:nvPr/>
        </p:nvSpPr>
        <p:spPr>
          <a:xfrm>
            <a:off x="1764846" y="3953114"/>
            <a:ext cx="2467878" cy="633985"/>
          </a:xfrm>
          <a:prstGeom prst="rect">
            <a:avLst/>
          </a:prstGeom>
          <a:solidFill>
            <a:srgbClr val="007BB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Listen and practise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8D1C85-1D19-44CC-8D3F-1E03C7970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615628"/>
            <a:ext cx="8220075" cy="994306"/>
          </a:xfrm>
        </p:spPr>
        <p:txBody>
          <a:bodyPr/>
          <a:lstStyle/>
          <a:p>
            <a:pPr algn="ctr"/>
            <a:r>
              <a:rPr lang="en-GB" sz="3600" dirty="0"/>
              <a:t>All these ‘ed’ endings make the ‘id’ sound. Can you guess the rule?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ABE678-D05A-4BAB-A568-F552E10BCDB6}"/>
              </a:ext>
            </a:extLst>
          </p:cNvPr>
          <p:cNvSpPr txBox="1"/>
          <p:nvPr/>
        </p:nvSpPr>
        <p:spPr>
          <a:xfrm>
            <a:off x="6209379" y="3801031"/>
            <a:ext cx="2350092" cy="953865"/>
          </a:xfrm>
          <a:prstGeom prst="rect">
            <a:avLst/>
          </a:prstGeom>
          <a:solidFill>
            <a:srgbClr val="CFEBFD"/>
          </a:solidFill>
          <a:ln w="38100">
            <a:solidFill>
              <a:srgbClr val="007BB4"/>
            </a:solidFill>
          </a:ln>
        </p:spPr>
        <p:txBody>
          <a:bodyPr wrap="square" lIns="216000" tIns="216000" rIns="216000" bIns="180000" rtlCol="0">
            <a:spAutoFit/>
          </a:bodyPr>
          <a:lstStyle/>
          <a:p>
            <a:r>
              <a:rPr lang="en-GB" dirty="0"/>
              <a:t>Look at the last letter of each verb. </a:t>
            </a:r>
          </a:p>
        </p:txBody>
      </p:sp>
      <p:sp>
        <p:nvSpPr>
          <p:cNvPr id="3" name="hint">
            <a:extLst>
              <a:ext uri="{FF2B5EF4-FFF2-40B4-BE49-F238E27FC236}">
                <a16:creationId xmlns:a16="http://schemas.microsoft.com/office/drawing/2014/main" id="{AA5812B7-4E34-4393-B006-7BA1057B7CE8}"/>
              </a:ext>
            </a:extLst>
          </p:cNvPr>
          <p:cNvSpPr/>
          <p:nvPr/>
        </p:nvSpPr>
        <p:spPr>
          <a:xfrm>
            <a:off x="4747002" y="3968102"/>
            <a:ext cx="1608723" cy="633985"/>
          </a:xfrm>
          <a:prstGeom prst="rect">
            <a:avLst/>
          </a:prstGeom>
          <a:solidFill>
            <a:srgbClr val="007BB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Hint!</a:t>
            </a:r>
          </a:p>
        </p:txBody>
      </p:sp>
      <p:grpSp>
        <p:nvGrpSpPr>
          <p:cNvPr id="7" name="cross">
            <a:extLst>
              <a:ext uri="{FF2B5EF4-FFF2-40B4-BE49-F238E27FC236}">
                <a16:creationId xmlns:a16="http://schemas.microsoft.com/office/drawing/2014/main" id="{F51E7BC1-B413-4EF8-92B5-CB6B551222C5}"/>
              </a:ext>
            </a:extLst>
          </p:cNvPr>
          <p:cNvGrpSpPr/>
          <p:nvPr/>
        </p:nvGrpSpPr>
        <p:grpSpPr>
          <a:xfrm>
            <a:off x="8285623" y="3598759"/>
            <a:ext cx="362523" cy="461665"/>
            <a:chOff x="3685078" y="3000334"/>
            <a:chExt cx="362523" cy="461665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601297A-187A-44F5-824D-29FFC8BB1D25}"/>
                </a:ext>
              </a:extLst>
            </p:cNvPr>
            <p:cNvSpPr/>
            <p:nvPr/>
          </p:nvSpPr>
          <p:spPr>
            <a:xfrm>
              <a:off x="3685078" y="3054930"/>
              <a:ext cx="362523" cy="36252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B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B37F968-91E5-4211-8F64-3F36AC4B43A6}"/>
                </a:ext>
              </a:extLst>
            </p:cNvPr>
            <p:cNvSpPr txBox="1"/>
            <p:nvPr/>
          </p:nvSpPr>
          <p:spPr>
            <a:xfrm>
              <a:off x="3690359" y="3000334"/>
              <a:ext cx="3522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>
                  <a:solidFill>
                    <a:srgbClr val="FF0000"/>
                  </a:solidFill>
                </a:rPr>
                <a:t>x</a:t>
              </a:r>
            </a:p>
          </p:txBody>
        </p:sp>
      </p:grpSp>
      <p:sp>
        <p:nvSpPr>
          <p:cNvPr id="8" name="answer">
            <a:extLst>
              <a:ext uri="{FF2B5EF4-FFF2-40B4-BE49-F238E27FC236}">
                <a16:creationId xmlns:a16="http://schemas.microsoft.com/office/drawing/2014/main" id="{45758D3C-662A-4611-AF1F-7090C9438A9B}"/>
              </a:ext>
            </a:extLst>
          </p:cNvPr>
          <p:cNvSpPr/>
          <p:nvPr/>
        </p:nvSpPr>
        <p:spPr>
          <a:xfrm>
            <a:off x="247227" y="5239579"/>
            <a:ext cx="2114973" cy="633985"/>
          </a:xfrm>
          <a:prstGeom prst="rect">
            <a:avLst/>
          </a:prstGeom>
          <a:solidFill>
            <a:srgbClr val="007BB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Show answer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5E6A1A-AA04-4454-9F8E-3CFED9EEC930}"/>
              </a:ext>
            </a:extLst>
          </p:cNvPr>
          <p:cNvSpPr txBox="1"/>
          <p:nvPr/>
        </p:nvSpPr>
        <p:spPr>
          <a:xfrm>
            <a:off x="2362200" y="5079638"/>
            <a:ext cx="6708002" cy="953865"/>
          </a:xfrm>
          <a:prstGeom prst="rect">
            <a:avLst/>
          </a:prstGeom>
          <a:solidFill>
            <a:srgbClr val="CFEBFD"/>
          </a:solidFill>
          <a:ln w="38100">
            <a:solidFill>
              <a:srgbClr val="007BB4"/>
            </a:solidFill>
          </a:ln>
        </p:spPr>
        <p:txBody>
          <a:bodyPr wrap="square" lIns="216000" tIns="216000" rIns="216000" bIns="180000" rtlCol="0">
            <a:spAutoFit/>
          </a:bodyPr>
          <a:lstStyle/>
          <a:p>
            <a:r>
              <a:rPr lang="en-GB" dirty="0"/>
              <a:t>If the verb ends in a ‘t’ or a ‘d’, the ‘ed’ ending makes a ‘id’ sound. This adds one extra syllable. Now practice the words! 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291790F-9328-4218-B5BD-2F32AEEE9E25}"/>
              </a:ext>
            </a:extLst>
          </p:cNvPr>
          <p:cNvGrpSpPr/>
          <p:nvPr/>
        </p:nvGrpSpPr>
        <p:grpSpPr>
          <a:xfrm>
            <a:off x="915042" y="3770509"/>
            <a:ext cx="1014911" cy="1014911"/>
            <a:chOff x="6035600" y="3111610"/>
            <a:chExt cx="1014911" cy="1014911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56471D6-718B-4711-B0E6-39F7E0BCC20B}"/>
                </a:ext>
              </a:extLst>
            </p:cNvPr>
            <p:cNvSpPr/>
            <p:nvPr/>
          </p:nvSpPr>
          <p:spPr>
            <a:xfrm>
              <a:off x="6035600" y="3111610"/>
              <a:ext cx="1014911" cy="101491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B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9" name="ed endings -id-">
              <a:hlinkClick r:id="" action="ppaction://media"/>
              <a:extLst>
                <a:ext uri="{FF2B5EF4-FFF2-40B4-BE49-F238E27FC236}">
                  <a16:creationId xmlns:a16="http://schemas.microsoft.com/office/drawing/2014/main" id="{7F09A9F0-1177-4804-9876-609319BFB518}"/>
                </a:ext>
              </a:extLst>
            </p:cNvPr>
            <p:cNvPicPr>
              <a:picLocks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4"/>
            <a:stretch>
              <a:fillRect/>
            </a:stretch>
          </p:blipFill>
          <p:spPr>
            <a:xfrm>
              <a:off x="6238255" y="3314265"/>
              <a:ext cx="609600" cy="609600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729D3B5F-6C1A-46BA-8CCA-C1161724BBFE}"/>
              </a:ext>
            </a:extLst>
          </p:cNvPr>
          <p:cNvSpPr txBox="1"/>
          <p:nvPr/>
        </p:nvSpPr>
        <p:spPr>
          <a:xfrm>
            <a:off x="2391397" y="1720099"/>
            <a:ext cx="5894225" cy="1740476"/>
          </a:xfrm>
          <a:prstGeom prst="rect">
            <a:avLst/>
          </a:prstGeom>
          <a:noFill/>
        </p:spPr>
        <p:txBody>
          <a:bodyPr wrap="square" numCol="2" spcCol="288000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Started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Wanted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Ended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Pointed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Edited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Needed</a:t>
            </a:r>
          </a:p>
        </p:txBody>
      </p:sp>
    </p:spTree>
    <p:extLst>
      <p:ext uri="{BB962C8B-B14F-4D97-AF65-F5344CB8AC3E}">
        <p14:creationId xmlns:p14="http://schemas.microsoft.com/office/powerpoint/2010/main" val="10819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9" grpId="1" animBg="1"/>
      <p:bldP spid="9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FAF96-9B01-4080-A467-3D3254AC2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93217"/>
            <a:ext cx="8296275" cy="994306"/>
          </a:xfrm>
        </p:spPr>
        <p:txBody>
          <a:bodyPr/>
          <a:lstStyle/>
          <a:p>
            <a:pPr algn="ctr"/>
            <a:r>
              <a:rPr lang="en-GB" sz="3200" dirty="0"/>
              <a:t>Now put your hand on your voice box.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96B551-2C2A-4AC5-8D34-193AFFAB210D}"/>
              </a:ext>
            </a:extLst>
          </p:cNvPr>
          <p:cNvSpPr txBox="1"/>
          <p:nvPr/>
        </p:nvSpPr>
        <p:spPr>
          <a:xfrm>
            <a:off x="638177" y="1421209"/>
            <a:ext cx="3800474" cy="769199"/>
          </a:xfrm>
          <a:prstGeom prst="rect">
            <a:avLst/>
          </a:prstGeom>
          <a:solidFill>
            <a:srgbClr val="CFEBFD"/>
          </a:solidFill>
          <a:ln w="38100">
            <a:solidFill>
              <a:srgbClr val="007BB4"/>
            </a:solidFill>
          </a:ln>
        </p:spPr>
        <p:txBody>
          <a:bodyPr wrap="square" lIns="216000" tIns="216000" rIns="216000" bIns="180000" rtlCol="0">
            <a:spAutoFit/>
          </a:bodyPr>
          <a:lstStyle/>
          <a:p>
            <a:r>
              <a:rPr lang="en-GB" sz="2400" dirty="0"/>
              <a:t>Try saying these sounds:</a:t>
            </a:r>
          </a:p>
        </p:txBody>
      </p:sp>
      <p:sp>
        <p:nvSpPr>
          <p:cNvPr id="4" name="listen">
            <a:extLst>
              <a:ext uri="{FF2B5EF4-FFF2-40B4-BE49-F238E27FC236}">
                <a16:creationId xmlns:a16="http://schemas.microsoft.com/office/drawing/2014/main" id="{F8016D84-97E7-4122-B4A2-6160D312DE7E}"/>
              </a:ext>
            </a:extLst>
          </p:cNvPr>
          <p:cNvSpPr/>
          <p:nvPr/>
        </p:nvSpPr>
        <p:spPr>
          <a:xfrm>
            <a:off x="5048339" y="1487884"/>
            <a:ext cx="2467878" cy="633985"/>
          </a:xfrm>
          <a:prstGeom prst="rect">
            <a:avLst/>
          </a:prstGeom>
          <a:solidFill>
            <a:srgbClr val="007BB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Listen and practise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5CC3391-1846-4059-A62C-C3D80FF0CF6C}"/>
              </a:ext>
            </a:extLst>
          </p:cNvPr>
          <p:cNvSpPr/>
          <p:nvPr/>
        </p:nvSpPr>
        <p:spPr>
          <a:xfrm>
            <a:off x="7348037" y="1305279"/>
            <a:ext cx="1014911" cy="1014911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7B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4A3925-D28E-4071-A960-4143F5D09DE8}"/>
              </a:ext>
            </a:extLst>
          </p:cNvPr>
          <p:cNvSpPr txBox="1"/>
          <p:nvPr/>
        </p:nvSpPr>
        <p:spPr>
          <a:xfrm>
            <a:off x="638176" y="2320190"/>
            <a:ext cx="3649864" cy="1200329"/>
          </a:xfrm>
          <a:prstGeom prst="rect">
            <a:avLst/>
          </a:prstGeom>
          <a:noFill/>
        </p:spPr>
        <p:txBody>
          <a:bodyPr wrap="square" numCol="2" spcCol="108000" rtlCol="0">
            <a:sp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 err="1"/>
              <a:t>mmmm</a:t>
            </a:r>
            <a:endParaRPr lang="en-GB" sz="24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 err="1"/>
              <a:t>Eeee</a:t>
            </a:r>
            <a:endParaRPr lang="en-GB" sz="24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 err="1"/>
              <a:t>vvvv</a:t>
            </a:r>
            <a:endParaRPr lang="en-GB" sz="24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 err="1"/>
              <a:t>zzz</a:t>
            </a:r>
            <a:endParaRPr lang="en-GB" sz="24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D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892EC8B-0471-40AA-ADA4-0DC6CCB0092D}"/>
              </a:ext>
            </a:extLst>
          </p:cNvPr>
          <p:cNvGrpSpPr/>
          <p:nvPr/>
        </p:nvGrpSpPr>
        <p:grpSpPr>
          <a:xfrm>
            <a:off x="3676650" y="2502795"/>
            <a:ext cx="5214466" cy="987326"/>
            <a:chOff x="3676650" y="2943857"/>
            <a:chExt cx="5214466" cy="98732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79DF2A3-67DB-4893-84E1-6D186C362233}"/>
                </a:ext>
              </a:extLst>
            </p:cNvPr>
            <p:cNvSpPr txBox="1"/>
            <p:nvPr/>
          </p:nvSpPr>
          <p:spPr>
            <a:xfrm>
              <a:off x="3676650" y="2943857"/>
              <a:ext cx="4370185" cy="676866"/>
            </a:xfrm>
            <a:prstGeom prst="rect">
              <a:avLst/>
            </a:prstGeom>
            <a:solidFill>
              <a:srgbClr val="CFEBFD"/>
            </a:solidFill>
            <a:ln w="38100">
              <a:solidFill>
                <a:srgbClr val="007BB4"/>
              </a:solidFill>
            </a:ln>
          </p:spPr>
          <p:txBody>
            <a:bodyPr wrap="square" lIns="216000" tIns="216000" rIns="216000" bIns="180000" rtlCol="0">
              <a:spAutoFit/>
            </a:bodyPr>
            <a:lstStyle/>
            <a:p>
              <a:pPr algn="ctr"/>
              <a:r>
                <a:rPr lang="en-GB" dirty="0"/>
                <a:t>Can you feel your voice box vibrate! </a:t>
              </a:r>
            </a:p>
          </p:txBody>
        </p:sp>
        <p:sp>
          <p:nvSpPr>
            <p:cNvPr id="10" name="listen">
              <a:extLst>
                <a:ext uri="{FF2B5EF4-FFF2-40B4-BE49-F238E27FC236}">
                  <a16:creationId xmlns:a16="http://schemas.microsoft.com/office/drawing/2014/main" id="{E3DBB86E-9FFE-4C08-AFE6-C133E1C73071}"/>
                </a:ext>
              </a:extLst>
            </p:cNvPr>
            <p:cNvSpPr/>
            <p:nvPr/>
          </p:nvSpPr>
          <p:spPr>
            <a:xfrm rot="20609422">
              <a:off x="7633905" y="3297198"/>
              <a:ext cx="1257211" cy="633985"/>
            </a:xfrm>
            <a:prstGeom prst="rect">
              <a:avLst/>
            </a:prstGeom>
            <a:solidFill>
              <a:srgbClr val="007BB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Yes! 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F1B29F9-2C81-4B7C-A6C3-0C0FF73FD2B1}"/>
              </a:ext>
            </a:extLst>
          </p:cNvPr>
          <p:cNvSpPr txBox="1"/>
          <p:nvPr/>
        </p:nvSpPr>
        <p:spPr>
          <a:xfrm>
            <a:off x="638177" y="4077511"/>
            <a:ext cx="3800474" cy="769199"/>
          </a:xfrm>
          <a:prstGeom prst="rect">
            <a:avLst/>
          </a:prstGeom>
          <a:solidFill>
            <a:srgbClr val="CFEBFD"/>
          </a:solidFill>
          <a:ln w="38100">
            <a:solidFill>
              <a:srgbClr val="007BB4"/>
            </a:solidFill>
          </a:ln>
        </p:spPr>
        <p:txBody>
          <a:bodyPr wrap="square" lIns="216000" tIns="216000" rIns="216000" bIns="180000" rtlCol="0">
            <a:spAutoFit/>
          </a:bodyPr>
          <a:lstStyle/>
          <a:p>
            <a:r>
              <a:rPr lang="en-GB" sz="2400" dirty="0"/>
              <a:t>Try saying these sounds:</a:t>
            </a:r>
          </a:p>
        </p:txBody>
      </p:sp>
      <p:sp>
        <p:nvSpPr>
          <p:cNvPr id="13" name="listen">
            <a:extLst>
              <a:ext uri="{FF2B5EF4-FFF2-40B4-BE49-F238E27FC236}">
                <a16:creationId xmlns:a16="http://schemas.microsoft.com/office/drawing/2014/main" id="{98D0FBAE-5105-4C6F-AF0D-C9F38D7B7346}"/>
              </a:ext>
            </a:extLst>
          </p:cNvPr>
          <p:cNvSpPr/>
          <p:nvPr/>
        </p:nvSpPr>
        <p:spPr>
          <a:xfrm>
            <a:off x="5048339" y="4144186"/>
            <a:ext cx="2467878" cy="633985"/>
          </a:xfrm>
          <a:prstGeom prst="rect">
            <a:avLst/>
          </a:prstGeom>
          <a:solidFill>
            <a:srgbClr val="007BB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Listen and practise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79DA492-6898-447C-AF4A-6BFFEB049C00}"/>
              </a:ext>
            </a:extLst>
          </p:cNvPr>
          <p:cNvSpPr/>
          <p:nvPr/>
        </p:nvSpPr>
        <p:spPr>
          <a:xfrm>
            <a:off x="7348037" y="3961581"/>
            <a:ext cx="1014911" cy="1014911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7B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CAC7FD-05B4-4846-A326-6A7AE0FA68F0}"/>
              </a:ext>
            </a:extLst>
          </p:cNvPr>
          <p:cNvSpPr txBox="1"/>
          <p:nvPr/>
        </p:nvSpPr>
        <p:spPr>
          <a:xfrm>
            <a:off x="713482" y="4968550"/>
            <a:ext cx="3649864" cy="1200329"/>
          </a:xfrm>
          <a:prstGeom prst="rect">
            <a:avLst/>
          </a:prstGeom>
          <a:noFill/>
        </p:spPr>
        <p:txBody>
          <a:bodyPr wrap="square" numCol="2" spcCol="108000" rtlCol="0">
            <a:sp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k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P</a:t>
            </a:r>
            <a:br>
              <a:rPr lang="en-GB" sz="2400" dirty="0"/>
            </a:br>
            <a:endParaRPr lang="en-GB" sz="24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t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s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en-GB" sz="240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93F3C0A-DAF8-4AB4-9836-655B38C4CDF3}"/>
              </a:ext>
            </a:extLst>
          </p:cNvPr>
          <p:cNvGrpSpPr/>
          <p:nvPr/>
        </p:nvGrpSpPr>
        <p:grpSpPr>
          <a:xfrm>
            <a:off x="3676650" y="5230282"/>
            <a:ext cx="5214466" cy="987326"/>
            <a:chOff x="3676650" y="2943857"/>
            <a:chExt cx="5214466" cy="98732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52DF0FF-6EDB-4098-8EB0-AE480406768F}"/>
                </a:ext>
              </a:extLst>
            </p:cNvPr>
            <p:cNvSpPr txBox="1"/>
            <p:nvPr/>
          </p:nvSpPr>
          <p:spPr>
            <a:xfrm>
              <a:off x="3676650" y="2943857"/>
              <a:ext cx="4370185" cy="676866"/>
            </a:xfrm>
            <a:prstGeom prst="rect">
              <a:avLst/>
            </a:prstGeom>
            <a:solidFill>
              <a:srgbClr val="CFEBFD"/>
            </a:solidFill>
            <a:ln w="38100">
              <a:solidFill>
                <a:srgbClr val="007BB4"/>
              </a:solidFill>
            </a:ln>
          </p:spPr>
          <p:txBody>
            <a:bodyPr wrap="square" lIns="216000" tIns="216000" rIns="216000" bIns="180000" rtlCol="0">
              <a:spAutoFit/>
            </a:bodyPr>
            <a:lstStyle/>
            <a:p>
              <a:pPr algn="ctr"/>
              <a:r>
                <a:rPr lang="en-GB" dirty="0"/>
                <a:t>Can you feel your voice box vibrate! </a:t>
              </a:r>
            </a:p>
          </p:txBody>
        </p:sp>
        <p:sp>
          <p:nvSpPr>
            <p:cNvPr id="24" name="listen">
              <a:extLst>
                <a:ext uri="{FF2B5EF4-FFF2-40B4-BE49-F238E27FC236}">
                  <a16:creationId xmlns:a16="http://schemas.microsoft.com/office/drawing/2014/main" id="{04101D19-3C04-4CC1-9563-9EF7A7601A9F}"/>
                </a:ext>
              </a:extLst>
            </p:cNvPr>
            <p:cNvSpPr/>
            <p:nvPr/>
          </p:nvSpPr>
          <p:spPr>
            <a:xfrm rot="20609422">
              <a:off x="7633905" y="3297198"/>
              <a:ext cx="1257211" cy="633985"/>
            </a:xfrm>
            <a:prstGeom prst="rect">
              <a:avLst/>
            </a:prstGeom>
            <a:solidFill>
              <a:srgbClr val="007BB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No!</a:t>
              </a:r>
            </a:p>
          </p:txBody>
        </p:sp>
      </p:grpSp>
      <p:pic>
        <p:nvPicPr>
          <p:cNvPr id="25" name="ed endings -vocative sounds -">
            <a:hlinkClick r:id="" action="ppaction://media"/>
            <a:extLst>
              <a:ext uri="{FF2B5EF4-FFF2-40B4-BE49-F238E27FC236}">
                <a16:creationId xmlns:a16="http://schemas.microsoft.com/office/drawing/2014/main" id="{1C656D11-9665-4670-8EED-A52329629F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69739" y="1511843"/>
            <a:ext cx="609600" cy="609600"/>
          </a:xfrm>
          <a:prstGeom prst="rect">
            <a:avLst/>
          </a:prstGeom>
        </p:spPr>
      </p:pic>
      <p:pic>
        <p:nvPicPr>
          <p:cNvPr id="27" name="ed endings -plosive endings-">
            <a:hlinkClick r:id="" action="ppaction://media"/>
            <a:extLst>
              <a:ext uri="{FF2B5EF4-FFF2-40B4-BE49-F238E27FC236}">
                <a16:creationId xmlns:a16="http://schemas.microsoft.com/office/drawing/2014/main" id="{5F9F62E6-72ED-47DA-9D04-A60B5FDBBC1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69739" y="41621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798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9137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5166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listen">
            <a:extLst>
              <a:ext uri="{FF2B5EF4-FFF2-40B4-BE49-F238E27FC236}">
                <a16:creationId xmlns:a16="http://schemas.microsoft.com/office/drawing/2014/main" id="{EE1B27A1-5DDE-41AA-BD1E-A800078C5DB7}"/>
              </a:ext>
            </a:extLst>
          </p:cNvPr>
          <p:cNvSpPr/>
          <p:nvPr/>
        </p:nvSpPr>
        <p:spPr>
          <a:xfrm>
            <a:off x="5262160" y="3966029"/>
            <a:ext cx="2467878" cy="633985"/>
          </a:xfrm>
          <a:prstGeom prst="rect">
            <a:avLst/>
          </a:prstGeom>
          <a:solidFill>
            <a:srgbClr val="007BB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Listen and practise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8D1C85-1D19-44CC-8D3F-1E03C7970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615628"/>
            <a:ext cx="8220075" cy="994306"/>
          </a:xfrm>
        </p:spPr>
        <p:txBody>
          <a:bodyPr/>
          <a:lstStyle/>
          <a:p>
            <a:pPr algn="ctr"/>
            <a:r>
              <a:rPr lang="en-GB" sz="3600" dirty="0"/>
              <a:t>All these ‘ed’ endings make the ‘id’ sound. Can you guess the rule? </a:t>
            </a:r>
          </a:p>
        </p:txBody>
      </p:sp>
      <p:sp>
        <p:nvSpPr>
          <p:cNvPr id="8" name="answer">
            <a:extLst>
              <a:ext uri="{FF2B5EF4-FFF2-40B4-BE49-F238E27FC236}">
                <a16:creationId xmlns:a16="http://schemas.microsoft.com/office/drawing/2014/main" id="{45758D3C-662A-4611-AF1F-7090C9438A9B}"/>
              </a:ext>
            </a:extLst>
          </p:cNvPr>
          <p:cNvSpPr/>
          <p:nvPr/>
        </p:nvSpPr>
        <p:spPr>
          <a:xfrm>
            <a:off x="785664" y="5280971"/>
            <a:ext cx="2114973" cy="633985"/>
          </a:xfrm>
          <a:prstGeom prst="rect">
            <a:avLst/>
          </a:prstGeom>
          <a:solidFill>
            <a:srgbClr val="007BB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Show answer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5E6A1A-AA04-4454-9F8E-3CFED9EEC930}"/>
              </a:ext>
            </a:extLst>
          </p:cNvPr>
          <p:cNvSpPr txBox="1"/>
          <p:nvPr/>
        </p:nvSpPr>
        <p:spPr>
          <a:xfrm>
            <a:off x="2860171" y="5020466"/>
            <a:ext cx="5031602" cy="1230864"/>
          </a:xfrm>
          <a:prstGeom prst="rect">
            <a:avLst/>
          </a:prstGeom>
          <a:solidFill>
            <a:srgbClr val="CFEBFD"/>
          </a:solidFill>
          <a:ln w="38100">
            <a:solidFill>
              <a:srgbClr val="007BB4"/>
            </a:solidFill>
          </a:ln>
        </p:spPr>
        <p:txBody>
          <a:bodyPr wrap="square" lIns="216000" tIns="216000" rIns="216000" bIns="180000" rtlCol="0">
            <a:spAutoFit/>
          </a:bodyPr>
          <a:lstStyle/>
          <a:p>
            <a:r>
              <a:rPr lang="en-GB" dirty="0"/>
              <a:t>If the verb ends in a sound that doesn’t vibrate your voice box, we use the ‘t’ ending. This adds no extra syllables.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519A3C-9414-4B0C-90A1-B6FD4E9FC1FB}"/>
              </a:ext>
            </a:extLst>
          </p:cNvPr>
          <p:cNvSpPr txBox="1"/>
          <p:nvPr/>
        </p:nvSpPr>
        <p:spPr>
          <a:xfrm>
            <a:off x="767763" y="1630732"/>
            <a:ext cx="2074507" cy="3368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Talked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Walked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Helped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Matched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Missed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Placed 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56471D6-718B-4711-B0E6-39F7E0BCC20B}"/>
              </a:ext>
            </a:extLst>
          </p:cNvPr>
          <p:cNvSpPr/>
          <p:nvPr/>
        </p:nvSpPr>
        <p:spPr>
          <a:xfrm>
            <a:off x="7546081" y="3783424"/>
            <a:ext cx="1014911" cy="1014911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7B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47FB8BD-10AA-44C3-A3A1-1BB0215EDD85}"/>
              </a:ext>
            </a:extLst>
          </p:cNvPr>
          <p:cNvSpPr txBox="1"/>
          <p:nvPr/>
        </p:nvSpPr>
        <p:spPr>
          <a:xfrm rot="294578">
            <a:off x="3533776" y="2061782"/>
            <a:ext cx="4699448" cy="953865"/>
          </a:xfrm>
          <a:prstGeom prst="rect">
            <a:avLst/>
          </a:prstGeom>
          <a:solidFill>
            <a:srgbClr val="CFEBFD"/>
          </a:solidFill>
          <a:ln w="38100">
            <a:solidFill>
              <a:srgbClr val="007BB4"/>
            </a:solidFill>
          </a:ln>
        </p:spPr>
        <p:txBody>
          <a:bodyPr wrap="square" lIns="216000" tIns="216000" rIns="216000" bIns="180000" rtlCol="0">
            <a:spAutoFit/>
          </a:bodyPr>
          <a:lstStyle/>
          <a:p>
            <a:r>
              <a:rPr lang="en-GB" dirty="0"/>
              <a:t>Keep your hand on your voice box, and think the last sound in each verb. </a:t>
            </a:r>
          </a:p>
        </p:txBody>
      </p:sp>
      <p:pic>
        <p:nvPicPr>
          <p:cNvPr id="16" name="-t- ending sounds">
            <a:hlinkClick r:id="" action="ppaction://media"/>
            <a:extLst>
              <a:ext uri="{FF2B5EF4-FFF2-40B4-BE49-F238E27FC236}">
                <a16:creationId xmlns:a16="http://schemas.microsoft.com/office/drawing/2014/main" id="{0008025D-8258-4625-B561-FBC9989466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48736" y="39909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84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39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9" grpId="0" animBg="1"/>
      <p:bldP spid="9" grpId="1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listen">
            <a:extLst>
              <a:ext uri="{FF2B5EF4-FFF2-40B4-BE49-F238E27FC236}">
                <a16:creationId xmlns:a16="http://schemas.microsoft.com/office/drawing/2014/main" id="{EE1B27A1-5DDE-41AA-BD1E-A800078C5DB7}"/>
              </a:ext>
            </a:extLst>
          </p:cNvPr>
          <p:cNvSpPr/>
          <p:nvPr/>
        </p:nvSpPr>
        <p:spPr>
          <a:xfrm>
            <a:off x="5262160" y="3966029"/>
            <a:ext cx="2467878" cy="633985"/>
          </a:xfrm>
          <a:prstGeom prst="rect">
            <a:avLst/>
          </a:prstGeom>
          <a:solidFill>
            <a:srgbClr val="007BB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Listen and practise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8D1C85-1D19-44CC-8D3F-1E03C7970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615628"/>
            <a:ext cx="8220075" cy="994306"/>
          </a:xfrm>
        </p:spPr>
        <p:txBody>
          <a:bodyPr/>
          <a:lstStyle/>
          <a:p>
            <a:pPr algn="ctr"/>
            <a:r>
              <a:rPr lang="en-GB" sz="3600" dirty="0"/>
              <a:t>All these ‘ed’ endings make the ‘d’ sound. Can you guess the rule? </a:t>
            </a:r>
          </a:p>
        </p:txBody>
      </p:sp>
      <p:sp>
        <p:nvSpPr>
          <p:cNvPr id="8" name="answer">
            <a:extLst>
              <a:ext uri="{FF2B5EF4-FFF2-40B4-BE49-F238E27FC236}">
                <a16:creationId xmlns:a16="http://schemas.microsoft.com/office/drawing/2014/main" id="{45758D3C-662A-4611-AF1F-7090C9438A9B}"/>
              </a:ext>
            </a:extLst>
          </p:cNvPr>
          <p:cNvSpPr/>
          <p:nvPr/>
        </p:nvSpPr>
        <p:spPr>
          <a:xfrm>
            <a:off x="785664" y="5280971"/>
            <a:ext cx="2114973" cy="633985"/>
          </a:xfrm>
          <a:prstGeom prst="rect">
            <a:avLst/>
          </a:prstGeom>
          <a:solidFill>
            <a:srgbClr val="007BB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Show answer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5E6A1A-AA04-4454-9F8E-3CFED9EEC930}"/>
              </a:ext>
            </a:extLst>
          </p:cNvPr>
          <p:cNvSpPr txBox="1"/>
          <p:nvPr/>
        </p:nvSpPr>
        <p:spPr>
          <a:xfrm>
            <a:off x="2860171" y="5020466"/>
            <a:ext cx="5031602" cy="1230864"/>
          </a:xfrm>
          <a:prstGeom prst="rect">
            <a:avLst/>
          </a:prstGeom>
          <a:solidFill>
            <a:srgbClr val="CFEBFD"/>
          </a:solidFill>
          <a:ln w="38100">
            <a:solidFill>
              <a:srgbClr val="007BB4"/>
            </a:solidFill>
          </a:ln>
        </p:spPr>
        <p:txBody>
          <a:bodyPr wrap="square" lIns="216000" tIns="216000" rIns="216000" bIns="180000" rtlCol="0">
            <a:spAutoFit/>
          </a:bodyPr>
          <a:lstStyle/>
          <a:p>
            <a:r>
              <a:rPr lang="en-GB" dirty="0"/>
              <a:t>If the verb ends in a sound that vibrates your voice box, we use the ‘d’ ending. </a:t>
            </a:r>
            <a:br>
              <a:rPr lang="en-GB" dirty="0"/>
            </a:br>
            <a:r>
              <a:rPr lang="en-GB" dirty="0"/>
              <a:t>This adds no extra syllables.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519A3C-9414-4B0C-90A1-B6FD4E9FC1FB}"/>
              </a:ext>
            </a:extLst>
          </p:cNvPr>
          <p:cNvSpPr txBox="1"/>
          <p:nvPr/>
        </p:nvSpPr>
        <p:spPr>
          <a:xfrm>
            <a:off x="767763" y="2142197"/>
            <a:ext cx="3804237" cy="2308324"/>
          </a:xfrm>
          <a:prstGeom prst="rect">
            <a:avLst/>
          </a:prstGeom>
          <a:noFill/>
        </p:spPr>
        <p:txBody>
          <a:bodyPr wrap="square" numCol="2" spcCol="288000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Used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Studied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Travelled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Tried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Played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Listened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Filmed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56471D6-718B-4711-B0E6-39F7E0BCC20B}"/>
              </a:ext>
            </a:extLst>
          </p:cNvPr>
          <p:cNvSpPr/>
          <p:nvPr/>
        </p:nvSpPr>
        <p:spPr>
          <a:xfrm>
            <a:off x="7546081" y="3783424"/>
            <a:ext cx="1014911" cy="1014911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7B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47FB8BD-10AA-44C3-A3A1-1BB0215EDD85}"/>
              </a:ext>
            </a:extLst>
          </p:cNvPr>
          <p:cNvSpPr txBox="1"/>
          <p:nvPr/>
        </p:nvSpPr>
        <p:spPr>
          <a:xfrm rot="294578">
            <a:off x="5101191" y="1960186"/>
            <a:ext cx="3043877" cy="1230864"/>
          </a:xfrm>
          <a:prstGeom prst="rect">
            <a:avLst/>
          </a:prstGeom>
          <a:solidFill>
            <a:srgbClr val="CFEBFD"/>
          </a:solidFill>
          <a:ln w="38100">
            <a:solidFill>
              <a:srgbClr val="007BB4"/>
            </a:solidFill>
          </a:ln>
        </p:spPr>
        <p:txBody>
          <a:bodyPr wrap="square" lIns="216000" tIns="216000" rIns="216000" bIns="180000" rtlCol="0">
            <a:spAutoFit/>
          </a:bodyPr>
          <a:lstStyle/>
          <a:p>
            <a:r>
              <a:rPr lang="en-GB" dirty="0"/>
              <a:t>Keep your hand on your voice box, and think the last sound in each verb. </a:t>
            </a:r>
          </a:p>
        </p:txBody>
      </p:sp>
      <p:pic>
        <p:nvPicPr>
          <p:cNvPr id="3" name="-d- ending sounds">
            <a:hlinkClick r:id="" action="ppaction://media"/>
            <a:extLst>
              <a:ext uri="{FF2B5EF4-FFF2-40B4-BE49-F238E27FC236}">
                <a16:creationId xmlns:a16="http://schemas.microsoft.com/office/drawing/2014/main" id="{43AE6A39-20BB-4E98-B14C-42E50AC665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66637" y="39965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257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4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" grpId="0" animBg="1"/>
      <p:bldP spid="9" grpId="1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Bold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" id="{15612B77-6323-480F-8C92-F8246404192A}" vid="{7B322C9C-49C0-4EE2-A38F-4E297833E08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75</TotalTime>
  <Words>623</Words>
  <Application>Microsoft Office PowerPoint</Application>
  <PresentationFormat>On-screen Show (4:3)</PresentationFormat>
  <Paragraphs>166</Paragraphs>
  <Slides>13</Slides>
  <Notes>1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Twinkl</vt:lpstr>
      <vt:lpstr>Roboto</vt:lpstr>
      <vt:lpstr>Office Theme</vt:lpstr>
      <vt:lpstr>Guidance for Video/Audio in PowerPoints</vt:lpstr>
      <vt:lpstr>PowerPoint Presentation</vt:lpstr>
      <vt:lpstr>What do all these verbs have in common?</vt:lpstr>
      <vt:lpstr>All these verbs are regular verbs. That means that to make the past simple, we use an ‘ed’ ending. </vt:lpstr>
      <vt:lpstr>‘Ed’ can make different sounds.</vt:lpstr>
      <vt:lpstr>All these ‘ed’ endings make the ‘id’ sound. Can you guess the rule? </vt:lpstr>
      <vt:lpstr>Now put your hand on your voice box. </vt:lpstr>
      <vt:lpstr>All these ‘ed’ endings make the ‘id’ sound. Can you guess the rule? </vt:lpstr>
      <vt:lpstr>All these ‘ed’ endings make the ‘d’ sound. Can you guess the rule? </vt:lpstr>
      <vt:lpstr>Can you put these verbs in the right category?</vt:lpstr>
      <vt:lpstr>Check your answers!</vt:lpstr>
      <vt:lpstr>Do you find the ‘t’ ending difficult?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Guidance for Video/Audio in PowerPoints</dc:title>
  <dc:creator>Twinkl Twinkl</dc:creator>
  <cp:lastModifiedBy>Twinkl Twinkl</cp:lastModifiedBy>
  <cp:revision>8</cp:revision>
  <dcterms:created xsi:type="dcterms:W3CDTF">2022-02-16T09:25:22Z</dcterms:created>
  <dcterms:modified xsi:type="dcterms:W3CDTF">2022-02-16T10:46:38Z</dcterms:modified>
</cp:coreProperties>
</file>