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68" r:id="rId2"/>
    <p:sldId id="264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1" r:id="rId15"/>
    <p:sldId id="282" r:id="rId16"/>
    <p:sldId id="284" r:id="rId17"/>
    <p:sldId id="285" r:id="rId18"/>
    <p:sldId id="283" r:id="rId19"/>
    <p:sldId id="286" r:id="rId20"/>
    <p:sldId id="287" r:id="rId21"/>
    <p:sldId id="288" r:id="rId22"/>
    <p:sldId id="289" r:id="rId23"/>
    <p:sldId id="290" r:id="rId24"/>
    <p:sldId id="267" r:id="rId2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Twinkl" panose="02000000000000000000" pitchFamily="2" charset="77"/>
      <p:regular r:id="rId32"/>
      <p:bold r:id="rId33"/>
    </p:embeddedFont>
    <p:embeddedFont>
      <p:font typeface="Twinkl SemiBold" panose="02000000000000000000" pitchFamily="2" charset="77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2857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158" userDrawn="1">
          <p15:clr>
            <a:srgbClr val="A4A3A4"/>
          </p15:clr>
        </p15:guide>
        <p15:guide id="8" pos="2154" userDrawn="1">
          <p15:clr>
            <a:srgbClr val="A4A3A4"/>
          </p15:clr>
        </p15:guide>
        <p15:guide id="9" orient="horz" pos="138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CAC9"/>
    <a:srgbClr val="B1DFD5"/>
    <a:srgbClr val="ACE0D7"/>
    <a:srgbClr val="C0F4EA"/>
    <a:srgbClr val="DE1E5A"/>
    <a:srgbClr val="18A0DB"/>
    <a:srgbClr val="BC0105"/>
    <a:srgbClr val="4DB1E3"/>
    <a:srgbClr val="80C1EB"/>
    <a:srgbClr val="ACD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23" autoAdjust="0"/>
    <p:restoredTop sz="96327"/>
  </p:normalViewPr>
  <p:slideViewPr>
    <p:cSldViewPr snapToGrid="0" showGuides="1">
      <p:cViewPr>
        <p:scale>
          <a:sx n="95" d="100"/>
          <a:sy n="95" d="100"/>
        </p:scale>
        <p:origin x="1264" y="496"/>
      </p:cViewPr>
      <p:guideLst>
        <p:guide orient="horz" pos="2115"/>
        <p:guide pos="2857"/>
        <p:guide pos="340"/>
        <p:guide orient="horz" pos="3974"/>
        <p:guide pos="5420"/>
        <p:guide orient="horz" pos="3158"/>
        <p:guide pos="2154"/>
        <p:guide orient="horz" pos="1389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8023860" y="6074593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rnd">
            <a:solidFill>
              <a:srgbClr val="6ECA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38151"/>
            <a:ext cx="8220075" cy="994306"/>
          </a:xfrm>
        </p:spPr>
        <p:txBody>
          <a:bodyPr>
            <a:noAutofit/>
          </a:bodyPr>
          <a:lstStyle>
            <a:lvl1pPr>
              <a:defRPr sz="3600">
                <a:latin typeface="Twinkl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FA4FB5D8-3C47-EE40-8F83-2222F289918C}"/>
              </a:ext>
            </a:extLst>
          </p:cNvPr>
          <p:cNvSpPr/>
          <p:nvPr userDrawn="1"/>
        </p:nvSpPr>
        <p:spPr>
          <a:xfrm>
            <a:off x="8481060" y="6484661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81000"/>
            </a:schemeClr>
          </a:solidFill>
          <a:ln w="25400" cap="rnd">
            <a:solidFill>
              <a:srgbClr val="6ECA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38151"/>
            <a:ext cx="8220075" cy="994306"/>
          </a:xfrm>
        </p:spPr>
        <p:txBody>
          <a:bodyPr>
            <a:noAutofit/>
          </a:bodyPr>
          <a:lstStyle>
            <a:lvl1pPr>
              <a:defRPr sz="3600">
                <a:latin typeface="Twinkl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Rectangle 3">
            <a:hlinkClick r:id="rId2"/>
            <a:extLst>
              <a:ext uri="{FF2B5EF4-FFF2-40B4-BE49-F238E27FC236}">
                <a16:creationId xmlns:a16="http://schemas.microsoft.com/office/drawing/2014/main" id="{FA4FB5D8-3C47-EE40-8F83-2222F289918C}"/>
              </a:ext>
            </a:extLst>
          </p:cNvPr>
          <p:cNvSpPr/>
          <p:nvPr userDrawn="1"/>
        </p:nvSpPr>
        <p:spPr>
          <a:xfrm>
            <a:off x="8481060" y="6484661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846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rnd">
            <a:solidFill>
              <a:srgbClr val="6ECA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38151"/>
            <a:ext cx="8220075" cy="994306"/>
          </a:xfrm>
        </p:spPr>
        <p:txBody>
          <a:bodyPr>
            <a:noAutofit/>
          </a:bodyPr>
          <a:lstStyle>
            <a:lvl1pPr>
              <a:defRPr sz="3600">
                <a:latin typeface="Twinkl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FA4FB5D8-3C47-EE40-8F83-2222F289918C}"/>
              </a:ext>
            </a:extLst>
          </p:cNvPr>
          <p:cNvSpPr/>
          <p:nvPr userDrawn="1"/>
        </p:nvSpPr>
        <p:spPr>
          <a:xfrm>
            <a:off x="8481060" y="6484661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201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4">
            <a:extLst>
              <a:ext uri="{FF2B5EF4-FFF2-40B4-BE49-F238E27FC236}">
                <a16:creationId xmlns:a16="http://schemas.microsoft.com/office/drawing/2014/main" id="{D00ECC8E-1AC3-4E6C-A19B-0A141ABB9071}"/>
              </a:ext>
            </a:extLst>
          </p:cNvPr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Rounded Rectangle 23">
            <a:extLst>
              <a:ext uri="{FF2B5EF4-FFF2-40B4-BE49-F238E27FC236}">
                <a16:creationId xmlns:a16="http://schemas.microsoft.com/office/drawing/2014/main" id="{D34100E7-28EA-4EB7-A437-37BB3EE7034D}"/>
              </a:ext>
            </a:extLst>
          </p:cNvPr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AFFD08E-D8F1-4950-9C0C-AB7477306E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5651" y="1037017"/>
            <a:ext cx="7632699" cy="146921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sz="1800" dirty="0">
                <a:latin typeface="Twinkl" pitchFamily="50" charset="0"/>
              </a:rPr>
              <a:t>Sub statement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99DBCE3-B6AA-4708-994C-5096C6F0D3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5651" y="3445623"/>
            <a:ext cx="7632699" cy="146921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sz="1800" dirty="0">
                <a:latin typeface="Twinkl" pitchFamily="50" charset="0"/>
              </a:rPr>
              <a:t>Sub statement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9191366-6C10-435F-A2F8-6CBD1318FD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5650" y="512763"/>
            <a:ext cx="7632700" cy="503237"/>
          </a:xfrm>
        </p:spPr>
        <p:txBody>
          <a:bodyPr lIns="0" tIns="252000" rIns="0" bIns="0" anchor="ctr" anchorCtr="0">
            <a:noAutofit/>
          </a:bodyPr>
          <a:lstStyle>
            <a:lvl1pPr marL="0" indent="0" algn="ctr">
              <a:buNone/>
              <a:defRPr sz="4000" b="1"/>
            </a:lvl1pPr>
          </a:lstStyle>
          <a:p>
            <a:pPr lvl="0"/>
            <a:r>
              <a:rPr lang="en-US" dirty="0"/>
              <a:t>Aim</a:t>
            </a:r>
            <a:endParaRPr lang="en-GB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6758EDAF-8492-4BF5-93A1-EA11C5D830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649" y="2930434"/>
            <a:ext cx="7632700" cy="503237"/>
          </a:xfrm>
        </p:spPr>
        <p:txBody>
          <a:bodyPr lIns="0" tIns="252000" rIns="0" bIns="0" anchor="ctr" anchorCtr="0">
            <a:noAutofit/>
          </a:bodyPr>
          <a:lstStyle>
            <a:lvl1pPr marL="0" indent="0" algn="ctr">
              <a:buNone/>
              <a:defRPr sz="4000" b="1"/>
            </a:lvl1pPr>
          </a:lstStyle>
          <a:p>
            <a:pPr lvl="0"/>
            <a:r>
              <a:rPr lang="en-US" dirty="0"/>
              <a:t>Success Criteria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0" userDrawn="1">
          <p15:clr>
            <a:srgbClr val="F26B43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3428351A-623D-5B45-A03D-0BDD0BECF427}"/>
              </a:ext>
            </a:extLst>
          </p:cNvPr>
          <p:cNvSpPr/>
          <p:nvPr userDrawn="1"/>
        </p:nvSpPr>
        <p:spPr>
          <a:xfrm>
            <a:off x="8023860" y="6074593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twinkl.co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Rectangle 3">
            <a:hlinkClick r:id="rId9"/>
            <a:extLst>
              <a:ext uri="{FF2B5EF4-FFF2-40B4-BE49-F238E27FC236}">
                <a16:creationId xmlns:a16="http://schemas.microsoft.com/office/drawing/2014/main" id="{2F897A61-DEAA-4545-B36D-B1CDE7CC3099}"/>
              </a:ext>
            </a:extLst>
          </p:cNvPr>
          <p:cNvSpPr/>
          <p:nvPr userDrawn="1"/>
        </p:nvSpPr>
        <p:spPr>
          <a:xfrm>
            <a:off x="8302410" y="6410736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3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3.png"/><Relationship Id="rId7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tiff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tiff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014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person, sport&#10;&#10;Description automatically generated">
            <a:extLst>
              <a:ext uri="{FF2B5EF4-FFF2-40B4-BE49-F238E27FC236}">
                <a16:creationId xmlns:a16="http://schemas.microsoft.com/office/drawing/2014/main" id="{C784EB09-807C-D34B-88B9-F5BFD50137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6750" y="154144"/>
            <a:ext cx="5016683" cy="48926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300597-384C-2D4E-98D1-0D92757C5A80}"/>
              </a:ext>
            </a:extLst>
          </p:cNvPr>
          <p:cNvSpPr txBox="1"/>
          <p:nvPr/>
        </p:nvSpPr>
        <p:spPr>
          <a:xfrm>
            <a:off x="936451" y="1038897"/>
            <a:ext cx="2847976" cy="1323439"/>
          </a:xfrm>
          <a:prstGeom prst="rect">
            <a:avLst/>
          </a:prstGeom>
          <a:solidFill>
            <a:srgbClr val="ACE0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“If I had been a firefighter, I would have used a water hose.”</a:t>
            </a:r>
          </a:p>
        </p:txBody>
      </p:sp>
      <p:grpSp>
        <p:nvGrpSpPr>
          <p:cNvPr id="4" name="1">
            <a:extLst>
              <a:ext uri="{FF2B5EF4-FFF2-40B4-BE49-F238E27FC236}">
                <a16:creationId xmlns:a16="http://schemas.microsoft.com/office/drawing/2014/main" id="{24DB6352-11A3-E840-809B-F79D440A9C70}"/>
              </a:ext>
            </a:extLst>
          </p:cNvPr>
          <p:cNvGrpSpPr/>
          <p:nvPr/>
        </p:nvGrpSpPr>
        <p:grpSpPr>
          <a:xfrm>
            <a:off x="936451" y="1028672"/>
            <a:ext cx="2847976" cy="1332544"/>
            <a:chOff x="1313250" y="3000375"/>
            <a:chExt cx="2734875" cy="12858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A3FCC9A-0ECC-0A4D-93B4-A5C5DEAD007C}"/>
                </a:ext>
              </a:extLst>
            </p:cNvPr>
            <p:cNvSpPr/>
            <p:nvPr/>
          </p:nvSpPr>
          <p:spPr>
            <a:xfrm>
              <a:off x="1313250" y="3000375"/>
              <a:ext cx="2734875" cy="1285875"/>
            </a:xfrm>
            <a:prstGeom prst="rect">
              <a:avLst/>
            </a:prstGeom>
            <a:solidFill>
              <a:srgbClr val="AC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79D093-3DE8-D34C-9D63-ABBEEC936CEA}"/>
                </a:ext>
              </a:extLst>
            </p:cNvPr>
            <p:cNvSpPr txBox="1"/>
            <p:nvPr/>
          </p:nvSpPr>
          <p:spPr>
            <a:xfrm>
              <a:off x="1640961" y="3429000"/>
              <a:ext cx="20794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See sentence</a:t>
              </a:r>
            </a:p>
          </p:txBody>
        </p:sp>
      </p:grpSp>
      <p:pic>
        <p:nvPicPr>
          <p:cNvPr id="7" name="Picture 6" descr="A person wearing a yellow shirt&#10;&#10;Description automatically generated with low confidence">
            <a:extLst>
              <a:ext uri="{FF2B5EF4-FFF2-40B4-BE49-F238E27FC236}">
                <a16:creationId xmlns:a16="http://schemas.microsoft.com/office/drawing/2014/main" id="{2643D495-BF9D-CE41-A037-937EB4142B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69900" y="1890288"/>
            <a:ext cx="1718450" cy="4372983"/>
          </a:xfrm>
          <a:prstGeom prst="rect">
            <a:avLst/>
          </a:prstGeom>
        </p:spPr>
      </p:pic>
      <p:pic>
        <p:nvPicPr>
          <p:cNvPr id="15" name="speech 2">
            <a:extLst>
              <a:ext uri="{FF2B5EF4-FFF2-40B4-BE49-F238E27FC236}">
                <a16:creationId xmlns:a16="http://schemas.microsoft.com/office/drawing/2014/main" id="{DC8C3949-C4BF-5649-A105-9EC8FFF9A4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80073" y="4086089"/>
            <a:ext cx="2890329" cy="1833303"/>
          </a:xfrm>
          <a:prstGeom prst="rect">
            <a:avLst/>
          </a:prstGeom>
        </p:spPr>
      </p:pic>
      <p:pic>
        <p:nvPicPr>
          <p:cNvPr id="16" name="speech 1" descr="A picture containing text, white&#10;&#10;Description automatically generated">
            <a:extLst>
              <a:ext uri="{FF2B5EF4-FFF2-40B4-BE49-F238E27FC236}">
                <a16:creationId xmlns:a16="http://schemas.microsoft.com/office/drawing/2014/main" id="{46B11B42-0682-B349-90EB-2E2648B5D1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94" y="2560833"/>
            <a:ext cx="2890329" cy="18333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BEFB600-7D9C-074F-9F28-0C99D3EB3684}"/>
              </a:ext>
            </a:extLst>
          </p:cNvPr>
          <p:cNvSpPr txBox="1"/>
          <p:nvPr/>
        </p:nvSpPr>
        <p:spPr>
          <a:xfrm>
            <a:off x="1984496" y="2719934"/>
            <a:ext cx="5372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ln w="25400">
                  <a:solidFill>
                    <a:schemeClr val="tx1"/>
                  </a:solidFill>
                </a:ln>
                <a:solidFill>
                  <a:srgbClr val="C0F4EA"/>
                </a:solidFill>
              </a:rPr>
              <a:t>?</a:t>
            </a:r>
            <a:endParaRPr lang="en-US" sz="6600" dirty="0"/>
          </a:p>
        </p:txBody>
      </p:sp>
      <p:sp>
        <p:nvSpPr>
          <p:cNvPr id="18" name="trigger1">
            <a:extLst>
              <a:ext uri="{FF2B5EF4-FFF2-40B4-BE49-F238E27FC236}">
                <a16:creationId xmlns:a16="http://schemas.microsoft.com/office/drawing/2014/main" id="{7910DDC3-0F64-0C48-8943-4D29E5EA27E2}"/>
              </a:ext>
            </a:extLst>
          </p:cNvPr>
          <p:cNvSpPr/>
          <p:nvPr/>
        </p:nvSpPr>
        <p:spPr>
          <a:xfrm>
            <a:off x="798675" y="2600456"/>
            <a:ext cx="2912848" cy="14668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628F9E-238E-5A42-9A30-DCD39E3C81DA}"/>
              </a:ext>
            </a:extLst>
          </p:cNvPr>
          <p:cNvSpPr txBox="1"/>
          <p:nvPr/>
        </p:nvSpPr>
        <p:spPr>
          <a:xfrm>
            <a:off x="1260596" y="2801999"/>
            <a:ext cx="1985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Is Mike thinking about the past or the present?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EE62AF-C667-184D-803B-8F9967DB54AA}"/>
              </a:ext>
            </a:extLst>
          </p:cNvPr>
          <p:cNvSpPr txBox="1"/>
          <p:nvPr/>
        </p:nvSpPr>
        <p:spPr>
          <a:xfrm>
            <a:off x="4194761" y="4252269"/>
            <a:ext cx="5372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ln w="25400">
                  <a:solidFill>
                    <a:schemeClr val="tx1"/>
                  </a:solidFill>
                </a:ln>
                <a:solidFill>
                  <a:srgbClr val="C0F4EA"/>
                </a:solidFill>
              </a:rPr>
              <a:t>?</a:t>
            </a:r>
            <a:endParaRPr lang="en-US" sz="6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77E78C-3F3E-0C42-A0FF-5F8216AEC2B9}"/>
              </a:ext>
            </a:extLst>
          </p:cNvPr>
          <p:cNvSpPr txBox="1"/>
          <p:nvPr/>
        </p:nvSpPr>
        <p:spPr>
          <a:xfrm>
            <a:off x="3470861" y="4229390"/>
            <a:ext cx="1985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Is Mike thinking about something imaginary, or something real?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68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300597-384C-2D4E-98D1-0D92757C5A80}"/>
              </a:ext>
            </a:extLst>
          </p:cNvPr>
          <p:cNvSpPr txBox="1"/>
          <p:nvPr/>
        </p:nvSpPr>
        <p:spPr>
          <a:xfrm>
            <a:off x="936451" y="1038897"/>
            <a:ext cx="2847976" cy="1015663"/>
          </a:xfrm>
          <a:prstGeom prst="rect">
            <a:avLst/>
          </a:prstGeom>
          <a:solidFill>
            <a:srgbClr val="ACE0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“If I had been a firefighter, I would have got an award.”</a:t>
            </a:r>
          </a:p>
        </p:txBody>
      </p:sp>
      <p:grpSp>
        <p:nvGrpSpPr>
          <p:cNvPr id="4" name="1">
            <a:extLst>
              <a:ext uri="{FF2B5EF4-FFF2-40B4-BE49-F238E27FC236}">
                <a16:creationId xmlns:a16="http://schemas.microsoft.com/office/drawing/2014/main" id="{24DB6352-11A3-E840-809B-F79D440A9C70}"/>
              </a:ext>
            </a:extLst>
          </p:cNvPr>
          <p:cNvGrpSpPr/>
          <p:nvPr/>
        </p:nvGrpSpPr>
        <p:grpSpPr>
          <a:xfrm>
            <a:off x="936451" y="1035577"/>
            <a:ext cx="2847976" cy="1018983"/>
            <a:chOff x="1313250" y="3000375"/>
            <a:chExt cx="2734875" cy="12858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A3FCC9A-0ECC-0A4D-93B4-A5C5DEAD007C}"/>
                </a:ext>
              </a:extLst>
            </p:cNvPr>
            <p:cNvSpPr/>
            <p:nvPr/>
          </p:nvSpPr>
          <p:spPr>
            <a:xfrm>
              <a:off x="1313250" y="3000375"/>
              <a:ext cx="2734875" cy="1285875"/>
            </a:xfrm>
            <a:prstGeom prst="rect">
              <a:avLst/>
            </a:prstGeom>
            <a:solidFill>
              <a:srgbClr val="AC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79D093-3DE8-D34C-9D63-ABBEEC936CEA}"/>
                </a:ext>
              </a:extLst>
            </p:cNvPr>
            <p:cNvSpPr txBox="1"/>
            <p:nvPr/>
          </p:nvSpPr>
          <p:spPr>
            <a:xfrm>
              <a:off x="1640961" y="3429000"/>
              <a:ext cx="20794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See sentence</a:t>
              </a:r>
            </a:p>
          </p:txBody>
        </p:sp>
      </p:grpSp>
      <p:pic>
        <p:nvPicPr>
          <p:cNvPr id="7" name="Picture 6" descr="A person wearing a yellow shirt&#10;&#10;Description automatically generated with low confidence">
            <a:extLst>
              <a:ext uri="{FF2B5EF4-FFF2-40B4-BE49-F238E27FC236}">
                <a16:creationId xmlns:a16="http://schemas.microsoft.com/office/drawing/2014/main" id="{2643D495-BF9D-CE41-A037-937EB4142B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69900" y="1890288"/>
            <a:ext cx="1718450" cy="4372983"/>
          </a:xfrm>
          <a:prstGeom prst="rect">
            <a:avLst/>
          </a:prstGeom>
        </p:spPr>
      </p:pic>
      <p:sp>
        <p:nvSpPr>
          <p:cNvPr id="18" name="trigger1">
            <a:extLst>
              <a:ext uri="{FF2B5EF4-FFF2-40B4-BE49-F238E27FC236}">
                <a16:creationId xmlns:a16="http://schemas.microsoft.com/office/drawing/2014/main" id="{7910DDC3-0F64-0C48-8943-4D29E5EA27E2}"/>
              </a:ext>
            </a:extLst>
          </p:cNvPr>
          <p:cNvSpPr/>
          <p:nvPr/>
        </p:nvSpPr>
        <p:spPr>
          <a:xfrm>
            <a:off x="798675" y="2600456"/>
            <a:ext cx="2912848" cy="14668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F537036-C558-9249-B4D2-DC5F7A0C4086}"/>
              </a:ext>
            </a:extLst>
          </p:cNvPr>
          <p:cNvGrpSpPr/>
          <p:nvPr/>
        </p:nvGrpSpPr>
        <p:grpSpPr>
          <a:xfrm>
            <a:off x="4048125" y="760576"/>
            <a:ext cx="3038475" cy="2596987"/>
            <a:chOff x="4048125" y="760576"/>
            <a:chExt cx="3038475" cy="259698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59357F-FA98-DE46-9160-351FDD518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048125" y="760576"/>
              <a:ext cx="3038475" cy="259698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732492-7E8C-BE4D-B0EC-F6EB1D36D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69380" y="1105801"/>
              <a:ext cx="995964" cy="1561559"/>
            </a:xfrm>
            <a:prstGeom prst="rect">
              <a:avLst/>
            </a:prstGeom>
          </p:spPr>
        </p:pic>
      </p:grpSp>
      <p:pic>
        <p:nvPicPr>
          <p:cNvPr id="12" name="speech 2">
            <a:extLst>
              <a:ext uri="{FF2B5EF4-FFF2-40B4-BE49-F238E27FC236}">
                <a16:creationId xmlns:a16="http://schemas.microsoft.com/office/drawing/2014/main" id="{44F78527-CB79-534F-8033-1EE4B18BED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80073" y="4086089"/>
            <a:ext cx="2890329" cy="1833303"/>
          </a:xfrm>
          <a:prstGeom prst="rect">
            <a:avLst/>
          </a:prstGeom>
        </p:spPr>
      </p:pic>
      <p:pic>
        <p:nvPicPr>
          <p:cNvPr id="13" name="speech 1" descr="A picture containing text, white&#10;&#10;Description automatically generated">
            <a:extLst>
              <a:ext uri="{FF2B5EF4-FFF2-40B4-BE49-F238E27FC236}">
                <a16:creationId xmlns:a16="http://schemas.microsoft.com/office/drawing/2014/main" id="{54918E70-E825-6144-A34E-63674AC8FE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94" y="2560833"/>
            <a:ext cx="2890329" cy="18333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9DB6D4-A212-7E48-B9AC-16157C6FF091}"/>
              </a:ext>
            </a:extLst>
          </p:cNvPr>
          <p:cNvSpPr txBox="1"/>
          <p:nvPr/>
        </p:nvSpPr>
        <p:spPr>
          <a:xfrm>
            <a:off x="1984496" y="2719934"/>
            <a:ext cx="5372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ln w="25400">
                  <a:solidFill>
                    <a:schemeClr val="tx1"/>
                  </a:solidFill>
                </a:ln>
                <a:solidFill>
                  <a:srgbClr val="C0F4EA"/>
                </a:solidFill>
              </a:rPr>
              <a:t>?</a:t>
            </a:r>
            <a:endParaRPr lang="en-US" sz="6600" dirty="0"/>
          </a:p>
        </p:txBody>
      </p:sp>
      <p:sp>
        <p:nvSpPr>
          <p:cNvPr id="15" name="trigger1">
            <a:extLst>
              <a:ext uri="{FF2B5EF4-FFF2-40B4-BE49-F238E27FC236}">
                <a16:creationId xmlns:a16="http://schemas.microsoft.com/office/drawing/2014/main" id="{0E290AE0-D0D2-9E47-9D24-7D30922C3541}"/>
              </a:ext>
            </a:extLst>
          </p:cNvPr>
          <p:cNvSpPr/>
          <p:nvPr/>
        </p:nvSpPr>
        <p:spPr>
          <a:xfrm>
            <a:off x="798675" y="2600456"/>
            <a:ext cx="2912848" cy="14668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B2BE17-63A5-0249-AE7E-AA5FC0207296}"/>
              </a:ext>
            </a:extLst>
          </p:cNvPr>
          <p:cNvSpPr txBox="1"/>
          <p:nvPr/>
        </p:nvSpPr>
        <p:spPr>
          <a:xfrm>
            <a:off x="1260596" y="2801999"/>
            <a:ext cx="1985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Is Mike thinking about the past or the present?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17C09E-1E25-DC4C-ABD5-9CC7ED03056D}"/>
              </a:ext>
            </a:extLst>
          </p:cNvPr>
          <p:cNvSpPr txBox="1"/>
          <p:nvPr/>
        </p:nvSpPr>
        <p:spPr>
          <a:xfrm>
            <a:off x="4194761" y="4252269"/>
            <a:ext cx="5372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ln w="25400">
                  <a:solidFill>
                    <a:schemeClr val="tx1"/>
                  </a:solidFill>
                </a:ln>
                <a:solidFill>
                  <a:srgbClr val="C0F4EA"/>
                </a:solidFill>
              </a:rPr>
              <a:t>?</a:t>
            </a:r>
            <a:endParaRPr lang="en-US" sz="6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6733F0-1C09-3946-8F96-A68EF9651C7F}"/>
              </a:ext>
            </a:extLst>
          </p:cNvPr>
          <p:cNvSpPr txBox="1"/>
          <p:nvPr/>
        </p:nvSpPr>
        <p:spPr>
          <a:xfrm>
            <a:off x="3470861" y="4229390"/>
            <a:ext cx="1985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Is Mike thinking about something imaginary, or something real?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48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300597-384C-2D4E-98D1-0D92757C5A80}"/>
              </a:ext>
            </a:extLst>
          </p:cNvPr>
          <p:cNvSpPr txBox="1"/>
          <p:nvPr/>
        </p:nvSpPr>
        <p:spPr>
          <a:xfrm>
            <a:off x="936451" y="1038897"/>
            <a:ext cx="2847976" cy="1323439"/>
          </a:xfrm>
          <a:prstGeom prst="rect">
            <a:avLst/>
          </a:prstGeom>
          <a:solidFill>
            <a:srgbClr val="ACE0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“If I had been a firefighter, I would have driven a fire truck.”</a:t>
            </a:r>
          </a:p>
        </p:txBody>
      </p:sp>
      <p:grpSp>
        <p:nvGrpSpPr>
          <p:cNvPr id="4" name="1">
            <a:extLst>
              <a:ext uri="{FF2B5EF4-FFF2-40B4-BE49-F238E27FC236}">
                <a16:creationId xmlns:a16="http://schemas.microsoft.com/office/drawing/2014/main" id="{24DB6352-11A3-E840-809B-F79D440A9C70}"/>
              </a:ext>
            </a:extLst>
          </p:cNvPr>
          <p:cNvGrpSpPr/>
          <p:nvPr/>
        </p:nvGrpSpPr>
        <p:grpSpPr>
          <a:xfrm>
            <a:off x="932104" y="1035577"/>
            <a:ext cx="2847976" cy="1342380"/>
            <a:chOff x="1313250" y="3000375"/>
            <a:chExt cx="2734875" cy="12858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A3FCC9A-0ECC-0A4D-93B4-A5C5DEAD007C}"/>
                </a:ext>
              </a:extLst>
            </p:cNvPr>
            <p:cNvSpPr/>
            <p:nvPr/>
          </p:nvSpPr>
          <p:spPr>
            <a:xfrm>
              <a:off x="1313250" y="3000375"/>
              <a:ext cx="2734875" cy="1285875"/>
            </a:xfrm>
            <a:prstGeom prst="rect">
              <a:avLst/>
            </a:prstGeom>
            <a:solidFill>
              <a:srgbClr val="AC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79D093-3DE8-D34C-9D63-ABBEEC936CEA}"/>
                </a:ext>
              </a:extLst>
            </p:cNvPr>
            <p:cNvSpPr txBox="1"/>
            <p:nvPr/>
          </p:nvSpPr>
          <p:spPr>
            <a:xfrm>
              <a:off x="1640961" y="3429000"/>
              <a:ext cx="20794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See sentence</a:t>
              </a:r>
            </a:p>
          </p:txBody>
        </p:sp>
      </p:grpSp>
      <p:pic>
        <p:nvPicPr>
          <p:cNvPr id="7" name="Picture 6" descr="A person wearing a yellow shirt&#10;&#10;Description automatically generated with low confidence">
            <a:extLst>
              <a:ext uri="{FF2B5EF4-FFF2-40B4-BE49-F238E27FC236}">
                <a16:creationId xmlns:a16="http://schemas.microsoft.com/office/drawing/2014/main" id="{2643D495-BF9D-CE41-A037-937EB4142B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69900" y="1890288"/>
            <a:ext cx="1718450" cy="4372983"/>
          </a:xfrm>
          <a:prstGeom prst="rect">
            <a:avLst/>
          </a:prstGeom>
        </p:spPr>
      </p:pic>
      <p:sp>
        <p:nvSpPr>
          <p:cNvPr id="18" name="trigger1">
            <a:extLst>
              <a:ext uri="{FF2B5EF4-FFF2-40B4-BE49-F238E27FC236}">
                <a16:creationId xmlns:a16="http://schemas.microsoft.com/office/drawing/2014/main" id="{7910DDC3-0F64-0C48-8943-4D29E5EA27E2}"/>
              </a:ext>
            </a:extLst>
          </p:cNvPr>
          <p:cNvSpPr/>
          <p:nvPr/>
        </p:nvSpPr>
        <p:spPr>
          <a:xfrm>
            <a:off x="798675" y="2600456"/>
            <a:ext cx="2912848" cy="14668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F537036-C558-9249-B4D2-DC5F7A0C4086}"/>
              </a:ext>
            </a:extLst>
          </p:cNvPr>
          <p:cNvGrpSpPr/>
          <p:nvPr/>
        </p:nvGrpSpPr>
        <p:grpSpPr>
          <a:xfrm>
            <a:off x="4048125" y="760576"/>
            <a:ext cx="3038475" cy="2596987"/>
            <a:chOff x="4048125" y="760576"/>
            <a:chExt cx="3038475" cy="259698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59357F-FA98-DE46-9160-351FDD518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048125" y="760576"/>
              <a:ext cx="3038475" cy="259698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732492-7E8C-BE4D-B0EC-F6EB1D36D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84215" y="1325408"/>
              <a:ext cx="1889691" cy="1024016"/>
            </a:xfrm>
            <a:prstGeom prst="rect">
              <a:avLst/>
            </a:prstGeom>
          </p:spPr>
        </p:pic>
      </p:grpSp>
      <p:sp>
        <p:nvSpPr>
          <p:cNvPr id="17" name="trigger1">
            <a:extLst>
              <a:ext uri="{FF2B5EF4-FFF2-40B4-BE49-F238E27FC236}">
                <a16:creationId xmlns:a16="http://schemas.microsoft.com/office/drawing/2014/main" id="{1076969A-6E53-6E48-92E2-E2867177AA5B}"/>
              </a:ext>
            </a:extLst>
          </p:cNvPr>
          <p:cNvSpPr/>
          <p:nvPr/>
        </p:nvSpPr>
        <p:spPr>
          <a:xfrm>
            <a:off x="798675" y="2600456"/>
            <a:ext cx="2912848" cy="14668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speech 2">
            <a:extLst>
              <a:ext uri="{FF2B5EF4-FFF2-40B4-BE49-F238E27FC236}">
                <a16:creationId xmlns:a16="http://schemas.microsoft.com/office/drawing/2014/main" id="{52B094B9-8938-5D4A-8495-C58255F038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80073" y="4086089"/>
            <a:ext cx="2890329" cy="1833303"/>
          </a:xfrm>
          <a:prstGeom prst="rect">
            <a:avLst/>
          </a:prstGeom>
        </p:spPr>
      </p:pic>
      <p:pic>
        <p:nvPicPr>
          <p:cNvPr id="20" name="speech 1" descr="A picture containing text, white&#10;&#10;Description automatically generated">
            <a:extLst>
              <a:ext uri="{FF2B5EF4-FFF2-40B4-BE49-F238E27FC236}">
                <a16:creationId xmlns:a16="http://schemas.microsoft.com/office/drawing/2014/main" id="{CD6BA6D1-2300-4B46-8A7A-F389F292AF0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94" y="2560833"/>
            <a:ext cx="2890329" cy="183330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DBE9CA6-CA40-3246-98B8-EAD9D2B54418}"/>
              </a:ext>
            </a:extLst>
          </p:cNvPr>
          <p:cNvSpPr txBox="1"/>
          <p:nvPr/>
        </p:nvSpPr>
        <p:spPr>
          <a:xfrm>
            <a:off x="1984496" y="2719934"/>
            <a:ext cx="5372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ln w="25400">
                  <a:solidFill>
                    <a:schemeClr val="tx1"/>
                  </a:solidFill>
                </a:ln>
                <a:solidFill>
                  <a:srgbClr val="C0F4EA"/>
                </a:solidFill>
              </a:rPr>
              <a:t>?</a:t>
            </a:r>
            <a:endParaRPr lang="en-US" sz="6600" dirty="0"/>
          </a:p>
        </p:txBody>
      </p:sp>
      <p:sp>
        <p:nvSpPr>
          <p:cNvPr id="22" name="trigger1">
            <a:extLst>
              <a:ext uri="{FF2B5EF4-FFF2-40B4-BE49-F238E27FC236}">
                <a16:creationId xmlns:a16="http://schemas.microsoft.com/office/drawing/2014/main" id="{33235B09-D8D1-4B4E-B557-CDF6C0CE5829}"/>
              </a:ext>
            </a:extLst>
          </p:cNvPr>
          <p:cNvSpPr/>
          <p:nvPr/>
        </p:nvSpPr>
        <p:spPr>
          <a:xfrm>
            <a:off x="798675" y="2600456"/>
            <a:ext cx="2912848" cy="14668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3BE352-7DF9-0C40-8F7C-6E9EEA9F849D}"/>
              </a:ext>
            </a:extLst>
          </p:cNvPr>
          <p:cNvSpPr txBox="1"/>
          <p:nvPr/>
        </p:nvSpPr>
        <p:spPr>
          <a:xfrm>
            <a:off x="1260596" y="2801999"/>
            <a:ext cx="1985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Is Mike thinking about the past or the present?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B0FED6-49BB-2E4F-AA52-42CDC2C08BCB}"/>
              </a:ext>
            </a:extLst>
          </p:cNvPr>
          <p:cNvSpPr txBox="1"/>
          <p:nvPr/>
        </p:nvSpPr>
        <p:spPr>
          <a:xfrm>
            <a:off x="4194761" y="4252269"/>
            <a:ext cx="5372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ln w="25400">
                  <a:solidFill>
                    <a:schemeClr val="tx1"/>
                  </a:solidFill>
                </a:ln>
                <a:solidFill>
                  <a:srgbClr val="C0F4EA"/>
                </a:solidFill>
              </a:rPr>
              <a:t>?</a:t>
            </a:r>
            <a:endParaRPr lang="en-US" sz="6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930BBC-DB95-B74A-9B82-39DD9CC89511}"/>
              </a:ext>
            </a:extLst>
          </p:cNvPr>
          <p:cNvSpPr txBox="1"/>
          <p:nvPr/>
        </p:nvSpPr>
        <p:spPr>
          <a:xfrm>
            <a:off x="3470861" y="4229390"/>
            <a:ext cx="1985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Is Mike thinking about something imaginary, or something real?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18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E56476-B38C-F246-86E0-17AB21EF83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9750" y="549275"/>
            <a:ext cx="3038475" cy="25969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FD77D6-A6FF-8B46-A53F-CDBE1EBD72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364" y="3674138"/>
            <a:ext cx="3038475" cy="25969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55A12B-D212-9148-A243-A02CA7E3D4F9}"/>
              </a:ext>
            </a:extLst>
          </p:cNvPr>
          <p:cNvSpPr txBox="1"/>
          <p:nvPr/>
        </p:nvSpPr>
        <p:spPr>
          <a:xfrm>
            <a:off x="412253" y="2136338"/>
            <a:ext cx="7976097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ln w="25400">
                  <a:solidFill>
                    <a:schemeClr val="tx1"/>
                  </a:solidFill>
                </a:ln>
                <a:solidFill>
                  <a:srgbClr val="B1DFD5"/>
                </a:solidFill>
              </a:rPr>
              <a:t>But then Mike remembers something important… </a:t>
            </a:r>
          </a:p>
        </p:txBody>
      </p:sp>
    </p:spTree>
    <p:extLst>
      <p:ext uri="{BB962C8B-B14F-4D97-AF65-F5344CB8AC3E}">
        <p14:creationId xmlns:p14="http://schemas.microsoft.com/office/powerpoint/2010/main" val="187105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F5DCF5-1187-A447-ABCA-30EF3AA03225}"/>
              </a:ext>
            </a:extLst>
          </p:cNvPr>
          <p:cNvSpPr txBox="1"/>
          <p:nvPr/>
        </p:nvSpPr>
        <p:spPr>
          <a:xfrm>
            <a:off x="936451" y="1038897"/>
            <a:ext cx="2847976" cy="1015663"/>
          </a:xfrm>
          <a:prstGeom prst="rect">
            <a:avLst/>
          </a:prstGeom>
          <a:solidFill>
            <a:srgbClr val="ACE0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“If I had been a firefighter, I wouldn’t have met my wife!”</a:t>
            </a:r>
            <a:endParaRPr lang="en-GB" sz="2400" dirty="0"/>
          </a:p>
        </p:txBody>
      </p:sp>
      <p:grpSp>
        <p:nvGrpSpPr>
          <p:cNvPr id="4" name="1">
            <a:extLst>
              <a:ext uri="{FF2B5EF4-FFF2-40B4-BE49-F238E27FC236}">
                <a16:creationId xmlns:a16="http://schemas.microsoft.com/office/drawing/2014/main" id="{E12EC241-C08B-D941-B1AD-D40DE6A6F7BC}"/>
              </a:ext>
            </a:extLst>
          </p:cNvPr>
          <p:cNvGrpSpPr/>
          <p:nvPr/>
        </p:nvGrpSpPr>
        <p:grpSpPr>
          <a:xfrm>
            <a:off x="936451" y="1035577"/>
            <a:ext cx="2847976" cy="1018983"/>
            <a:chOff x="1313250" y="3000375"/>
            <a:chExt cx="2734875" cy="12858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590BE96-4D70-064B-BF81-0748D51F6CA8}"/>
                </a:ext>
              </a:extLst>
            </p:cNvPr>
            <p:cNvSpPr/>
            <p:nvPr/>
          </p:nvSpPr>
          <p:spPr>
            <a:xfrm>
              <a:off x="1313250" y="3000375"/>
              <a:ext cx="2734875" cy="1285875"/>
            </a:xfrm>
            <a:prstGeom prst="rect">
              <a:avLst/>
            </a:prstGeom>
            <a:solidFill>
              <a:srgbClr val="AC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5FBF0E8-848C-2B44-874E-4C54A4CD4D66}"/>
                </a:ext>
              </a:extLst>
            </p:cNvPr>
            <p:cNvSpPr txBox="1"/>
            <p:nvPr/>
          </p:nvSpPr>
          <p:spPr>
            <a:xfrm>
              <a:off x="1640961" y="3429000"/>
              <a:ext cx="20794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See sentence</a:t>
              </a:r>
            </a:p>
          </p:txBody>
        </p:sp>
      </p:grpSp>
      <p:pic>
        <p:nvPicPr>
          <p:cNvPr id="7" name="Picture 6" descr="A person wearing a yellow shirt&#10;&#10;Description automatically generated with low confidence">
            <a:extLst>
              <a:ext uri="{FF2B5EF4-FFF2-40B4-BE49-F238E27FC236}">
                <a16:creationId xmlns:a16="http://schemas.microsoft.com/office/drawing/2014/main" id="{119796D0-A860-2C47-804C-9F93A63289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69900" y="1890288"/>
            <a:ext cx="1718450" cy="4372983"/>
          </a:xfrm>
          <a:prstGeom prst="rect">
            <a:avLst/>
          </a:prstGeom>
        </p:spPr>
      </p:pic>
      <p:pic>
        <p:nvPicPr>
          <p:cNvPr id="8" name="Picture 7" descr="A picture containing person, person, suit, wearing&#10;&#10;Description automatically generated">
            <a:extLst>
              <a:ext uri="{FF2B5EF4-FFF2-40B4-BE49-F238E27FC236}">
                <a16:creationId xmlns:a16="http://schemas.microsoft.com/office/drawing/2014/main" id="{7D0D0F9A-1CAE-C64B-AA88-9950C5FCDC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051" y="1979435"/>
            <a:ext cx="1671849" cy="432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7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F5DCF5-1187-A447-ABCA-30EF3AA03225}"/>
              </a:ext>
            </a:extLst>
          </p:cNvPr>
          <p:cNvSpPr txBox="1"/>
          <p:nvPr/>
        </p:nvSpPr>
        <p:spPr>
          <a:xfrm>
            <a:off x="936451" y="1038897"/>
            <a:ext cx="2847976" cy="1015663"/>
          </a:xfrm>
          <a:prstGeom prst="rect">
            <a:avLst/>
          </a:prstGeom>
          <a:solidFill>
            <a:srgbClr val="ACE0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“If I had been a firefighter, I wouldn’t have had my children.”</a:t>
            </a:r>
            <a:endParaRPr lang="en-GB" sz="2800" dirty="0"/>
          </a:p>
        </p:txBody>
      </p:sp>
      <p:grpSp>
        <p:nvGrpSpPr>
          <p:cNvPr id="4" name="1">
            <a:extLst>
              <a:ext uri="{FF2B5EF4-FFF2-40B4-BE49-F238E27FC236}">
                <a16:creationId xmlns:a16="http://schemas.microsoft.com/office/drawing/2014/main" id="{E12EC241-C08B-D941-B1AD-D40DE6A6F7BC}"/>
              </a:ext>
            </a:extLst>
          </p:cNvPr>
          <p:cNvGrpSpPr/>
          <p:nvPr/>
        </p:nvGrpSpPr>
        <p:grpSpPr>
          <a:xfrm>
            <a:off x="936451" y="1038897"/>
            <a:ext cx="2847976" cy="1015663"/>
            <a:chOff x="1313250" y="3000375"/>
            <a:chExt cx="2734875" cy="12858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590BE96-4D70-064B-BF81-0748D51F6CA8}"/>
                </a:ext>
              </a:extLst>
            </p:cNvPr>
            <p:cNvSpPr/>
            <p:nvPr/>
          </p:nvSpPr>
          <p:spPr>
            <a:xfrm>
              <a:off x="1313250" y="3000375"/>
              <a:ext cx="2734875" cy="1285875"/>
            </a:xfrm>
            <a:prstGeom prst="rect">
              <a:avLst/>
            </a:prstGeom>
            <a:solidFill>
              <a:srgbClr val="AC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5FBF0E8-848C-2B44-874E-4C54A4CD4D66}"/>
                </a:ext>
              </a:extLst>
            </p:cNvPr>
            <p:cNvSpPr txBox="1"/>
            <p:nvPr/>
          </p:nvSpPr>
          <p:spPr>
            <a:xfrm>
              <a:off x="1640961" y="3429000"/>
              <a:ext cx="20794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See sentence</a:t>
              </a:r>
            </a:p>
          </p:txBody>
        </p:sp>
      </p:grpSp>
      <p:pic>
        <p:nvPicPr>
          <p:cNvPr id="7" name="Picture 6" descr="A person wearing a yellow shirt&#10;&#10;Description automatically generated with low confidence">
            <a:extLst>
              <a:ext uri="{FF2B5EF4-FFF2-40B4-BE49-F238E27FC236}">
                <a16:creationId xmlns:a16="http://schemas.microsoft.com/office/drawing/2014/main" id="{119796D0-A860-2C47-804C-9F93A63289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69900" y="1890288"/>
            <a:ext cx="1718450" cy="4372983"/>
          </a:xfrm>
          <a:prstGeom prst="rect">
            <a:avLst/>
          </a:prstGeom>
        </p:spPr>
      </p:pic>
      <p:pic>
        <p:nvPicPr>
          <p:cNvPr id="8" name="Picture 7" descr="A picture containing person, person, suit, wearing&#10;&#10;Description automatically generated">
            <a:extLst>
              <a:ext uri="{FF2B5EF4-FFF2-40B4-BE49-F238E27FC236}">
                <a16:creationId xmlns:a16="http://schemas.microsoft.com/office/drawing/2014/main" id="{7D0D0F9A-1CAE-C64B-AA88-9950C5FCDC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051" y="1979435"/>
            <a:ext cx="1671849" cy="43292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FEF10DD-AAB8-914F-9D95-FFF1F4E8FC63}"/>
              </a:ext>
            </a:extLst>
          </p:cNvPr>
          <p:cNvGrpSpPr/>
          <p:nvPr/>
        </p:nvGrpSpPr>
        <p:grpSpPr>
          <a:xfrm>
            <a:off x="636235" y="2050871"/>
            <a:ext cx="3361457" cy="4329291"/>
            <a:chOff x="636235" y="1761781"/>
            <a:chExt cx="3585920" cy="4618382"/>
          </a:xfrm>
        </p:grpSpPr>
        <p:pic>
          <p:nvPicPr>
            <p:cNvPr id="10" name="Picture 9" descr="A person wearing a garment&#10;&#10;Description automatically generated with low confidence">
              <a:extLst>
                <a:ext uri="{FF2B5EF4-FFF2-40B4-BE49-F238E27FC236}">
                  <a16:creationId xmlns:a16="http://schemas.microsoft.com/office/drawing/2014/main" id="{DFE91079-B1CE-1047-9AC3-5720FE8B0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0078" y="1761781"/>
              <a:ext cx="1373383" cy="4585987"/>
            </a:xfrm>
            <a:prstGeom prst="rect">
              <a:avLst/>
            </a:prstGeom>
          </p:spPr>
        </p:pic>
        <p:pic>
          <p:nvPicPr>
            <p:cNvPr id="11" name="Picture 10" descr="A person with a mustache&#10;&#10;Description automatically generated with low confidence">
              <a:extLst>
                <a:ext uri="{FF2B5EF4-FFF2-40B4-BE49-F238E27FC236}">
                  <a16:creationId xmlns:a16="http://schemas.microsoft.com/office/drawing/2014/main" id="{208AA74C-6E6F-F34D-9850-C09F31F8F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235" y="1761781"/>
              <a:ext cx="1413843" cy="4572000"/>
            </a:xfrm>
            <a:prstGeom prst="rect">
              <a:avLst/>
            </a:prstGeom>
          </p:spPr>
        </p:pic>
        <p:pic>
          <p:nvPicPr>
            <p:cNvPr id="12" name="Picture 11" descr="A person in a blue dress&#10;&#10;Description automatically generated with low confidence">
              <a:extLst>
                <a:ext uri="{FF2B5EF4-FFF2-40B4-BE49-F238E27FC236}">
                  <a16:creationId xmlns:a16="http://schemas.microsoft.com/office/drawing/2014/main" id="{E6217A1F-CA26-5241-A777-492E28CC2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4954" y="2203451"/>
              <a:ext cx="1373383" cy="4105274"/>
            </a:xfrm>
            <a:prstGeom prst="rect">
              <a:avLst/>
            </a:prstGeom>
          </p:spPr>
        </p:pic>
        <p:pic>
          <p:nvPicPr>
            <p:cNvPr id="13" name="Picture 12" descr="A picture containing person, person, suit, wearing&#10;&#10;Description automatically generated">
              <a:extLst>
                <a:ext uri="{FF2B5EF4-FFF2-40B4-BE49-F238E27FC236}">
                  <a16:creationId xmlns:a16="http://schemas.microsoft.com/office/drawing/2014/main" id="{4EA001AD-76CA-C14C-9140-F347B20D7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528092" y="2132013"/>
              <a:ext cx="1694063" cy="4248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559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yellow shirt&#10;&#10;Description automatically generated with low confidence">
            <a:extLst>
              <a:ext uri="{FF2B5EF4-FFF2-40B4-BE49-F238E27FC236}">
                <a16:creationId xmlns:a16="http://schemas.microsoft.com/office/drawing/2014/main" id="{2808271E-9EF5-7F47-AC18-6837B3A0F2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69900" y="1890288"/>
            <a:ext cx="1718450" cy="43729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815105-0797-BA46-A27F-6279778E5A37}"/>
              </a:ext>
            </a:extLst>
          </p:cNvPr>
          <p:cNvSpPr txBox="1"/>
          <p:nvPr/>
        </p:nvSpPr>
        <p:spPr>
          <a:xfrm>
            <a:off x="936451" y="1038897"/>
            <a:ext cx="2847976" cy="1323439"/>
          </a:xfrm>
          <a:prstGeom prst="rect">
            <a:avLst/>
          </a:prstGeom>
          <a:solidFill>
            <a:srgbClr val="ACE0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“If I had been a firefighter, I wouldn’t have travelled the city in my bus.”</a:t>
            </a:r>
            <a:endParaRPr lang="en-GB" sz="2400" dirty="0"/>
          </a:p>
        </p:txBody>
      </p:sp>
      <p:grpSp>
        <p:nvGrpSpPr>
          <p:cNvPr id="5" name="1">
            <a:extLst>
              <a:ext uri="{FF2B5EF4-FFF2-40B4-BE49-F238E27FC236}">
                <a16:creationId xmlns:a16="http://schemas.microsoft.com/office/drawing/2014/main" id="{0C7CFF00-6F96-8E43-BEC6-FF2D7CE45279}"/>
              </a:ext>
            </a:extLst>
          </p:cNvPr>
          <p:cNvGrpSpPr/>
          <p:nvPr/>
        </p:nvGrpSpPr>
        <p:grpSpPr>
          <a:xfrm>
            <a:off x="936451" y="1038897"/>
            <a:ext cx="2847976" cy="1323439"/>
            <a:chOff x="1313250" y="3000375"/>
            <a:chExt cx="2734875" cy="12858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B58E3D8-FFA9-C643-9E96-FC5FCBA9B224}"/>
                </a:ext>
              </a:extLst>
            </p:cNvPr>
            <p:cNvSpPr/>
            <p:nvPr/>
          </p:nvSpPr>
          <p:spPr>
            <a:xfrm>
              <a:off x="1313250" y="3000375"/>
              <a:ext cx="2734875" cy="1285875"/>
            </a:xfrm>
            <a:prstGeom prst="rect">
              <a:avLst/>
            </a:prstGeom>
            <a:solidFill>
              <a:srgbClr val="AC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DC43C5-02A1-8547-99EC-566AE11C4E61}"/>
                </a:ext>
              </a:extLst>
            </p:cNvPr>
            <p:cNvSpPr txBox="1"/>
            <p:nvPr/>
          </p:nvSpPr>
          <p:spPr>
            <a:xfrm>
              <a:off x="1640961" y="3429000"/>
              <a:ext cx="20794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See sentence</a:t>
              </a:r>
            </a:p>
          </p:txBody>
        </p:sp>
      </p:grpSp>
      <p:pic>
        <p:nvPicPr>
          <p:cNvPr id="8" name="Picture 7" descr="A double decker bus&#10;&#10;Description automatically generated with medium confidence">
            <a:extLst>
              <a:ext uri="{FF2B5EF4-FFF2-40B4-BE49-F238E27FC236}">
                <a16:creationId xmlns:a16="http://schemas.microsoft.com/office/drawing/2014/main" id="{A29A2609-C694-A946-BAF5-A3124D8FE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9" y="2728426"/>
            <a:ext cx="4602862" cy="389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9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light, traffic&#10;&#10;Description automatically generated">
            <a:extLst>
              <a:ext uri="{FF2B5EF4-FFF2-40B4-BE49-F238E27FC236}">
                <a16:creationId xmlns:a16="http://schemas.microsoft.com/office/drawing/2014/main" id="{BCC8222B-1D1F-9A46-96FA-2CAC41EAD9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791" y="413208"/>
            <a:ext cx="8332418" cy="5888709"/>
          </a:xfrm>
          <a:prstGeom prst="rect">
            <a:avLst/>
          </a:prstGeom>
        </p:spPr>
      </p:pic>
      <p:pic>
        <p:nvPicPr>
          <p:cNvPr id="3" name="Picture 2" descr="A person wearing a yellow shirt&#10;&#10;Description automatically generated with low confidence">
            <a:extLst>
              <a:ext uri="{FF2B5EF4-FFF2-40B4-BE49-F238E27FC236}">
                <a16:creationId xmlns:a16="http://schemas.microsoft.com/office/drawing/2014/main" id="{633855BF-D50B-594B-8B49-FD71D50F41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69900" y="1890288"/>
            <a:ext cx="1718450" cy="4372983"/>
          </a:xfrm>
          <a:prstGeom prst="rect">
            <a:avLst/>
          </a:prstGeom>
        </p:spPr>
      </p:pic>
      <p:pic>
        <p:nvPicPr>
          <p:cNvPr id="4" name="Picture 3" descr="A picture containing person, person, suit, wearing&#10;&#10;Description automatically generated">
            <a:extLst>
              <a:ext uri="{FF2B5EF4-FFF2-40B4-BE49-F238E27FC236}">
                <a16:creationId xmlns:a16="http://schemas.microsoft.com/office/drawing/2014/main" id="{74C8A88A-CE4D-7443-AD0E-2C5B547C7E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051" y="1979435"/>
            <a:ext cx="1671849" cy="43292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E4E14CC-01F6-3947-82C1-6180E23AA4E8}"/>
              </a:ext>
            </a:extLst>
          </p:cNvPr>
          <p:cNvGrpSpPr/>
          <p:nvPr/>
        </p:nvGrpSpPr>
        <p:grpSpPr>
          <a:xfrm>
            <a:off x="636235" y="2050871"/>
            <a:ext cx="3361457" cy="4329291"/>
            <a:chOff x="636235" y="1761781"/>
            <a:chExt cx="3585920" cy="4618382"/>
          </a:xfrm>
        </p:grpSpPr>
        <p:pic>
          <p:nvPicPr>
            <p:cNvPr id="6" name="Picture 5" descr="A person wearing a garment&#10;&#10;Description automatically generated with low confidence">
              <a:extLst>
                <a:ext uri="{FF2B5EF4-FFF2-40B4-BE49-F238E27FC236}">
                  <a16:creationId xmlns:a16="http://schemas.microsoft.com/office/drawing/2014/main" id="{39678DCB-B27A-2348-8A66-CCCC3A55B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0078" y="1761781"/>
              <a:ext cx="1373383" cy="4585987"/>
            </a:xfrm>
            <a:prstGeom prst="rect">
              <a:avLst/>
            </a:prstGeom>
          </p:spPr>
        </p:pic>
        <p:pic>
          <p:nvPicPr>
            <p:cNvPr id="7" name="Picture 6" descr="A person with a mustache&#10;&#10;Description automatically generated with low confidence">
              <a:extLst>
                <a:ext uri="{FF2B5EF4-FFF2-40B4-BE49-F238E27FC236}">
                  <a16:creationId xmlns:a16="http://schemas.microsoft.com/office/drawing/2014/main" id="{868EEA4C-2EEF-E346-B337-178045B38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235" y="1761781"/>
              <a:ext cx="1413843" cy="4572000"/>
            </a:xfrm>
            <a:prstGeom prst="rect">
              <a:avLst/>
            </a:prstGeom>
          </p:spPr>
        </p:pic>
        <p:pic>
          <p:nvPicPr>
            <p:cNvPr id="8" name="Picture 7" descr="A person in a blue dress&#10;&#10;Description automatically generated with low confidence">
              <a:extLst>
                <a:ext uri="{FF2B5EF4-FFF2-40B4-BE49-F238E27FC236}">
                  <a16:creationId xmlns:a16="http://schemas.microsoft.com/office/drawing/2014/main" id="{6E0AE10B-F5A5-FC4E-80F2-D79037633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4954" y="2203451"/>
              <a:ext cx="1373383" cy="4105274"/>
            </a:xfrm>
            <a:prstGeom prst="rect">
              <a:avLst/>
            </a:prstGeom>
          </p:spPr>
        </p:pic>
        <p:pic>
          <p:nvPicPr>
            <p:cNvPr id="9" name="Picture 8" descr="A picture containing person, person, suit, wearing&#10;&#10;Description automatically generated">
              <a:extLst>
                <a:ext uri="{FF2B5EF4-FFF2-40B4-BE49-F238E27FC236}">
                  <a16:creationId xmlns:a16="http://schemas.microsoft.com/office/drawing/2014/main" id="{0E162D68-B769-4041-A034-2E4F42D4A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528092" y="2132013"/>
              <a:ext cx="1694063" cy="424815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A663DEC-B07B-C94A-8562-0CFD998458FF}"/>
              </a:ext>
            </a:extLst>
          </p:cNvPr>
          <p:cNvSpPr txBox="1"/>
          <p:nvPr/>
        </p:nvSpPr>
        <p:spPr>
          <a:xfrm>
            <a:off x="466725" y="765175"/>
            <a:ext cx="8191500" cy="400110"/>
          </a:xfrm>
          <a:prstGeom prst="rect">
            <a:avLst/>
          </a:prstGeom>
          <a:solidFill>
            <a:srgbClr val="ACE0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Mike hugged his wife and had a great retirement party.</a:t>
            </a:r>
            <a:endParaRPr lang="en-GB" sz="2400" dirty="0"/>
          </a:p>
        </p:txBody>
      </p:sp>
      <p:pic>
        <p:nvPicPr>
          <p:cNvPr id="11" name="Picture 10" descr="A picture containing text, person, dark&#10;&#10;Description automatically generated">
            <a:extLst>
              <a:ext uri="{FF2B5EF4-FFF2-40B4-BE49-F238E27FC236}">
                <a16:creationId xmlns:a16="http://schemas.microsoft.com/office/drawing/2014/main" id="{5747F341-A635-6940-8DC6-0EEE56BA15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451" y="1400492"/>
            <a:ext cx="911777" cy="2607142"/>
          </a:xfrm>
          <a:prstGeom prst="rect">
            <a:avLst/>
          </a:prstGeom>
        </p:spPr>
      </p:pic>
      <p:pic>
        <p:nvPicPr>
          <p:cNvPr id="13" name="Picture 12" descr="A picture containing cat, domestic cat&#10;&#10;Description automatically generated">
            <a:extLst>
              <a:ext uri="{FF2B5EF4-FFF2-40B4-BE49-F238E27FC236}">
                <a16:creationId xmlns:a16="http://schemas.microsoft.com/office/drawing/2014/main" id="{094D258B-BD7A-904F-8B3D-E54328B091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212" y="4461037"/>
            <a:ext cx="565495" cy="69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9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8DF2FC-A5F2-0F42-9B22-D42FE6C33503}"/>
              </a:ext>
            </a:extLst>
          </p:cNvPr>
          <p:cNvSpPr txBox="1"/>
          <p:nvPr/>
        </p:nvSpPr>
        <p:spPr>
          <a:xfrm>
            <a:off x="469127" y="765175"/>
            <a:ext cx="8197049" cy="400110"/>
          </a:xfrm>
          <a:prstGeom prst="rect">
            <a:avLst/>
          </a:prstGeom>
          <a:solidFill>
            <a:srgbClr val="ACE0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Can you remember the sentences?</a:t>
            </a:r>
            <a:endParaRPr lang="en-GB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7302DB-627A-F74D-BCEE-D9E8C0BB60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27" y="1775111"/>
            <a:ext cx="2695686" cy="2304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EA4261-9B82-C443-9712-36EDF0D46F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9808" y="1775111"/>
            <a:ext cx="2695686" cy="2304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3F06C9-EAAE-8F4D-B8BB-25250AFC80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5494" y="1775111"/>
            <a:ext cx="2695686" cy="2304006"/>
          </a:xfrm>
          <a:prstGeom prst="rect">
            <a:avLst/>
          </a:prstGeom>
        </p:spPr>
      </p:pic>
      <p:pic>
        <p:nvPicPr>
          <p:cNvPr id="8" name="Picture 7" descr="A picture containing person, hand&#10;&#10;Description automatically generated">
            <a:extLst>
              <a:ext uri="{FF2B5EF4-FFF2-40B4-BE49-F238E27FC236}">
                <a16:creationId xmlns:a16="http://schemas.microsoft.com/office/drawing/2014/main" id="{D755E778-DAB1-FD49-A6E1-0ABD775DF8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74028">
            <a:off x="1456911" y="1965353"/>
            <a:ext cx="1014044" cy="15491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22DBFB-7FF2-B449-9220-FF55CE1ABE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1541" y="2056665"/>
            <a:ext cx="1420918" cy="11000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2978C2-841D-E147-A285-860F7402D8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2072" y="2015260"/>
            <a:ext cx="1948668" cy="1561559"/>
          </a:xfrm>
          <a:prstGeom prst="rect">
            <a:avLst/>
          </a:prstGeom>
        </p:spPr>
      </p:pic>
      <p:pic>
        <p:nvPicPr>
          <p:cNvPr id="11" name="Picture 10" descr="A picture containing cat, domestic cat&#10;&#10;Description automatically generated">
            <a:extLst>
              <a:ext uri="{FF2B5EF4-FFF2-40B4-BE49-F238E27FC236}">
                <a16:creationId xmlns:a16="http://schemas.microsoft.com/office/drawing/2014/main" id="{DFF12F02-B62B-3640-8E10-D8BDFF660DA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80059" y="2164000"/>
            <a:ext cx="476347" cy="584373"/>
          </a:xfrm>
          <a:prstGeom prst="rect">
            <a:avLst/>
          </a:prstGeom>
        </p:spPr>
      </p:pic>
      <p:grpSp>
        <p:nvGrpSpPr>
          <p:cNvPr id="12" name="1">
            <a:extLst>
              <a:ext uri="{FF2B5EF4-FFF2-40B4-BE49-F238E27FC236}">
                <a16:creationId xmlns:a16="http://schemas.microsoft.com/office/drawing/2014/main" id="{5239A621-3B5E-0E43-8DC9-4E39003506EB}"/>
              </a:ext>
            </a:extLst>
          </p:cNvPr>
          <p:cNvGrpSpPr/>
          <p:nvPr/>
        </p:nvGrpSpPr>
        <p:grpSpPr>
          <a:xfrm>
            <a:off x="1218414" y="4591690"/>
            <a:ext cx="1197112" cy="428317"/>
            <a:chOff x="1313250" y="3000375"/>
            <a:chExt cx="2734875" cy="12858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8144405-BC8D-7242-9E40-F08DF37AD488}"/>
                </a:ext>
              </a:extLst>
            </p:cNvPr>
            <p:cNvSpPr/>
            <p:nvPr/>
          </p:nvSpPr>
          <p:spPr>
            <a:xfrm>
              <a:off x="1313250" y="3000375"/>
              <a:ext cx="2734875" cy="1285875"/>
            </a:xfrm>
            <a:prstGeom prst="rect">
              <a:avLst/>
            </a:prstGeom>
            <a:solidFill>
              <a:srgbClr val="AC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C0F137-11FC-F94A-9B39-008EC3757AF2}"/>
                </a:ext>
              </a:extLst>
            </p:cNvPr>
            <p:cNvSpPr txBox="1"/>
            <p:nvPr/>
          </p:nvSpPr>
          <p:spPr>
            <a:xfrm>
              <a:off x="1640961" y="3095856"/>
              <a:ext cx="2079453" cy="466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Help!</a:t>
              </a:r>
            </a:p>
          </p:txBody>
        </p:sp>
      </p:grpSp>
      <p:grpSp>
        <p:nvGrpSpPr>
          <p:cNvPr id="15" name="2">
            <a:extLst>
              <a:ext uri="{FF2B5EF4-FFF2-40B4-BE49-F238E27FC236}">
                <a16:creationId xmlns:a16="http://schemas.microsoft.com/office/drawing/2014/main" id="{91E6A04D-4997-944F-8B35-6BBC9C847059}"/>
              </a:ext>
            </a:extLst>
          </p:cNvPr>
          <p:cNvGrpSpPr/>
          <p:nvPr/>
        </p:nvGrpSpPr>
        <p:grpSpPr>
          <a:xfrm>
            <a:off x="3898004" y="4591689"/>
            <a:ext cx="1197112" cy="428317"/>
            <a:chOff x="1313250" y="3000375"/>
            <a:chExt cx="2734875" cy="128587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8999C80-BD54-7146-8FBA-105B7E1D741C}"/>
                </a:ext>
              </a:extLst>
            </p:cNvPr>
            <p:cNvSpPr/>
            <p:nvPr/>
          </p:nvSpPr>
          <p:spPr>
            <a:xfrm>
              <a:off x="1313250" y="3000375"/>
              <a:ext cx="2734875" cy="1285875"/>
            </a:xfrm>
            <a:prstGeom prst="rect">
              <a:avLst/>
            </a:prstGeom>
            <a:solidFill>
              <a:srgbClr val="AC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B0D4BE-8E1B-0340-B095-98BCCF6C3E71}"/>
                </a:ext>
              </a:extLst>
            </p:cNvPr>
            <p:cNvSpPr txBox="1"/>
            <p:nvPr/>
          </p:nvSpPr>
          <p:spPr>
            <a:xfrm>
              <a:off x="1640961" y="3095856"/>
              <a:ext cx="2079453" cy="466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Help!</a:t>
              </a:r>
            </a:p>
          </p:txBody>
        </p:sp>
      </p:grpSp>
      <p:grpSp>
        <p:nvGrpSpPr>
          <p:cNvPr id="18" name="3">
            <a:extLst>
              <a:ext uri="{FF2B5EF4-FFF2-40B4-BE49-F238E27FC236}">
                <a16:creationId xmlns:a16="http://schemas.microsoft.com/office/drawing/2014/main" id="{1C89CEB1-2182-C44C-8D99-F7A050B5C589}"/>
              </a:ext>
            </a:extLst>
          </p:cNvPr>
          <p:cNvGrpSpPr/>
          <p:nvPr/>
        </p:nvGrpSpPr>
        <p:grpSpPr>
          <a:xfrm>
            <a:off x="6641204" y="4599641"/>
            <a:ext cx="1197112" cy="428317"/>
            <a:chOff x="1313250" y="3000375"/>
            <a:chExt cx="2734875" cy="128587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E24E174-5138-E94D-9CA2-407820016278}"/>
                </a:ext>
              </a:extLst>
            </p:cNvPr>
            <p:cNvSpPr/>
            <p:nvPr/>
          </p:nvSpPr>
          <p:spPr>
            <a:xfrm>
              <a:off x="1313250" y="3000375"/>
              <a:ext cx="2734875" cy="1285875"/>
            </a:xfrm>
            <a:prstGeom prst="rect">
              <a:avLst/>
            </a:prstGeom>
            <a:solidFill>
              <a:srgbClr val="AC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D17DC97-AB50-9C45-AF96-5ADD0D5065DF}"/>
                </a:ext>
              </a:extLst>
            </p:cNvPr>
            <p:cNvSpPr txBox="1"/>
            <p:nvPr/>
          </p:nvSpPr>
          <p:spPr>
            <a:xfrm>
              <a:off x="1640961" y="3095856"/>
              <a:ext cx="2079453" cy="466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Help!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808F92A-295C-E64D-8424-E60B2FCD624F}"/>
              </a:ext>
            </a:extLst>
          </p:cNvPr>
          <p:cNvSpPr txBox="1"/>
          <p:nvPr/>
        </p:nvSpPr>
        <p:spPr>
          <a:xfrm>
            <a:off x="721726" y="4351582"/>
            <a:ext cx="21904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“If I had been a firefighter, I would have worn a firefighter’s uniform.”</a:t>
            </a:r>
            <a:endParaRPr lang="en-GB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1D3250-3CDD-0743-9A76-7A0052DABC1D}"/>
              </a:ext>
            </a:extLst>
          </p:cNvPr>
          <p:cNvSpPr txBox="1"/>
          <p:nvPr/>
        </p:nvSpPr>
        <p:spPr>
          <a:xfrm>
            <a:off x="3589978" y="4360671"/>
            <a:ext cx="18131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“If I had been a firefighter, I would have rescued people.”</a:t>
            </a:r>
            <a:endParaRPr lang="en-GB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F0FF9E-8C5C-0040-83F6-BD073BF69342}"/>
              </a:ext>
            </a:extLst>
          </p:cNvPr>
          <p:cNvSpPr txBox="1"/>
          <p:nvPr/>
        </p:nvSpPr>
        <p:spPr>
          <a:xfrm>
            <a:off x="6322813" y="4351582"/>
            <a:ext cx="17037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“If I had been a firefighter, I would have helped animals.”</a:t>
            </a:r>
          </a:p>
        </p:txBody>
      </p:sp>
    </p:spTree>
    <p:extLst>
      <p:ext uri="{BB962C8B-B14F-4D97-AF65-F5344CB8AC3E}">
        <p14:creationId xmlns:p14="http://schemas.microsoft.com/office/powerpoint/2010/main" val="114794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8DF2FC-A5F2-0F42-9B22-D42FE6C33503}"/>
              </a:ext>
            </a:extLst>
          </p:cNvPr>
          <p:cNvSpPr txBox="1"/>
          <p:nvPr/>
        </p:nvSpPr>
        <p:spPr>
          <a:xfrm>
            <a:off x="469127" y="765175"/>
            <a:ext cx="8197049" cy="400110"/>
          </a:xfrm>
          <a:prstGeom prst="rect">
            <a:avLst/>
          </a:prstGeom>
          <a:solidFill>
            <a:srgbClr val="ACE0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Can you remember the sentences?</a:t>
            </a:r>
            <a:endParaRPr lang="en-GB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7302DB-627A-F74D-BCEE-D9E8C0BB60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27" y="1775111"/>
            <a:ext cx="2695686" cy="2304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EA4261-9B82-C443-9712-36EDF0D46F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9808" y="1775111"/>
            <a:ext cx="2695686" cy="2304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3F06C9-EAAE-8F4D-B8BB-25250AFC80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5494" y="1775111"/>
            <a:ext cx="2695686" cy="2304006"/>
          </a:xfrm>
          <a:prstGeom prst="rect">
            <a:avLst/>
          </a:prstGeom>
        </p:spPr>
      </p:pic>
      <p:pic>
        <p:nvPicPr>
          <p:cNvPr id="12" name="Picture 11" descr="A picture containing person, sport&#10;&#10;Description automatically generated">
            <a:extLst>
              <a:ext uri="{FF2B5EF4-FFF2-40B4-BE49-F238E27FC236}">
                <a16:creationId xmlns:a16="http://schemas.microsoft.com/office/drawing/2014/main" id="{98D7D828-0CEE-F749-80AB-4F743FC670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9429" y="1847951"/>
            <a:ext cx="1547890" cy="15096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1CFD21-359F-9A4B-949A-07D27469CC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8417" y="2060661"/>
            <a:ext cx="827165" cy="12969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E1EFD5-AA8A-E641-8791-0CF6785A04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0967" y="2197104"/>
            <a:ext cx="1889691" cy="1024016"/>
          </a:xfrm>
          <a:prstGeom prst="rect">
            <a:avLst/>
          </a:prstGeom>
        </p:spPr>
      </p:pic>
      <p:grpSp>
        <p:nvGrpSpPr>
          <p:cNvPr id="24" name="1">
            <a:extLst>
              <a:ext uri="{FF2B5EF4-FFF2-40B4-BE49-F238E27FC236}">
                <a16:creationId xmlns:a16="http://schemas.microsoft.com/office/drawing/2014/main" id="{D9BD067A-2866-3546-B127-9169CDA38370}"/>
              </a:ext>
            </a:extLst>
          </p:cNvPr>
          <p:cNvGrpSpPr/>
          <p:nvPr/>
        </p:nvGrpSpPr>
        <p:grpSpPr>
          <a:xfrm>
            <a:off x="1218414" y="4591690"/>
            <a:ext cx="1197112" cy="428317"/>
            <a:chOff x="1313250" y="3000375"/>
            <a:chExt cx="2734875" cy="128587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E51A8C0-F494-DF44-8893-97E195DF4B0D}"/>
                </a:ext>
              </a:extLst>
            </p:cNvPr>
            <p:cNvSpPr/>
            <p:nvPr/>
          </p:nvSpPr>
          <p:spPr>
            <a:xfrm>
              <a:off x="1313250" y="3000375"/>
              <a:ext cx="2734875" cy="1285875"/>
            </a:xfrm>
            <a:prstGeom prst="rect">
              <a:avLst/>
            </a:prstGeom>
            <a:solidFill>
              <a:srgbClr val="AC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D6395A0-B92F-664E-BEF1-3E25FA230856}"/>
                </a:ext>
              </a:extLst>
            </p:cNvPr>
            <p:cNvSpPr txBox="1"/>
            <p:nvPr/>
          </p:nvSpPr>
          <p:spPr>
            <a:xfrm>
              <a:off x="1640961" y="3095856"/>
              <a:ext cx="2079453" cy="466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Help!</a:t>
              </a:r>
            </a:p>
          </p:txBody>
        </p:sp>
      </p:grpSp>
      <p:grpSp>
        <p:nvGrpSpPr>
          <p:cNvPr id="27" name="2">
            <a:extLst>
              <a:ext uri="{FF2B5EF4-FFF2-40B4-BE49-F238E27FC236}">
                <a16:creationId xmlns:a16="http://schemas.microsoft.com/office/drawing/2014/main" id="{C0B36390-6EFB-4E45-9235-B583265EC319}"/>
              </a:ext>
            </a:extLst>
          </p:cNvPr>
          <p:cNvGrpSpPr/>
          <p:nvPr/>
        </p:nvGrpSpPr>
        <p:grpSpPr>
          <a:xfrm>
            <a:off x="3898004" y="4591689"/>
            <a:ext cx="1197112" cy="428317"/>
            <a:chOff x="1313250" y="3000375"/>
            <a:chExt cx="2734875" cy="128587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57C7A18-9D98-0B4F-98D3-8B0A73BF54EB}"/>
                </a:ext>
              </a:extLst>
            </p:cNvPr>
            <p:cNvSpPr/>
            <p:nvPr/>
          </p:nvSpPr>
          <p:spPr>
            <a:xfrm>
              <a:off x="1313250" y="3000375"/>
              <a:ext cx="2734875" cy="1285875"/>
            </a:xfrm>
            <a:prstGeom prst="rect">
              <a:avLst/>
            </a:prstGeom>
            <a:solidFill>
              <a:srgbClr val="AC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2B59573-75DD-354B-ADB9-FB57DCB489A8}"/>
                </a:ext>
              </a:extLst>
            </p:cNvPr>
            <p:cNvSpPr txBox="1"/>
            <p:nvPr/>
          </p:nvSpPr>
          <p:spPr>
            <a:xfrm>
              <a:off x="1640961" y="3095856"/>
              <a:ext cx="2079453" cy="466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Help!</a:t>
              </a:r>
            </a:p>
          </p:txBody>
        </p:sp>
      </p:grpSp>
      <p:grpSp>
        <p:nvGrpSpPr>
          <p:cNvPr id="30" name="3">
            <a:extLst>
              <a:ext uri="{FF2B5EF4-FFF2-40B4-BE49-F238E27FC236}">
                <a16:creationId xmlns:a16="http://schemas.microsoft.com/office/drawing/2014/main" id="{5AED43E0-FEEA-4F42-899C-49267D32EFF7}"/>
              </a:ext>
            </a:extLst>
          </p:cNvPr>
          <p:cNvGrpSpPr/>
          <p:nvPr/>
        </p:nvGrpSpPr>
        <p:grpSpPr>
          <a:xfrm>
            <a:off x="6641204" y="4599641"/>
            <a:ext cx="1197112" cy="428317"/>
            <a:chOff x="1313250" y="3000375"/>
            <a:chExt cx="2734875" cy="128587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795BA2F-C047-BA4C-9948-37678B289576}"/>
                </a:ext>
              </a:extLst>
            </p:cNvPr>
            <p:cNvSpPr/>
            <p:nvPr/>
          </p:nvSpPr>
          <p:spPr>
            <a:xfrm>
              <a:off x="1313250" y="3000375"/>
              <a:ext cx="2734875" cy="1285875"/>
            </a:xfrm>
            <a:prstGeom prst="rect">
              <a:avLst/>
            </a:prstGeom>
            <a:solidFill>
              <a:srgbClr val="AC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35CAF85-937E-ED4F-82AA-DD4826557D93}"/>
                </a:ext>
              </a:extLst>
            </p:cNvPr>
            <p:cNvSpPr txBox="1"/>
            <p:nvPr/>
          </p:nvSpPr>
          <p:spPr>
            <a:xfrm>
              <a:off x="1640961" y="3095856"/>
              <a:ext cx="2079453" cy="466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Help!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10A012D-62F7-8348-ADF1-B62735C41959}"/>
              </a:ext>
            </a:extLst>
          </p:cNvPr>
          <p:cNvSpPr txBox="1"/>
          <p:nvPr/>
        </p:nvSpPr>
        <p:spPr>
          <a:xfrm>
            <a:off x="721726" y="4351582"/>
            <a:ext cx="21904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“If I had been a firefighter, I would have used a water hose.”</a:t>
            </a:r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67220F1-4B24-514C-964F-44160E570976}"/>
              </a:ext>
            </a:extLst>
          </p:cNvPr>
          <p:cNvSpPr txBox="1"/>
          <p:nvPr/>
        </p:nvSpPr>
        <p:spPr>
          <a:xfrm>
            <a:off x="3589978" y="4360671"/>
            <a:ext cx="18131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“If I had been a firefighter, I would have got an award.”</a:t>
            </a:r>
            <a:endParaRPr lang="en-GB" sz="2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963690-F9FE-0344-A0A4-CBA58CA782F8}"/>
              </a:ext>
            </a:extLst>
          </p:cNvPr>
          <p:cNvSpPr txBox="1"/>
          <p:nvPr/>
        </p:nvSpPr>
        <p:spPr>
          <a:xfrm>
            <a:off x="6282391" y="4351582"/>
            <a:ext cx="19147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“If I had been a firefighter, I would have driven a fire truck.”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06238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light, traffic&#10;&#10;Description automatically generated">
            <a:extLst>
              <a:ext uri="{FF2B5EF4-FFF2-40B4-BE49-F238E27FC236}">
                <a16:creationId xmlns:a16="http://schemas.microsoft.com/office/drawing/2014/main" id="{0803DC47-1454-0140-8226-5431FB595B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791" y="413208"/>
            <a:ext cx="8332418" cy="5888709"/>
          </a:xfrm>
          <a:prstGeom prst="rect">
            <a:avLst/>
          </a:prstGeom>
        </p:spPr>
      </p:pic>
      <p:pic>
        <p:nvPicPr>
          <p:cNvPr id="18" name="Picture 17" descr="A picture containing standing, posing&#10;&#10;Description automatically generated">
            <a:extLst>
              <a:ext uri="{FF2B5EF4-FFF2-40B4-BE49-F238E27FC236}">
                <a16:creationId xmlns:a16="http://schemas.microsoft.com/office/drawing/2014/main" id="{1DB5A588-0C98-A244-8EDA-517CBCF782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0"/>
          <a:stretch/>
        </p:blipFill>
        <p:spPr>
          <a:xfrm>
            <a:off x="1126246" y="1075765"/>
            <a:ext cx="1802801" cy="5096769"/>
          </a:xfrm>
          <a:prstGeom prst="rect">
            <a:avLst/>
          </a:prstGeom>
        </p:spPr>
      </p:pic>
      <p:pic>
        <p:nvPicPr>
          <p:cNvPr id="5" name="Picture 4" descr="A person wearing a dress&#10;&#10;Description automatically generated with medium confidence">
            <a:extLst>
              <a:ext uri="{FF2B5EF4-FFF2-40B4-BE49-F238E27FC236}">
                <a16:creationId xmlns:a16="http://schemas.microsoft.com/office/drawing/2014/main" id="{D02C1162-0DA3-7C43-9D35-A97DB42106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619" y="1561042"/>
            <a:ext cx="1389272" cy="3966496"/>
          </a:xfrm>
          <a:prstGeom prst="rect">
            <a:avLst/>
          </a:prstGeom>
        </p:spPr>
      </p:pic>
      <p:pic>
        <p:nvPicPr>
          <p:cNvPr id="9" name="Picture 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8E180F94-159A-5443-BE09-3A1ACB4A3E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68" y="1573218"/>
            <a:ext cx="3375753" cy="43687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09D653-CAFC-0F41-B399-DA270A6E058E}"/>
              </a:ext>
            </a:extLst>
          </p:cNvPr>
          <p:cNvSpPr txBox="1"/>
          <p:nvPr/>
        </p:nvSpPr>
        <p:spPr>
          <a:xfrm>
            <a:off x="3680178" y="5566268"/>
            <a:ext cx="5014383" cy="833663"/>
          </a:xfrm>
          <a:prstGeom prst="rect">
            <a:avLst/>
          </a:prstGeom>
          <a:solidFill>
            <a:schemeClr val="bg1"/>
          </a:solidFill>
          <a:ln w="31750">
            <a:solidFill>
              <a:srgbClr val="6ECAC9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r>
              <a:rPr lang="en-GB" sz="2000" dirty="0"/>
              <a:t>This is Mike. Mike is 70 years old. This is his retirement party. </a:t>
            </a:r>
            <a:endParaRPr lang="en-US" sz="2000" dirty="0"/>
          </a:p>
        </p:txBody>
      </p:sp>
      <p:pic>
        <p:nvPicPr>
          <p:cNvPr id="14" name="Picture 13" descr="A picture containing text, person, dark&#10;&#10;Description automatically generated">
            <a:extLst>
              <a:ext uri="{FF2B5EF4-FFF2-40B4-BE49-F238E27FC236}">
                <a16:creationId xmlns:a16="http://schemas.microsoft.com/office/drawing/2014/main" id="{B56F5C29-E1B0-B143-BD7D-5303C3FF1C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230" y="623524"/>
            <a:ext cx="1142767" cy="3267635"/>
          </a:xfrm>
          <a:prstGeom prst="rect">
            <a:avLst/>
          </a:prstGeom>
        </p:spPr>
      </p:pic>
      <p:pic>
        <p:nvPicPr>
          <p:cNvPr id="16" name="Picture 15" descr="A picture containing cat, domestic cat&#10;&#10;Description automatically generated">
            <a:extLst>
              <a:ext uri="{FF2B5EF4-FFF2-40B4-BE49-F238E27FC236}">
                <a16:creationId xmlns:a16="http://schemas.microsoft.com/office/drawing/2014/main" id="{26104A48-92E6-7B4C-9741-FDACEFEA33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685" y="3544290"/>
            <a:ext cx="565495" cy="693738"/>
          </a:xfrm>
          <a:prstGeom prst="rect">
            <a:avLst/>
          </a:prstGeom>
        </p:spPr>
      </p:pic>
      <p:pic>
        <p:nvPicPr>
          <p:cNvPr id="20" name="Picture 19" descr="A picture containing person, person, suit, wearing&#10;&#10;Description automatically generated">
            <a:extLst>
              <a:ext uri="{FF2B5EF4-FFF2-40B4-BE49-F238E27FC236}">
                <a16:creationId xmlns:a16="http://schemas.microsoft.com/office/drawing/2014/main" id="{F6CCD802-7955-004F-BFD1-C7CF9CC452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92" y="1573218"/>
            <a:ext cx="1542280" cy="399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8DF2FC-A5F2-0F42-9B22-D42FE6C33503}"/>
              </a:ext>
            </a:extLst>
          </p:cNvPr>
          <p:cNvSpPr txBox="1"/>
          <p:nvPr/>
        </p:nvSpPr>
        <p:spPr>
          <a:xfrm>
            <a:off x="469127" y="765175"/>
            <a:ext cx="8197049" cy="400110"/>
          </a:xfrm>
          <a:prstGeom prst="rect">
            <a:avLst/>
          </a:prstGeom>
          <a:solidFill>
            <a:srgbClr val="ACE0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Can you remember the sentences?</a:t>
            </a:r>
            <a:endParaRPr lang="en-GB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7302DB-627A-F74D-BCEE-D9E8C0BB60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27" y="1775111"/>
            <a:ext cx="2695686" cy="2304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EA4261-9B82-C443-9712-36EDF0D46F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9808" y="1775111"/>
            <a:ext cx="2695686" cy="2304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3F06C9-EAAE-8F4D-B8BB-25250AFC80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5494" y="1775111"/>
            <a:ext cx="2695686" cy="2304006"/>
          </a:xfrm>
          <a:prstGeom prst="rect">
            <a:avLst/>
          </a:prstGeom>
        </p:spPr>
      </p:pic>
      <p:pic>
        <p:nvPicPr>
          <p:cNvPr id="9" name="Picture 8" descr="A picture containing person, person, suit, wearing&#10;&#10;Description automatically generated">
            <a:extLst>
              <a:ext uri="{FF2B5EF4-FFF2-40B4-BE49-F238E27FC236}">
                <a16:creationId xmlns:a16="http://schemas.microsoft.com/office/drawing/2014/main" id="{85F3E852-CDBF-4340-8EC2-DE84C828CC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5773" y="1960586"/>
            <a:ext cx="1122394" cy="132414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AF4731-192E-5945-B1FC-2BF68935AAB6}"/>
              </a:ext>
            </a:extLst>
          </p:cNvPr>
          <p:cNvGrpSpPr/>
          <p:nvPr/>
        </p:nvGrpSpPr>
        <p:grpSpPr>
          <a:xfrm>
            <a:off x="3751765" y="2037061"/>
            <a:ext cx="1631771" cy="1171193"/>
            <a:chOff x="636235" y="1761781"/>
            <a:chExt cx="3585918" cy="2573770"/>
          </a:xfrm>
        </p:grpSpPr>
        <p:pic>
          <p:nvPicPr>
            <p:cNvPr id="11" name="Picture 10" descr="A person wearing a garment&#10;&#10;Description automatically generated with low confidence">
              <a:extLst>
                <a:ext uri="{FF2B5EF4-FFF2-40B4-BE49-F238E27FC236}">
                  <a16:creationId xmlns:a16="http://schemas.microsoft.com/office/drawing/2014/main" id="{0CC73792-CA42-2E40-BB23-48DA9B86E7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50078" y="1761781"/>
              <a:ext cx="1373384" cy="2573769"/>
            </a:xfrm>
            <a:prstGeom prst="rect">
              <a:avLst/>
            </a:prstGeom>
          </p:spPr>
        </p:pic>
        <p:pic>
          <p:nvPicPr>
            <p:cNvPr id="15" name="Picture 14" descr="A person with a mustache&#10;&#10;Description automatically generated with low confidence">
              <a:extLst>
                <a:ext uri="{FF2B5EF4-FFF2-40B4-BE49-F238E27FC236}">
                  <a16:creationId xmlns:a16="http://schemas.microsoft.com/office/drawing/2014/main" id="{26D6DA78-FBCF-AF45-B401-57D4276B9B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6235" y="1761781"/>
              <a:ext cx="1413843" cy="2573769"/>
            </a:xfrm>
            <a:prstGeom prst="rect">
              <a:avLst/>
            </a:prstGeom>
          </p:spPr>
        </p:pic>
        <p:pic>
          <p:nvPicPr>
            <p:cNvPr id="16" name="Picture 15" descr="A person in a blue dress&#10;&#10;Description automatically generated with low confidence">
              <a:extLst>
                <a:ext uri="{FF2B5EF4-FFF2-40B4-BE49-F238E27FC236}">
                  <a16:creationId xmlns:a16="http://schemas.microsoft.com/office/drawing/2014/main" id="{EEEC8F7A-35FF-0A41-8946-4AD4C2FA66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34954" y="2203451"/>
              <a:ext cx="1373384" cy="2132099"/>
            </a:xfrm>
            <a:prstGeom prst="rect">
              <a:avLst/>
            </a:prstGeom>
          </p:spPr>
        </p:pic>
        <p:pic>
          <p:nvPicPr>
            <p:cNvPr id="17" name="Picture 16" descr="A picture containing person, person, suit, wearing&#10;&#10;Description automatically generated">
              <a:extLst>
                <a:ext uri="{FF2B5EF4-FFF2-40B4-BE49-F238E27FC236}">
                  <a16:creationId xmlns:a16="http://schemas.microsoft.com/office/drawing/2014/main" id="{F44744AE-601B-3842-AD40-4724859812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528090" y="2132013"/>
              <a:ext cx="1694063" cy="2203538"/>
            </a:xfrm>
            <a:prstGeom prst="rect">
              <a:avLst/>
            </a:prstGeom>
          </p:spPr>
        </p:pic>
      </p:grpSp>
      <p:pic>
        <p:nvPicPr>
          <p:cNvPr id="4" name="Picture 3" descr="A street with buildings on the side&#10;&#10;Description automatically generated with low confidence">
            <a:extLst>
              <a:ext uri="{FF2B5EF4-FFF2-40B4-BE49-F238E27FC236}">
                <a16:creationId xmlns:a16="http://schemas.microsoft.com/office/drawing/2014/main" id="{218E46EB-DADF-C74B-97A5-146ACF99620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3590" y="2165283"/>
            <a:ext cx="1618432" cy="970211"/>
          </a:xfrm>
          <a:prstGeom prst="rect">
            <a:avLst/>
          </a:prstGeom>
        </p:spPr>
      </p:pic>
      <p:grpSp>
        <p:nvGrpSpPr>
          <p:cNvPr id="27" name="1">
            <a:extLst>
              <a:ext uri="{FF2B5EF4-FFF2-40B4-BE49-F238E27FC236}">
                <a16:creationId xmlns:a16="http://schemas.microsoft.com/office/drawing/2014/main" id="{9114BB6F-3E69-5341-B393-9B4BDE60E24B}"/>
              </a:ext>
            </a:extLst>
          </p:cNvPr>
          <p:cNvGrpSpPr/>
          <p:nvPr/>
        </p:nvGrpSpPr>
        <p:grpSpPr>
          <a:xfrm>
            <a:off x="1218414" y="4591690"/>
            <a:ext cx="1197112" cy="428317"/>
            <a:chOff x="1313250" y="3000375"/>
            <a:chExt cx="2734875" cy="128587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5E574DD-61D4-DA47-85F9-0C211861DADE}"/>
                </a:ext>
              </a:extLst>
            </p:cNvPr>
            <p:cNvSpPr/>
            <p:nvPr/>
          </p:nvSpPr>
          <p:spPr>
            <a:xfrm>
              <a:off x="1313250" y="3000375"/>
              <a:ext cx="2734875" cy="1285875"/>
            </a:xfrm>
            <a:prstGeom prst="rect">
              <a:avLst/>
            </a:prstGeom>
            <a:solidFill>
              <a:srgbClr val="AC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856C367-8D60-6643-9113-831EBF142076}"/>
                </a:ext>
              </a:extLst>
            </p:cNvPr>
            <p:cNvSpPr txBox="1"/>
            <p:nvPr/>
          </p:nvSpPr>
          <p:spPr>
            <a:xfrm>
              <a:off x="1640961" y="3095856"/>
              <a:ext cx="2079453" cy="466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Help!</a:t>
              </a:r>
            </a:p>
          </p:txBody>
        </p:sp>
      </p:grpSp>
      <p:grpSp>
        <p:nvGrpSpPr>
          <p:cNvPr id="30" name="2">
            <a:extLst>
              <a:ext uri="{FF2B5EF4-FFF2-40B4-BE49-F238E27FC236}">
                <a16:creationId xmlns:a16="http://schemas.microsoft.com/office/drawing/2014/main" id="{895EFA39-8531-E747-B5A7-B1DD1D92752A}"/>
              </a:ext>
            </a:extLst>
          </p:cNvPr>
          <p:cNvGrpSpPr/>
          <p:nvPr/>
        </p:nvGrpSpPr>
        <p:grpSpPr>
          <a:xfrm>
            <a:off x="3898004" y="4591689"/>
            <a:ext cx="1197112" cy="428317"/>
            <a:chOff x="1313250" y="3000375"/>
            <a:chExt cx="2734875" cy="128587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675E7B6-F0CF-E147-A859-29B6DF5CD755}"/>
                </a:ext>
              </a:extLst>
            </p:cNvPr>
            <p:cNvSpPr/>
            <p:nvPr/>
          </p:nvSpPr>
          <p:spPr>
            <a:xfrm>
              <a:off x="1313250" y="3000375"/>
              <a:ext cx="2734875" cy="1285875"/>
            </a:xfrm>
            <a:prstGeom prst="rect">
              <a:avLst/>
            </a:prstGeom>
            <a:solidFill>
              <a:srgbClr val="AC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A50E8BB-520B-494A-AF12-DFA7DFA88230}"/>
                </a:ext>
              </a:extLst>
            </p:cNvPr>
            <p:cNvSpPr txBox="1"/>
            <p:nvPr/>
          </p:nvSpPr>
          <p:spPr>
            <a:xfrm>
              <a:off x="1640961" y="3095856"/>
              <a:ext cx="2079453" cy="466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Help!</a:t>
              </a:r>
            </a:p>
          </p:txBody>
        </p:sp>
      </p:grpSp>
      <p:grpSp>
        <p:nvGrpSpPr>
          <p:cNvPr id="33" name="3">
            <a:extLst>
              <a:ext uri="{FF2B5EF4-FFF2-40B4-BE49-F238E27FC236}">
                <a16:creationId xmlns:a16="http://schemas.microsoft.com/office/drawing/2014/main" id="{B4C44090-EB93-3D40-B40E-381AC1076460}"/>
              </a:ext>
            </a:extLst>
          </p:cNvPr>
          <p:cNvGrpSpPr/>
          <p:nvPr/>
        </p:nvGrpSpPr>
        <p:grpSpPr>
          <a:xfrm>
            <a:off x="6641204" y="4599641"/>
            <a:ext cx="1197112" cy="428317"/>
            <a:chOff x="1313250" y="3000375"/>
            <a:chExt cx="2734875" cy="128587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F9A8568-DCEF-6549-9EF8-C051ABC36069}"/>
                </a:ext>
              </a:extLst>
            </p:cNvPr>
            <p:cNvSpPr/>
            <p:nvPr/>
          </p:nvSpPr>
          <p:spPr>
            <a:xfrm>
              <a:off x="1313250" y="3000375"/>
              <a:ext cx="2734875" cy="1285875"/>
            </a:xfrm>
            <a:prstGeom prst="rect">
              <a:avLst/>
            </a:prstGeom>
            <a:solidFill>
              <a:srgbClr val="AC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1B4E0C8-C5DB-5B4D-91B5-89EABBC01081}"/>
                </a:ext>
              </a:extLst>
            </p:cNvPr>
            <p:cNvSpPr txBox="1"/>
            <p:nvPr/>
          </p:nvSpPr>
          <p:spPr>
            <a:xfrm>
              <a:off x="1640961" y="3095856"/>
              <a:ext cx="2079453" cy="466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Help!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A6EEF333-676C-D842-8EB6-60EE8C849016}"/>
              </a:ext>
            </a:extLst>
          </p:cNvPr>
          <p:cNvSpPr txBox="1"/>
          <p:nvPr/>
        </p:nvSpPr>
        <p:spPr>
          <a:xfrm>
            <a:off x="721726" y="4351582"/>
            <a:ext cx="21904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“If I had been a firefighter, I wouldn’t have met my wife!”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F97D34C-9341-EB43-B4FC-FA2B29928C10}"/>
              </a:ext>
            </a:extLst>
          </p:cNvPr>
          <p:cNvSpPr txBox="1"/>
          <p:nvPr/>
        </p:nvSpPr>
        <p:spPr>
          <a:xfrm>
            <a:off x="3536898" y="4275190"/>
            <a:ext cx="18131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“If I had been a firefighter, I wouldn’t have had my children.”</a:t>
            </a:r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163426-E417-C04C-961C-FE793F7FC568}"/>
              </a:ext>
            </a:extLst>
          </p:cNvPr>
          <p:cNvSpPr txBox="1"/>
          <p:nvPr/>
        </p:nvSpPr>
        <p:spPr>
          <a:xfrm>
            <a:off x="6169818" y="4275190"/>
            <a:ext cx="21398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“If I had been a firefighter, I wouldn’t have travelled the city in my bus.”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53045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8DF2FC-A5F2-0F42-9B22-D42FE6C33503}"/>
              </a:ext>
            </a:extLst>
          </p:cNvPr>
          <p:cNvSpPr txBox="1"/>
          <p:nvPr/>
        </p:nvSpPr>
        <p:spPr>
          <a:xfrm>
            <a:off x="469127" y="765175"/>
            <a:ext cx="8197049" cy="400110"/>
          </a:xfrm>
          <a:prstGeom prst="rect">
            <a:avLst/>
          </a:prstGeom>
          <a:solidFill>
            <a:srgbClr val="ACE0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“If I had been a firefighter, I would have driven a fire truck.”</a:t>
            </a:r>
            <a:endParaRPr lang="en-GB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AD891C-1168-D646-89F3-7ECF34D39FAD}"/>
              </a:ext>
            </a:extLst>
          </p:cNvPr>
          <p:cNvSpPr txBox="1"/>
          <p:nvPr/>
        </p:nvSpPr>
        <p:spPr>
          <a:xfrm>
            <a:off x="803082" y="1598212"/>
            <a:ext cx="7386761" cy="1164742"/>
          </a:xfrm>
          <a:prstGeom prst="rect">
            <a:avLst/>
          </a:prstGeom>
          <a:solidFill>
            <a:schemeClr val="bg1"/>
          </a:solidFill>
          <a:ln w="25400">
            <a:solidFill>
              <a:srgbClr val="6ECAC9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Meaning: </a:t>
            </a:r>
          </a:p>
          <a:p>
            <a:pPr>
              <a:lnSpc>
                <a:spcPct val="150000"/>
              </a:lnSpc>
            </a:pPr>
            <a:r>
              <a:rPr lang="en-GB" dirty="0"/>
              <a:t>This is the 3rd conditional. We use it to talk about an imaginary past situation: something that didn’t happen.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ADB482-C3BE-044B-BBA1-CE0DECEB9958}"/>
              </a:ext>
            </a:extLst>
          </p:cNvPr>
          <p:cNvSpPr txBox="1"/>
          <p:nvPr/>
        </p:nvSpPr>
        <p:spPr>
          <a:xfrm>
            <a:off x="803081" y="2982000"/>
            <a:ext cx="7386761" cy="2031325"/>
          </a:xfrm>
          <a:prstGeom prst="rect">
            <a:avLst/>
          </a:prstGeom>
          <a:solidFill>
            <a:schemeClr val="bg1"/>
          </a:solidFill>
          <a:ln w="25400">
            <a:solidFill>
              <a:srgbClr val="6ECAC9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Form: </a:t>
            </a:r>
          </a:p>
          <a:p>
            <a:endParaRPr lang="en-GB" b="1" dirty="0"/>
          </a:p>
          <a:p>
            <a:endParaRPr lang="en-GB" b="1" dirty="0"/>
          </a:p>
          <a:p>
            <a:r>
              <a:rPr lang="en-GB" dirty="0"/>
              <a:t>If I had been a firefighter, I would have driven a fire truck.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I would have driven a fire truck if I had been a firefighter.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031A05-9EE6-074C-B6B3-82AF4673F7D7}"/>
              </a:ext>
            </a:extLst>
          </p:cNvPr>
          <p:cNvSpPr txBox="1"/>
          <p:nvPr/>
        </p:nvSpPr>
        <p:spPr>
          <a:xfrm>
            <a:off x="803081" y="3545970"/>
            <a:ext cx="1749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6ECAC9"/>
                </a:solidFill>
              </a:rPr>
              <a:t>if + past perfect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9E31514-62E1-FF4A-B4CD-5EB35C2062D0}"/>
              </a:ext>
            </a:extLst>
          </p:cNvPr>
          <p:cNvSpPr txBox="1"/>
          <p:nvPr/>
        </p:nvSpPr>
        <p:spPr>
          <a:xfrm>
            <a:off x="3729157" y="3545970"/>
            <a:ext cx="3697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6ECAC9"/>
                </a:solidFill>
              </a:rPr>
              <a:t>would + have + past participle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342C3E-9B80-784B-BB02-BEE8B36EE7BE}"/>
              </a:ext>
            </a:extLst>
          </p:cNvPr>
          <p:cNvSpPr txBox="1"/>
          <p:nvPr/>
        </p:nvSpPr>
        <p:spPr>
          <a:xfrm>
            <a:off x="938251" y="4380857"/>
            <a:ext cx="3697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6ECAC9"/>
                </a:solidFill>
              </a:rPr>
              <a:t>would + have + past participle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612B7B7-805E-604C-BBA4-D6E082488175}"/>
              </a:ext>
            </a:extLst>
          </p:cNvPr>
          <p:cNvSpPr txBox="1"/>
          <p:nvPr/>
        </p:nvSpPr>
        <p:spPr>
          <a:xfrm>
            <a:off x="4086970" y="4380857"/>
            <a:ext cx="1749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6ECAC9"/>
                </a:solidFill>
              </a:rPr>
              <a:t>if + past perfect</a:t>
            </a:r>
            <a:endParaRPr lang="en-US" dirty="0"/>
          </a:p>
        </p:txBody>
      </p:sp>
      <p:pic>
        <p:nvPicPr>
          <p:cNvPr id="43" name="Picture 42" descr="A red and yellow fire truck&#10;&#10;Description automatically generated with low confidence">
            <a:extLst>
              <a:ext uri="{FF2B5EF4-FFF2-40B4-BE49-F238E27FC236}">
                <a16:creationId xmlns:a16="http://schemas.microsoft.com/office/drawing/2014/main" id="{8F0E880A-CDCB-364C-BAD9-43949CB78B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6354" y="4579669"/>
            <a:ext cx="3086975" cy="214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82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8DF2FC-A5F2-0F42-9B22-D42FE6C33503}"/>
              </a:ext>
            </a:extLst>
          </p:cNvPr>
          <p:cNvSpPr txBox="1"/>
          <p:nvPr/>
        </p:nvSpPr>
        <p:spPr>
          <a:xfrm>
            <a:off x="469127" y="765175"/>
            <a:ext cx="8197049" cy="400110"/>
          </a:xfrm>
          <a:prstGeom prst="rect">
            <a:avLst/>
          </a:prstGeom>
          <a:solidFill>
            <a:srgbClr val="ACE0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“If I had been a firefighter, I would have driven a fire truck.”</a:t>
            </a:r>
            <a:endParaRPr lang="en-GB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AD891C-1168-D646-89F3-7ECF34D39FAD}"/>
              </a:ext>
            </a:extLst>
          </p:cNvPr>
          <p:cNvSpPr txBox="1"/>
          <p:nvPr/>
        </p:nvSpPr>
        <p:spPr>
          <a:xfrm>
            <a:off x="803082" y="1598212"/>
            <a:ext cx="7386761" cy="923330"/>
          </a:xfrm>
          <a:prstGeom prst="rect">
            <a:avLst/>
          </a:prstGeom>
          <a:solidFill>
            <a:schemeClr val="bg1"/>
          </a:solidFill>
          <a:ln w="25400">
            <a:solidFill>
              <a:srgbClr val="6ECAC9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Pronunciation: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had = ‘d.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‘would have’ sounds like ‘</a:t>
            </a:r>
            <a:r>
              <a:rPr lang="en-GB" dirty="0" err="1"/>
              <a:t>would’uv</a:t>
            </a:r>
            <a:r>
              <a:rPr lang="en-GB" dirty="0"/>
              <a:t>’. 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ADB482-C3BE-044B-BBA1-CE0DECEB9958}"/>
              </a:ext>
            </a:extLst>
          </p:cNvPr>
          <p:cNvSpPr txBox="1"/>
          <p:nvPr/>
        </p:nvSpPr>
        <p:spPr>
          <a:xfrm>
            <a:off x="803082" y="2729410"/>
            <a:ext cx="7386761" cy="2169825"/>
          </a:xfrm>
          <a:prstGeom prst="rect">
            <a:avLst/>
          </a:prstGeom>
          <a:solidFill>
            <a:schemeClr val="bg1"/>
          </a:solidFill>
          <a:ln w="25400">
            <a:solidFill>
              <a:srgbClr val="6ECAC9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Negative and question forms: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If I </a:t>
            </a:r>
            <a:r>
              <a:rPr lang="en-GB" b="1" dirty="0">
                <a:highlight>
                  <a:srgbClr val="6ECAC9"/>
                </a:highlight>
                <a:latin typeface="Twinkl SemiBold" panose="02000000000000000000" pitchFamily="2" charset="77"/>
              </a:rPr>
              <a:t>hadn’t</a:t>
            </a:r>
            <a:r>
              <a:rPr lang="en-GB" b="1" dirty="0">
                <a:solidFill>
                  <a:srgbClr val="6ECAC9"/>
                </a:solidFill>
              </a:rPr>
              <a:t> </a:t>
            </a:r>
            <a:r>
              <a:rPr lang="en-GB" dirty="0"/>
              <a:t>been a firefighter, I </a:t>
            </a:r>
            <a:r>
              <a:rPr lang="en-GB" b="1" dirty="0">
                <a:highlight>
                  <a:srgbClr val="6ECAC9"/>
                </a:highlight>
                <a:latin typeface="Twinkl SemiBold" panose="02000000000000000000" pitchFamily="2" charset="77"/>
              </a:rPr>
              <a:t>wouldn’t</a:t>
            </a:r>
            <a:r>
              <a:rPr lang="en-GB" b="1" dirty="0"/>
              <a:t> </a:t>
            </a:r>
            <a:r>
              <a:rPr lang="en-GB" dirty="0"/>
              <a:t>have met my wife.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If you hadn’t been a firefighter, </a:t>
            </a:r>
            <a:r>
              <a:rPr lang="en-GB" b="1" dirty="0">
                <a:highlight>
                  <a:srgbClr val="6ECAC9"/>
                </a:highlight>
                <a:latin typeface="Twinkl SemiBold" panose="02000000000000000000" pitchFamily="2" charset="77"/>
              </a:rPr>
              <a:t>would you have </a:t>
            </a:r>
            <a:r>
              <a:rPr lang="en-GB" dirty="0"/>
              <a:t>met your wife?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highlight>
                  <a:srgbClr val="6ECAC9"/>
                </a:highlight>
                <a:latin typeface="Twinkl SemiBold" panose="02000000000000000000" pitchFamily="2" charset="77"/>
              </a:rPr>
              <a:t>What would you have </a:t>
            </a:r>
            <a:r>
              <a:rPr lang="en-GB" dirty="0"/>
              <a:t>done if you hadn’t been a firefighter?</a:t>
            </a:r>
          </a:p>
          <a:p>
            <a:endParaRPr lang="en-GB" dirty="0"/>
          </a:p>
          <a:p>
            <a:r>
              <a:rPr lang="en-GB" dirty="0"/>
              <a:t>Extra points: When do we use a comma in the 3rd conditional form?</a:t>
            </a:r>
          </a:p>
        </p:txBody>
      </p:sp>
      <p:grpSp>
        <p:nvGrpSpPr>
          <p:cNvPr id="10" name="1">
            <a:extLst>
              <a:ext uri="{FF2B5EF4-FFF2-40B4-BE49-F238E27FC236}">
                <a16:creationId xmlns:a16="http://schemas.microsoft.com/office/drawing/2014/main" id="{7BF1B9DD-B55A-DA4A-BFF0-AD0FDE785D59}"/>
              </a:ext>
            </a:extLst>
          </p:cNvPr>
          <p:cNvGrpSpPr/>
          <p:nvPr/>
        </p:nvGrpSpPr>
        <p:grpSpPr>
          <a:xfrm>
            <a:off x="2912041" y="5394772"/>
            <a:ext cx="2932167" cy="428317"/>
            <a:chOff x="1313250" y="3000375"/>
            <a:chExt cx="2734875" cy="128587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1ED602-0CB6-604B-8D6E-D6BCAD3922C5}"/>
                </a:ext>
              </a:extLst>
            </p:cNvPr>
            <p:cNvSpPr/>
            <p:nvPr/>
          </p:nvSpPr>
          <p:spPr>
            <a:xfrm>
              <a:off x="1313250" y="3000375"/>
              <a:ext cx="2734875" cy="1285875"/>
            </a:xfrm>
            <a:prstGeom prst="rect">
              <a:avLst/>
            </a:prstGeom>
            <a:solidFill>
              <a:srgbClr val="AC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F05004-CC27-294F-BF0E-E130689E15ED}"/>
                </a:ext>
              </a:extLst>
            </p:cNvPr>
            <p:cNvSpPr txBox="1"/>
            <p:nvPr/>
          </p:nvSpPr>
          <p:spPr>
            <a:xfrm>
              <a:off x="1640961" y="3095856"/>
              <a:ext cx="2079453" cy="1108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reveal the answer</a:t>
              </a:r>
              <a:endParaRPr lang="en-US" b="1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8098E07-235A-2845-B1A1-A14097C1BEA5}"/>
              </a:ext>
            </a:extLst>
          </p:cNvPr>
          <p:cNvSpPr txBox="1"/>
          <p:nvPr/>
        </p:nvSpPr>
        <p:spPr>
          <a:xfrm>
            <a:off x="842107" y="5179572"/>
            <a:ext cx="7386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use a comma between clauses when ‘If’ is at the beginning of the sentence. When ‘if’ is in the middle of the two clauses, no comma is needed.</a:t>
            </a:r>
          </a:p>
        </p:txBody>
      </p:sp>
    </p:spTree>
    <p:extLst>
      <p:ext uri="{BB962C8B-B14F-4D97-AF65-F5344CB8AC3E}">
        <p14:creationId xmlns:p14="http://schemas.microsoft.com/office/powerpoint/2010/main" val="286215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8149C-9557-694B-9CB3-41103833A026}"/>
              </a:ext>
            </a:extLst>
          </p:cNvPr>
          <p:cNvSpPr txBox="1"/>
          <p:nvPr/>
        </p:nvSpPr>
        <p:spPr>
          <a:xfrm>
            <a:off x="469127" y="765175"/>
            <a:ext cx="8197049" cy="400110"/>
          </a:xfrm>
          <a:prstGeom prst="rect">
            <a:avLst/>
          </a:prstGeom>
          <a:solidFill>
            <a:srgbClr val="ACE0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Use your ideas to complete these sentences. Be creative!</a:t>
            </a:r>
            <a:endParaRPr lang="en-GB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78B10-621E-604B-A422-3E2933955CE2}"/>
              </a:ext>
            </a:extLst>
          </p:cNvPr>
          <p:cNvSpPr txBox="1"/>
          <p:nvPr/>
        </p:nvSpPr>
        <p:spPr>
          <a:xfrm>
            <a:off x="779228" y="1512861"/>
            <a:ext cx="7386761" cy="3796232"/>
          </a:xfrm>
          <a:prstGeom prst="rect">
            <a:avLst/>
          </a:prstGeom>
          <a:solidFill>
            <a:schemeClr val="bg1"/>
          </a:solidFill>
          <a:ln w="25400">
            <a:solidFill>
              <a:srgbClr val="6ECAC9"/>
            </a:solidFill>
          </a:ln>
        </p:spPr>
        <p:txBody>
          <a:bodyPr wrap="square" rtlCol="0">
            <a:spAutoFit/>
          </a:bodyPr>
          <a:lstStyle/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If I had been born 100 years ago,…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If I had been born in the times of the dinosaurs,…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If we had never discovered antibiotics…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If my grandparents had never met,...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If we had never invented cars,...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If my parents had named me something different,...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If I had never studied English,...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If humans had never been to the moon,...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If Captain Cook hadn’t travelled to Australia,...</a:t>
            </a:r>
          </a:p>
        </p:txBody>
      </p:sp>
    </p:spTree>
    <p:extLst>
      <p:ext uri="{BB962C8B-B14F-4D97-AF65-F5344CB8AC3E}">
        <p14:creationId xmlns:p14="http://schemas.microsoft.com/office/powerpoint/2010/main" val="626126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D3283F-BD10-6C4D-ADAC-D32DFD4B8A65}"/>
              </a:ext>
            </a:extLst>
          </p:cNvPr>
          <p:cNvSpPr txBox="1"/>
          <p:nvPr/>
        </p:nvSpPr>
        <p:spPr>
          <a:xfrm>
            <a:off x="451556" y="765175"/>
            <a:ext cx="4720519" cy="525886"/>
          </a:xfrm>
          <a:prstGeom prst="rect">
            <a:avLst/>
          </a:prstGeom>
          <a:solidFill>
            <a:schemeClr val="bg1"/>
          </a:solidFill>
          <a:ln w="31750">
            <a:solidFill>
              <a:srgbClr val="6ECAC9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pPr lvl="1"/>
            <a:r>
              <a:rPr lang="en-GB" sz="2000" dirty="0"/>
              <a:t>Mike was a bus driver for 50 years!</a:t>
            </a:r>
            <a:endParaRPr lang="en-US" sz="2400" dirty="0"/>
          </a:p>
        </p:txBody>
      </p:sp>
      <p:pic>
        <p:nvPicPr>
          <p:cNvPr id="5" name="Picture 4" descr="A double decker bus&#10;&#10;Description automatically generated with medium confidence">
            <a:extLst>
              <a:ext uri="{FF2B5EF4-FFF2-40B4-BE49-F238E27FC236}">
                <a16:creationId xmlns:a16="http://schemas.microsoft.com/office/drawing/2014/main" id="{7657399D-2A25-A243-80A7-09B4362FA3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310" y="2203451"/>
            <a:ext cx="3764197" cy="3189111"/>
          </a:xfrm>
          <a:prstGeom prst="rect">
            <a:avLst/>
          </a:prstGeom>
        </p:spPr>
      </p:pic>
      <p:pic>
        <p:nvPicPr>
          <p:cNvPr id="7" name="Picture 6" descr="A person wearing a yellow shirt&#10;&#10;Description automatically generated with low confidence">
            <a:extLst>
              <a:ext uri="{FF2B5EF4-FFF2-40B4-BE49-F238E27FC236}">
                <a16:creationId xmlns:a16="http://schemas.microsoft.com/office/drawing/2014/main" id="{88FF3741-3590-EF46-B0AF-FF3425325F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8507" y="1597376"/>
            <a:ext cx="1701280" cy="4329289"/>
          </a:xfrm>
          <a:prstGeom prst="rect">
            <a:avLst/>
          </a:prstGeom>
        </p:spPr>
      </p:pic>
      <p:pic>
        <p:nvPicPr>
          <p:cNvPr id="9" name="Picture 8" descr="A picture containing person, person, suit, wearing&#10;&#10;Description automatically generated">
            <a:extLst>
              <a:ext uri="{FF2B5EF4-FFF2-40B4-BE49-F238E27FC236}">
                <a16:creationId xmlns:a16="http://schemas.microsoft.com/office/drawing/2014/main" id="{4A995B95-8CD8-1F49-A6AD-BDBB59C9EF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9787" y="1761781"/>
            <a:ext cx="1671849" cy="43292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1F2740-F079-574C-8384-9DF1699185EE}"/>
              </a:ext>
            </a:extLst>
          </p:cNvPr>
          <p:cNvSpPr txBox="1"/>
          <p:nvPr/>
        </p:nvSpPr>
        <p:spPr>
          <a:xfrm>
            <a:off x="4205464" y="5260624"/>
            <a:ext cx="4459111" cy="833663"/>
          </a:xfrm>
          <a:prstGeom prst="rect">
            <a:avLst/>
          </a:prstGeom>
          <a:solidFill>
            <a:schemeClr val="bg1"/>
          </a:solidFill>
          <a:ln w="31750">
            <a:solidFill>
              <a:srgbClr val="6ECAC9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r>
              <a:rPr lang="en-GB" sz="2000" dirty="0"/>
              <a:t>He met his wife at work. She was also a bus driver.</a:t>
            </a:r>
            <a:endParaRPr lang="en-US" sz="28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7715BFF-1A57-D94B-8099-B1DC33F014DD}"/>
              </a:ext>
            </a:extLst>
          </p:cNvPr>
          <p:cNvGrpSpPr/>
          <p:nvPr/>
        </p:nvGrpSpPr>
        <p:grpSpPr>
          <a:xfrm>
            <a:off x="636235" y="1761781"/>
            <a:ext cx="3585920" cy="4618382"/>
            <a:chOff x="636235" y="1761781"/>
            <a:chExt cx="3585920" cy="4618382"/>
          </a:xfrm>
        </p:grpSpPr>
        <p:pic>
          <p:nvPicPr>
            <p:cNvPr id="16" name="Picture 15" descr="A person wearing a garment&#10;&#10;Description automatically generated with low confidence">
              <a:extLst>
                <a:ext uri="{FF2B5EF4-FFF2-40B4-BE49-F238E27FC236}">
                  <a16:creationId xmlns:a16="http://schemas.microsoft.com/office/drawing/2014/main" id="{3251F6FC-1A25-D848-AE50-D6ACDE996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0078" y="1761781"/>
              <a:ext cx="1373383" cy="4585987"/>
            </a:xfrm>
            <a:prstGeom prst="rect">
              <a:avLst/>
            </a:prstGeom>
          </p:spPr>
        </p:pic>
        <p:pic>
          <p:nvPicPr>
            <p:cNvPr id="12" name="Picture 11" descr="A person with a mustache&#10;&#10;Description automatically generated with low confidence">
              <a:extLst>
                <a:ext uri="{FF2B5EF4-FFF2-40B4-BE49-F238E27FC236}">
                  <a16:creationId xmlns:a16="http://schemas.microsoft.com/office/drawing/2014/main" id="{41EF863B-E45A-3F47-B5F1-42AABBCE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235" y="1761781"/>
              <a:ext cx="1413843" cy="4572000"/>
            </a:xfrm>
            <a:prstGeom prst="rect">
              <a:avLst/>
            </a:prstGeom>
          </p:spPr>
        </p:pic>
        <p:pic>
          <p:nvPicPr>
            <p:cNvPr id="14" name="Picture 13" descr="A person in a blue dress&#10;&#10;Description automatically generated with low confidence">
              <a:extLst>
                <a:ext uri="{FF2B5EF4-FFF2-40B4-BE49-F238E27FC236}">
                  <a16:creationId xmlns:a16="http://schemas.microsoft.com/office/drawing/2014/main" id="{52C59DCB-8354-8B4B-BCDE-7842EAA5F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4954" y="2203451"/>
              <a:ext cx="1373383" cy="4105274"/>
            </a:xfrm>
            <a:prstGeom prst="rect">
              <a:avLst/>
            </a:prstGeom>
          </p:spPr>
        </p:pic>
        <p:pic>
          <p:nvPicPr>
            <p:cNvPr id="18" name="Picture 17" descr="A picture containing person, person, suit, wearing&#10;&#10;Description automatically generated">
              <a:extLst>
                <a:ext uri="{FF2B5EF4-FFF2-40B4-BE49-F238E27FC236}">
                  <a16:creationId xmlns:a16="http://schemas.microsoft.com/office/drawing/2014/main" id="{B0254A9B-7DEA-1A4F-947A-ADED34AE6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528092" y="2132013"/>
              <a:ext cx="1694063" cy="424815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B5D4B5C-85B6-6346-9D93-F013B250EBC1}"/>
              </a:ext>
            </a:extLst>
          </p:cNvPr>
          <p:cNvSpPr txBox="1"/>
          <p:nvPr/>
        </p:nvSpPr>
        <p:spPr>
          <a:xfrm>
            <a:off x="451556" y="5854277"/>
            <a:ext cx="4720519" cy="525886"/>
          </a:xfrm>
          <a:prstGeom prst="rect">
            <a:avLst/>
          </a:prstGeom>
          <a:solidFill>
            <a:schemeClr val="bg1"/>
          </a:solidFill>
          <a:ln w="31750">
            <a:solidFill>
              <a:srgbClr val="6ECAC9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pPr lvl="1"/>
            <a:r>
              <a:rPr lang="en-GB" sz="2000" dirty="0"/>
              <a:t>They have four children together.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2960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0" grpId="1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20E51D-D987-C541-9CF2-E2AB371C5B40}"/>
              </a:ext>
            </a:extLst>
          </p:cNvPr>
          <p:cNvSpPr txBox="1"/>
          <p:nvPr/>
        </p:nvSpPr>
        <p:spPr>
          <a:xfrm>
            <a:off x="466725" y="765175"/>
            <a:ext cx="8191500" cy="707886"/>
          </a:xfrm>
          <a:prstGeom prst="rect">
            <a:avLst/>
          </a:prstGeom>
          <a:solidFill>
            <a:srgbClr val="ACE0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Mike was a bus driver because his dad was a bus driver.</a:t>
            </a:r>
          </a:p>
          <a:p>
            <a:pPr algn="ctr"/>
            <a:r>
              <a:rPr lang="en-GB" sz="2000" dirty="0"/>
              <a:t>But he always had a secret dream job.</a:t>
            </a:r>
          </a:p>
        </p:txBody>
      </p:sp>
      <p:pic>
        <p:nvPicPr>
          <p:cNvPr id="4" name="Picture 3" descr="A person wearing a yellow shirt&#10;&#10;Description automatically generated with low confidence">
            <a:extLst>
              <a:ext uri="{FF2B5EF4-FFF2-40B4-BE49-F238E27FC236}">
                <a16:creationId xmlns:a16="http://schemas.microsoft.com/office/drawing/2014/main" id="{393634CD-E00C-C34D-BAB5-0160E9EC30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87070" y="1979436"/>
            <a:ext cx="1701280" cy="4329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B616B8-008A-134B-9337-6ABBA2D0FD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62475" y="1576916"/>
            <a:ext cx="2352675" cy="20108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299490-E6C5-5C4B-9424-5B2B96B7FDC0}"/>
              </a:ext>
            </a:extLst>
          </p:cNvPr>
          <p:cNvSpPr txBox="1"/>
          <p:nvPr/>
        </p:nvSpPr>
        <p:spPr>
          <a:xfrm>
            <a:off x="981075" y="1979436"/>
            <a:ext cx="3257550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ln w="25400">
                  <a:solidFill>
                    <a:schemeClr val="tx1"/>
                  </a:solidFill>
                </a:ln>
                <a:solidFill>
                  <a:srgbClr val="C0F4EA"/>
                </a:solidFill>
              </a:rPr>
              <a:t>Can you guess what it was?</a:t>
            </a:r>
            <a:endParaRPr lang="en-US" sz="5400" b="1" dirty="0">
              <a:ln w="25400">
                <a:solidFill>
                  <a:schemeClr val="tx1"/>
                </a:solidFill>
              </a:ln>
              <a:solidFill>
                <a:srgbClr val="C0F4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96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furniture, seat, chair&#10;&#10;Description automatically generated">
            <a:extLst>
              <a:ext uri="{FF2B5EF4-FFF2-40B4-BE49-F238E27FC236}">
                <a16:creationId xmlns:a16="http://schemas.microsoft.com/office/drawing/2014/main" id="{505812B7-40AF-8D4B-B4C1-63BAFEF985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9850" y="887839"/>
            <a:ext cx="7048500" cy="2388118"/>
          </a:xfrm>
          <a:prstGeom prst="rect">
            <a:avLst/>
          </a:prstGeom>
        </p:spPr>
      </p:pic>
      <p:pic>
        <p:nvPicPr>
          <p:cNvPr id="6" name="Picture 5" descr="A red and yellow fire truck&#10;&#10;Description automatically generated with low confidence">
            <a:extLst>
              <a:ext uri="{FF2B5EF4-FFF2-40B4-BE49-F238E27FC236}">
                <a16:creationId xmlns:a16="http://schemas.microsoft.com/office/drawing/2014/main" id="{C2871834-C5FF-CD4E-A84B-D88DC83E7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8000" y="2589446"/>
            <a:ext cx="5619275" cy="3512089"/>
          </a:xfrm>
          <a:prstGeom prst="rect">
            <a:avLst/>
          </a:prstGeom>
        </p:spPr>
      </p:pic>
      <p:pic>
        <p:nvPicPr>
          <p:cNvPr id="3" name="Picture 2" descr="A person wearing a yellow shirt&#10;&#10;Description automatically generated with low confidence">
            <a:extLst>
              <a:ext uri="{FF2B5EF4-FFF2-40B4-BE49-F238E27FC236}">
                <a16:creationId xmlns:a16="http://schemas.microsoft.com/office/drawing/2014/main" id="{61648572-13E8-F948-9A23-1D36153061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69900" y="1890288"/>
            <a:ext cx="1718450" cy="43729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F1D22F-3EEA-D843-B3B9-C23BCC8E6F2A}"/>
              </a:ext>
            </a:extLst>
          </p:cNvPr>
          <p:cNvSpPr txBox="1"/>
          <p:nvPr/>
        </p:nvSpPr>
        <p:spPr>
          <a:xfrm>
            <a:off x="847724" y="819822"/>
            <a:ext cx="3600450" cy="1015663"/>
          </a:xfrm>
          <a:prstGeom prst="rect">
            <a:avLst/>
          </a:prstGeom>
          <a:solidFill>
            <a:srgbClr val="ACE0D7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Mike wanted to be a firefighter! Is it possible for him to be a firefighter now?</a:t>
            </a:r>
            <a:endParaRPr lang="en-GB" sz="2400" dirty="0"/>
          </a:p>
        </p:txBody>
      </p:sp>
      <p:pic>
        <p:nvPicPr>
          <p:cNvPr id="9" name="Picture 8" descr="A person in a space suit&#10;&#10;Description automatically generated with medium confidence">
            <a:extLst>
              <a:ext uri="{FF2B5EF4-FFF2-40B4-BE49-F238E27FC236}">
                <a16:creationId xmlns:a16="http://schemas.microsoft.com/office/drawing/2014/main" id="{AC3B922B-AB21-0348-82BA-6FB62B99F3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7724" y="1798805"/>
            <a:ext cx="2210276" cy="44644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5AF7A92-0D87-0742-B498-39A4D9C5FADE}"/>
              </a:ext>
            </a:extLst>
          </p:cNvPr>
          <p:cNvSpPr txBox="1"/>
          <p:nvPr/>
        </p:nvSpPr>
        <p:spPr>
          <a:xfrm>
            <a:off x="6086002" y="5857642"/>
            <a:ext cx="2578573" cy="525886"/>
          </a:xfrm>
          <a:prstGeom prst="rect">
            <a:avLst/>
          </a:prstGeom>
          <a:solidFill>
            <a:schemeClr val="bg1"/>
          </a:solidFill>
          <a:ln w="31750">
            <a:solidFill>
              <a:srgbClr val="6ECAC9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r>
              <a:rPr lang="en-GB" sz="2000" dirty="0"/>
              <a:t>No! He’s too old.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4082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urniture, seat, chair&#10;&#10;Description automatically generated">
            <a:extLst>
              <a:ext uri="{FF2B5EF4-FFF2-40B4-BE49-F238E27FC236}">
                <a16:creationId xmlns:a16="http://schemas.microsoft.com/office/drawing/2014/main" id="{1FEFCCFF-67E0-D54C-9296-EC3646ECA8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9850" y="887839"/>
            <a:ext cx="7048500" cy="2388118"/>
          </a:xfrm>
          <a:prstGeom prst="rect">
            <a:avLst/>
          </a:prstGeom>
        </p:spPr>
      </p:pic>
      <p:pic>
        <p:nvPicPr>
          <p:cNvPr id="4" name="Picture 3" descr="A red and yellow fire truck&#10;&#10;Description automatically generated with low confidence">
            <a:extLst>
              <a:ext uri="{FF2B5EF4-FFF2-40B4-BE49-F238E27FC236}">
                <a16:creationId xmlns:a16="http://schemas.microsoft.com/office/drawing/2014/main" id="{A994C29B-514E-3943-8689-05B6FE40D4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8000" y="2589446"/>
            <a:ext cx="5619275" cy="3512089"/>
          </a:xfrm>
          <a:prstGeom prst="rect">
            <a:avLst/>
          </a:prstGeom>
        </p:spPr>
      </p:pic>
      <p:pic>
        <p:nvPicPr>
          <p:cNvPr id="5" name="Picture 4" descr="A person wearing a yellow shirt&#10;&#10;Description automatically generated with low confidence">
            <a:extLst>
              <a:ext uri="{FF2B5EF4-FFF2-40B4-BE49-F238E27FC236}">
                <a16:creationId xmlns:a16="http://schemas.microsoft.com/office/drawing/2014/main" id="{D1B933C6-86D6-9F4A-9B8F-04E4239973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69900" y="1890288"/>
            <a:ext cx="1718450" cy="43729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394EF1-1E7E-7D40-A363-1E4E899BED58}"/>
              </a:ext>
            </a:extLst>
          </p:cNvPr>
          <p:cNvSpPr txBox="1"/>
          <p:nvPr/>
        </p:nvSpPr>
        <p:spPr>
          <a:xfrm>
            <a:off x="847723" y="819822"/>
            <a:ext cx="3790951" cy="1015663"/>
          </a:xfrm>
          <a:prstGeom prst="rect">
            <a:avLst/>
          </a:prstGeom>
          <a:solidFill>
            <a:srgbClr val="ACE0D7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Age 70, Mike is thinking about what his life would have been like as a firefighter….</a:t>
            </a:r>
            <a:endParaRPr lang="en-GB" sz="2800" dirty="0"/>
          </a:p>
        </p:txBody>
      </p:sp>
      <p:pic>
        <p:nvPicPr>
          <p:cNvPr id="6" name="Picture 5" descr="A person in a space suit&#10;&#10;Description automatically generated with medium confidence">
            <a:extLst>
              <a:ext uri="{FF2B5EF4-FFF2-40B4-BE49-F238E27FC236}">
                <a16:creationId xmlns:a16="http://schemas.microsoft.com/office/drawing/2014/main" id="{2886A453-C760-F042-ABCD-32FD389D67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7724" y="1798805"/>
            <a:ext cx="2210276" cy="446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68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yellow shirt&#10;&#10;Description automatically generated with low confidence">
            <a:extLst>
              <a:ext uri="{FF2B5EF4-FFF2-40B4-BE49-F238E27FC236}">
                <a16:creationId xmlns:a16="http://schemas.microsoft.com/office/drawing/2014/main" id="{3A287C04-FDA6-8F4F-AE43-C68BE46ECD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69900" y="1890288"/>
            <a:ext cx="1718450" cy="437298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523C6BB-66F3-CD43-8C53-2F4FDF04AC6E}"/>
              </a:ext>
            </a:extLst>
          </p:cNvPr>
          <p:cNvGrpSpPr/>
          <p:nvPr/>
        </p:nvGrpSpPr>
        <p:grpSpPr>
          <a:xfrm>
            <a:off x="4048125" y="760576"/>
            <a:ext cx="3038475" cy="2596987"/>
            <a:chOff x="4048125" y="760576"/>
            <a:chExt cx="3038475" cy="259698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F58E406-E97F-6C4C-B65F-7B74C3AAC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048125" y="760576"/>
              <a:ext cx="3038475" cy="2596987"/>
            </a:xfrm>
            <a:prstGeom prst="rect">
              <a:avLst/>
            </a:prstGeom>
          </p:spPr>
        </p:pic>
        <p:pic>
          <p:nvPicPr>
            <p:cNvPr id="7" name="Picture 6" descr="A picture containing person, hand&#10;&#10;Description automatically generated">
              <a:extLst>
                <a:ext uri="{FF2B5EF4-FFF2-40B4-BE49-F238E27FC236}">
                  <a16:creationId xmlns:a16="http://schemas.microsoft.com/office/drawing/2014/main" id="{51828A8F-1F19-C845-98F3-EE3391384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74028">
              <a:off x="4840603" y="841424"/>
              <a:ext cx="1189821" cy="181765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9B5630A-72B6-0649-B9EB-32657C2CE76C}"/>
              </a:ext>
            </a:extLst>
          </p:cNvPr>
          <p:cNvSpPr txBox="1"/>
          <p:nvPr/>
        </p:nvSpPr>
        <p:spPr>
          <a:xfrm>
            <a:off x="936451" y="1038897"/>
            <a:ext cx="2847976" cy="1323439"/>
          </a:xfrm>
          <a:prstGeom prst="rect">
            <a:avLst/>
          </a:prstGeom>
          <a:solidFill>
            <a:srgbClr val="ACE0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“If I had been a firefighter, I would have worn a firefighter’s uniform.”</a:t>
            </a:r>
            <a:endParaRPr lang="en-GB" sz="2800" dirty="0"/>
          </a:p>
        </p:txBody>
      </p:sp>
      <p:grpSp>
        <p:nvGrpSpPr>
          <p:cNvPr id="15" name="1">
            <a:extLst>
              <a:ext uri="{FF2B5EF4-FFF2-40B4-BE49-F238E27FC236}">
                <a16:creationId xmlns:a16="http://schemas.microsoft.com/office/drawing/2014/main" id="{CBD76065-8035-4047-81E3-843FA8B7CC29}"/>
              </a:ext>
            </a:extLst>
          </p:cNvPr>
          <p:cNvGrpSpPr/>
          <p:nvPr/>
        </p:nvGrpSpPr>
        <p:grpSpPr>
          <a:xfrm>
            <a:off x="1049552" y="1057678"/>
            <a:ext cx="2734875" cy="1285875"/>
            <a:chOff x="1313250" y="3000375"/>
            <a:chExt cx="2734875" cy="12858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F807C21-40EA-B34A-AF93-60B82FBACF51}"/>
                </a:ext>
              </a:extLst>
            </p:cNvPr>
            <p:cNvSpPr/>
            <p:nvPr/>
          </p:nvSpPr>
          <p:spPr>
            <a:xfrm>
              <a:off x="1313250" y="3000375"/>
              <a:ext cx="2734875" cy="1285875"/>
            </a:xfrm>
            <a:prstGeom prst="rect">
              <a:avLst/>
            </a:prstGeom>
            <a:solidFill>
              <a:srgbClr val="AC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9719461-8EB7-904C-9B0C-BABC140ED8E6}"/>
                </a:ext>
              </a:extLst>
            </p:cNvPr>
            <p:cNvSpPr txBox="1"/>
            <p:nvPr/>
          </p:nvSpPr>
          <p:spPr>
            <a:xfrm>
              <a:off x="1640961" y="3429000"/>
              <a:ext cx="20794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See sentence</a:t>
              </a:r>
            </a:p>
          </p:txBody>
        </p:sp>
      </p:grpSp>
      <p:pic>
        <p:nvPicPr>
          <p:cNvPr id="20" name="speech 2">
            <a:extLst>
              <a:ext uri="{FF2B5EF4-FFF2-40B4-BE49-F238E27FC236}">
                <a16:creationId xmlns:a16="http://schemas.microsoft.com/office/drawing/2014/main" id="{6A94CE75-F6DF-9C46-91D3-C6ED8220EA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80073" y="4086089"/>
            <a:ext cx="2890329" cy="1833303"/>
          </a:xfrm>
          <a:prstGeom prst="rect">
            <a:avLst/>
          </a:prstGeom>
        </p:spPr>
      </p:pic>
      <p:pic>
        <p:nvPicPr>
          <p:cNvPr id="19" name="speech 1" descr="A picture containing text, white&#10;&#10;Description automatically generated">
            <a:extLst>
              <a:ext uri="{FF2B5EF4-FFF2-40B4-BE49-F238E27FC236}">
                <a16:creationId xmlns:a16="http://schemas.microsoft.com/office/drawing/2014/main" id="{5CFB3C58-08A9-1C48-BAFC-79013BB7DF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94" y="2560833"/>
            <a:ext cx="2890329" cy="183330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566F8AB-B8E4-7D4B-9CA4-E6AB3B0A243F}"/>
              </a:ext>
            </a:extLst>
          </p:cNvPr>
          <p:cNvSpPr txBox="1"/>
          <p:nvPr/>
        </p:nvSpPr>
        <p:spPr>
          <a:xfrm>
            <a:off x="1984496" y="2719934"/>
            <a:ext cx="5372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ln w="25400">
                  <a:solidFill>
                    <a:schemeClr val="tx1"/>
                  </a:solidFill>
                </a:ln>
                <a:solidFill>
                  <a:srgbClr val="C0F4EA"/>
                </a:solidFill>
              </a:rPr>
              <a:t>?</a:t>
            </a:r>
            <a:endParaRPr lang="en-US" sz="6600" dirty="0"/>
          </a:p>
        </p:txBody>
      </p:sp>
      <p:sp>
        <p:nvSpPr>
          <p:cNvPr id="28" name="trigger1">
            <a:extLst>
              <a:ext uri="{FF2B5EF4-FFF2-40B4-BE49-F238E27FC236}">
                <a16:creationId xmlns:a16="http://schemas.microsoft.com/office/drawing/2014/main" id="{1FF74A0F-5860-BB46-934D-2FC2AA65C4F4}"/>
              </a:ext>
            </a:extLst>
          </p:cNvPr>
          <p:cNvSpPr/>
          <p:nvPr/>
        </p:nvSpPr>
        <p:spPr>
          <a:xfrm>
            <a:off x="798675" y="2600456"/>
            <a:ext cx="2912848" cy="14668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970322-0164-4943-9DAE-8683AEC2F3B2}"/>
              </a:ext>
            </a:extLst>
          </p:cNvPr>
          <p:cNvSpPr txBox="1"/>
          <p:nvPr/>
        </p:nvSpPr>
        <p:spPr>
          <a:xfrm>
            <a:off x="1257078" y="2667360"/>
            <a:ext cx="1985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Is Mike imagining a present or a past situation?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316AB98-E376-A946-98DE-8654B9F49D81}"/>
              </a:ext>
            </a:extLst>
          </p:cNvPr>
          <p:cNvSpPr txBox="1"/>
          <p:nvPr/>
        </p:nvSpPr>
        <p:spPr>
          <a:xfrm>
            <a:off x="4194761" y="4252269"/>
            <a:ext cx="5372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ln w="25400">
                  <a:solidFill>
                    <a:schemeClr val="tx1"/>
                  </a:solidFill>
                </a:ln>
                <a:solidFill>
                  <a:srgbClr val="C0F4EA"/>
                </a:solidFill>
              </a:rPr>
              <a:t>?</a:t>
            </a:r>
            <a:endParaRPr lang="en-US" sz="6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31584B-599F-8443-B69B-74D44C2524DF}"/>
              </a:ext>
            </a:extLst>
          </p:cNvPr>
          <p:cNvSpPr txBox="1"/>
          <p:nvPr/>
        </p:nvSpPr>
        <p:spPr>
          <a:xfrm>
            <a:off x="3419475" y="4334167"/>
            <a:ext cx="1985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Is he imagining a real or imaginary situation?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96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4" grpId="0"/>
      <p:bldP spid="22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300597-384C-2D4E-98D1-0D92757C5A80}"/>
              </a:ext>
            </a:extLst>
          </p:cNvPr>
          <p:cNvSpPr txBox="1"/>
          <p:nvPr/>
        </p:nvSpPr>
        <p:spPr>
          <a:xfrm>
            <a:off x="936451" y="1038897"/>
            <a:ext cx="2847976" cy="1015663"/>
          </a:xfrm>
          <a:prstGeom prst="rect">
            <a:avLst/>
          </a:prstGeom>
          <a:solidFill>
            <a:srgbClr val="ACE0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“If I had been a firefighter, I would have rescued people.”</a:t>
            </a:r>
            <a:endParaRPr lang="en-GB" sz="3200" dirty="0"/>
          </a:p>
        </p:txBody>
      </p:sp>
      <p:grpSp>
        <p:nvGrpSpPr>
          <p:cNvPr id="4" name="1">
            <a:extLst>
              <a:ext uri="{FF2B5EF4-FFF2-40B4-BE49-F238E27FC236}">
                <a16:creationId xmlns:a16="http://schemas.microsoft.com/office/drawing/2014/main" id="{24DB6352-11A3-E840-809B-F79D440A9C70}"/>
              </a:ext>
            </a:extLst>
          </p:cNvPr>
          <p:cNvGrpSpPr/>
          <p:nvPr/>
        </p:nvGrpSpPr>
        <p:grpSpPr>
          <a:xfrm>
            <a:off x="936451" y="1038897"/>
            <a:ext cx="2847976" cy="1015663"/>
            <a:chOff x="1313250" y="3000375"/>
            <a:chExt cx="2734875" cy="12858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A3FCC9A-0ECC-0A4D-93B4-A5C5DEAD007C}"/>
                </a:ext>
              </a:extLst>
            </p:cNvPr>
            <p:cNvSpPr/>
            <p:nvPr/>
          </p:nvSpPr>
          <p:spPr>
            <a:xfrm>
              <a:off x="1313250" y="3000375"/>
              <a:ext cx="2734875" cy="1285875"/>
            </a:xfrm>
            <a:prstGeom prst="rect">
              <a:avLst/>
            </a:prstGeom>
            <a:solidFill>
              <a:srgbClr val="AC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79D093-3DE8-D34C-9D63-ABBEEC936CEA}"/>
                </a:ext>
              </a:extLst>
            </p:cNvPr>
            <p:cNvSpPr txBox="1"/>
            <p:nvPr/>
          </p:nvSpPr>
          <p:spPr>
            <a:xfrm>
              <a:off x="1640961" y="3429000"/>
              <a:ext cx="20794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See sentence</a:t>
              </a:r>
            </a:p>
          </p:txBody>
        </p:sp>
      </p:grpSp>
      <p:pic>
        <p:nvPicPr>
          <p:cNvPr id="7" name="Picture 6" descr="A person wearing a yellow shirt&#10;&#10;Description automatically generated with low confidence">
            <a:extLst>
              <a:ext uri="{FF2B5EF4-FFF2-40B4-BE49-F238E27FC236}">
                <a16:creationId xmlns:a16="http://schemas.microsoft.com/office/drawing/2014/main" id="{2643D495-BF9D-CE41-A037-937EB4142B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69900" y="1890288"/>
            <a:ext cx="1718450" cy="437298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F537036-C558-9249-B4D2-DC5F7A0C4086}"/>
              </a:ext>
            </a:extLst>
          </p:cNvPr>
          <p:cNvGrpSpPr/>
          <p:nvPr/>
        </p:nvGrpSpPr>
        <p:grpSpPr>
          <a:xfrm>
            <a:off x="4048125" y="760576"/>
            <a:ext cx="3038475" cy="2596987"/>
            <a:chOff x="4048125" y="760576"/>
            <a:chExt cx="3038475" cy="259698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59357F-FA98-DE46-9160-351FDD518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048125" y="760576"/>
              <a:ext cx="3038475" cy="259698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732492-7E8C-BE4D-B0EC-F6EB1D36D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7874" y="1038897"/>
              <a:ext cx="1778328" cy="1376693"/>
            </a:xfrm>
            <a:prstGeom prst="rect">
              <a:avLst/>
            </a:prstGeom>
          </p:spPr>
        </p:pic>
      </p:grpSp>
      <p:pic>
        <p:nvPicPr>
          <p:cNvPr id="15" name="speech 2">
            <a:extLst>
              <a:ext uri="{FF2B5EF4-FFF2-40B4-BE49-F238E27FC236}">
                <a16:creationId xmlns:a16="http://schemas.microsoft.com/office/drawing/2014/main" id="{DC8C3949-C4BF-5649-A105-9EC8FFF9A4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80073" y="4086089"/>
            <a:ext cx="2890329" cy="1833303"/>
          </a:xfrm>
          <a:prstGeom prst="rect">
            <a:avLst/>
          </a:prstGeom>
        </p:spPr>
      </p:pic>
      <p:pic>
        <p:nvPicPr>
          <p:cNvPr id="16" name="speech 1" descr="A picture containing text, white&#10;&#10;Description automatically generated">
            <a:extLst>
              <a:ext uri="{FF2B5EF4-FFF2-40B4-BE49-F238E27FC236}">
                <a16:creationId xmlns:a16="http://schemas.microsoft.com/office/drawing/2014/main" id="{46B11B42-0682-B349-90EB-2E2648B5D1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94" y="2560833"/>
            <a:ext cx="2890329" cy="18333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BEFB600-7D9C-074F-9F28-0C99D3EB3684}"/>
              </a:ext>
            </a:extLst>
          </p:cNvPr>
          <p:cNvSpPr txBox="1"/>
          <p:nvPr/>
        </p:nvSpPr>
        <p:spPr>
          <a:xfrm>
            <a:off x="1984496" y="2719934"/>
            <a:ext cx="5372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ln w="25400">
                  <a:solidFill>
                    <a:schemeClr val="tx1"/>
                  </a:solidFill>
                </a:ln>
                <a:solidFill>
                  <a:srgbClr val="C0F4EA"/>
                </a:solidFill>
              </a:rPr>
              <a:t>?</a:t>
            </a:r>
            <a:endParaRPr lang="en-US" sz="6600" dirty="0"/>
          </a:p>
        </p:txBody>
      </p:sp>
      <p:sp>
        <p:nvSpPr>
          <p:cNvPr id="18" name="trigger1">
            <a:extLst>
              <a:ext uri="{FF2B5EF4-FFF2-40B4-BE49-F238E27FC236}">
                <a16:creationId xmlns:a16="http://schemas.microsoft.com/office/drawing/2014/main" id="{7910DDC3-0F64-0C48-8943-4D29E5EA27E2}"/>
              </a:ext>
            </a:extLst>
          </p:cNvPr>
          <p:cNvSpPr/>
          <p:nvPr/>
        </p:nvSpPr>
        <p:spPr>
          <a:xfrm>
            <a:off x="798675" y="2600456"/>
            <a:ext cx="2912848" cy="14668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628F9E-238E-5A42-9A30-DCD39E3C81DA}"/>
              </a:ext>
            </a:extLst>
          </p:cNvPr>
          <p:cNvSpPr txBox="1"/>
          <p:nvPr/>
        </p:nvSpPr>
        <p:spPr>
          <a:xfrm>
            <a:off x="1257078" y="2667360"/>
            <a:ext cx="1985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Is Mike imagining a present or a past situation?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EE62AF-C667-184D-803B-8F9967DB54AA}"/>
              </a:ext>
            </a:extLst>
          </p:cNvPr>
          <p:cNvSpPr txBox="1"/>
          <p:nvPr/>
        </p:nvSpPr>
        <p:spPr>
          <a:xfrm>
            <a:off x="4194761" y="4252269"/>
            <a:ext cx="5372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ln w="25400">
                  <a:solidFill>
                    <a:schemeClr val="tx1"/>
                  </a:solidFill>
                </a:ln>
                <a:solidFill>
                  <a:srgbClr val="C0F4EA"/>
                </a:solidFill>
              </a:rPr>
              <a:t>?</a:t>
            </a:r>
            <a:endParaRPr lang="en-US" sz="6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77E78C-3F3E-0C42-A0FF-5F8216AEC2B9}"/>
              </a:ext>
            </a:extLst>
          </p:cNvPr>
          <p:cNvSpPr txBox="1"/>
          <p:nvPr/>
        </p:nvSpPr>
        <p:spPr>
          <a:xfrm>
            <a:off x="3466450" y="4348888"/>
            <a:ext cx="1985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Is he imagining a real or imaginary situation?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34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300597-384C-2D4E-98D1-0D92757C5A80}"/>
              </a:ext>
            </a:extLst>
          </p:cNvPr>
          <p:cNvSpPr txBox="1"/>
          <p:nvPr/>
        </p:nvSpPr>
        <p:spPr>
          <a:xfrm>
            <a:off x="936451" y="1038897"/>
            <a:ext cx="2847976" cy="1015663"/>
          </a:xfrm>
          <a:prstGeom prst="rect">
            <a:avLst/>
          </a:prstGeom>
          <a:solidFill>
            <a:srgbClr val="ACE0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“If I had been a firefighter, I would have helped animals.”</a:t>
            </a:r>
          </a:p>
        </p:txBody>
      </p:sp>
      <p:grpSp>
        <p:nvGrpSpPr>
          <p:cNvPr id="4" name="1">
            <a:extLst>
              <a:ext uri="{FF2B5EF4-FFF2-40B4-BE49-F238E27FC236}">
                <a16:creationId xmlns:a16="http://schemas.microsoft.com/office/drawing/2014/main" id="{24DB6352-11A3-E840-809B-F79D440A9C70}"/>
              </a:ext>
            </a:extLst>
          </p:cNvPr>
          <p:cNvGrpSpPr/>
          <p:nvPr/>
        </p:nvGrpSpPr>
        <p:grpSpPr>
          <a:xfrm>
            <a:off x="927021" y="1027947"/>
            <a:ext cx="2847976" cy="1015663"/>
            <a:chOff x="1313250" y="3000375"/>
            <a:chExt cx="2734875" cy="12858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A3FCC9A-0ECC-0A4D-93B4-A5C5DEAD007C}"/>
                </a:ext>
              </a:extLst>
            </p:cNvPr>
            <p:cNvSpPr/>
            <p:nvPr/>
          </p:nvSpPr>
          <p:spPr>
            <a:xfrm>
              <a:off x="1313250" y="3000375"/>
              <a:ext cx="2734875" cy="1285875"/>
            </a:xfrm>
            <a:prstGeom prst="rect">
              <a:avLst/>
            </a:prstGeom>
            <a:solidFill>
              <a:srgbClr val="AC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79D093-3DE8-D34C-9D63-ABBEEC936CEA}"/>
                </a:ext>
              </a:extLst>
            </p:cNvPr>
            <p:cNvSpPr txBox="1"/>
            <p:nvPr/>
          </p:nvSpPr>
          <p:spPr>
            <a:xfrm>
              <a:off x="1640961" y="3429000"/>
              <a:ext cx="20794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See sentence</a:t>
              </a:r>
            </a:p>
          </p:txBody>
        </p:sp>
      </p:grpSp>
      <p:pic>
        <p:nvPicPr>
          <p:cNvPr id="7" name="Picture 6" descr="A person wearing a yellow shirt&#10;&#10;Description automatically generated with low confidence">
            <a:extLst>
              <a:ext uri="{FF2B5EF4-FFF2-40B4-BE49-F238E27FC236}">
                <a16:creationId xmlns:a16="http://schemas.microsoft.com/office/drawing/2014/main" id="{2643D495-BF9D-CE41-A037-937EB4142B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69900" y="1890288"/>
            <a:ext cx="1718450" cy="4372983"/>
          </a:xfrm>
          <a:prstGeom prst="rect">
            <a:avLst/>
          </a:prstGeom>
        </p:spPr>
      </p:pic>
      <p:pic>
        <p:nvPicPr>
          <p:cNvPr id="15" name="speech 2">
            <a:extLst>
              <a:ext uri="{FF2B5EF4-FFF2-40B4-BE49-F238E27FC236}">
                <a16:creationId xmlns:a16="http://schemas.microsoft.com/office/drawing/2014/main" id="{DC8C3949-C4BF-5649-A105-9EC8FFF9A4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80073" y="4086089"/>
            <a:ext cx="2890329" cy="1833303"/>
          </a:xfrm>
          <a:prstGeom prst="rect">
            <a:avLst/>
          </a:prstGeom>
        </p:spPr>
      </p:pic>
      <p:pic>
        <p:nvPicPr>
          <p:cNvPr id="16" name="speech 1" descr="A picture containing text, white&#10;&#10;Description automatically generated">
            <a:extLst>
              <a:ext uri="{FF2B5EF4-FFF2-40B4-BE49-F238E27FC236}">
                <a16:creationId xmlns:a16="http://schemas.microsoft.com/office/drawing/2014/main" id="{46B11B42-0682-B349-90EB-2E2648B5D1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94" y="2560833"/>
            <a:ext cx="2890329" cy="18333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BEFB600-7D9C-074F-9F28-0C99D3EB3684}"/>
              </a:ext>
            </a:extLst>
          </p:cNvPr>
          <p:cNvSpPr txBox="1"/>
          <p:nvPr/>
        </p:nvSpPr>
        <p:spPr>
          <a:xfrm>
            <a:off x="1984496" y="2719934"/>
            <a:ext cx="5372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ln w="25400">
                  <a:solidFill>
                    <a:schemeClr val="tx1"/>
                  </a:solidFill>
                </a:ln>
                <a:solidFill>
                  <a:srgbClr val="C0F4EA"/>
                </a:solidFill>
              </a:rPr>
              <a:t>?</a:t>
            </a:r>
            <a:endParaRPr lang="en-US" sz="6600" dirty="0"/>
          </a:p>
        </p:txBody>
      </p:sp>
      <p:sp>
        <p:nvSpPr>
          <p:cNvPr id="18" name="trigger1">
            <a:extLst>
              <a:ext uri="{FF2B5EF4-FFF2-40B4-BE49-F238E27FC236}">
                <a16:creationId xmlns:a16="http://schemas.microsoft.com/office/drawing/2014/main" id="{7910DDC3-0F64-0C48-8943-4D29E5EA27E2}"/>
              </a:ext>
            </a:extLst>
          </p:cNvPr>
          <p:cNvSpPr/>
          <p:nvPr/>
        </p:nvSpPr>
        <p:spPr>
          <a:xfrm>
            <a:off x="798675" y="2600456"/>
            <a:ext cx="2912848" cy="14668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628F9E-238E-5A42-9A30-DCD39E3C81DA}"/>
              </a:ext>
            </a:extLst>
          </p:cNvPr>
          <p:cNvSpPr txBox="1"/>
          <p:nvPr/>
        </p:nvSpPr>
        <p:spPr>
          <a:xfrm>
            <a:off x="1260596" y="3000296"/>
            <a:ext cx="1985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Did Mike rescue animals?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EE62AF-C667-184D-803B-8F9967DB54AA}"/>
              </a:ext>
            </a:extLst>
          </p:cNvPr>
          <p:cNvSpPr txBox="1"/>
          <p:nvPr/>
        </p:nvSpPr>
        <p:spPr>
          <a:xfrm>
            <a:off x="4194761" y="4252269"/>
            <a:ext cx="5372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ln w="25400">
                  <a:solidFill>
                    <a:schemeClr val="tx1"/>
                  </a:solidFill>
                </a:ln>
                <a:solidFill>
                  <a:srgbClr val="C0F4EA"/>
                </a:solidFill>
              </a:rPr>
              <a:t>?</a:t>
            </a:r>
            <a:endParaRPr lang="en-US" sz="6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77E78C-3F3E-0C42-A0FF-5F8216AEC2B9}"/>
              </a:ext>
            </a:extLst>
          </p:cNvPr>
          <p:cNvSpPr txBox="1"/>
          <p:nvPr/>
        </p:nvSpPr>
        <p:spPr>
          <a:xfrm>
            <a:off x="3470861" y="4348752"/>
            <a:ext cx="1985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Was is possible now, or in the past? 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4F9733-9057-3042-BA10-ABF0EC859413}"/>
              </a:ext>
            </a:extLst>
          </p:cNvPr>
          <p:cNvGrpSpPr/>
          <p:nvPr/>
        </p:nvGrpSpPr>
        <p:grpSpPr>
          <a:xfrm>
            <a:off x="4048125" y="760576"/>
            <a:ext cx="3038475" cy="2596987"/>
            <a:chOff x="4048125" y="760576"/>
            <a:chExt cx="3038475" cy="259698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F537036-C558-9249-B4D2-DC5F7A0C4086}"/>
                </a:ext>
              </a:extLst>
            </p:cNvPr>
            <p:cNvGrpSpPr/>
            <p:nvPr/>
          </p:nvGrpSpPr>
          <p:grpSpPr>
            <a:xfrm>
              <a:off x="4048125" y="760576"/>
              <a:ext cx="3038475" cy="2596987"/>
              <a:chOff x="4048125" y="760576"/>
              <a:chExt cx="3038475" cy="2596987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159357F-FA98-DE46-9160-351FDD5187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048125" y="760576"/>
                <a:ext cx="3038475" cy="2596987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E732492-7E8C-BE4D-B0EC-F6EB1D36DD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93028" y="1105801"/>
                <a:ext cx="1948668" cy="1561559"/>
              </a:xfrm>
              <a:prstGeom prst="rect">
                <a:avLst/>
              </a:prstGeom>
            </p:spPr>
          </p:pic>
        </p:grpSp>
        <p:pic>
          <p:nvPicPr>
            <p:cNvPr id="13" name="Picture 12" descr="A picture containing cat, domestic cat&#10;&#10;Description automatically generated">
              <a:extLst>
                <a:ext uri="{FF2B5EF4-FFF2-40B4-BE49-F238E27FC236}">
                  <a16:creationId xmlns:a16="http://schemas.microsoft.com/office/drawing/2014/main" id="{F8179742-7DCA-1A47-BFCC-B50B652D3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091015" y="1254541"/>
              <a:ext cx="476347" cy="5843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264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" id="{CBEA4A0C-9A79-4809-A99F-7A52075BF9FC}" vid="{E3A9B290-4D20-4536-AF63-A7C37011FE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231</TotalTime>
  <Words>902</Words>
  <Application>Microsoft Macintosh PowerPoint</Application>
  <PresentationFormat>On-screen Show (4:3)</PresentationFormat>
  <Paragraphs>111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Calibri</vt:lpstr>
      <vt:lpstr>Arial</vt:lpstr>
      <vt:lpstr>Twinkl SemiBold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twinkl</dc:creator>
  <cp:lastModifiedBy>twinkl twinkl</cp:lastModifiedBy>
  <cp:revision>4</cp:revision>
  <dcterms:created xsi:type="dcterms:W3CDTF">2022-02-17T11:02:41Z</dcterms:created>
  <dcterms:modified xsi:type="dcterms:W3CDTF">2022-02-18T09:16:26Z</dcterms:modified>
</cp:coreProperties>
</file>