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264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00000000000000000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DFC3"/>
    <a:srgbClr val="EDBCD9"/>
    <a:srgbClr val="AFDEF9"/>
    <a:srgbClr val="FDD182"/>
    <a:srgbClr val="FFEDAA"/>
    <a:srgbClr val="FFFFFF"/>
    <a:srgbClr val="9295CA"/>
    <a:srgbClr val="00689F"/>
    <a:srgbClr val="DE1E5A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283" autoAdjust="0"/>
  </p:normalViewPr>
  <p:slideViewPr>
    <p:cSldViewPr snapToGrid="0" showGuides="1">
      <p:cViewPr varScale="1">
        <p:scale>
          <a:sx n="112" d="100"/>
          <a:sy n="112" d="100"/>
        </p:scale>
        <p:origin x="774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07/03/2022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47625" cap="rnd">
            <a:solidFill>
              <a:srgbClr val="0068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38151"/>
            <a:ext cx="8220075" cy="994306"/>
          </a:xfr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D00ECC8E-1AC3-4E6C-A19B-0A141ABB9071}"/>
              </a:ext>
            </a:extLst>
          </p:cNvPr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D34100E7-28EA-4EB7-A437-37BB3EE7034D}"/>
              </a:ext>
            </a:extLst>
          </p:cNvPr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AFFD08E-D8F1-4950-9C0C-AB7477306E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651" y="1037017"/>
            <a:ext cx="7632699" cy="146921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sz="1800" dirty="0">
                <a:latin typeface="Twinkl" pitchFamily="50" charset="0"/>
              </a:rPr>
              <a:t>Sub statement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D99DBCE3-B6AA-4708-994C-5096C6F0D3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651" y="3445623"/>
            <a:ext cx="7632699" cy="1469216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sz="1800" dirty="0">
                <a:latin typeface="Twinkl" pitchFamily="50" charset="0"/>
              </a:rPr>
              <a:t>Sub statement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9191366-6C10-435F-A2F8-6CBD1318FD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50" y="512763"/>
            <a:ext cx="7632700" cy="503237"/>
          </a:xfrm>
        </p:spPr>
        <p:txBody>
          <a:bodyPr lIns="0" tIns="252000" rIns="0" bIns="0" anchor="ctr" anchorCtr="0">
            <a:no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/>
              <a:t>Aim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758EDAF-8492-4BF5-93A1-EA11C5D830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5649" y="2930434"/>
            <a:ext cx="7632700" cy="503237"/>
          </a:xfrm>
        </p:spPr>
        <p:txBody>
          <a:bodyPr lIns="0" tIns="252000" rIns="0" bIns="0" anchor="ctr" anchorCtr="0">
            <a:no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dirty="0"/>
              <a:t>Success Criteria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2.png"/><Relationship Id="rId3" Type="http://schemas.openxmlformats.org/officeDocument/2006/relationships/image" Target="../media/image35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51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014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3">
            <a:extLst>
              <a:ext uri="{FF2B5EF4-FFF2-40B4-BE49-F238E27FC236}">
                <a16:creationId xmlns:a16="http://schemas.microsoft.com/office/drawing/2014/main" id="{C3F0FCA8-7E96-46F6-84B1-4B55D641AE5B}"/>
              </a:ext>
            </a:extLst>
          </p:cNvPr>
          <p:cNvGrpSpPr/>
          <p:nvPr/>
        </p:nvGrpSpPr>
        <p:grpSpPr>
          <a:xfrm>
            <a:off x="5945464" y="1318246"/>
            <a:ext cx="2511470" cy="1540474"/>
            <a:chOff x="5945464" y="1318246"/>
            <a:chExt cx="2511470" cy="15404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E9AACD-BC54-41C2-B854-669DE939EC5A}"/>
                </a:ext>
              </a:extLst>
            </p:cNvPr>
            <p:cNvSpPr/>
            <p:nvPr/>
          </p:nvSpPr>
          <p:spPr>
            <a:xfrm>
              <a:off x="5945464" y="1318246"/>
              <a:ext cx="2511470" cy="1540474"/>
            </a:xfrm>
            <a:prstGeom prst="round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 descr="A picture containing plant&#10;&#10;Description automatically generated">
              <a:extLst>
                <a:ext uri="{FF2B5EF4-FFF2-40B4-BE49-F238E27FC236}">
                  <a16:creationId xmlns:a16="http://schemas.microsoft.com/office/drawing/2014/main" id="{B1539151-A741-4B3C-8AF8-3CEE646B6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999" y="1422976"/>
              <a:ext cx="1136703" cy="1381653"/>
            </a:xfrm>
            <a:prstGeom prst="roundRect">
              <a:avLst/>
            </a:prstGeom>
          </p:spPr>
        </p:pic>
      </p:grpSp>
      <p:grpSp>
        <p:nvGrpSpPr>
          <p:cNvPr id="23" name="1">
            <a:extLst>
              <a:ext uri="{FF2B5EF4-FFF2-40B4-BE49-F238E27FC236}">
                <a16:creationId xmlns:a16="http://schemas.microsoft.com/office/drawing/2014/main" id="{FFB4D5FC-DD38-47FA-AC51-A5ED4524CDA9}"/>
              </a:ext>
            </a:extLst>
          </p:cNvPr>
          <p:cNvGrpSpPr/>
          <p:nvPr/>
        </p:nvGrpSpPr>
        <p:grpSpPr>
          <a:xfrm>
            <a:off x="687065" y="1321165"/>
            <a:ext cx="2511470" cy="1540474"/>
            <a:chOff x="687065" y="1321165"/>
            <a:chExt cx="2511470" cy="154047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DD0CE32-A0F6-43F6-904C-D5F0C6C6AAE9}"/>
                </a:ext>
              </a:extLst>
            </p:cNvPr>
            <p:cNvSpPr/>
            <p:nvPr/>
          </p:nvSpPr>
          <p:spPr>
            <a:xfrm>
              <a:off x="687065" y="1321165"/>
              <a:ext cx="2511470" cy="1540474"/>
            </a:xfrm>
            <a:prstGeom prst="roundRect">
              <a:avLst/>
            </a:prstGeom>
            <a:solidFill>
              <a:srgbClr val="ED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CFB547B-F44C-402E-AD1A-3A0C7E3B9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39" y="1823086"/>
              <a:ext cx="2183922" cy="824428"/>
            </a:xfrm>
            <a:prstGeom prst="roundRect">
              <a:avLst/>
            </a:prstGeom>
          </p:spPr>
        </p:pic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9" y="438151"/>
            <a:ext cx="5320208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Vocabulary Check</a:t>
            </a:r>
          </a:p>
        </p:txBody>
      </p:sp>
      <p:sp>
        <p:nvSpPr>
          <p:cNvPr id="5" name="Rectangle 4"/>
          <p:cNvSpPr/>
          <p:nvPr/>
        </p:nvSpPr>
        <p:spPr>
          <a:xfrm>
            <a:off x="3028805" y="796804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Do you know these words?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14D9D73-EB0C-4F73-A49E-EB8B04BF62DD}"/>
              </a:ext>
            </a:extLst>
          </p:cNvPr>
          <p:cNvSpPr txBox="1"/>
          <p:nvPr/>
        </p:nvSpPr>
        <p:spPr>
          <a:xfrm>
            <a:off x="769625" y="1422976"/>
            <a:ext cx="141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Plate</a:t>
            </a:r>
          </a:p>
        </p:txBody>
      </p:sp>
      <p:grpSp>
        <p:nvGrpSpPr>
          <p:cNvPr id="45" name="4">
            <a:extLst>
              <a:ext uri="{FF2B5EF4-FFF2-40B4-BE49-F238E27FC236}">
                <a16:creationId xmlns:a16="http://schemas.microsoft.com/office/drawing/2014/main" id="{8D869793-A3C2-4221-ACB6-AD1829908F54}"/>
              </a:ext>
            </a:extLst>
          </p:cNvPr>
          <p:cNvGrpSpPr/>
          <p:nvPr/>
        </p:nvGrpSpPr>
        <p:grpSpPr>
          <a:xfrm>
            <a:off x="687065" y="2999968"/>
            <a:ext cx="2511470" cy="1540474"/>
            <a:chOff x="687065" y="2999968"/>
            <a:chExt cx="2511470" cy="15404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1B908A-BCE4-483F-B374-0BFC874179B1}"/>
                </a:ext>
              </a:extLst>
            </p:cNvPr>
            <p:cNvSpPr/>
            <p:nvPr/>
          </p:nvSpPr>
          <p:spPr>
            <a:xfrm>
              <a:off x="687065" y="2999968"/>
              <a:ext cx="2511470" cy="1540474"/>
            </a:xfrm>
            <a:prstGeom prst="roundRect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FCA63B6-B262-4F34-8975-6E92D2A2C0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29"/>
            <a:stretch/>
          </p:blipFill>
          <p:spPr>
            <a:xfrm>
              <a:off x="1405931" y="3341972"/>
              <a:ext cx="1635369" cy="1098955"/>
            </a:xfrm>
            <a:prstGeom prst="roundRect">
              <a:avLst/>
            </a:prstGeom>
          </p:spPr>
        </p:pic>
      </p:grpSp>
      <p:grpSp>
        <p:nvGrpSpPr>
          <p:cNvPr id="46" name="5">
            <a:extLst>
              <a:ext uri="{FF2B5EF4-FFF2-40B4-BE49-F238E27FC236}">
                <a16:creationId xmlns:a16="http://schemas.microsoft.com/office/drawing/2014/main" id="{5BAAB083-79B0-41AF-8ECF-B4FB9836D207}"/>
              </a:ext>
            </a:extLst>
          </p:cNvPr>
          <p:cNvGrpSpPr/>
          <p:nvPr/>
        </p:nvGrpSpPr>
        <p:grpSpPr>
          <a:xfrm>
            <a:off x="3316265" y="2999968"/>
            <a:ext cx="2511470" cy="1540474"/>
            <a:chOff x="3316265" y="2999968"/>
            <a:chExt cx="2511470" cy="154047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3D92B0-F27B-451F-88DB-4EF5F18428D5}"/>
                </a:ext>
              </a:extLst>
            </p:cNvPr>
            <p:cNvSpPr/>
            <p:nvPr/>
          </p:nvSpPr>
          <p:spPr>
            <a:xfrm>
              <a:off x="3316265" y="2999968"/>
              <a:ext cx="2511470" cy="1540474"/>
            </a:xfrm>
            <a:prstGeom prst="roundRect">
              <a:avLst/>
            </a:prstGeom>
            <a:solidFill>
              <a:srgbClr val="FDD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DD05146-B7DC-4991-988C-00E1A566BC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554" t="-7554" r="-33108" b="-8744"/>
            <a:stretch/>
          </p:blipFill>
          <p:spPr>
            <a:xfrm rot="20773671">
              <a:off x="4565772" y="3024327"/>
              <a:ext cx="679615" cy="1460439"/>
            </a:xfrm>
            <a:prstGeom prst="roundRect">
              <a:avLst/>
            </a:prstGeom>
          </p:spPr>
        </p:pic>
      </p:grpSp>
      <p:grpSp>
        <p:nvGrpSpPr>
          <p:cNvPr id="47" name="6">
            <a:extLst>
              <a:ext uri="{FF2B5EF4-FFF2-40B4-BE49-F238E27FC236}">
                <a16:creationId xmlns:a16="http://schemas.microsoft.com/office/drawing/2014/main" id="{2242D405-7D0A-4804-B2D1-4223293F8723}"/>
              </a:ext>
            </a:extLst>
          </p:cNvPr>
          <p:cNvGrpSpPr/>
          <p:nvPr/>
        </p:nvGrpSpPr>
        <p:grpSpPr>
          <a:xfrm>
            <a:off x="5945464" y="2998508"/>
            <a:ext cx="2511470" cy="1540474"/>
            <a:chOff x="5945464" y="2998508"/>
            <a:chExt cx="2511470" cy="15404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45E257C-7631-4B71-BCFE-130A5DA160F9}"/>
                </a:ext>
              </a:extLst>
            </p:cNvPr>
            <p:cNvSpPr/>
            <p:nvPr/>
          </p:nvSpPr>
          <p:spPr>
            <a:xfrm>
              <a:off x="5945464" y="2998508"/>
              <a:ext cx="2511470" cy="1540474"/>
            </a:xfrm>
            <a:prstGeom prst="roundRect">
              <a:avLst/>
            </a:prstGeom>
            <a:solidFill>
              <a:srgbClr val="C0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9E71513-53B2-476B-B623-07287E848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70206" y="3210367"/>
              <a:ext cx="846936" cy="1228655"/>
            </a:xfrm>
            <a:prstGeom prst="roundRect">
              <a:avLst/>
            </a:prstGeom>
          </p:spPr>
        </p:pic>
      </p:grpSp>
      <p:grpSp>
        <p:nvGrpSpPr>
          <p:cNvPr id="48" name="9">
            <a:extLst>
              <a:ext uri="{FF2B5EF4-FFF2-40B4-BE49-F238E27FC236}">
                <a16:creationId xmlns:a16="http://schemas.microsoft.com/office/drawing/2014/main" id="{8DCA5C2B-3C63-4E05-A794-390388DBBBF6}"/>
              </a:ext>
            </a:extLst>
          </p:cNvPr>
          <p:cNvGrpSpPr/>
          <p:nvPr/>
        </p:nvGrpSpPr>
        <p:grpSpPr>
          <a:xfrm>
            <a:off x="5945464" y="4678771"/>
            <a:ext cx="2511470" cy="1540474"/>
            <a:chOff x="5945464" y="4678771"/>
            <a:chExt cx="2511470" cy="154047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42A31D-EB03-4BC2-9537-93EA59108577}"/>
                </a:ext>
              </a:extLst>
            </p:cNvPr>
            <p:cNvSpPr/>
            <p:nvPr/>
          </p:nvSpPr>
          <p:spPr>
            <a:xfrm>
              <a:off x="5945464" y="4678771"/>
              <a:ext cx="2511470" cy="1540474"/>
            </a:xfrm>
            <a:prstGeom prst="roundRect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D853231-C3F4-45F8-98E2-B96031AD7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8999" y="4832541"/>
              <a:ext cx="840599" cy="1228655"/>
            </a:xfrm>
            <a:prstGeom prst="roundRect">
              <a:avLst/>
            </a:prstGeom>
          </p:spPr>
        </p:pic>
      </p:grpSp>
      <p:grpSp>
        <p:nvGrpSpPr>
          <p:cNvPr id="49" name="8">
            <a:extLst>
              <a:ext uri="{FF2B5EF4-FFF2-40B4-BE49-F238E27FC236}">
                <a16:creationId xmlns:a16="http://schemas.microsoft.com/office/drawing/2014/main" id="{3762EEE2-5003-46E7-AA39-28F6BE5ACE90}"/>
              </a:ext>
            </a:extLst>
          </p:cNvPr>
          <p:cNvGrpSpPr/>
          <p:nvPr/>
        </p:nvGrpSpPr>
        <p:grpSpPr>
          <a:xfrm>
            <a:off x="3316265" y="4678771"/>
            <a:ext cx="2511470" cy="1540474"/>
            <a:chOff x="3316265" y="4678771"/>
            <a:chExt cx="2511470" cy="154047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B2F6171-18E7-4D04-8080-EE943C5A2841}"/>
                </a:ext>
              </a:extLst>
            </p:cNvPr>
            <p:cNvSpPr/>
            <p:nvPr/>
          </p:nvSpPr>
          <p:spPr>
            <a:xfrm>
              <a:off x="3316265" y="4678771"/>
              <a:ext cx="2511470" cy="1540474"/>
            </a:xfrm>
            <a:prstGeom prst="roundRect">
              <a:avLst/>
            </a:prstGeom>
            <a:solidFill>
              <a:srgbClr val="ED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5DA47B8-D264-4817-A2A4-491B06E2A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1909" y="4752058"/>
              <a:ext cx="675038" cy="1372954"/>
            </a:xfrm>
            <a:prstGeom prst="roundRect">
              <a:avLst/>
            </a:prstGeom>
          </p:spPr>
        </p:pic>
      </p:grpSp>
      <p:grpSp>
        <p:nvGrpSpPr>
          <p:cNvPr id="50" name="7">
            <a:extLst>
              <a:ext uri="{FF2B5EF4-FFF2-40B4-BE49-F238E27FC236}">
                <a16:creationId xmlns:a16="http://schemas.microsoft.com/office/drawing/2014/main" id="{78902E9E-3F39-4CF8-A9F2-D643F832899B}"/>
              </a:ext>
            </a:extLst>
          </p:cNvPr>
          <p:cNvGrpSpPr/>
          <p:nvPr/>
        </p:nvGrpSpPr>
        <p:grpSpPr>
          <a:xfrm>
            <a:off x="687065" y="4678771"/>
            <a:ext cx="2511470" cy="1540474"/>
            <a:chOff x="687065" y="4678771"/>
            <a:chExt cx="2511470" cy="1540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B3245C1-79FE-4DE8-A4CF-E538C30E3D24}"/>
                </a:ext>
              </a:extLst>
            </p:cNvPr>
            <p:cNvSpPr/>
            <p:nvPr/>
          </p:nvSpPr>
          <p:spPr>
            <a:xfrm>
              <a:off x="687065" y="4678771"/>
              <a:ext cx="2511470" cy="1540474"/>
            </a:xfrm>
            <a:prstGeom prst="round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BAED0DE3-7995-4AAB-875B-E3E06EE88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83493" y="4721901"/>
              <a:ext cx="789493" cy="1449934"/>
            </a:xfrm>
            <a:prstGeom prst="roundRect">
              <a:avLst/>
            </a:prstGeom>
          </p:spPr>
        </p:pic>
      </p:grpSp>
      <p:grpSp>
        <p:nvGrpSpPr>
          <p:cNvPr id="27" name="2">
            <a:extLst>
              <a:ext uri="{FF2B5EF4-FFF2-40B4-BE49-F238E27FC236}">
                <a16:creationId xmlns:a16="http://schemas.microsoft.com/office/drawing/2014/main" id="{E7A87820-26A0-411A-8A42-10C81D229E05}"/>
              </a:ext>
            </a:extLst>
          </p:cNvPr>
          <p:cNvGrpSpPr/>
          <p:nvPr/>
        </p:nvGrpSpPr>
        <p:grpSpPr>
          <a:xfrm>
            <a:off x="3316265" y="1318246"/>
            <a:ext cx="2511470" cy="1540474"/>
            <a:chOff x="3316265" y="1318246"/>
            <a:chExt cx="2511470" cy="15404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50A8DF6-45A4-4759-992C-3BB187F540E7}"/>
                </a:ext>
              </a:extLst>
            </p:cNvPr>
            <p:cNvSpPr/>
            <p:nvPr/>
          </p:nvSpPr>
          <p:spPr>
            <a:xfrm>
              <a:off x="3316265" y="1318246"/>
              <a:ext cx="2511470" cy="1540474"/>
            </a:xfrm>
            <a:prstGeom prst="roundRect">
              <a:avLst/>
            </a:prstGeom>
            <a:solidFill>
              <a:srgbClr val="C0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68B7560-7997-4A22-B776-5AFF30A14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523" y="1685781"/>
              <a:ext cx="1652954" cy="1026268"/>
            </a:xfrm>
            <a:prstGeom prst="round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69E6EAF-C7BC-469C-9014-31D636AF396B}"/>
              </a:ext>
            </a:extLst>
          </p:cNvPr>
          <p:cNvSpPr txBox="1"/>
          <p:nvPr/>
        </p:nvSpPr>
        <p:spPr>
          <a:xfrm>
            <a:off x="3376129" y="1422976"/>
            <a:ext cx="141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Cake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F33A2EB-5BA9-45A7-A005-2C63D2D07FF5}"/>
              </a:ext>
            </a:extLst>
          </p:cNvPr>
          <p:cNvSpPr txBox="1"/>
          <p:nvPr/>
        </p:nvSpPr>
        <p:spPr>
          <a:xfrm>
            <a:off x="6007273" y="1422976"/>
            <a:ext cx="141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Plant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EB9706-D69C-488A-8345-6835644D67B5}"/>
              </a:ext>
            </a:extLst>
          </p:cNvPr>
          <p:cNvSpPr txBox="1"/>
          <p:nvPr/>
        </p:nvSpPr>
        <p:spPr>
          <a:xfrm>
            <a:off x="769625" y="3070879"/>
            <a:ext cx="141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Bowl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A253A38-A41F-4AC2-AECE-D0AEB67C9565}"/>
              </a:ext>
            </a:extLst>
          </p:cNvPr>
          <p:cNvSpPr txBox="1"/>
          <p:nvPr/>
        </p:nvSpPr>
        <p:spPr>
          <a:xfrm>
            <a:off x="3376129" y="3070879"/>
            <a:ext cx="141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Bottle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3CB42D-BDDA-447D-8F19-CAB2264DECE9}"/>
              </a:ext>
            </a:extLst>
          </p:cNvPr>
          <p:cNvSpPr txBox="1"/>
          <p:nvPr/>
        </p:nvSpPr>
        <p:spPr>
          <a:xfrm>
            <a:off x="6007273" y="3070879"/>
            <a:ext cx="141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Flour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2E1C039-1162-492A-80E6-E42D03D96FF2}"/>
              </a:ext>
            </a:extLst>
          </p:cNvPr>
          <p:cNvSpPr txBox="1"/>
          <p:nvPr/>
        </p:nvSpPr>
        <p:spPr>
          <a:xfrm>
            <a:off x="769625" y="4752058"/>
            <a:ext cx="1414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Milkshake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5FB18F3-85B3-40CA-A7D3-FE419D8CEBD8}"/>
              </a:ext>
            </a:extLst>
          </p:cNvPr>
          <p:cNvSpPr txBox="1"/>
          <p:nvPr/>
        </p:nvSpPr>
        <p:spPr>
          <a:xfrm>
            <a:off x="3376129" y="4752058"/>
            <a:ext cx="1699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Refrigerator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AB39A3F-7331-48B3-A076-56423B4F4AA5}"/>
              </a:ext>
            </a:extLst>
          </p:cNvPr>
          <p:cNvSpPr txBox="1"/>
          <p:nvPr/>
        </p:nvSpPr>
        <p:spPr>
          <a:xfrm>
            <a:off x="6007273" y="4752058"/>
            <a:ext cx="1414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Coffee Machine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8" grpId="0"/>
      <p:bldP spid="32" grpId="0"/>
      <p:bldP spid="33" grpId="0"/>
      <p:bldP spid="34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C9F2-6C41-4D5D-9388-B55C185A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76605"/>
            <a:ext cx="8220075" cy="994306"/>
          </a:xfrm>
        </p:spPr>
        <p:txBody>
          <a:bodyPr/>
          <a:lstStyle/>
          <a:p>
            <a:r>
              <a:rPr lang="en-GB" dirty="0"/>
              <a:t>Prepositions Review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C945EE9-9167-4806-B7F2-DEF096F77CAA}"/>
              </a:ext>
            </a:extLst>
          </p:cNvPr>
          <p:cNvGrpSpPr/>
          <p:nvPr/>
        </p:nvGrpSpPr>
        <p:grpSpPr>
          <a:xfrm>
            <a:off x="76821" y="1190609"/>
            <a:ext cx="2460499" cy="1637712"/>
            <a:chOff x="76821" y="1190609"/>
            <a:chExt cx="2460499" cy="1637712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0AAF1CB-E98D-44E3-921F-2D2483571549}"/>
                </a:ext>
              </a:extLst>
            </p:cNvPr>
            <p:cNvSpPr/>
            <p:nvPr/>
          </p:nvSpPr>
          <p:spPr>
            <a:xfrm>
              <a:off x="655026" y="1190609"/>
              <a:ext cx="1882294" cy="1637712"/>
            </a:xfrm>
            <a:prstGeom prst="roundRect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C675B3D-AF2C-485E-8A72-F8E8FAB190E7}"/>
                </a:ext>
              </a:extLst>
            </p:cNvPr>
            <p:cNvGrpSpPr/>
            <p:nvPr/>
          </p:nvGrpSpPr>
          <p:grpSpPr>
            <a:xfrm>
              <a:off x="76821" y="1263257"/>
              <a:ext cx="2300915" cy="1497009"/>
              <a:chOff x="76821" y="1263257"/>
              <a:chExt cx="2300915" cy="1497009"/>
            </a:xfrm>
          </p:grpSpPr>
          <p:pic>
            <p:nvPicPr>
              <p:cNvPr id="33" name="Picture 32" descr="A picture containing text, tripod&#10;&#10;Description automatically generated">
                <a:extLst>
                  <a:ext uri="{FF2B5EF4-FFF2-40B4-BE49-F238E27FC236}">
                    <a16:creationId xmlns:a16="http://schemas.microsoft.com/office/drawing/2014/main" id="{205AEF1A-DD20-4AE2-A689-84588B4D58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" b="2157"/>
              <a:stretch/>
            </p:blipFill>
            <p:spPr>
              <a:xfrm>
                <a:off x="1134208" y="1263257"/>
                <a:ext cx="1243528" cy="1497009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A1581E-0B1C-4DD5-9205-6B1181D9EB1E}"/>
                  </a:ext>
                </a:extLst>
              </p:cNvPr>
              <p:cNvSpPr txBox="1"/>
              <p:nvPr/>
            </p:nvSpPr>
            <p:spPr>
              <a:xfrm>
                <a:off x="76821" y="1265826"/>
                <a:ext cx="186858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/>
                  <a:t>on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5A48162-FFD4-4EC6-A8FF-9413C94254BE}"/>
              </a:ext>
            </a:extLst>
          </p:cNvPr>
          <p:cNvGrpSpPr/>
          <p:nvPr/>
        </p:nvGrpSpPr>
        <p:grpSpPr>
          <a:xfrm>
            <a:off x="2326823" y="1190609"/>
            <a:ext cx="2203317" cy="1637712"/>
            <a:chOff x="2326823" y="1190609"/>
            <a:chExt cx="2203317" cy="1637712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C2851CAC-2506-4F52-AFE0-5B37B3744660}"/>
                </a:ext>
              </a:extLst>
            </p:cNvPr>
            <p:cNvSpPr/>
            <p:nvPr/>
          </p:nvSpPr>
          <p:spPr>
            <a:xfrm>
              <a:off x="2647846" y="1190609"/>
              <a:ext cx="1882294" cy="1637712"/>
            </a:xfrm>
            <a:prstGeom prst="roundRect">
              <a:avLst/>
            </a:prstGeom>
            <a:solidFill>
              <a:srgbClr val="ED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3F77CBE-9FBD-47EE-B709-707272A5F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21" r="-2680"/>
            <a:stretch/>
          </p:blipFill>
          <p:spPr>
            <a:xfrm>
              <a:off x="2709015" y="1254065"/>
              <a:ext cx="1752949" cy="151105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D5E4F19-B584-4264-98AF-9ED90A596E9C}"/>
                </a:ext>
              </a:extLst>
            </p:cNvPr>
            <p:cNvSpPr txBox="1"/>
            <p:nvPr/>
          </p:nvSpPr>
          <p:spPr>
            <a:xfrm>
              <a:off x="2326823" y="1543772"/>
              <a:ext cx="19342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by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82B0CEB-72A5-4021-BBA1-9BD8DEC574B5}"/>
              </a:ext>
            </a:extLst>
          </p:cNvPr>
          <p:cNvGrpSpPr/>
          <p:nvPr/>
        </p:nvGrpSpPr>
        <p:grpSpPr>
          <a:xfrm>
            <a:off x="1677133" y="4660545"/>
            <a:ext cx="2133568" cy="1637712"/>
            <a:chOff x="1677133" y="4660545"/>
            <a:chExt cx="2133568" cy="1637712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E2D72985-ACA5-4B0C-99D9-CC8D954D8146}"/>
                </a:ext>
              </a:extLst>
            </p:cNvPr>
            <p:cNvSpPr/>
            <p:nvPr/>
          </p:nvSpPr>
          <p:spPr>
            <a:xfrm>
              <a:off x="1677133" y="4660545"/>
              <a:ext cx="1882294" cy="1637712"/>
            </a:xfrm>
            <a:prstGeom prst="roundRect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2B85C72D-0129-4262-A367-4CA70B6290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305" r="25487"/>
            <a:stretch/>
          </p:blipFill>
          <p:spPr>
            <a:xfrm>
              <a:off x="1738976" y="4718888"/>
              <a:ext cx="1662346" cy="151105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25F589-C82A-4B2D-85AD-F132B6023A10}"/>
                </a:ext>
              </a:extLst>
            </p:cNvPr>
            <p:cNvSpPr txBox="1"/>
            <p:nvPr/>
          </p:nvSpPr>
          <p:spPr>
            <a:xfrm>
              <a:off x="1928407" y="4999329"/>
              <a:ext cx="1882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beside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FF8F8F8-9DA8-4138-87D9-806740746803}"/>
              </a:ext>
            </a:extLst>
          </p:cNvPr>
          <p:cNvGrpSpPr/>
          <p:nvPr/>
        </p:nvGrpSpPr>
        <p:grpSpPr>
          <a:xfrm>
            <a:off x="4238467" y="1190609"/>
            <a:ext cx="2271089" cy="1637712"/>
            <a:chOff x="4238467" y="1190609"/>
            <a:chExt cx="2271089" cy="163771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C0B025C-C624-48B1-8D4B-F3F6FEDD1ED0}"/>
                </a:ext>
              </a:extLst>
            </p:cNvPr>
            <p:cNvSpPr/>
            <p:nvPr/>
          </p:nvSpPr>
          <p:spPr>
            <a:xfrm>
              <a:off x="4627262" y="1190609"/>
              <a:ext cx="1882294" cy="1637712"/>
            </a:xfrm>
            <a:prstGeom prst="roundRect">
              <a:avLst/>
            </a:prstGeom>
            <a:solidFill>
              <a:srgbClr val="FDD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D2BCCF-B290-4FCB-AE99-14B147CFDA7D}"/>
                </a:ext>
              </a:extLst>
            </p:cNvPr>
            <p:cNvSpPr txBox="1"/>
            <p:nvPr/>
          </p:nvSpPr>
          <p:spPr>
            <a:xfrm>
              <a:off x="4238467" y="1246145"/>
              <a:ext cx="19342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under</a:t>
              </a:r>
            </a:p>
          </p:txBody>
        </p:sp>
        <p:pic>
          <p:nvPicPr>
            <p:cNvPr id="36" name="Picture 3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761ADC2-1596-420C-82BB-3FBBA9A04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5588" y="1299220"/>
              <a:ext cx="1043422" cy="1445298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B387602-F028-4CDD-968E-1CB1EFC7544D}"/>
              </a:ext>
            </a:extLst>
          </p:cNvPr>
          <p:cNvGrpSpPr/>
          <p:nvPr/>
        </p:nvGrpSpPr>
        <p:grpSpPr>
          <a:xfrm>
            <a:off x="6606679" y="1190609"/>
            <a:ext cx="1882294" cy="1637712"/>
            <a:chOff x="6606679" y="1190609"/>
            <a:chExt cx="1882294" cy="1637712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5D10BFA-508F-40C0-B614-104573DDF724}"/>
                </a:ext>
              </a:extLst>
            </p:cNvPr>
            <p:cNvSpPr/>
            <p:nvPr/>
          </p:nvSpPr>
          <p:spPr>
            <a:xfrm>
              <a:off x="6606679" y="1190609"/>
              <a:ext cx="1882294" cy="1637712"/>
            </a:xfrm>
            <a:prstGeom prst="roundRect">
              <a:avLst/>
            </a:prstGeom>
            <a:solidFill>
              <a:srgbClr val="C0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5303441-E77F-44EA-9C0F-F15E2D3C2FA1}"/>
                </a:ext>
              </a:extLst>
            </p:cNvPr>
            <p:cNvSpPr txBox="1"/>
            <p:nvPr/>
          </p:nvSpPr>
          <p:spPr>
            <a:xfrm>
              <a:off x="6736158" y="1262667"/>
              <a:ext cx="10271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/>
                <a:t>in</a:t>
              </a: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9C87F8A-8FDE-4DF3-9B1B-F57778889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36158" y="1435081"/>
              <a:ext cx="1752815" cy="1263383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4DB1CBD-EFDF-4802-9CD7-19E0CA4C0DB7}"/>
              </a:ext>
            </a:extLst>
          </p:cNvPr>
          <p:cNvGrpSpPr/>
          <p:nvPr/>
        </p:nvGrpSpPr>
        <p:grpSpPr>
          <a:xfrm>
            <a:off x="302290" y="2937981"/>
            <a:ext cx="2235030" cy="1654509"/>
            <a:chOff x="302290" y="2937981"/>
            <a:chExt cx="2235030" cy="165450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5284994-6907-4062-A34C-4292A893C450}"/>
                </a:ext>
              </a:extLst>
            </p:cNvPr>
            <p:cNvSpPr/>
            <p:nvPr/>
          </p:nvSpPr>
          <p:spPr>
            <a:xfrm>
              <a:off x="655026" y="2937981"/>
              <a:ext cx="1882294" cy="1637712"/>
            </a:xfrm>
            <a:prstGeom prst="roundRect">
              <a:avLst/>
            </a:prstGeom>
            <a:solidFill>
              <a:srgbClr val="FDD1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17961E-C06A-431C-B758-CD79A77AB10C}"/>
                </a:ext>
              </a:extLst>
            </p:cNvPr>
            <p:cNvSpPr txBox="1"/>
            <p:nvPr/>
          </p:nvSpPr>
          <p:spPr>
            <a:xfrm>
              <a:off x="302290" y="3016716"/>
              <a:ext cx="1882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out of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DB34718-02D6-44F1-B820-78FBF8893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25"/>
            <a:stretch/>
          </p:blipFill>
          <p:spPr>
            <a:xfrm>
              <a:off x="1327703" y="3195159"/>
              <a:ext cx="1125351" cy="139733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F32057D-4DD7-488F-BAC6-DED2CD1E0BFE}"/>
              </a:ext>
            </a:extLst>
          </p:cNvPr>
          <p:cNvGrpSpPr/>
          <p:nvPr/>
        </p:nvGrpSpPr>
        <p:grpSpPr>
          <a:xfrm>
            <a:off x="4627262" y="2937981"/>
            <a:ext cx="1882294" cy="1637712"/>
            <a:chOff x="4627262" y="2937981"/>
            <a:chExt cx="1882294" cy="163771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FF0B474-4E02-4B44-BCD2-9F0E449248B8}"/>
                </a:ext>
              </a:extLst>
            </p:cNvPr>
            <p:cNvSpPr/>
            <p:nvPr/>
          </p:nvSpPr>
          <p:spPr>
            <a:xfrm>
              <a:off x="4627262" y="2937981"/>
              <a:ext cx="1882294" cy="1637712"/>
            </a:xfrm>
            <a:prstGeom prst="roundRect">
              <a:avLst/>
            </a:prstGeom>
            <a:solidFill>
              <a:srgbClr val="AFDE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973A32-8F23-447C-B29E-DE71CCC8F165}"/>
                </a:ext>
              </a:extLst>
            </p:cNvPr>
            <p:cNvSpPr txBox="1"/>
            <p:nvPr/>
          </p:nvSpPr>
          <p:spPr>
            <a:xfrm>
              <a:off x="4640666" y="3016716"/>
              <a:ext cx="1868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below</a:t>
              </a:r>
            </a:p>
          </p:txBody>
        </p:sp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347760AF-1E92-48C9-A731-CCA242BDC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582"/>
            <a:stretch/>
          </p:blipFill>
          <p:spPr>
            <a:xfrm>
              <a:off x="4930245" y="3614749"/>
              <a:ext cx="1364423" cy="851650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F09F505-70B2-4BAD-9AE2-EA4C8642F49C}"/>
              </a:ext>
            </a:extLst>
          </p:cNvPr>
          <p:cNvGrpSpPr/>
          <p:nvPr/>
        </p:nvGrpSpPr>
        <p:grpSpPr>
          <a:xfrm>
            <a:off x="2618280" y="2937981"/>
            <a:ext cx="1911860" cy="1637712"/>
            <a:chOff x="2618280" y="2937981"/>
            <a:chExt cx="1911860" cy="163771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EDB5610-FC13-49BE-BA90-94EB5B14A3AA}"/>
                </a:ext>
              </a:extLst>
            </p:cNvPr>
            <p:cNvSpPr/>
            <p:nvPr/>
          </p:nvSpPr>
          <p:spPr>
            <a:xfrm>
              <a:off x="2647846" y="2937981"/>
              <a:ext cx="1882294" cy="1637712"/>
            </a:xfrm>
            <a:prstGeom prst="roundRect">
              <a:avLst/>
            </a:prstGeom>
            <a:solidFill>
              <a:srgbClr val="C0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5FF43EF-7726-41EC-9E41-70EAB4865A6D}"/>
                </a:ext>
              </a:extLst>
            </p:cNvPr>
            <p:cNvSpPr txBox="1"/>
            <p:nvPr/>
          </p:nvSpPr>
          <p:spPr>
            <a:xfrm>
              <a:off x="2618280" y="3000559"/>
              <a:ext cx="11503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above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2187E98-8EF1-4A7C-BC72-C42AC0BB5D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6268" b="-4263"/>
            <a:stretch/>
          </p:blipFill>
          <p:spPr>
            <a:xfrm>
              <a:off x="3275467" y="2963806"/>
              <a:ext cx="1150311" cy="1575774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7138871-46EB-4D66-8100-E46C699CDC36}"/>
              </a:ext>
            </a:extLst>
          </p:cNvPr>
          <p:cNvGrpSpPr/>
          <p:nvPr/>
        </p:nvGrpSpPr>
        <p:grpSpPr>
          <a:xfrm>
            <a:off x="3336350" y="4660545"/>
            <a:ext cx="2190739" cy="1650298"/>
            <a:chOff x="3336350" y="4660545"/>
            <a:chExt cx="2190739" cy="1650298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50AFC9B-DCA5-4C1E-B1FB-42DDF5F264D6}"/>
                </a:ext>
              </a:extLst>
            </p:cNvPr>
            <p:cNvSpPr/>
            <p:nvPr/>
          </p:nvSpPr>
          <p:spPr>
            <a:xfrm>
              <a:off x="3644795" y="4660545"/>
              <a:ext cx="1882294" cy="1637712"/>
            </a:xfrm>
            <a:prstGeom prst="round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018CBE-EA55-4215-B497-83277C2E793D}"/>
                </a:ext>
              </a:extLst>
            </p:cNvPr>
            <p:cNvSpPr txBox="1"/>
            <p:nvPr/>
          </p:nvSpPr>
          <p:spPr>
            <a:xfrm>
              <a:off x="3336350" y="4818351"/>
              <a:ext cx="1882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behind</a:t>
              </a:r>
            </a:p>
          </p:txBody>
        </p:sp>
        <p:pic>
          <p:nvPicPr>
            <p:cNvPr id="46" name="Picture 45" descr="A picture containing doll, toy&#10;&#10;Description automatically generated">
              <a:extLst>
                <a:ext uri="{FF2B5EF4-FFF2-40B4-BE49-F238E27FC236}">
                  <a16:creationId xmlns:a16="http://schemas.microsoft.com/office/drawing/2014/main" id="{9BA1DCB4-1AB0-4881-8B12-EB9FEA2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2437" y="4912866"/>
              <a:ext cx="714652" cy="1397977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425C83AE-FB37-478A-B034-945EA82F3D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3838" b="1"/>
            <a:stretch/>
          </p:blipFill>
          <p:spPr>
            <a:xfrm>
              <a:off x="3644795" y="5437822"/>
              <a:ext cx="1882294" cy="870689"/>
            </a:xfrm>
            <a:prstGeom prst="round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84B9F5F-180C-4310-854C-5BDF47834B24}"/>
              </a:ext>
            </a:extLst>
          </p:cNvPr>
          <p:cNvGrpSpPr/>
          <p:nvPr/>
        </p:nvGrpSpPr>
        <p:grpSpPr>
          <a:xfrm>
            <a:off x="5612457" y="4660545"/>
            <a:ext cx="1882294" cy="1650298"/>
            <a:chOff x="5612457" y="4660545"/>
            <a:chExt cx="1882294" cy="1650298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D201D42-E652-43B4-B00D-70AB94FE341F}"/>
                </a:ext>
              </a:extLst>
            </p:cNvPr>
            <p:cNvSpPr/>
            <p:nvPr/>
          </p:nvSpPr>
          <p:spPr>
            <a:xfrm>
              <a:off x="5612457" y="4660545"/>
              <a:ext cx="1882294" cy="1637712"/>
            </a:xfrm>
            <a:prstGeom prst="roundRect">
              <a:avLst/>
            </a:prstGeom>
            <a:solidFill>
              <a:srgbClr val="EDBC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F38CF45-C52A-4289-A778-38B4C9B030DE}"/>
                </a:ext>
              </a:extLst>
            </p:cNvPr>
            <p:cNvGrpSpPr/>
            <p:nvPr/>
          </p:nvGrpSpPr>
          <p:grpSpPr>
            <a:xfrm>
              <a:off x="5612457" y="4729021"/>
              <a:ext cx="1882294" cy="1581822"/>
              <a:chOff x="5612457" y="4729021"/>
              <a:chExt cx="1882294" cy="1581822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096DB9AF-BA22-4838-A40C-E23B218C62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3838" b="1"/>
              <a:stretch/>
            </p:blipFill>
            <p:spPr>
              <a:xfrm>
                <a:off x="5612457" y="5437822"/>
                <a:ext cx="1882294" cy="870689"/>
              </a:xfrm>
              <a:prstGeom prst="round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ADF299F-6474-4716-B8F4-0CD8414EB27C}"/>
                  </a:ext>
                </a:extLst>
              </p:cNvPr>
              <p:cNvSpPr txBox="1"/>
              <p:nvPr/>
            </p:nvSpPr>
            <p:spPr>
              <a:xfrm>
                <a:off x="5639942" y="4729021"/>
                <a:ext cx="130945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in front of </a:t>
                </a:r>
              </a:p>
            </p:txBody>
          </p:sp>
          <p:pic>
            <p:nvPicPr>
              <p:cNvPr id="47" name="Picture 46" descr="A picture containing doll, toy&#10;&#10;Description automatically generated">
                <a:extLst>
                  <a:ext uri="{FF2B5EF4-FFF2-40B4-BE49-F238E27FC236}">
                    <a16:creationId xmlns:a16="http://schemas.microsoft.com/office/drawing/2014/main" id="{185D7B74-744B-4EF9-A9DB-6360CB024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0099" y="4912866"/>
                <a:ext cx="714652" cy="1397977"/>
              </a:xfrm>
              <a:prstGeom prst="rect">
                <a:avLst/>
              </a:prstGeom>
            </p:spPr>
          </p:pic>
        </p:grp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1D7C494-1EED-4BD5-8A84-6B57BE0B75FA}"/>
              </a:ext>
            </a:extLst>
          </p:cNvPr>
          <p:cNvGrpSpPr/>
          <p:nvPr/>
        </p:nvGrpSpPr>
        <p:grpSpPr>
          <a:xfrm>
            <a:off x="6606679" y="2937981"/>
            <a:ext cx="1933583" cy="1637712"/>
            <a:chOff x="6606679" y="2937981"/>
            <a:chExt cx="1933583" cy="1637712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B193BCB3-591A-41C9-AB52-2DA8B0B11B69}"/>
                </a:ext>
              </a:extLst>
            </p:cNvPr>
            <p:cNvSpPr/>
            <p:nvPr/>
          </p:nvSpPr>
          <p:spPr>
            <a:xfrm>
              <a:off x="6606679" y="2937981"/>
              <a:ext cx="1882294" cy="1637712"/>
            </a:xfrm>
            <a:prstGeom prst="roundRect">
              <a:avLst/>
            </a:prstGeom>
            <a:solidFill>
              <a:srgbClr val="FFED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4173CF8-5766-4546-ACF2-FF6B00763D89}"/>
                </a:ext>
              </a:extLst>
            </p:cNvPr>
            <p:cNvSpPr txBox="1"/>
            <p:nvPr/>
          </p:nvSpPr>
          <p:spPr>
            <a:xfrm>
              <a:off x="6657968" y="2970704"/>
              <a:ext cx="18822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/>
                <a:t>between</a:t>
              </a: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DE8003A9-2F23-4E48-BCEC-01EB11010C02}"/>
                </a:ext>
              </a:extLst>
            </p:cNvPr>
            <p:cNvGrpSpPr/>
            <p:nvPr/>
          </p:nvGrpSpPr>
          <p:grpSpPr>
            <a:xfrm>
              <a:off x="6736158" y="3321713"/>
              <a:ext cx="1698712" cy="1201186"/>
              <a:chOff x="6698470" y="3009551"/>
              <a:chExt cx="1698712" cy="1201186"/>
            </a:xfrm>
          </p:grpSpPr>
          <p:pic>
            <p:nvPicPr>
              <p:cNvPr id="51" name="Picture 50" descr="A picture containing text, seat&#10;&#10;Description automatically generated">
                <a:extLst>
                  <a:ext uri="{FF2B5EF4-FFF2-40B4-BE49-F238E27FC236}">
                    <a16:creationId xmlns:a16="http://schemas.microsoft.com/office/drawing/2014/main" id="{8361C2BA-B0C8-4460-82E4-D102377BC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8470" y="3009551"/>
                <a:ext cx="1698712" cy="1201186"/>
              </a:xfrm>
              <a:prstGeom prst="rect">
                <a:avLst/>
              </a:prstGeom>
            </p:spPr>
          </p:pic>
          <p:pic>
            <p:nvPicPr>
              <p:cNvPr id="52" name="Picture 51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90EBEADF-A0EB-4164-81D4-8DDDDCCFC8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504" t="45762" r="51330" b="36508"/>
              <a:stretch/>
            </p:blipFill>
            <p:spPr>
              <a:xfrm>
                <a:off x="7293769" y="3276985"/>
                <a:ext cx="249295" cy="22536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0260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E55E-BA39-4E84-B756-9FEDCA95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EBFE5-E87D-4B46-8061-05559A3D9E67}"/>
              </a:ext>
            </a:extLst>
          </p:cNvPr>
          <p:cNvSpPr txBox="1"/>
          <p:nvPr/>
        </p:nvSpPr>
        <p:spPr>
          <a:xfrm>
            <a:off x="2281235" y="137140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Can you complete the sentences?</a:t>
            </a:r>
            <a:endParaRPr lang="en-GB" b="0" dirty="0">
              <a:effectLst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5F1D92-165D-41CE-912E-9E2E5C7B24EE}"/>
              </a:ext>
            </a:extLst>
          </p:cNvPr>
          <p:cNvGrpSpPr/>
          <p:nvPr/>
        </p:nvGrpSpPr>
        <p:grpSpPr>
          <a:xfrm>
            <a:off x="6135233" y="1465508"/>
            <a:ext cx="2852036" cy="1567053"/>
            <a:chOff x="0" y="615574"/>
            <a:chExt cx="9144000" cy="5214648"/>
          </a:xfrm>
        </p:grpSpPr>
        <p:pic>
          <p:nvPicPr>
            <p:cNvPr id="6" name="Picture 5" descr="A picture containing text, car&#10;&#10;Description automatically generated">
              <a:extLst>
                <a:ext uri="{FF2B5EF4-FFF2-40B4-BE49-F238E27FC236}">
                  <a16:creationId xmlns:a16="http://schemas.microsoft.com/office/drawing/2014/main" id="{B0A1BF66-8973-4D57-A142-C43B94363D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8" b="12863"/>
            <a:stretch/>
          </p:blipFill>
          <p:spPr>
            <a:xfrm>
              <a:off x="0" y="615574"/>
              <a:ext cx="9144000" cy="5214648"/>
            </a:xfrm>
            <a:prstGeom prst="rect">
              <a:avLst/>
            </a:prstGeom>
          </p:spPr>
        </p:pic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F34053B-C373-4547-A83D-0EF060CA61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6" t="42571" r="53375" b="38180"/>
            <a:stretch/>
          </p:blipFill>
          <p:spPr>
            <a:xfrm rot="532025">
              <a:off x="2187717" y="1610464"/>
              <a:ext cx="762489" cy="732349"/>
            </a:xfrm>
            <a:prstGeom prst="ellipse">
              <a:avLst/>
            </a:prstGeom>
          </p:spPr>
        </p:pic>
      </p:grpSp>
      <p:grpSp>
        <p:nvGrpSpPr>
          <p:cNvPr id="14" name="1">
            <a:extLst>
              <a:ext uri="{FF2B5EF4-FFF2-40B4-BE49-F238E27FC236}">
                <a16:creationId xmlns:a16="http://schemas.microsoft.com/office/drawing/2014/main" id="{42110B96-8001-4531-866C-557E15A5051C}"/>
              </a:ext>
            </a:extLst>
          </p:cNvPr>
          <p:cNvGrpSpPr/>
          <p:nvPr/>
        </p:nvGrpSpPr>
        <p:grpSpPr>
          <a:xfrm>
            <a:off x="579887" y="2042547"/>
            <a:ext cx="5555346" cy="646331"/>
            <a:chOff x="921655" y="2437710"/>
            <a:chExt cx="5406243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F5649B-7188-44E0-B43E-91907A85501B}"/>
                </a:ext>
              </a:extLst>
            </p:cNvPr>
            <p:cNvSpPr txBox="1"/>
            <p:nvPr/>
          </p:nvSpPr>
          <p:spPr>
            <a:xfrm>
              <a:off x="921655" y="2437710"/>
              <a:ext cx="54062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b="0" i="0" u="none" strike="noStrike" dirty="0">
                  <a:effectLst/>
                </a:rPr>
                <a:t>The dog is            the car.</a:t>
              </a:r>
              <a:endParaRPr lang="en-GB" sz="36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7586D5-7C67-4B0D-A535-5A9A10514063}"/>
                </a:ext>
              </a:extLst>
            </p:cNvPr>
            <p:cNvCxnSpPr/>
            <p:nvPr/>
          </p:nvCxnSpPr>
          <p:spPr>
            <a:xfrm>
              <a:off x="3207655" y="2882900"/>
              <a:ext cx="135958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F658B5-EA9A-4AEA-B799-D605BFD4B47E}"/>
              </a:ext>
            </a:extLst>
          </p:cNvPr>
          <p:cNvSpPr txBox="1"/>
          <p:nvPr/>
        </p:nvSpPr>
        <p:spPr>
          <a:xfrm>
            <a:off x="579887" y="268887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u="none" strike="noStrike" dirty="0">
                <a:effectLst/>
              </a:rPr>
              <a:t>The dog is </a:t>
            </a:r>
            <a:r>
              <a:rPr lang="en-GB" sz="3600" b="1" i="0" u="sng" strike="noStrike" dirty="0">
                <a:effectLst/>
              </a:rPr>
              <a:t>in</a:t>
            </a:r>
            <a:r>
              <a:rPr lang="en-GB" sz="3600" b="0" i="0" u="none" strike="noStrike" dirty="0">
                <a:effectLst/>
              </a:rPr>
              <a:t> the car.</a:t>
            </a:r>
            <a:endParaRPr lang="en-GB" sz="3600" dirty="0"/>
          </a:p>
        </p:txBody>
      </p:sp>
      <p:grpSp>
        <p:nvGrpSpPr>
          <p:cNvPr id="21" name="2">
            <a:extLst>
              <a:ext uri="{FF2B5EF4-FFF2-40B4-BE49-F238E27FC236}">
                <a16:creationId xmlns:a16="http://schemas.microsoft.com/office/drawing/2014/main" id="{390138D1-453E-4411-8931-684A84F9107E}"/>
              </a:ext>
            </a:extLst>
          </p:cNvPr>
          <p:cNvGrpSpPr/>
          <p:nvPr/>
        </p:nvGrpSpPr>
        <p:grpSpPr>
          <a:xfrm>
            <a:off x="579887" y="4162172"/>
            <a:ext cx="5887588" cy="646331"/>
            <a:chOff x="921655" y="2437710"/>
            <a:chExt cx="5729568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5B74A2-394B-4834-AE28-06808A952C5F}"/>
                </a:ext>
              </a:extLst>
            </p:cNvPr>
            <p:cNvSpPr txBox="1"/>
            <p:nvPr/>
          </p:nvSpPr>
          <p:spPr>
            <a:xfrm>
              <a:off x="921655" y="2437710"/>
              <a:ext cx="57295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b="0" i="0" u="none" strike="noStrike" dirty="0">
                  <a:effectLst/>
                </a:rPr>
                <a:t>The dog is            the table.</a:t>
              </a:r>
              <a:endParaRPr lang="en-GB" sz="360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7AC3E81-B4BB-4B52-AC1C-F05C143BFEF1}"/>
                </a:ext>
              </a:extLst>
            </p:cNvPr>
            <p:cNvCxnSpPr/>
            <p:nvPr/>
          </p:nvCxnSpPr>
          <p:spPr>
            <a:xfrm>
              <a:off x="3207655" y="2882900"/>
              <a:ext cx="135958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7C6432D-6E12-4B0F-B017-D131F00B0197}"/>
              </a:ext>
            </a:extLst>
          </p:cNvPr>
          <p:cNvSpPr txBox="1"/>
          <p:nvPr/>
        </p:nvSpPr>
        <p:spPr>
          <a:xfrm>
            <a:off x="605332" y="4840262"/>
            <a:ext cx="51468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u="none" strike="noStrike" dirty="0">
                <a:effectLst/>
              </a:rPr>
              <a:t>The dog is </a:t>
            </a:r>
            <a:r>
              <a:rPr lang="en-GB" sz="3600" b="1" i="0" u="sng" strike="noStrike" dirty="0">
                <a:effectLst/>
              </a:rPr>
              <a:t>on</a:t>
            </a:r>
            <a:r>
              <a:rPr lang="en-GB" sz="3600" b="0" i="0" u="none" strike="noStrike" dirty="0">
                <a:effectLst/>
              </a:rPr>
              <a:t> the </a:t>
            </a:r>
            <a:r>
              <a:rPr lang="en-GB" sz="3600" dirty="0"/>
              <a:t>table</a:t>
            </a:r>
            <a:r>
              <a:rPr lang="en-GB" sz="3600" b="0" i="0" u="none" strike="noStrike" dirty="0">
                <a:effectLst/>
              </a:rPr>
              <a:t>.</a:t>
            </a:r>
            <a:endParaRPr lang="en-GB" sz="3600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4E5984-2AF5-4046-956F-6EF979B8148E}"/>
              </a:ext>
            </a:extLst>
          </p:cNvPr>
          <p:cNvGrpSpPr/>
          <p:nvPr/>
        </p:nvGrpSpPr>
        <p:grpSpPr>
          <a:xfrm>
            <a:off x="6467476" y="3562350"/>
            <a:ext cx="2071192" cy="2358194"/>
            <a:chOff x="627721" y="1214839"/>
            <a:chExt cx="4169038" cy="4746734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4DC19BE-6289-4C07-ACF4-724FC75BCA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702"/>
            <a:stretch/>
          </p:blipFill>
          <p:spPr>
            <a:xfrm>
              <a:off x="627721" y="3207394"/>
              <a:ext cx="4169038" cy="2754179"/>
            </a:xfrm>
            <a:prstGeom prst="rect">
              <a:avLst/>
            </a:prstGeom>
          </p:spPr>
        </p:pic>
        <p:pic>
          <p:nvPicPr>
            <p:cNvPr id="27" name="Picture 2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87245A7-5A4A-4908-8BB6-BE070F4CA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8" y="1214839"/>
              <a:ext cx="2301940" cy="2529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482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E55E-BA39-4E84-B756-9FEDCA95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EBFE5-E87D-4B46-8061-05559A3D9E67}"/>
              </a:ext>
            </a:extLst>
          </p:cNvPr>
          <p:cNvSpPr txBox="1"/>
          <p:nvPr/>
        </p:nvSpPr>
        <p:spPr>
          <a:xfrm>
            <a:off x="2281235" y="137140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Can you complete the sentences?</a:t>
            </a:r>
            <a:endParaRPr lang="en-GB" b="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1BF66-8973-4D57-A142-C43B94363D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27" b="-2380"/>
          <a:stretch/>
        </p:blipFill>
        <p:spPr>
          <a:xfrm>
            <a:off x="6230483" y="458272"/>
            <a:ext cx="2014475" cy="3050130"/>
          </a:xfrm>
          <a:prstGeom prst="rect">
            <a:avLst/>
          </a:prstGeom>
        </p:spPr>
      </p:pic>
      <p:grpSp>
        <p:nvGrpSpPr>
          <p:cNvPr id="14" name="1">
            <a:extLst>
              <a:ext uri="{FF2B5EF4-FFF2-40B4-BE49-F238E27FC236}">
                <a16:creationId xmlns:a16="http://schemas.microsoft.com/office/drawing/2014/main" id="{42110B96-8001-4531-866C-557E15A5051C}"/>
              </a:ext>
            </a:extLst>
          </p:cNvPr>
          <p:cNvGrpSpPr/>
          <p:nvPr/>
        </p:nvGrpSpPr>
        <p:grpSpPr>
          <a:xfrm>
            <a:off x="579887" y="2042547"/>
            <a:ext cx="5555346" cy="646331"/>
            <a:chOff x="921655" y="2437710"/>
            <a:chExt cx="5406243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F5649B-7188-44E0-B43E-91907A85501B}"/>
                </a:ext>
              </a:extLst>
            </p:cNvPr>
            <p:cNvSpPr txBox="1"/>
            <p:nvPr/>
          </p:nvSpPr>
          <p:spPr>
            <a:xfrm>
              <a:off x="921655" y="2437710"/>
              <a:ext cx="54062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b="0" i="0" u="none" strike="noStrike" dirty="0">
                  <a:effectLst/>
                </a:rPr>
                <a:t>The dog is        the chair.</a:t>
              </a:r>
              <a:endParaRPr lang="en-GB" sz="36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7586D5-7C67-4B0D-A535-5A9A10514063}"/>
                </a:ext>
              </a:extLst>
            </p:cNvPr>
            <p:cNvCxnSpPr>
              <a:cxnSpLocks/>
            </p:cNvCxnSpPr>
            <p:nvPr/>
          </p:nvCxnSpPr>
          <p:spPr>
            <a:xfrm>
              <a:off x="3207655" y="2882900"/>
              <a:ext cx="69984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F658B5-EA9A-4AEA-B799-D605BFD4B47E}"/>
              </a:ext>
            </a:extLst>
          </p:cNvPr>
          <p:cNvSpPr txBox="1"/>
          <p:nvPr/>
        </p:nvSpPr>
        <p:spPr>
          <a:xfrm>
            <a:off x="579887" y="2688878"/>
            <a:ext cx="60526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u="none" strike="noStrike" dirty="0">
                <a:effectLst/>
              </a:rPr>
              <a:t>The dog is </a:t>
            </a:r>
            <a:r>
              <a:rPr lang="en-GB" sz="3600" b="1" i="0" u="sng" strike="noStrike" dirty="0">
                <a:effectLst/>
              </a:rPr>
              <a:t>under</a:t>
            </a:r>
            <a:r>
              <a:rPr lang="en-GB" sz="3600" b="0" i="0" u="none" strike="noStrike" dirty="0">
                <a:effectLst/>
              </a:rPr>
              <a:t> the chair.</a:t>
            </a:r>
            <a:endParaRPr lang="en-GB" sz="3600" dirty="0"/>
          </a:p>
        </p:txBody>
      </p:sp>
      <p:grpSp>
        <p:nvGrpSpPr>
          <p:cNvPr id="21" name="2">
            <a:extLst>
              <a:ext uri="{FF2B5EF4-FFF2-40B4-BE49-F238E27FC236}">
                <a16:creationId xmlns:a16="http://schemas.microsoft.com/office/drawing/2014/main" id="{390138D1-453E-4411-8931-684A84F9107E}"/>
              </a:ext>
            </a:extLst>
          </p:cNvPr>
          <p:cNvGrpSpPr/>
          <p:nvPr/>
        </p:nvGrpSpPr>
        <p:grpSpPr>
          <a:xfrm>
            <a:off x="579887" y="4162172"/>
            <a:ext cx="5887588" cy="646331"/>
            <a:chOff x="921655" y="2437710"/>
            <a:chExt cx="5729568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5B74A2-394B-4834-AE28-06808A952C5F}"/>
                </a:ext>
              </a:extLst>
            </p:cNvPr>
            <p:cNvSpPr txBox="1"/>
            <p:nvPr/>
          </p:nvSpPr>
          <p:spPr>
            <a:xfrm>
              <a:off x="921655" y="2437710"/>
              <a:ext cx="57295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b="0" i="0" u="none" strike="noStrike" dirty="0">
                  <a:effectLst/>
                </a:rPr>
                <a:t>The dog is            the box.</a:t>
              </a:r>
              <a:endParaRPr lang="en-GB" sz="360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7AC3E81-B4BB-4B52-AC1C-F05C143BFEF1}"/>
                </a:ext>
              </a:extLst>
            </p:cNvPr>
            <p:cNvCxnSpPr/>
            <p:nvPr/>
          </p:nvCxnSpPr>
          <p:spPr>
            <a:xfrm>
              <a:off x="3207655" y="2882900"/>
              <a:ext cx="135958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7C6432D-6E12-4B0F-B017-D131F00B0197}"/>
              </a:ext>
            </a:extLst>
          </p:cNvPr>
          <p:cNvSpPr txBox="1"/>
          <p:nvPr/>
        </p:nvSpPr>
        <p:spPr>
          <a:xfrm>
            <a:off x="605332" y="4815942"/>
            <a:ext cx="5625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u="none" strike="noStrike" dirty="0">
                <a:effectLst/>
              </a:rPr>
              <a:t>The dog is </a:t>
            </a:r>
            <a:r>
              <a:rPr lang="en-GB" sz="3600" b="1" i="0" u="sng" strike="noStrike" dirty="0">
                <a:effectLst/>
              </a:rPr>
              <a:t>behind</a:t>
            </a:r>
            <a:r>
              <a:rPr lang="en-GB" sz="3600" b="0" i="0" u="none" strike="noStrike" dirty="0">
                <a:effectLst/>
              </a:rPr>
              <a:t> the </a:t>
            </a:r>
            <a:r>
              <a:rPr lang="en-GB" sz="3600" dirty="0"/>
              <a:t>box</a:t>
            </a:r>
            <a:r>
              <a:rPr lang="en-GB" sz="3600" b="0" i="0" u="none" strike="noStrike" dirty="0">
                <a:effectLst/>
              </a:rPr>
              <a:t>.</a:t>
            </a:r>
            <a:endParaRPr lang="en-GB" sz="36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4DC19BE-6289-4C07-ACF4-724FC75BCA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17" b="-1356"/>
          <a:stretch/>
        </p:blipFill>
        <p:spPr>
          <a:xfrm>
            <a:off x="6410757" y="3918445"/>
            <a:ext cx="2071193" cy="21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0E55E-BA39-4E84-B756-9FEDCA95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EBFE5-E87D-4B46-8061-05559A3D9E67}"/>
              </a:ext>
            </a:extLst>
          </p:cNvPr>
          <p:cNvSpPr txBox="1"/>
          <p:nvPr/>
        </p:nvSpPr>
        <p:spPr>
          <a:xfrm>
            <a:off x="2281235" y="137140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</a:rPr>
              <a:t>Can you complete the sentences?</a:t>
            </a:r>
            <a:endParaRPr lang="en-GB" b="0" dirty="0">
              <a:effectLst/>
            </a:endParaRPr>
          </a:p>
        </p:txBody>
      </p:sp>
      <p:grpSp>
        <p:nvGrpSpPr>
          <p:cNvPr id="14" name="1">
            <a:extLst>
              <a:ext uri="{FF2B5EF4-FFF2-40B4-BE49-F238E27FC236}">
                <a16:creationId xmlns:a16="http://schemas.microsoft.com/office/drawing/2014/main" id="{42110B96-8001-4531-866C-557E15A5051C}"/>
              </a:ext>
            </a:extLst>
          </p:cNvPr>
          <p:cNvGrpSpPr/>
          <p:nvPr/>
        </p:nvGrpSpPr>
        <p:grpSpPr>
          <a:xfrm>
            <a:off x="579887" y="2042547"/>
            <a:ext cx="5555346" cy="646331"/>
            <a:chOff x="921655" y="2437710"/>
            <a:chExt cx="5406243" cy="6463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F5649B-7188-44E0-B43E-91907A85501B}"/>
                </a:ext>
              </a:extLst>
            </p:cNvPr>
            <p:cNvSpPr txBox="1"/>
            <p:nvPr/>
          </p:nvSpPr>
          <p:spPr>
            <a:xfrm>
              <a:off x="921655" y="2437710"/>
              <a:ext cx="540624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b="0" i="0" u="none" strike="noStrike" dirty="0">
                  <a:effectLst/>
                </a:rPr>
                <a:t>The dog is        the chairs.</a:t>
              </a:r>
              <a:endParaRPr lang="en-GB" sz="3600" dirty="0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7586D5-7C67-4B0D-A535-5A9A10514063}"/>
                </a:ext>
              </a:extLst>
            </p:cNvPr>
            <p:cNvCxnSpPr>
              <a:cxnSpLocks/>
            </p:cNvCxnSpPr>
            <p:nvPr/>
          </p:nvCxnSpPr>
          <p:spPr>
            <a:xfrm>
              <a:off x="3207655" y="2882900"/>
              <a:ext cx="69984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7F658B5-EA9A-4AEA-B799-D605BFD4B47E}"/>
              </a:ext>
            </a:extLst>
          </p:cNvPr>
          <p:cNvSpPr txBox="1"/>
          <p:nvPr/>
        </p:nvSpPr>
        <p:spPr>
          <a:xfrm>
            <a:off x="579887" y="2688878"/>
            <a:ext cx="65829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u="none" strike="noStrike" dirty="0">
                <a:effectLst/>
              </a:rPr>
              <a:t>The dog is </a:t>
            </a:r>
            <a:r>
              <a:rPr lang="en-GB" sz="3600" b="1" i="0" u="sng" strike="noStrike" dirty="0">
                <a:effectLst/>
              </a:rPr>
              <a:t>between</a:t>
            </a:r>
            <a:r>
              <a:rPr lang="en-GB" sz="3600" b="0" i="0" u="none" strike="noStrike" dirty="0">
                <a:effectLst/>
              </a:rPr>
              <a:t> the chairs.</a:t>
            </a:r>
            <a:endParaRPr lang="en-GB" sz="3600" dirty="0"/>
          </a:p>
        </p:txBody>
      </p:sp>
      <p:grpSp>
        <p:nvGrpSpPr>
          <p:cNvPr id="21" name="2">
            <a:extLst>
              <a:ext uri="{FF2B5EF4-FFF2-40B4-BE49-F238E27FC236}">
                <a16:creationId xmlns:a16="http://schemas.microsoft.com/office/drawing/2014/main" id="{390138D1-453E-4411-8931-684A84F9107E}"/>
              </a:ext>
            </a:extLst>
          </p:cNvPr>
          <p:cNvGrpSpPr/>
          <p:nvPr/>
        </p:nvGrpSpPr>
        <p:grpSpPr>
          <a:xfrm>
            <a:off x="579887" y="4162172"/>
            <a:ext cx="5887588" cy="646331"/>
            <a:chOff x="921655" y="2437710"/>
            <a:chExt cx="5729568" cy="646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5B74A2-394B-4834-AE28-06808A952C5F}"/>
                </a:ext>
              </a:extLst>
            </p:cNvPr>
            <p:cNvSpPr txBox="1"/>
            <p:nvPr/>
          </p:nvSpPr>
          <p:spPr>
            <a:xfrm>
              <a:off x="921655" y="2437710"/>
              <a:ext cx="572956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3600" b="0" i="0" u="none" strike="noStrike" dirty="0">
                  <a:effectLst/>
                </a:rPr>
                <a:t>The cat is            the yarn.</a:t>
              </a:r>
              <a:endParaRPr lang="en-GB" sz="360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7AC3E81-B4BB-4B52-AC1C-F05C143BFEF1}"/>
                </a:ext>
              </a:extLst>
            </p:cNvPr>
            <p:cNvCxnSpPr/>
            <p:nvPr/>
          </p:nvCxnSpPr>
          <p:spPr>
            <a:xfrm>
              <a:off x="3059345" y="2882900"/>
              <a:ext cx="135958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7C6432D-6E12-4B0F-B017-D131F00B0197}"/>
              </a:ext>
            </a:extLst>
          </p:cNvPr>
          <p:cNvSpPr txBox="1"/>
          <p:nvPr/>
        </p:nvSpPr>
        <p:spPr>
          <a:xfrm>
            <a:off x="605332" y="4815942"/>
            <a:ext cx="5625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u="none" strike="noStrike" dirty="0">
                <a:effectLst/>
              </a:rPr>
              <a:t>The cat is </a:t>
            </a:r>
            <a:r>
              <a:rPr lang="en-GB" sz="3600" b="1" u="sng" dirty="0"/>
              <a:t>beside</a:t>
            </a:r>
            <a:r>
              <a:rPr lang="en-GB" sz="3600" b="0" i="0" u="none" strike="noStrike" dirty="0">
                <a:effectLst/>
              </a:rPr>
              <a:t> the </a:t>
            </a:r>
            <a:r>
              <a:rPr lang="en-GB" sz="3600" dirty="0"/>
              <a:t>yarn</a:t>
            </a:r>
            <a:r>
              <a:rPr lang="en-GB" sz="3600" b="0" i="0" u="none" strike="noStrike" dirty="0">
                <a:effectLst/>
              </a:rPr>
              <a:t>.</a:t>
            </a:r>
            <a:endParaRPr lang="en-GB" sz="3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7F50A64-4F81-4AD0-866C-5E4E7E6EE371}"/>
              </a:ext>
            </a:extLst>
          </p:cNvPr>
          <p:cNvGrpSpPr/>
          <p:nvPr/>
        </p:nvGrpSpPr>
        <p:grpSpPr>
          <a:xfrm>
            <a:off x="6135233" y="1309268"/>
            <a:ext cx="2398669" cy="1696137"/>
            <a:chOff x="6698470" y="3009551"/>
            <a:chExt cx="1698712" cy="1201186"/>
          </a:xfrm>
        </p:grpSpPr>
        <p:pic>
          <p:nvPicPr>
            <p:cNvPr id="20" name="Picture 19" descr="A picture containing text, seat&#10;&#10;Description automatically generated">
              <a:extLst>
                <a:ext uri="{FF2B5EF4-FFF2-40B4-BE49-F238E27FC236}">
                  <a16:creationId xmlns:a16="http://schemas.microsoft.com/office/drawing/2014/main" id="{1F86B84D-F171-4EB8-98D5-199AF9406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8470" y="3009551"/>
              <a:ext cx="1698712" cy="1201186"/>
            </a:xfrm>
            <a:prstGeom prst="rect">
              <a:avLst/>
            </a:prstGeom>
          </p:spPr>
        </p:pic>
        <p:pic>
          <p:nvPicPr>
            <p:cNvPr id="25" name="Picture 2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0AE3E7A-A316-4C55-B566-A114938FC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04" t="45762" r="51330" b="36508"/>
            <a:stretch/>
          </p:blipFill>
          <p:spPr>
            <a:xfrm>
              <a:off x="7293769" y="3276985"/>
              <a:ext cx="249295" cy="225363"/>
            </a:xfrm>
            <a:prstGeom prst="rect">
              <a:avLst/>
            </a:prstGeom>
          </p:spPr>
        </p:pic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C4DC19BE-6289-4C07-ACF4-724FC75BCA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82" b="-817"/>
          <a:stretch/>
        </p:blipFill>
        <p:spPr>
          <a:xfrm>
            <a:off x="6230483" y="3429000"/>
            <a:ext cx="2071193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DA86-E3D5-4A13-919D-DBED39AE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38151"/>
            <a:ext cx="3543302" cy="994306"/>
          </a:xfrm>
        </p:spPr>
        <p:txBody>
          <a:bodyPr/>
          <a:lstStyle/>
          <a:p>
            <a:r>
              <a:rPr lang="en-GB" dirty="0"/>
              <a:t>Practice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E36CA0-CB9A-4F0D-BE08-964CB87A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548" y="2080157"/>
            <a:ext cx="5900428" cy="4171275"/>
          </a:xfrm>
          <a:prstGeom prst="roundRect">
            <a:avLst>
              <a:gd name="adj" fmla="val 456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528A003-1C2D-4D2C-86DC-7CFE8DDDB5B6}"/>
              </a:ext>
            </a:extLst>
          </p:cNvPr>
          <p:cNvSpPr txBox="1">
            <a:spLocks/>
          </p:cNvSpPr>
          <p:nvPr/>
        </p:nvSpPr>
        <p:spPr>
          <a:xfrm>
            <a:off x="3276600" y="438151"/>
            <a:ext cx="5410201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dirty="0"/>
              <a:t>Discuss the picture and answer the questions.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F13CF88-6F1C-406A-93E4-5A67242304E1}"/>
              </a:ext>
            </a:extLst>
          </p:cNvPr>
          <p:cNvSpPr txBox="1">
            <a:spLocks/>
          </p:cNvSpPr>
          <p:nvPr/>
        </p:nvSpPr>
        <p:spPr>
          <a:xfrm>
            <a:off x="581024" y="1259154"/>
            <a:ext cx="1962152" cy="994306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FDD182"/>
            </a:solidFill>
          </a:ln>
        </p:spPr>
        <p:txBody>
          <a:bodyPr vert="horz" lIns="252000" tIns="324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dirty="0"/>
              <a:t>Where is the blue sweater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08D200-5784-4985-BEB7-CAB88011C0A2}"/>
              </a:ext>
            </a:extLst>
          </p:cNvPr>
          <p:cNvSpPr txBox="1">
            <a:spLocks/>
          </p:cNvSpPr>
          <p:nvPr/>
        </p:nvSpPr>
        <p:spPr>
          <a:xfrm>
            <a:off x="581024" y="2501283"/>
            <a:ext cx="1962152" cy="994306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C0DFC3"/>
            </a:solidFill>
          </a:ln>
        </p:spPr>
        <p:txBody>
          <a:bodyPr vert="horz" lIns="252000" tIns="324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dirty="0"/>
              <a:t>What’s behind the jeans?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FF5ECC5-6D49-4E96-85E4-F40914FC05AB}"/>
              </a:ext>
            </a:extLst>
          </p:cNvPr>
          <p:cNvSpPr txBox="1">
            <a:spLocks/>
          </p:cNvSpPr>
          <p:nvPr/>
        </p:nvSpPr>
        <p:spPr>
          <a:xfrm>
            <a:off x="2719388" y="1259154"/>
            <a:ext cx="2809876" cy="672827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AFDEF9"/>
            </a:solidFill>
          </a:ln>
        </p:spPr>
        <p:txBody>
          <a:bodyPr vert="horz" lIns="252000" tIns="324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dirty="0"/>
              <a:t>What’s on the bed?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0B4E6F-DD22-4179-880C-950572F01555}"/>
              </a:ext>
            </a:extLst>
          </p:cNvPr>
          <p:cNvSpPr txBox="1">
            <a:spLocks/>
          </p:cNvSpPr>
          <p:nvPr/>
        </p:nvSpPr>
        <p:spPr>
          <a:xfrm>
            <a:off x="581024" y="3743412"/>
            <a:ext cx="1962152" cy="994306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EDBCD9"/>
            </a:solidFill>
          </a:ln>
        </p:spPr>
        <p:txBody>
          <a:bodyPr vert="horz" lIns="252000" tIns="324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dirty="0"/>
              <a:t>How many items are on the floor?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A8E6F9-2C70-49F9-83E9-B5DF64B5331C}"/>
              </a:ext>
            </a:extLst>
          </p:cNvPr>
          <p:cNvSpPr txBox="1">
            <a:spLocks/>
          </p:cNvSpPr>
          <p:nvPr/>
        </p:nvSpPr>
        <p:spPr>
          <a:xfrm>
            <a:off x="581024" y="4985540"/>
            <a:ext cx="1962152" cy="994306"/>
          </a:xfrm>
          <a:prstGeom prst="roundRect">
            <a:avLst>
              <a:gd name="adj" fmla="val 9641"/>
            </a:avLst>
          </a:prstGeom>
          <a:solidFill>
            <a:schemeClr val="bg1"/>
          </a:solidFill>
          <a:ln w="25400">
            <a:solidFill>
              <a:srgbClr val="C0DFC3"/>
            </a:solidFill>
          </a:ln>
        </p:spPr>
        <p:txBody>
          <a:bodyPr vert="horz" lIns="252000" tIns="324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dirty="0"/>
              <a:t>Where are the red shoes?</a:t>
            </a:r>
          </a:p>
        </p:txBody>
      </p:sp>
    </p:spTree>
    <p:extLst>
      <p:ext uri="{BB962C8B-B14F-4D97-AF65-F5344CB8AC3E}">
        <p14:creationId xmlns:p14="http://schemas.microsoft.com/office/powerpoint/2010/main" val="155917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>
            <a:extLst>
              <a:ext uri="{FF2B5EF4-FFF2-40B4-BE49-F238E27FC236}">
                <a16:creationId xmlns:a16="http://schemas.microsoft.com/office/drawing/2014/main" id="{30FC43F0-2D26-40E8-9B64-4C18E23A09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/>
          <a:stretch/>
        </p:blipFill>
        <p:spPr bwMode="auto">
          <a:xfrm>
            <a:off x="0" y="2185634"/>
            <a:ext cx="2552960" cy="304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94C55C39-6720-4B75-A772-EEEE7895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61" y="1949117"/>
            <a:ext cx="6705600" cy="44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74C53-E635-4153-83A5-5A8BEE8A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38151"/>
            <a:ext cx="2819401" cy="994306"/>
          </a:xfrm>
        </p:spPr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C2A428-0A96-409A-A275-5780FC1A57C3}"/>
              </a:ext>
            </a:extLst>
          </p:cNvPr>
          <p:cNvSpPr txBox="1">
            <a:spLocks/>
          </p:cNvSpPr>
          <p:nvPr/>
        </p:nvSpPr>
        <p:spPr>
          <a:xfrm>
            <a:off x="2775905" y="418654"/>
            <a:ext cx="399859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dirty="0"/>
              <a:t>What can you see in the picture? Where are they?</a:t>
            </a:r>
          </a:p>
        </p:txBody>
      </p:sp>
      <p:pic>
        <p:nvPicPr>
          <p:cNvPr id="2065" name="Picture 17">
            <a:extLst>
              <a:ext uri="{FF2B5EF4-FFF2-40B4-BE49-F238E27FC236}">
                <a16:creationId xmlns:a16="http://schemas.microsoft.com/office/drawing/2014/main" id="{1361408E-A791-4ED6-B079-25168D4DD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1" r="34282"/>
          <a:stretch/>
        </p:blipFill>
        <p:spPr bwMode="auto">
          <a:xfrm>
            <a:off x="7707189" y="1523873"/>
            <a:ext cx="1461190" cy="48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85BFC5-397C-47D9-AECB-CC3DB142AB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9"/>
          <a:stretch/>
        </p:blipFill>
        <p:spPr>
          <a:xfrm>
            <a:off x="2780253" y="2880866"/>
            <a:ext cx="1608868" cy="548134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DE60D9F1-B26F-4690-9213-9B1CFF68F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723" y="3551388"/>
            <a:ext cx="786011" cy="114027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203EAA8-864F-430A-AC3E-1B98ED2EB9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7" y="1267474"/>
            <a:ext cx="1363980" cy="846853"/>
          </a:xfrm>
          <a:prstGeom prst="rect">
            <a:avLst/>
          </a:prstGeom>
        </p:spPr>
      </p:pic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B027E31A-A96F-49F4-B4C0-6D76977064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499" y="696135"/>
            <a:ext cx="1150301" cy="1398182"/>
          </a:xfrm>
          <a:prstGeom prst="rect">
            <a:avLst/>
          </a:prstGeom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id="{A55B094E-A570-4A32-B218-617C83064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84" y="4159870"/>
            <a:ext cx="1978745" cy="5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indoor, appliance, kitchen appliance&#10;&#10;Description automatically generated">
            <a:extLst>
              <a:ext uri="{FF2B5EF4-FFF2-40B4-BE49-F238E27FC236}">
                <a16:creationId xmlns:a16="http://schemas.microsoft.com/office/drawing/2014/main" id="{30D1C332-E306-4D94-AE32-040CBC17EA3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98" y="3010533"/>
            <a:ext cx="1214702" cy="17754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CEC3353-FF57-4648-9A83-7F5E1D47041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95927" y="3527878"/>
            <a:ext cx="620880" cy="1140270"/>
          </a:xfrm>
          <a:prstGeom prst="rect">
            <a:avLst/>
          </a:prstGeom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ED606180-4B2F-45F3-8918-FA5A3E162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40"/>
          <a:stretch/>
        </p:blipFill>
        <p:spPr bwMode="auto">
          <a:xfrm>
            <a:off x="6205548" y="2206221"/>
            <a:ext cx="480030" cy="12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A1A20F43-344B-4CB0-BC5A-3EAA5E7F7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66" y="2345390"/>
            <a:ext cx="805196" cy="107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7E16C098-B827-4BAB-96D1-012ED7A4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18" y="1300248"/>
            <a:ext cx="934828" cy="8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>
            <a:extLst>
              <a:ext uri="{FF2B5EF4-FFF2-40B4-BE49-F238E27FC236}">
                <a16:creationId xmlns:a16="http://schemas.microsoft.com/office/drawing/2014/main" id="{73D33F6D-A557-4CD9-BC82-4C0DC46D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69" y="1300248"/>
            <a:ext cx="934828" cy="8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1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id="{ED2EF9E1-177D-4502-A026-3DFE97F51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93" y="2184316"/>
            <a:ext cx="2697200" cy="303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94C55C39-6720-4B75-A772-EEEE7895A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61" y="1949117"/>
            <a:ext cx="6705600" cy="442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74C53-E635-4153-83A5-5A8BEE8A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438151"/>
            <a:ext cx="2819401" cy="994306"/>
          </a:xfrm>
        </p:spPr>
        <p:txBody>
          <a:bodyPr/>
          <a:lstStyle/>
          <a:p>
            <a:r>
              <a:rPr lang="en-GB" dirty="0"/>
              <a:t>Practice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FC2A428-0A96-409A-A275-5780FC1A57C3}"/>
              </a:ext>
            </a:extLst>
          </p:cNvPr>
          <p:cNvSpPr txBox="1">
            <a:spLocks/>
          </p:cNvSpPr>
          <p:nvPr/>
        </p:nvSpPr>
        <p:spPr>
          <a:xfrm>
            <a:off x="2775905" y="417847"/>
            <a:ext cx="3998594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1C1C1C"/>
                </a:solidFill>
                <a:latin typeface="Twinkl" pitchFamily="2" charset="0"/>
                <a:ea typeface="+mj-ea"/>
                <a:cs typeface="+mj-cs"/>
              </a:defRPr>
            </a:lvl1pPr>
          </a:lstStyle>
          <a:p>
            <a:r>
              <a:rPr lang="en-GB" sz="1800" dirty="0"/>
              <a:t>Has anything changed? What’s moved? Is anything missing?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85BFC5-397C-47D9-AECB-CC3DB142AB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39"/>
          <a:stretch/>
        </p:blipFill>
        <p:spPr>
          <a:xfrm>
            <a:off x="2780253" y="2880866"/>
            <a:ext cx="1608868" cy="548134"/>
          </a:xfrm>
          <a:prstGeom prst="rect">
            <a:avLst/>
          </a:prstGeom>
        </p:spPr>
      </p:pic>
      <p:pic>
        <p:nvPicPr>
          <p:cNvPr id="13" name="Picture 12" descr="Logo&#10;&#10;Description automatically generated with low confidence">
            <a:extLst>
              <a:ext uri="{FF2B5EF4-FFF2-40B4-BE49-F238E27FC236}">
                <a16:creationId xmlns:a16="http://schemas.microsoft.com/office/drawing/2014/main" id="{DE60D9F1-B26F-4690-9213-9B1CFF68F2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70" y="852025"/>
            <a:ext cx="786011" cy="1140270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203EAA8-864F-430A-AC3E-1B98ED2EB9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7" y="1267474"/>
            <a:ext cx="1363980" cy="846853"/>
          </a:xfrm>
          <a:prstGeom prst="rect">
            <a:avLst/>
          </a:prstGeom>
        </p:spPr>
      </p:pic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B027E31A-A96F-49F4-B4C0-6D76977064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448" y="4302996"/>
            <a:ext cx="1586199" cy="1928013"/>
          </a:xfrm>
          <a:prstGeom prst="rect">
            <a:avLst/>
          </a:prstGeom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id="{A55B094E-A570-4A32-B218-617C83064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984" y="4159870"/>
            <a:ext cx="1978745" cy="5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indoor, appliance, kitchen appliance&#10;&#10;Description automatically generated">
            <a:extLst>
              <a:ext uri="{FF2B5EF4-FFF2-40B4-BE49-F238E27FC236}">
                <a16:creationId xmlns:a16="http://schemas.microsoft.com/office/drawing/2014/main" id="{30D1C332-E306-4D94-AE32-040CBC17E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098" y="3010533"/>
            <a:ext cx="1214702" cy="17754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CEC3353-FF57-4648-9A83-7F5E1D47041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4" y="1238911"/>
            <a:ext cx="620880" cy="1140270"/>
          </a:xfrm>
          <a:prstGeom prst="rect">
            <a:avLst/>
          </a:prstGeom>
        </p:spPr>
      </p:pic>
      <p:pic>
        <p:nvPicPr>
          <p:cNvPr id="2072" name="Picture 24">
            <a:extLst>
              <a:ext uri="{FF2B5EF4-FFF2-40B4-BE49-F238E27FC236}">
                <a16:creationId xmlns:a16="http://schemas.microsoft.com/office/drawing/2014/main" id="{ED606180-4B2F-45F3-8918-FA5A3E1622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89" r="-1349"/>
          <a:stretch/>
        </p:blipFill>
        <p:spPr bwMode="auto">
          <a:xfrm>
            <a:off x="6099668" y="2206221"/>
            <a:ext cx="480030" cy="122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>
            <a:extLst>
              <a:ext uri="{FF2B5EF4-FFF2-40B4-BE49-F238E27FC236}">
                <a16:creationId xmlns:a16="http://schemas.microsoft.com/office/drawing/2014/main" id="{7E16C098-B827-4BAB-96D1-012ED7A46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18" y="1300248"/>
            <a:ext cx="934828" cy="8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>
            <a:extLst>
              <a:ext uri="{FF2B5EF4-FFF2-40B4-BE49-F238E27FC236}">
                <a16:creationId xmlns:a16="http://schemas.microsoft.com/office/drawing/2014/main" id="{1361408E-A791-4ED6-B079-25168D4DD5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0" t="6671" r="-5059"/>
          <a:stretch/>
        </p:blipFill>
        <p:spPr bwMode="auto">
          <a:xfrm>
            <a:off x="7067749" y="0"/>
            <a:ext cx="988842" cy="199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9FE02631-856A-4970-9122-2E2C09642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840" y="3931643"/>
            <a:ext cx="934828" cy="8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07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CBEA4A0C-9A79-4809-A99F-7A52075BF9FC}" vid="{E3A9B290-4D20-4536-AF63-A7C37011F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98</TotalTime>
  <Words>196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Calibri</vt:lpstr>
      <vt:lpstr>Arial</vt:lpstr>
      <vt:lpstr>Office Theme</vt:lpstr>
      <vt:lpstr>PowerPoint Presentation</vt:lpstr>
      <vt:lpstr>Vocabulary Check</vt:lpstr>
      <vt:lpstr>Prepositions Review</vt:lpstr>
      <vt:lpstr>Practice</vt:lpstr>
      <vt:lpstr>Practice</vt:lpstr>
      <vt:lpstr>Practice</vt:lpstr>
      <vt:lpstr>Practice</vt:lpstr>
      <vt:lpstr>Practice</vt:lpstr>
      <vt:lpstr>Practice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Twinkl Twinkl</cp:lastModifiedBy>
  <cp:revision>6</cp:revision>
  <dcterms:created xsi:type="dcterms:W3CDTF">2022-03-07T10:12:25Z</dcterms:created>
  <dcterms:modified xsi:type="dcterms:W3CDTF">2022-03-07T11:50:43Z</dcterms:modified>
</cp:coreProperties>
</file>