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anose="02000000000000000000" pitchFamily="2" charset="77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9D"/>
    <a:srgbClr val="FFB7B7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320" y="16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20965746390291E-2"/>
          <c:y val="8.9166287253486187E-2"/>
          <c:w val="0.87870618923571342"/>
          <c:h val="0.8406324485396465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14-40C5-8C03-D7C5DE531807}"/>
              </c:ext>
            </c:extLst>
          </c:dPt>
          <c:dPt>
            <c:idx val="1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14-40C5-8C03-D7C5DE531807}"/>
              </c:ext>
            </c:extLst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14-40C5-8C03-D7C5DE531807}"/>
              </c:ext>
            </c:extLst>
          </c:dPt>
          <c:dPt>
            <c:idx val="3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14-40C5-8C03-D7C5DE53180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14-40C5-8C03-D7C5DE531807}"/>
              </c:ext>
            </c:extLst>
          </c:dPt>
          <c:dPt>
            <c:idx val="5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914-40C5-8C03-D7C5DE531807}"/>
              </c:ext>
            </c:extLst>
          </c:dPt>
          <c:dPt>
            <c:idx val="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914-40C5-8C03-D7C5DE531807}"/>
              </c:ext>
            </c:extLst>
          </c:dPt>
          <c:dPt>
            <c:idx val="7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914-40C5-8C03-D7C5DE531807}"/>
              </c:ext>
            </c:extLst>
          </c:dPt>
          <c:dLbls>
            <c:dLbl>
              <c:idx val="0"/>
              <c:layout>
                <c:manualLayout>
                  <c:x val="-0.14949557915513068"/>
                  <c:y val="0.1334035364101647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Burger and coleslaw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6392406156652"/>
                      <c:h val="8.983782530606773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A914-40C5-8C03-D7C5DE531807}"/>
                </c:ext>
              </c:extLst>
            </c:dLbl>
            <c:dLbl>
              <c:idx val="1"/>
              <c:layout>
                <c:manualLayout>
                  <c:x val="-0.26179396836125696"/>
                  <c:y val="0.13374012012733386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Quiche 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55180304630628"/>
                      <c:h val="4.98409257867818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A914-40C5-8C03-D7C5DE531807}"/>
                </c:ext>
              </c:extLst>
            </c:dLbl>
            <c:dLbl>
              <c:idx val="2"/>
              <c:layout>
                <c:manualLayout>
                  <c:x val="-0.23144380202147904"/>
                  <c:y val="-0.1270296277467885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/>
                      <a:t>Vegetable soup 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06213124650087"/>
                      <c:h val="8.983782530606773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A914-40C5-8C03-D7C5DE531807}"/>
                </c:ext>
              </c:extLst>
            </c:dLbl>
            <c:dLbl>
              <c:idx val="3"/>
              <c:layout>
                <c:manualLayout>
                  <c:x val="-0.12978225340824401"/>
                  <c:y val="-9.3740078228945825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Steak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7177053504887"/>
                      <c:h val="5.764519886371571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A914-40C5-8C03-D7C5DE531807}"/>
                </c:ext>
              </c:extLst>
            </c:dLbl>
            <c:dLbl>
              <c:idx val="4"/>
              <c:layout>
                <c:manualLayout>
                  <c:x val="0.17607137877950665"/>
                  <c:y val="-0.14013160283680018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Bangers and mash 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66542066944184"/>
                      <c:h val="8.687281604652395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A914-40C5-8C03-D7C5DE53180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Shepherds’ Pie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42236897138439"/>
                      <c:h val="4.655958369761654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A914-40C5-8C03-D7C5DE531807}"/>
                </c:ext>
              </c:extLst>
            </c:dLbl>
            <c:dLbl>
              <c:idx val="6"/>
              <c:layout>
                <c:manualLayout>
                  <c:x val="0.11214656294792091"/>
                  <c:y val="0.12633993372606089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Full English breakfast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41000413385917"/>
                      <c:h val="9.71395504954717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D-A914-40C5-8C03-D7C5DE531807}"/>
                </c:ext>
              </c:extLst>
            </c:dLbl>
            <c:dLbl>
              <c:idx val="7"/>
              <c:layout>
                <c:manualLayout>
                  <c:x val="0.1717186610773192"/>
                  <c:y val="0.1274834105660286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t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Chicken pie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spPr>
                <a:solidFill>
                  <a:srgbClr val="18A0DB"/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388197114279187"/>
                      <c:h val="4.253035538212726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A914-40C5-8C03-D7C5DE531807}"/>
                </c:ext>
              </c:extLst>
            </c:dLbl>
            <c:spPr>
              <a:solidFill>
                <a:srgbClr val="18A0DB"/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t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Hoja1!$A$2:$A$9</c:f>
              <c:strCache>
                <c:ptCount val="8"/>
                <c:pt idx="0">
                  <c:v>Rucksack</c:v>
                </c:pt>
                <c:pt idx="1">
                  <c:v>Ruler</c:v>
                </c:pt>
                <c:pt idx="2">
                  <c:v>Pencil case</c:v>
                </c:pt>
                <c:pt idx="3">
                  <c:v>Rubber</c:v>
                </c:pt>
                <c:pt idx="4">
                  <c:v>Pencils and pens</c:v>
                </c:pt>
                <c:pt idx="5">
                  <c:v>Folder</c:v>
                </c:pt>
                <c:pt idx="6">
                  <c:v>Glue</c:v>
                </c:pt>
                <c:pt idx="7">
                  <c:v>Highlighers 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914-40C5-8C03-D7C5DE5318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209372" y="177325"/>
            <a:ext cx="8725256" cy="6503350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30D72-A1DC-420C-83D9-D328DC709855}"/>
              </a:ext>
            </a:extLst>
          </p:cNvPr>
          <p:cNvSpPr txBox="1"/>
          <p:nvPr/>
        </p:nvSpPr>
        <p:spPr>
          <a:xfrm>
            <a:off x="2518957" y="1636904"/>
            <a:ext cx="3219628" cy="495108"/>
          </a:xfrm>
          <a:prstGeom prst="rect">
            <a:avLst/>
          </a:prstGeom>
          <a:noFill/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i="0" u="none" strike="noStrike" dirty="0">
                <a:effectLst/>
              </a:rPr>
              <a:t>Hello, I want a table for two.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B8335-393F-470B-A64E-CDFE040013D9}"/>
              </a:ext>
            </a:extLst>
          </p:cNvPr>
          <p:cNvSpPr txBox="1"/>
          <p:nvPr/>
        </p:nvSpPr>
        <p:spPr>
          <a:xfrm>
            <a:off x="2053211" y="2128447"/>
            <a:ext cx="4151120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</a:rPr>
              <a:t>Hello, I’d like a table for two, please.</a:t>
            </a:r>
            <a:endParaRPr lang="en-GB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D1E135-D783-4E13-883E-0D1A7BA4DC54}"/>
              </a:ext>
            </a:extLst>
          </p:cNvPr>
          <p:cNvSpPr txBox="1">
            <a:spLocks/>
          </p:cNvSpPr>
          <p:nvPr/>
        </p:nvSpPr>
        <p:spPr>
          <a:xfrm>
            <a:off x="994257" y="137153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Gary the Goat made some mistakes!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8D56E-89AD-4D58-A3B8-B1600A558876}"/>
              </a:ext>
            </a:extLst>
          </p:cNvPr>
          <p:cNvSpPr txBox="1"/>
          <p:nvPr/>
        </p:nvSpPr>
        <p:spPr>
          <a:xfrm>
            <a:off x="2048852" y="1016109"/>
            <a:ext cx="5447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2000" b="1" i="0" u="none" strike="noStrike" dirty="0">
                <a:effectLst/>
              </a:rPr>
              <a:t>Can you correct them?</a:t>
            </a:r>
            <a:endParaRPr lang="en-GB" sz="2000" b="1" dirty="0"/>
          </a:p>
        </p:txBody>
      </p:sp>
      <p:pic>
        <p:nvPicPr>
          <p:cNvPr id="6" name="Picture 5" descr="A picture containing standing, mammal, sheep, staring&#10;&#10;Description automatically generated">
            <a:extLst>
              <a:ext uri="{FF2B5EF4-FFF2-40B4-BE49-F238E27FC236}">
                <a16:creationId xmlns:a16="http://schemas.microsoft.com/office/drawing/2014/main" id="{4F78B9EB-4462-4853-88A0-15DF699F56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4016" y="763382"/>
            <a:ext cx="3824247" cy="6316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254AB-262D-43F9-BAB1-605E88AAE17F}"/>
              </a:ext>
            </a:extLst>
          </p:cNvPr>
          <p:cNvSpPr txBox="1"/>
          <p:nvPr/>
        </p:nvSpPr>
        <p:spPr>
          <a:xfrm>
            <a:off x="3720711" y="2857620"/>
            <a:ext cx="2871389" cy="495108"/>
          </a:xfrm>
          <a:prstGeom prst="rect">
            <a:avLst/>
          </a:prstGeom>
          <a:noFill/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i="0" u="none" strike="noStrike" dirty="0">
                <a:effectLst/>
              </a:rPr>
              <a:t>I like chips, please.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3FDE6-B74A-478B-A405-E96BADEF116A}"/>
              </a:ext>
            </a:extLst>
          </p:cNvPr>
          <p:cNvSpPr txBox="1"/>
          <p:nvPr/>
        </p:nvSpPr>
        <p:spPr>
          <a:xfrm>
            <a:off x="2494389" y="3349163"/>
            <a:ext cx="5324032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</a:rPr>
              <a:t>I’d like chips, please / I would like chips, please.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D458D-2882-4948-9031-C9BB0BC30D01}"/>
              </a:ext>
            </a:extLst>
          </p:cNvPr>
          <p:cNvSpPr txBox="1"/>
          <p:nvPr/>
        </p:nvSpPr>
        <p:spPr>
          <a:xfrm>
            <a:off x="6343204" y="1623415"/>
            <a:ext cx="2555197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i="0" u="none" strike="noStrike" dirty="0">
                <a:effectLst/>
              </a:rPr>
              <a:t>What do you want?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5C0E4-3D93-4727-BC65-8C4A4CECC600}"/>
              </a:ext>
            </a:extLst>
          </p:cNvPr>
          <p:cNvSpPr txBox="1"/>
          <p:nvPr/>
        </p:nvSpPr>
        <p:spPr>
          <a:xfrm>
            <a:off x="6343204" y="2114958"/>
            <a:ext cx="2555197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</a:rPr>
              <a:t>What would you like?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CE3ECF-E27A-4962-85AD-A5E6AF70941A}"/>
              </a:ext>
            </a:extLst>
          </p:cNvPr>
          <p:cNvSpPr txBox="1"/>
          <p:nvPr/>
        </p:nvSpPr>
        <p:spPr>
          <a:xfrm>
            <a:off x="764846" y="4145052"/>
            <a:ext cx="3537965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i="0" u="none" strike="noStrike" dirty="0">
                <a:effectLst/>
              </a:rPr>
              <a:t>Would you like anything more?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8FC57-2A8D-4D5B-ACFB-9E26329AF3B2}"/>
              </a:ext>
            </a:extLst>
          </p:cNvPr>
          <p:cNvSpPr txBox="1"/>
          <p:nvPr/>
        </p:nvSpPr>
        <p:spPr>
          <a:xfrm>
            <a:off x="858849" y="4648607"/>
            <a:ext cx="3349958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</a:rPr>
              <a:t>Would you like anything else?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F603B-9638-4286-8654-195C4E8DBD26}"/>
              </a:ext>
            </a:extLst>
          </p:cNvPr>
          <p:cNvSpPr txBox="1"/>
          <p:nvPr/>
        </p:nvSpPr>
        <p:spPr>
          <a:xfrm>
            <a:off x="4613366" y="4145052"/>
            <a:ext cx="3990884" cy="495108"/>
          </a:xfrm>
          <a:prstGeom prst="rect">
            <a:avLst/>
          </a:prstGeom>
          <a:noFill/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i="0" u="none" strike="noStrike" dirty="0">
                <a:effectLst/>
              </a:rPr>
              <a:t>Would you like anything for desert?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54970C-FBA2-4ED3-B14A-95398369836F}"/>
              </a:ext>
            </a:extLst>
          </p:cNvPr>
          <p:cNvSpPr txBox="1"/>
          <p:nvPr/>
        </p:nvSpPr>
        <p:spPr>
          <a:xfrm>
            <a:off x="4545000" y="4636595"/>
            <a:ext cx="4127616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</a:rPr>
              <a:t>Would you like anything for dessert?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64240-55F6-44BB-89F3-80242C0D11F9}"/>
              </a:ext>
            </a:extLst>
          </p:cNvPr>
          <p:cNvSpPr txBox="1"/>
          <p:nvPr/>
        </p:nvSpPr>
        <p:spPr>
          <a:xfrm>
            <a:off x="953239" y="5444923"/>
            <a:ext cx="2767472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i="0" u="none" strike="noStrike" dirty="0">
                <a:effectLst/>
              </a:rPr>
              <a:t>You would like water?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984B63-75C9-435D-9A2B-AF9B72EE6DA3}"/>
              </a:ext>
            </a:extLst>
          </p:cNvPr>
          <p:cNvSpPr txBox="1"/>
          <p:nvPr/>
        </p:nvSpPr>
        <p:spPr>
          <a:xfrm>
            <a:off x="1034425" y="5940031"/>
            <a:ext cx="2605101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</a:rPr>
              <a:t>Would you like water?</a:t>
            </a:r>
            <a:endParaRPr lang="en-GB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6E27F-58A0-4422-8005-9FDE460095B0}"/>
              </a:ext>
            </a:extLst>
          </p:cNvPr>
          <p:cNvSpPr txBox="1"/>
          <p:nvPr/>
        </p:nvSpPr>
        <p:spPr>
          <a:xfrm>
            <a:off x="4260734" y="5407943"/>
            <a:ext cx="4092064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i="0" u="none" strike="noStrike" dirty="0">
                <a:effectLst/>
              </a:rPr>
              <a:t>I would like soup vegetable, please.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42E2D-4DFD-46E7-8E91-D0B7C36B20D0}"/>
              </a:ext>
            </a:extLst>
          </p:cNvPr>
          <p:cNvSpPr txBox="1"/>
          <p:nvPr/>
        </p:nvSpPr>
        <p:spPr>
          <a:xfrm>
            <a:off x="4260734" y="5899486"/>
            <a:ext cx="4127616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</a:rPr>
              <a:t>I would like vegetable soup, please.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273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765175"/>
            <a:ext cx="4768298" cy="4577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i="0" u="none" strike="noStrike" dirty="0">
                <a:effectLst/>
              </a:rPr>
              <a:t> What’s your favourite restaurant and why?</a:t>
            </a:r>
            <a:br>
              <a:rPr lang="en-GB" sz="2000" b="1" i="0" u="none" strike="noStrike" dirty="0">
                <a:effectLst/>
              </a:rPr>
            </a:br>
            <a:endParaRPr lang="en-GB" sz="2000" b="1" i="0" u="none" strike="noStrike" dirty="0">
              <a:effectLst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i="0" u="none" strike="noStrike" dirty="0">
                <a:effectLst/>
              </a:rPr>
              <a:t> Do you often go to restaurants?</a:t>
            </a:r>
            <a:br>
              <a:rPr lang="en-GB" sz="2000" b="1" i="0" u="none" strike="noStrike" dirty="0">
                <a:effectLst/>
              </a:rPr>
            </a:br>
            <a:endParaRPr lang="en-GB" sz="2000" b="1" i="0" u="none" strike="noStrike" dirty="0">
              <a:effectLst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i="0" u="none" strike="noStrike" dirty="0">
                <a:effectLst/>
              </a:rPr>
              <a:t> What’s your favourite food to eat </a:t>
            </a:r>
            <a:br>
              <a:rPr lang="en-GB" sz="2000" b="1" i="0" u="none" strike="noStrike" dirty="0">
                <a:effectLst/>
              </a:rPr>
            </a:br>
            <a:r>
              <a:rPr lang="en-GB" sz="2000" b="1" i="0" u="none" strike="noStrike" dirty="0">
                <a:effectLst/>
              </a:rPr>
              <a:t>at a restaurant?</a:t>
            </a:r>
            <a:br>
              <a:rPr lang="en-GB" sz="2000" b="1" i="0" u="none" strike="noStrike" dirty="0">
                <a:effectLst/>
              </a:rPr>
            </a:br>
            <a:endParaRPr lang="en-GB" sz="2000" b="1" i="0" u="none" strike="noStrike" dirty="0">
              <a:effectLst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000" b="1" i="0" u="none" strike="noStrike" dirty="0">
                <a:effectLst/>
              </a:rPr>
              <a:t> Do you think expensive restaurants are better than cheap restaurants? </a:t>
            </a:r>
          </a:p>
        </p:txBody>
      </p:sp>
      <p:pic>
        <p:nvPicPr>
          <p:cNvPr id="7" name="Picture 6" descr="A picture containing suit, person, clothing, necktie&#10;&#10;Description automatically generated">
            <a:extLst>
              <a:ext uri="{FF2B5EF4-FFF2-40B4-BE49-F238E27FC236}">
                <a16:creationId xmlns:a16="http://schemas.microsoft.com/office/drawing/2014/main" id="{2AC9E9FC-032F-4EAF-B14C-71417DFB7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392" y="567970"/>
            <a:ext cx="3078858" cy="552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951E-2D5F-45D6-ABDC-814D341344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4257" y="69344"/>
            <a:ext cx="7155486" cy="750385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>
            <a:noAutofit/>
          </a:bodyPr>
          <a:lstStyle/>
          <a:p>
            <a:r>
              <a:rPr lang="en-GB" sz="2000" dirty="0"/>
              <a:t>Match the food or drink to the picture.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3B3F01-77DF-4AF5-8FC3-245F88B24F47}"/>
              </a:ext>
            </a:extLst>
          </p:cNvPr>
          <p:cNvGrpSpPr/>
          <p:nvPr/>
        </p:nvGrpSpPr>
        <p:grpSpPr>
          <a:xfrm>
            <a:off x="748643" y="1388148"/>
            <a:ext cx="1534097" cy="847281"/>
            <a:chOff x="775020" y="1824671"/>
            <a:chExt cx="2070929" cy="1143773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1E0585-8DCC-4A46-B6C1-1B53431DC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3062" y="1824671"/>
              <a:ext cx="1302887" cy="10369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095469-48A1-426E-9DA2-F77C725A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020" y="2133815"/>
              <a:ext cx="1382656" cy="834629"/>
            </a:xfrm>
            <a:prstGeom prst="rect">
              <a:avLst/>
            </a:prstGeom>
          </p:spPr>
        </p:pic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58D3F12-BCED-411B-AB35-302A2A4C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2463180"/>
            <a:ext cx="1397330" cy="99430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77D935E-EF85-4E52-8E8E-212588887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768" y="3554273"/>
            <a:ext cx="291849" cy="1082784"/>
          </a:xfrm>
          <a:prstGeom prst="rect">
            <a:avLst/>
          </a:prstGeom>
        </p:spPr>
      </p:pic>
      <p:pic>
        <p:nvPicPr>
          <p:cNvPr id="14" name="Picture 13" descr="A picture containing fabric&#10;&#10;Description automatically generated">
            <a:extLst>
              <a:ext uri="{FF2B5EF4-FFF2-40B4-BE49-F238E27FC236}">
                <a16:creationId xmlns:a16="http://schemas.microsoft.com/office/drawing/2014/main" id="{A19C88D2-664D-4E65-9004-E2C83DA2F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15" y="4423956"/>
            <a:ext cx="1270001" cy="1345940"/>
          </a:xfrm>
          <a:prstGeom prst="rect">
            <a:avLst/>
          </a:prstGeom>
        </p:spPr>
      </p:pic>
      <p:pic>
        <p:nvPicPr>
          <p:cNvPr id="18" name="Picture 17" descr="A plate of food&#10;&#10;Description automatically generated">
            <a:extLst>
              <a:ext uri="{FF2B5EF4-FFF2-40B4-BE49-F238E27FC236}">
                <a16:creationId xmlns:a16="http://schemas.microsoft.com/office/drawing/2014/main" id="{04183A8A-1335-4CFB-889E-E9625DDBA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817" y="1275085"/>
            <a:ext cx="1495340" cy="994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6D905C-0E9F-4A5F-AC78-B0B24EB12E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301" y="2432548"/>
            <a:ext cx="1375259" cy="9125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89364E-CD4E-4CCE-8D92-B293DBF1CF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45" y="5932344"/>
            <a:ext cx="1495340" cy="7072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154E48-6FB4-4308-8D00-6660BE3280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898" y="3554273"/>
            <a:ext cx="1255178" cy="7072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0B5608-7541-4F8E-BCBC-B14B93C8B9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1413" y="4466687"/>
            <a:ext cx="1268663" cy="871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22E7C8-9603-421E-8ABC-EDDA309847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3172" y="5582915"/>
            <a:ext cx="1255178" cy="882511"/>
          </a:xfrm>
          <a:prstGeom prst="rect">
            <a:avLst/>
          </a:prstGeom>
        </p:spPr>
      </p:pic>
      <p:sp>
        <p:nvSpPr>
          <p:cNvPr id="25" name="Title 6">
            <a:extLst>
              <a:ext uri="{FF2B5EF4-FFF2-40B4-BE49-F238E27FC236}">
                <a16:creationId xmlns:a16="http://schemas.microsoft.com/office/drawing/2014/main" id="{5CABE0F3-4B48-4A8B-8B0E-93E6ABA17174}"/>
              </a:ext>
            </a:extLst>
          </p:cNvPr>
          <p:cNvSpPr txBox="1">
            <a:spLocks/>
          </p:cNvSpPr>
          <p:nvPr/>
        </p:nvSpPr>
        <p:spPr>
          <a:xfrm>
            <a:off x="3265728" y="3847665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Burger and coleslaw</a:t>
            </a:r>
            <a:endParaRPr lang="en-GB" sz="1600" dirty="0">
              <a:latin typeface="+mn-lt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C3801F7-A575-4C4F-9480-F9498FED5282}"/>
              </a:ext>
            </a:extLst>
          </p:cNvPr>
          <p:cNvSpPr txBox="1">
            <a:spLocks/>
          </p:cNvSpPr>
          <p:nvPr/>
        </p:nvSpPr>
        <p:spPr>
          <a:xfrm>
            <a:off x="3265728" y="978160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Fish and chips</a:t>
            </a:r>
            <a:endParaRPr lang="en-GB" sz="1600" dirty="0">
              <a:latin typeface="+mn-lt"/>
            </a:endParaRPr>
          </a:p>
        </p:txBody>
      </p:sp>
      <p:sp>
        <p:nvSpPr>
          <p:cNvPr id="27" name="Title 9">
            <a:extLst>
              <a:ext uri="{FF2B5EF4-FFF2-40B4-BE49-F238E27FC236}">
                <a16:creationId xmlns:a16="http://schemas.microsoft.com/office/drawing/2014/main" id="{E13E5A21-E167-44A2-A02F-359E5AFD66F0}"/>
              </a:ext>
            </a:extLst>
          </p:cNvPr>
          <p:cNvSpPr txBox="1">
            <a:spLocks/>
          </p:cNvSpPr>
          <p:nvPr/>
        </p:nvSpPr>
        <p:spPr>
          <a:xfrm>
            <a:off x="3265728" y="5569368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Sparkling water</a:t>
            </a:r>
            <a:endParaRPr lang="en-GB" sz="1600" dirty="0">
              <a:latin typeface="+mn-lt"/>
            </a:endParaRPr>
          </a:p>
        </p:txBody>
      </p:sp>
      <p:sp>
        <p:nvSpPr>
          <p:cNvPr id="28" name="Title 7">
            <a:extLst>
              <a:ext uri="{FF2B5EF4-FFF2-40B4-BE49-F238E27FC236}">
                <a16:creationId xmlns:a16="http://schemas.microsoft.com/office/drawing/2014/main" id="{60DFF11A-4DEE-4471-843C-10D557CAF82A}"/>
              </a:ext>
            </a:extLst>
          </p:cNvPr>
          <p:cNvSpPr txBox="1">
            <a:spLocks/>
          </p:cNvSpPr>
          <p:nvPr/>
        </p:nvSpPr>
        <p:spPr>
          <a:xfrm>
            <a:off x="3265728" y="4421566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Chicken pie</a:t>
            </a:r>
            <a:endParaRPr lang="en-GB" sz="1600" dirty="0">
              <a:latin typeface="+mn-lt"/>
            </a:endParaRP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DB1277F-6E72-4F5A-84C5-ABEAD03E62B8}"/>
              </a:ext>
            </a:extLst>
          </p:cNvPr>
          <p:cNvSpPr txBox="1">
            <a:spLocks/>
          </p:cNvSpPr>
          <p:nvPr/>
        </p:nvSpPr>
        <p:spPr>
          <a:xfrm>
            <a:off x="3265728" y="2125962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Full English breakfast</a:t>
            </a:r>
            <a:endParaRPr lang="en-GB" sz="1600" dirty="0">
              <a:latin typeface="+mn-lt"/>
            </a:endParaRP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488981AC-3FA3-4E60-887E-87F93B932CEB}"/>
              </a:ext>
            </a:extLst>
          </p:cNvPr>
          <p:cNvSpPr txBox="1">
            <a:spLocks/>
          </p:cNvSpPr>
          <p:nvPr/>
        </p:nvSpPr>
        <p:spPr>
          <a:xfrm>
            <a:off x="3265728" y="3273764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Shepherds’ Pie</a:t>
            </a:r>
            <a:endParaRPr lang="en-GB" sz="1600" dirty="0">
              <a:latin typeface="+mn-lt"/>
            </a:endParaRPr>
          </a:p>
        </p:txBody>
      </p:sp>
      <p:sp>
        <p:nvSpPr>
          <p:cNvPr id="31" name="Title 10">
            <a:extLst>
              <a:ext uri="{FF2B5EF4-FFF2-40B4-BE49-F238E27FC236}">
                <a16:creationId xmlns:a16="http://schemas.microsoft.com/office/drawing/2014/main" id="{FEE47BE8-6E2B-4860-8E92-A160911A12AF}"/>
              </a:ext>
            </a:extLst>
          </p:cNvPr>
          <p:cNvSpPr txBox="1">
            <a:spLocks/>
          </p:cNvSpPr>
          <p:nvPr/>
        </p:nvSpPr>
        <p:spPr>
          <a:xfrm>
            <a:off x="3265728" y="6143269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Bangers and mash </a:t>
            </a:r>
            <a:endParaRPr lang="en-GB" sz="1600" dirty="0">
              <a:latin typeface="+mn-lt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E6ED5A7C-E788-4B46-995A-5458B38BB67A}"/>
              </a:ext>
            </a:extLst>
          </p:cNvPr>
          <p:cNvSpPr txBox="1">
            <a:spLocks/>
          </p:cNvSpPr>
          <p:nvPr/>
        </p:nvSpPr>
        <p:spPr>
          <a:xfrm>
            <a:off x="3265728" y="1552061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Steak</a:t>
            </a:r>
            <a:endParaRPr lang="en-GB" sz="1600" dirty="0">
              <a:latin typeface="+mn-lt"/>
            </a:endParaRP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4602D9CB-E351-4FB2-A6A7-A0B5135E79FE}"/>
              </a:ext>
            </a:extLst>
          </p:cNvPr>
          <p:cNvSpPr txBox="1">
            <a:spLocks/>
          </p:cNvSpPr>
          <p:nvPr/>
        </p:nvSpPr>
        <p:spPr>
          <a:xfrm>
            <a:off x="3265728" y="2699863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Vegetable Soup</a:t>
            </a:r>
            <a:endParaRPr lang="en-GB" sz="1600" dirty="0">
              <a:latin typeface="+mn-lt"/>
            </a:endParaRPr>
          </a:p>
        </p:txBody>
      </p:sp>
      <p:sp>
        <p:nvSpPr>
          <p:cNvPr id="34" name="Title 8">
            <a:extLst>
              <a:ext uri="{FF2B5EF4-FFF2-40B4-BE49-F238E27FC236}">
                <a16:creationId xmlns:a16="http://schemas.microsoft.com/office/drawing/2014/main" id="{CDB0E1A5-8BB9-4800-95BA-D2CB345ACFB4}"/>
              </a:ext>
            </a:extLst>
          </p:cNvPr>
          <p:cNvSpPr txBox="1">
            <a:spLocks/>
          </p:cNvSpPr>
          <p:nvPr/>
        </p:nvSpPr>
        <p:spPr>
          <a:xfrm>
            <a:off x="3265728" y="4995467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Quiche</a:t>
            </a:r>
            <a:endParaRPr lang="en-GB" sz="1600" dirty="0">
              <a:latin typeface="+mn-lt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1236C2-DF11-43B1-8A98-AF67A816CD8C}"/>
              </a:ext>
            </a:extLst>
          </p:cNvPr>
          <p:cNvCxnSpPr>
            <a:stCxn id="34" idx="3"/>
          </p:cNvCxnSpPr>
          <p:nvPr/>
        </p:nvCxnSpPr>
        <p:spPr>
          <a:xfrm>
            <a:off x="6064342" y="5206392"/>
            <a:ext cx="1370499" cy="725952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12CE51-5F58-4A80-917B-DB6D3937E4A3}"/>
              </a:ext>
            </a:extLst>
          </p:cNvPr>
          <p:cNvCxnSpPr>
            <a:cxnSpLocks/>
            <a:stCxn id="26" idx="1"/>
            <a:endCxn id="10" idx="3"/>
          </p:cNvCxnSpPr>
          <p:nvPr/>
        </p:nvCxnSpPr>
        <p:spPr>
          <a:xfrm flipH="1">
            <a:off x="2152981" y="1189085"/>
            <a:ext cx="1112747" cy="1771249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F6CB129-9A79-4EC8-AE60-A1520064BE37}"/>
              </a:ext>
            </a:extLst>
          </p:cNvPr>
          <p:cNvCxnSpPr>
            <a:stCxn id="32" idx="3"/>
          </p:cNvCxnSpPr>
          <p:nvPr/>
        </p:nvCxnSpPr>
        <p:spPr>
          <a:xfrm>
            <a:off x="6064342" y="1762986"/>
            <a:ext cx="1067071" cy="1955888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FA0FDFD-53CA-45DD-B6A7-AB675787B834}"/>
              </a:ext>
            </a:extLst>
          </p:cNvPr>
          <p:cNvCxnSpPr>
            <a:stCxn id="29" idx="3"/>
          </p:cNvCxnSpPr>
          <p:nvPr/>
        </p:nvCxnSpPr>
        <p:spPr>
          <a:xfrm flipV="1">
            <a:off x="6064342" y="1768801"/>
            <a:ext cx="1267950" cy="568086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48D4DA9-A0F5-43DF-9152-2A93A7C8D6D8}"/>
              </a:ext>
            </a:extLst>
          </p:cNvPr>
          <p:cNvCxnSpPr>
            <a:stCxn id="33" idx="3"/>
          </p:cNvCxnSpPr>
          <p:nvPr/>
        </p:nvCxnSpPr>
        <p:spPr>
          <a:xfrm>
            <a:off x="6064342" y="2910788"/>
            <a:ext cx="1267950" cy="1991524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FEE71C0-D7A3-4100-81FF-C7B561232A39}"/>
              </a:ext>
            </a:extLst>
          </p:cNvPr>
          <p:cNvCxnSpPr>
            <a:stCxn id="30" idx="3"/>
          </p:cNvCxnSpPr>
          <p:nvPr/>
        </p:nvCxnSpPr>
        <p:spPr>
          <a:xfrm flipV="1">
            <a:off x="6064342" y="2888803"/>
            <a:ext cx="1267950" cy="595886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B054673-5847-4603-9067-B7C779238B11}"/>
              </a:ext>
            </a:extLst>
          </p:cNvPr>
          <p:cNvCxnSpPr>
            <a:stCxn id="31" idx="1"/>
            <a:endCxn id="20" idx="3"/>
          </p:cNvCxnSpPr>
          <p:nvPr/>
        </p:nvCxnSpPr>
        <p:spPr>
          <a:xfrm flipH="1" flipV="1">
            <a:off x="2201985" y="6285962"/>
            <a:ext cx="1063743" cy="68232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132F7E7-DCF8-4CC7-B9F1-C5C8C340F121}"/>
              </a:ext>
            </a:extLst>
          </p:cNvPr>
          <p:cNvCxnSpPr>
            <a:stCxn id="28" idx="1"/>
          </p:cNvCxnSpPr>
          <p:nvPr/>
        </p:nvCxnSpPr>
        <p:spPr>
          <a:xfrm flipH="1">
            <a:off x="1772884" y="4632491"/>
            <a:ext cx="1492844" cy="614605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C6E0FF1-CBC7-483A-A7EC-3C33FC35616E}"/>
              </a:ext>
            </a:extLst>
          </p:cNvPr>
          <p:cNvCxnSpPr>
            <a:stCxn id="27" idx="1"/>
            <a:endCxn id="12" idx="3"/>
          </p:cNvCxnSpPr>
          <p:nvPr/>
        </p:nvCxnSpPr>
        <p:spPr>
          <a:xfrm flipH="1" flipV="1">
            <a:off x="1661617" y="4095665"/>
            <a:ext cx="1604111" cy="1684628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C949808-525B-43A4-8C19-06F8174B922D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1800166" y="1794783"/>
            <a:ext cx="1465562" cy="2263807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4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8E61-96A6-4CEC-B2F7-F1CCD61D8476}"/>
              </a:ext>
            </a:extLst>
          </p:cNvPr>
          <p:cNvSpPr txBox="1">
            <a:spLocks/>
          </p:cNvSpPr>
          <p:nvPr/>
        </p:nvSpPr>
        <p:spPr>
          <a:xfrm>
            <a:off x="994257" y="549275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Which is better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BA87E-B72C-46AC-A1F9-2E4FE6F86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50" y="3075810"/>
            <a:ext cx="1379404" cy="334208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21F0641-3B19-45EA-80F3-6B9AB60FC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2580830"/>
            <a:ext cx="2063916" cy="383706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5010C06-6560-489A-9D2B-AE6E97A8E740}"/>
              </a:ext>
            </a:extLst>
          </p:cNvPr>
          <p:cNvSpPr/>
          <p:nvPr/>
        </p:nvSpPr>
        <p:spPr>
          <a:xfrm>
            <a:off x="1689266" y="1578161"/>
            <a:ext cx="2275983" cy="1096674"/>
          </a:xfrm>
          <a:prstGeom prst="wedgeRoundRectCallout">
            <a:avLst>
              <a:gd name="adj1" fmla="val -20833"/>
              <a:gd name="adj2" fmla="val 86657"/>
              <a:gd name="adj3" fmla="val 16667"/>
            </a:avLst>
          </a:prstGeom>
          <a:solidFill>
            <a:schemeClr val="bg1"/>
          </a:solidFill>
          <a:ln w="28575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dirty="0">
                <a:solidFill>
                  <a:schemeClr val="tx1"/>
                </a:solidFill>
                <a:effectLst/>
              </a:rPr>
              <a:t>I want chips, please. 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hlinkClick r:id="rId4" action="ppaction://hlinksldjump"/>
            <a:extLst>
              <a:ext uri="{FF2B5EF4-FFF2-40B4-BE49-F238E27FC236}">
                <a16:creationId xmlns:a16="http://schemas.microsoft.com/office/drawing/2014/main" id="{FA7BD4AA-5948-4FE8-82F6-0BE06466D8F6}"/>
              </a:ext>
            </a:extLst>
          </p:cNvPr>
          <p:cNvSpPr/>
          <p:nvPr/>
        </p:nvSpPr>
        <p:spPr>
          <a:xfrm>
            <a:off x="5114765" y="1578161"/>
            <a:ext cx="2275983" cy="1096674"/>
          </a:xfrm>
          <a:prstGeom prst="wedgeRoundRectCallout">
            <a:avLst>
              <a:gd name="adj1" fmla="val 21220"/>
              <a:gd name="adj2" fmla="val 84319"/>
              <a:gd name="adj3" fmla="val 16667"/>
            </a:avLst>
          </a:prstGeom>
          <a:solidFill>
            <a:schemeClr val="bg1"/>
          </a:solidFill>
          <a:ln w="28575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dirty="0">
                <a:solidFill>
                  <a:schemeClr val="tx1"/>
                </a:solidFill>
                <a:effectLst/>
              </a:rPr>
              <a:t>I would like chips, please.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8E61-96A6-4CEC-B2F7-F1CCD61D8476}"/>
              </a:ext>
            </a:extLst>
          </p:cNvPr>
          <p:cNvSpPr txBox="1">
            <a:spLocks/>
          </p:cNvSpPr>
          <p:nvPr/>
        </p:nvSpPr>
        <p:spPr>
          <a:xfrm>
            <a:off x="994257" y="549275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Which is better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BA87E-B72C-46AC-A1F9-2E4FE6F86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024" y="1343646"/>
            <a:ext cx="2275983" cy="551435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21F0641-3B19-45EA-80F3-6B9AB60FC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2580830"/>
            <a:ext cx="2063916" cy="383706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5010C06-6560-489A-9D2B-AE6E97A8E740}"/>
              </a:ext>
            </a:extLst>
          </p:cNvPr>
          <p:cNvSpPr/>
          <p:nvPr/>
        </p:nvSpPr>
        <p:spPr>
          <a:xfrm>
            <a:off x="1689266" y="1578161"/>
            <a:ext cx="2275983" cy="1096674"/>
          </a:xfrm>
          <a:prstGeom prst="wedgeRoundRectCallout">
            <a:avLst>
              <a:gd name="adj1" fmla="val -20833"/>
              <a:gd name="adj2" fmla="val 86657"/>
              <a:gd name="adj3" fmla="val 16667"/>
            </a:avLst>
          </a:prstGeom>
          <a:solidFill>
            <a:schemeClr val="bg1"/>
          </a:solidFill>
          <a:ln w="28575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dirty="0">
                <a:solidFill>
                  <a:schemeClr val="tx1"/>
                </a:solidFill>
                <a:effectLst/>
              </a:rPr>
              <a:t>I want chips, please. 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A7BD4AA-5948-4FE8-82F6-0BE06466D8F6}"/>
              </a:ext>
            </a:extLst>
          </p:cNvPr>
          <p:cNvSpPr/>
          <p:nvPr/>
        </p:nvSpPr>
        <p:spPr>
          <a:xfrm>
            <a:off x="2475456" y="1778651"/>
            <a:ext cx="3841140" cy="1850839"/>
          </a:xfrm>
          <a:prstGeom prst="wedgeRoundRectCallout">
            <a:avLst>
              <a:gd name="adj1" fmla="val 61044"/>
              <a:gd name="adj2" fmla="val -14952"/>
              <a:gd name="adj3" fmla="val 16667"/>
            </a:avLst>
          </a:prstGeom>
          <a:solidFill>
            <a:schemeClr val="bg1"/>
          </a:solidFill>
          <a:ln w="38100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u="none" strike="noStrike" dirty="0">
                <a:solidFill>
                  <a:schemeClr val="tx1"/>
                </a:solidFill>
                <a:effectLst/>
              </a:rPr>
              <a:t>I would like chips, please.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A0B4F-6380-4C5E-B843-C13F988B5BC8}"/>
              </a:ext>
            </a:extLst>
          </p:cNvPr>
          <p:cNvSpPr/>
          <p:nvPr/>
        </p:nvSpPr>
        <p:spPr>
          <a:xfrm>
            <a:off x="2576664" y="4184235"/>
            <a:ext cx="3963672" cy="1683521"/>
          </a:xfrm>
          <a:prstGeom prst="rect">
            <a:avLst/>
          </a:prstGeom>
          <a:solidFill>
            <a:schemeClr val="bg1"/>
          </a:solidFill>
          <a:ln w="38100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GB" sz="2400" b="0" i="0" u="none" strike="noStrike" dirty="0">
                <a:solidFill>
                  <a:schemeClr val="tx1"/>
                </a:solidFill>
                <a:effectLst/>
              </a:rPr>
              <a:t>‘I would like chips’ is better. It is polite. We can also say ‘I’d like chips’. </a:t>
            </a:r>
            <a:endParaRPr lang="en-GB" sz="2400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31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88BFBAC-D0C0-4B51-B5C0-457E3FC6952F}"/>
              </a:ext>
            </a:extLst>
          </p:cNvPr>
          <p:cNvSpPr txBox="1">
            <a:spLocks/>
          </p:cNvSpPr>
          <p:nvPr/>
        </p:nvSpPr>
        <p:spPr>
          <a:xfrm>
            <a:off x="994257" y="549275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i="0" u="none" strike="noStrike" dirty="0">
                <a:solidFill>
                  <a:schemeClr val="tx1"/>
                </a:solidFill>
                <a:effectLst/>
                <a:latin typeface="+mn-lt"/>
              </a:rPr>
              <a:t>Being polite</a:t>
            </a:r>
            <a:endParaRPr lang="en-GB" sz="2800" dirty="0"/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71997069-B8D4-4406-90FB-C61E4C12C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626" y="1546788"/>
            <a:ext cx="1404129" cy="1405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41FFB-728E-457B-80C0-69513591E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627" y="1546788"/>
            <a:ext cx="1404129" cy="14057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335949-331E-4C78-A4C9-DC6B35DB899F}"/>
              </a:ext>
            </a:extLst>
          </p:cNvPr>
          <p:cNvSpPr txBox="1">
            <a:spLocks/>
          </p:cNvSpPr>
          <p:nvPr/>
        </p:nvSpPr>
        <p:spPr>
          <a:xfrm>
            <a:off x="1756971" y="3088971"/>
            <a:ext cx="1761440" cy="421850"/>
          </a:xfrm>
          <a:prstGeom prst="roundRect">
            <a:avLst>
              <a:gd name="adj" fmla="val 9641"/>
            </a:avLst>
          </a:prstGeom>
          <a:solidFill>
            <a:srgbClr val="FFB7B7"/>
          </a:solidFill>
          <a:ln w="38100">
            <a:solidFill>
              <a:srgbClr val="FF0000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000" i="0" u="none" strike="noStrike" dirty="0">
                <a:solidFill>
                  <a:srgbClr val="000000"/>
                </a:solidFill>
                <a:effectLst/>
                <a:latin typeface="+mn-lt"/>
              </a:rPr>
              <a:t>Rude</a:t>
            </a:r>
            <a:endParaRPr lang="en-GB" sz="20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73DF7B-36DA-4015-B9BC-6A7C95FB6A38}"/>
              </a:ext>
            </a:extLst>
          </p:cNvPr>
          <p:cNvSpPr txBox="1">
            <a:spLocks/>
          </p:cNvSpPr>
          <p:nvPr/>
        </p:nvSpPr>
        <p:spPr>
          <a:xfrm>
            <a:off x="5721970" y="3088971"/>
            <a:ext cx="1761440" cy="421850"/>
          </a:xfrm>
          <a:prstGeom prst="roundRect">
            <a:avLst>
              <a:gd name="adj" fmla="val 964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000" i="0" u="none" strike="noStrike" dirty="0">
                <a:solidFill>
                  <a:srgbClr val="000000"/>
                </a:solidFill>
                <a:effectLst/>
                <a:latin typeface="+mn-lt"/>
              </a:rPr>
              <a:t>Polite</a:t>
            </a:r>
            <a:endParaRPr lang="en-GB" sz="2000" dirty="0">
              <a:latin typeface="+mn-l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086617-CB74-4B61-BEF8-AD4C9A364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102645"/>
              </p:ext>
            </p:extLst>
          </p:nvPr>
        </p:nvGraphicFramePr>
        <p:xfrm>
          <a:off x="1040425" y="3800646"/>
          <a:ext cx="3619500" cy="1859280"/>
        </p:xfrm>
        <a:graphic>
          <a:graphicData uri="http://schemas.openxmlformats.org/drawingml/2006/table">
            <a:tbl>
              <a:tblPr/>
              <a:tblGrid>
                <a:gridCol w="3619500">
                  <a:extLst>
                    <a:ext uri="{9D8B030D-6E8A-4147-A177-3AD203B41FA5}">
                      <a16:colId xmlns:a16="http://schemas.microsoft.com/office/drawing/2014/main" val="296170081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want chips.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7344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What do you want?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710602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you want anything else?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700762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 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1639251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162ECC71-024F-4F95-8E24-6C305254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3343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11C47A9-4A41-4440-88E6-01987CDE9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875085"/>
              </p:ext>
            </p:extLst>
          </p:nvPr>
        </p:nvGraphicFramePr>
        <p:xfrm>
          <a:off x="5021872" y="3765125"/>
          <a:ext cx="4122128" cy="2133600"/>
        </p:xfrm>
        <a:graphic>
          <a:graphicData uri="http://schemas.openxmlformats.org/drawingml/2006/table">
            <a:tbl>
              <a:tblPr/>
              <a:tblGrid>
                <a:gridCol w="4122128">
                  <a:extLst>
                    <a:ext uri="{9D8B030D-6E8A-4147-A177-3AD203B41FA5}">
                      <a16:colId xmlns:a16="http://schemas.microsoft.com/office/drawing/2014/main" val="245729392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would like chips, please.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I’d like chips, please.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976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What would you like?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45233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Would you like anything else?</a:t>
                      </a:r>
                      <a:endParaRPr lang="en-GB" sz="18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21364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No, thank you. 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14231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C48E40AA-152D-4B1B-9979-9A91A23D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197" y="3765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C605FE-80CF-4138-B1F3-BC6FC823B2D1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572000" y="1299660"/>
            <a:ext cx="7327" cy="5009065"/>
          </a:xfrm>
          <a:prstGeom prst="line">
            <a:avLst/>
          </a:prstGeom>
          <a:ln w="38100">
            <a:solidFill>
              <a:srgbClr val="006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925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8DF4C8-7CCF-4086-87BA-8FC209EB944E}"/>
              </a:ext>
            </a:extLst>
          </p:cNvPr>
          <p:cNvSpPr txBox="1">
            <a:spLocks/>
          </p:cNvSpPr>
          <p:nvPr/>
        </p:nvSpPr>
        <p:spPr>
          <a:xfrm>
            <a:off x="994257" y="549275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Practice the conversation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00DFD-D3C4-4110-B0D0-F4C0AA60A8E1}"/>
              </a:ext>
            </a:extLst>
          </p:cNvPr>
          <p:cNvSpPr txBox="1"/>
          <p:nvPr/>
        </p:nvSpPr>
        <p:spPr>
          <a:xfrm>
            <a:off x="635296" y="1475617"/>
            <a:ext cx="7968954" cy="1718740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Good afternoon, welcome to the Twinkle Star Restaurant. 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Hi, I’d like a table for four, please. 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Certainly, right this way. Here’s the menu.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Thanks.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86BEE-2740-48FF-89C5-C2D60F97117B}"/>
              </a:ext>
            </a:extLst>
          </p:cNvPr>
          <p:cNvSpPr txBox="1"/>
          <p:nvPr/>
        </p:nvSpPr>
        <p:spPr>
          <a:xfrm>
            <a:off x="635296" y="3194357"/>
            <a:ext cx="4408265" cy="2862322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Are you ready to order?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Yes, I think so.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What would you like?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I’d like fish and chips, please.</a:t>
            </a:r>
          </a:p>
          <a:p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Would you like anything to drink?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Yes, I’d like some sparkling water, please.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44873-92D6-48DF-8A92-4A9FC5761349}"/>
              </a:ext>
            </a:extLst>
          </p:cNvPr>
          <p:cNvSpPr txBox="1"/>
          <p:nvPr/>
        </p:nvSpPr>
        <p:spPr>
          <a:xfrm>
            <a:off x="5043561" y="3194357"/>
            <a:ext cx="3560689" cy="2965235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sz="1800" b="0" i="0" u="none" strike="noStrike" dirty="0">
                <a:effectLst/>
              </a:rPr>
              <a:t>Would you like anything for dessert?</a:t>
            </a:r>
            <a:br>
              <a:rPr lang="en-GB" sz="1800" b="0" i="0" u="none" strike="noStrike" dirty="0">
                <a:effectLst/>
              </a:rPr>
            </a:br>
            <a:r>
              <a:rPr lang="en-GB" sz="18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sz="1800" b="0" i="0" u="none" strike="noStrike" dirty="0">
                <a:effectLst/>
              </a:rPr>
              <a:t>No thank you. I’d like the bill, please.</a:t>
            </a:r>
            <a:br>
              <a:rPr lang="en-GB" sz="1800" b="0" i="0" u="none" strike="noStrike" dirty="0">
                <a:effectLst/>
              </a:rPr>
            </a:br>
            <a:r>
              <a:rPr lang="en-GB" sz="1800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sz="1800" b="0" i="0" u="none" strike="noStrike" dirty="0">
                <a:effectLst/>
              </a:rPr>
              <a:t>Certainly. </a:t>
            </a:r>
            <a:br>
              <a:rPr lang="en-GB" sz="1800" b="0" i="0" u="none" strike="noStrike" dirty="0">
                <a:effectLst/>
              </a:rPr>
            </a:br>
            <a:r>
              <a:rPr lang="en-GB" sz="18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sz="1800" b="0" i="0" u="none" strike="noStrike" dirty="0">
                <a:effectLst/>
              </a:rPr>
              <a:t>Thank you so much. Keep the change!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65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8DF4C8-7CCF-4086-87BA-8FC209EB944E}"/>
              </a:ext>
            </a:extLst>
          </p:cNvPr>
          <p:cNvSpPr txBox="1">
            <a:spLocks/>
          </p:cNvSpPr>
          <p:nvPr/>
        </p:nvSpPr>
        <p:spPr>
          <a:xfrm>
            <a:off x="994257" y="549275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What’s missing?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00DFD-D3C4-4110-B0D0-F4C0AA60A8E1}"/>
              </a:ext>
            </a:extLst>
          </p:cNvPr>
          <p:cNvSpPr txBox="1"/>
          <p:nvPr/>
        </p:nvSpPr>
        <p:spPr>
          <a:xfrm>
            <a:off x="635296" y="1475617"/>
            <a:ext cx="7968954" cy="1718740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Good afternoon, welcome to the Twinkle Star Restaurant. 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Hi, I’d like a </a:t>
            </a:r>
            <a:r>
              <a:rPr lang="en-GB" b="1" u="none" strike="noStrike" dirty="0">
                <a:effectLst/>
              </a:rPr>
              <a:t>table</a:t>
            </a:r>
            <a:r>
              <a:rPr lang="en-GB" b="0" i="0" u="none" strike="noStrike" dirty="0">
                <a:effectLst/>
              </a:rPr>
              <a:t> for four, please. 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Certainly, right this way. Here’s the </a:t>
            </a:r>
            <a:r>
              <a:rPr lang="en-GB" b="1" i="0" u="none" strike="noStrike" dirty="0">
                <a:effectLst/>
              </a:rPr>
              <a:t>menu</a:t>
            </a:r>
            <a:r>
              <a:rPr lang="en-GB" b="0" i="0" u="none" strike="noStrike" dirty="0">
                <a:effectLst/>
              </a:rPr>
              <a:t>.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Thanks.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86BEE-2740-48FF-89C5-C2D60F97117B}"/>
              </a:ext>
            </a:extLst>
          </p:cNvPr>
          <p:cNvSpPr txBox="1"/>
          <p:nvPr/>
        </p:nvSpPr>
        <p:spPr>
          <a:xfrm>
            <a:off x="635296" y="3194357"/>
            <a:ext cx="4408265" cy="2862322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Are you ready to order?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Yes, I think </a:t>
            </a:r>
            <a:r>
              <a:rPr lang="en-GB" b="1" i="0" u="none" strike="noStrike" dirty="0">
                <a:effectLst/>
              </a:rPr>
              <a:t>so</a:t>
            </a:r>
            <a:r>
              <a:rPr lang="en-GB" b="0" i="0" u="none" strike="noStrike" dirty="0">
                <a:effectLst/>
              </a:rPr>
              <a:t>.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0" i="0" u="none" strike="noStrike" dirty="0">
                <a:effectLst/>
              </a:rPr>
              <a:t>What </a:t>
            </a:r>
            <a:r>
              <a:rPr lang="en-GB" b="1" i="0" u="none" strike="noStrike" dirty="0">
                <a:effectLst/>
              </a:rPr>
              <a:t>would</a:t>
            </a:r>
            <a:r>
              <a:rPr lang="en-GB" b="0" i="0" u="none" strike="noStrike" dirty="0">
                <a:effectLst/>
              </a:rPr>
              <a:t> you </a:t>
            </a:r>
            <a:r>
              <a:rPr lang="en-GB" b="0" i="0" u="none" strike="noStrike">
                <a:effectLst/>
              </a:rPr>
              <a:t>like?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i="0" u="none" strike="noStrike" dirty="0">
                <a:effectLst/>
              </a:rPr>
              <a:t>I</a:t>
            </a:r>
            <a:r>
              <a:rPr lang="en-GB" b="1" i="0" u="none" strike="noStrike" dirty="0">
                <a:effectLst/>
              </a:rPr>
              <a:t>’d like </a:t>
            </a:r>
            <a:r>
              <a:rPr lang="en-GB" b="0" i="0" u="none" strike="noStrike" dirty="0">
                <a:effectLst/>
              </a:rPr>
              <a:t>fish and chips, please.</a:t>
            </a:r>
          </a:p>
          <a:p>
            <a:r>
              <a:rPr lang="en-GB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b="1" i="0" u="none" strike="noStrike" dirty="0">
                <a:effectLst/>
              </a:rPr>
              <a:t>Would</a:t>
            </a:r>
            <a:r>
              <a:rPr lang="en-GB" b="0" i="0" u="none" strike="noStrike" dirty="0">
                <a:effectLst/>
              </a:rPr>
              <a:t> you like anything to drink?</a:t>
            </a:r>
            <a:br>
              <a:rPr lang="en-GB" b="0" i="0" u="none" strike="noStrike" dirty="0">
                <a:effectLst/>
              </a:rPr>
            </a:br>
            <a:r>
              <a:rPr lang="en-GB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b="0" i="0" u="none" strike="noStrike" dirty="0">
                <a:effectLst/>
              </a:rPr>
              <a:t>Yes, I’d like some </a:t>
            </a:r>
            <a:r>
              <a:rPr lang="en-GB" b="1" i="0" u="none" strike="noStrike" dirty="0">
                <a:effectLst/>
              </a:rPr>
              <a:t>sparkling</a:t>
            </a:r>
            <a:r>
              <a:rPr lang="en-GB" b="0" i="0" u="none" strike="noStrike" dirty="0">
                <a:effectLst/>
              </a:rPr>
              <a:t> water, please.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44873-92D6-48DF-8A92-4A9FC5761349}"/>
              </a:ext>
            </a:extLst>
          </p:cNvPr>
          <p:cNvSpPr txBox="1"/>
          <p:nvPr/>
        </p:nvSpPr>
        <p:spPr>
          <a:xfrm>
            <a:off x="5043561" y="3194357"/>
            <a:ext cx="3560689" cy="2965235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sz="1800" b="0" i="0" u="none" strike="noStrike" dirty="0">
                <a:effectLst/>
              </a:rPr>
              <a:t>Would you </a:t>
            </a:r>
            <a:r>
              <a:rPr lang="en-GB" sz="1800" b="1" i="0" u="none" strike="noStrike" dirty="0">
                <a:effectLst/>
              </a:rPr>
              <a:t>like </a:t>
            </a:r>
            <a:r>
              <a:rPr lang="en-GB" sz="1800" b="0" i="0" u="none" strike="noStrike" dirty="0">
                <a:effectLst/>
              </a:rPr>
              <a:t>anything for dessert?</a:t>
            </a:r>
            <a:br>
              <a:rPr lang="en-GB" sz="1800" b="0" i="0" u="none" strike="noStrike" dirty="0">
                <a:effectLst/>
              </a:rPr>
            </a:br>
            <a:r>
              <a:rPr lang="en-GB" sz="18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sz="1800" b="0" i="0" u="none" strike="noStrike" dirty="0">
                <a:effectLst/>
              </a:rPr>
              <a:t>No thank you. </a:t>
            </a:r>
            <a:r>
              <a:rPr lang="en-GB" sz="1800" i="0" u="none" strike="noStrike" dirty="0">
                <a:effectLst/>
              </a:rPr>
              <a:t>I</a:t>
            </a:r>
            <a:r>
              <a:rPr lang="en-GB" sz="1800" b="1" i="0" u="none" strike="noStrike" dirty="0">
                <a:effectLst/>
              </a:rPr>
              <a:t>’d like </a:t>
            </a:r>
            <a:r>
              <a:rPr lang="en-GB" sz="1800" b="0" i="0" u="none" strike="noStrike" dirty="0">
                <a:effectLst/>
              </a:rPr>
              <a:t>the bill, please.</a:t>
            </a:r>
            <a:br>
              <a:rPr lang="en-GB" sz="1800" b="0" i="0" u="none" strike="noStrike" dirty="0">
                <a:effectLst/>
              </a:rPr>
            </a:br>
            <a:r>
              <a:rPr lang="en-GB" sz="1800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</a:rPr>
              <a:t>Waiter: </a:t>
            </a:r>
            <a:r>
              <a:rPr lang="en-GB" sz="1800" b="0" i="0" u="none" strike="noStrike" dirty="0">
                <a:effectLst/>
              </a:rPr>
              <a:t>Certainly. </a:t>
            </a:r>
            <a:br>
              <a:rPr lang="en-GB" sz="1800" b="0" i="0" u="none" strike="noStrike" dirty="0">
                <a:effectLst/>
              </a:rPr>
            </a:br>
            <a:r>
              <a:rPr lang="en-GB" sz="18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Customer: </a:t>
            </a:r>
            <a:r>
              <a:rPr lang="en-GB" sz="1800" b="0" i="0" u="none" strike="noStrike" dirty="0">
                <a:effectLst/>
              </a:rPr>
              <a:t>Thank you </a:t>
            </a:r>
            <a:r>
              <a:rPr lang="en-GB" sz="1800" b="1" i="0" u="none" strike="noStrike" dirty="0">
                <a:effectLst/>
              </a:rPr>
              <a:t>so much</a:t>
            </a:r>
            <a:r>
              <a:rPr lang="en-GB" sz="1800" b="0" i="0" u="none" strike="noStrike" dirty="0">
                <a:effectLst/>
              </a:rPr>
              <a:t>. Keep the change!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EC1C59-B4EC-4161-B67F-88538C7D6A13}"/>
              </a:ext>
            </a:extLst>
          </p:cNvPr>
          <p:cNvSpPr/>
          <p:nvPr/>
        </p:nvSpPr>
        <p:spPr>
          <a:xfrm>
            <a:off x="3107531" y="2000250"/>
            <a:ext cx="635794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996D86-F541-4268-BD08-D9757B27C155}"/>
              </a:ext>
            </a:extLst>
          </p:cNvPr>
          <p:cNvSpPr/>
          <p:nvPr/>
        </p:nvSpPr>
        <p:spPr>
          <a:xfrm>
            <a:off x="5253038" y="2416495"/>
            <a:ext cx="585787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EFA9AA-F5EB-470F-B592-03DB2F36DA00}"/>
              </a:ext>
            </a:extLst>
          </p:cNvPr>
          <p:cNvSpPr/>
          <p:nvPr/>
        </p:nvSpPr>
        <p:spPr>
          <a:xfrm>
            <a:off x="3050383" y="3718990"/>
            <a:ext cx="235744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12574-84EE-4C61-979E-6E66E8E20795}"/>
              </a:ext>
            </a:extLst>
          </p:cNvPr>
          <p:cNvSpPr/>
          <p:nvPr/>
        </p:nvSpPr>
        <p:spPr>
          <a:xfrm>
            <a:off x="2189957" y="4131805"/>
            <a:ext cx="696117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2A86B3-1568-416A-981E-14C79BB7BC95}"/>
              </a:ext>
            </a:extLst>
          </p:cNvPr>
          <p:cNvSpPr/>
          <p:nvPr/>
        </p:nvSpPr>
        <p:spPr>
          <a:xfrm>
            <a:off x="1943100" y="4531855"/>
            <a:ext cx="657225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D839A-8ACC-4C09-92E7-FB53A21EEB31}"/>
              </a:ext>
            </a:extLst>
          </p:cNvPr>
          <p:cNvSpPr/>
          <p:nvPr/>
        </p:nvSpPr>
        <p:spPr>
          <a:xfrm>
            <a:off x="1513682" y="4884280"/>
            <a:ext cx="800893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0F1BD8-81D1-457C-A6A6-589F12C03398}"/>
              </a:ext>
            </a:extLst>
          </p:cNvPr>
          <p:cNvSpPr/>
          <p:nvPr/>
        </p:nvSpPr>
        <p:spPr>
          <a:xfrm>
            <a:off x="3619935" y="5404608"/>
            <a:ext cx="1089818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BC9369-6995-4556-9BBA-568362803F16}"/>
              </a:ext>
            </a:extLst>
          </p:cNvPr>
          <p:cNvSpPr/>
          <p:nvPr/>
        </p:nvSpPr>
        <p:spPr>
          <a:xfrm>
            <a:off x="7366147" y="5382383"/>
            <a:ext cx="895203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1C7B63-CE95-40DD-9FD9-7098AEAA1C96}"/>
              </a:ext>
            </a:extLst>
          </p:cNvPr>
          <p:cNvSpPr/>
          <p:nvPr/>
        </p:nvSpPr>
        <p:spPr>
          <a:xfrm>
            <a:off x="7858273" y="4142320"/>
            <a:ext cx="650432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7A13D3-ECC4-48BC-A4E9-60D0DB207738}"/>
              </a:ext>
            </a:extLst>
          </p:cNvPr>
          <p:cNvSpPr/>
          <p:nvPr/>
        </p:nvSpPr>
        <p:spPr>
          <a:xfrm>
            <a:off x="7137548" y="3299511"/>
            <a:ext cx="415777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5">
            <a:extLst>
              <a:ext uri="{FF2B5EF4-FFF2-40B4-BE49-F238E27FC236}">
                <a16:creationId xmlns:a16="http://schemas.microsoft.com/office/drawing/2014/main" id="{5BF69270-8D17-44E2-BD9E-295E94A012EE}"/>
              </a:ext>
            </a:extLst>
          </p:cNvPr>
          <p:cNvGrpSpPr/>
          <p:nvPr/>
        </p:nvGrpSpPr>
        <p:grpSpPr>
          <a:xfrm>
            <a:off x="1508730" y="4876907"/>
            <a:ext cx="2905923" cy="1209740"/>
            <a:chOff x="4126405" y="5135997"/>
            <a:chExt cx="3853543" cy="1336001"/>
          </a:xfrm>
        </p:grpSpPr>
        <p:sp>
          <p:nvSpPr>
            <p:cNvPr id="5" name="Diagrama de flujo: operación manual 10">
              <a:extLst>
                <a:ext uri="{FF2B5EF4-FFF2-40B4-BE49-F238E27FC236}">
                  <a16:creationId xmlns:a16="http://schemas.microsoft.com/office/drawing/2014/main" id="{B60B38FC-D328-414A-B5E1-ED6C7DA92003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6" name="Rectángulo: esquinas redondeadas 11">
              <a:extLst>
                <a:ext uri="{FF2B5EF4-FFF2-40B4-BE49-F238E27FC236}">
                  <a16:creationId xmlns:a16="http://schemas.microsoft.com/office/drawing/2014/main" id="{F952080D-3248-4351-B3F2-EC68C495F8BE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E5FBEB-3764-4486-AE94-EA5B98B97D17}"/>
              </a:ext>
            </a:extLst>
          </p:cNvPr>
          <p:cNvGrpSpPr/>
          <p:nvPr/>
        </p:nvGrpSpPr>
        <p:grpSpPr>
          <a:xfrm>
            <a:off x="906710" y="1280946"/>
            <a:ext cx="4109961" cy="4296108"/>
            <a:chOff x="1048779" y="1268835"/>
            <a:chExt cx="4109961" cy="4296108"/>
          </a:xfrm>
        </p:grpSpPr>
        <p:graphicFrame>
          <p:nvGraphicFramePr>
            <p:cNvPr id="8" name="Gráfico 8">
              <a:extLst>
                <a:ext uri="{FF2B5EF4-FFF2-40B4-BE49-F238E27FC236}">
                  <a16:creationId xmlns:a16="http://schemas.microsoft.com/office/drawing/2014/main" id="{57DBBE61-804B-4C43-A58D-399DAB7E42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29411658"/>
                </p:ext>
              </p:extLst>
            </p:nvPr>
          </p:nvGraphicFramePr>
          <p:xfrm>
            <a:off x="1048779" y="1268835"/>
            <a:ext cx="4109961" cy="42961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9272BB-CED7-47B3-916F-72351B27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0331" y="2651767"/>
              <a:ext cx="853863" cy="6003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3ED2A5-54C2-4E9D-9D66-FACC5D2C1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7993" y="3842650"/>
              <a:ext cx="768102" cy="5274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7B01F0-6EF7-46B3-A6AE-DFB7E155F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6239" y="4235776"/>
              <a:ext cx="739287" cy="4165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BB6B36-03E8-40C7-B4A5-B7E12212C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0989" y="4173922"/>
              <a:ext cx="745977" cy="3528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CE501C-1628-4A5B-B327-4E71BE9A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6253" y="3949872"/>
              <a:ext cx="633399" cy="4202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9BB031-C997-4383-95C1-A65960158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686" y="2535245"/>
              <a:ext cx="594952" cy="39560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8DE023-8061-4A0F-B3DE-DA145560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4003" y="2311944"/>
              <a:ext cx="473533" cy="5018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CF6F11-2549-4F7B-BA2A-D600269A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103" y="2356491"/>
              <a:ext cx="563349" cy="3400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F8E3C4B-CD91-45CF-A5A6-35CA2774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6239" y="2646084"/>
              <a:ext cx="445058" cy="354230"/>
            </a:xfrm>
            <a:prstGeom prst="rect">
              <a:avLst/>
            </a:prstGeom>
          </p:spPr>
        </p:pic>
      </p:grpSp>
      <p:sp>
        <p:nvSpPr>
          <p:cNvPr id="18" name="INICIAR">
            <a:extLst>
              <a:ext uri="{FF2B5EF4-FFF2-40B4-BE49-F238E27FC236}">
                <a16:creationId xmlns:a16="http://schemas.microsoft.com/office/drawing/2014/main" id="{26B2DF76-1431-4AB1-B213-5B7CC6786E46}"/>
              </a:ext>
            </a:extLst>
          </p:cNvPr>
          <p:cNvSpPr/>
          <p:nvPr/>
        </p:nvSpPr>
        <p:spPr>
          <a:xfrm>
            <a:off x="5870772" y="4118507"/>
            <a:ext cx="1424869" cy="1406884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12D25E-C92C-40F3-A21C-647B627022D2}"/>
              </a:ext>
            </a:extLst>
          </p:cNvPr>
          <p:cNvGrpSpPr/>
          <p:nvPr/>
        </p:nvGrpSpPr>
        <p:grpSpPr>
          <a:xfrm>
            <a:off x="2856878" y="3075613"/>
            <a:ext cx="209623" cy="524140"/>
            <a:chOff x="2589467" y="2767540"/>
            <a:chExt cx="209623" cy="524140"/>
          </a:xfrm>
        </p:grpSpPr>
        <p:sp>
          <p:nvSpPr>
            <p:cNvPr id="24" name="Forma libre: forma 8">
              <a:extLst>
                <a:ext uri="{FF2B5EF4-FFF2-40B4-BE49-F238E27FC236}">
                  <a16:creationId xmlns:a16="http://schemas.microsoft.com/office/drawing/2014/main" id="{C215137E-7BF7-465E-99F6-E9E8D78F55AC}"/>
                </a:ext>
              </a:extLst>
            </p:cNvPr>
            <p:cNvSpPr/>
            <p:nvPr/>
          </p:nvSpPr>
          <p:spPr>
            <a:xfrm>
              <a:off x="2589467" y="2953042"/>
              <a:ext cx="209623" cy="338638"/>
            </a:xfrm>
            <a:custGeom>
              <a:avLst/>
              <a:gdLst>
                <a:gd name="connsiteX0" fmla="*/ 307581 w 611156"/>
                <a:gd name="connsiteY0" fmla="*/ 0 h 973728"/>
                <a:gd name="connsiteX1" fmla="*/ 559838 w 611156"/>
                <a:gd name="connsiteY1" fmla="*/ 496902 h 973728"/>
                <a:gd name="connsiteX2" fmla="*/ 558641 w 611156"/>
                <a:gd name="connsiteY2" fmla="*/ 496902 h 973728"/>
                <a:gd name="connsiteX3" fmla="*/ 558968 w 611156"/>
                <a:gd name="connsiteY3" fmla="*/ 497299 h 973728"/>
                <a:gd name="connsiteX4" fmla="*/ 611156 w 611156"/>
                <a:gd name="connsiteY4" fmla="*/ 668150 h 973728"/>
                <a:gd name="connsiteX5" fmla="*/ 305578 w 611156"/>
                <a:gd name="connsiteY5" fmla="*/ 973728 h 973728"/>
                <a:gd name="connsiteX6" fmla="*/ 0 w 611156"/>
                <a:gd name="connsiteY6" fmla="*/ 668150 h 973728"/>
                <a:gd name="connsiteX7" fmla="*/ 52188 w 611156"/>
                <a:gd name="connsiteY7" fmla="*/ 497299 h 973728"/>
                <a:gd name="connsiteX8" fmla="*/ 59814 w 611156"/>
                <a:gd name="connsiteY8" fmla="*/ 488056 h 97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56" h="973728">
                  <a:moveTo>
                    <a:pt x="307581" y="0"/>
                  </a:moveTo>
                  <a:lnTo>
                    <a:pt x="559838" y="496902"/>
                  </a:lnTo>
                  <a:lnTo>
                    <a:pt x="558641" y="496902"/>
                  </a:lnTo>
                  <a:lnTo>
                    <a:pt x="558968" y="497299"/>
                  </a:lnTo>
                  <a:cubicBezTo>
                    <a:pt x="591917" y="546069"/>
                    <a:pt x="611156" y="604863"/>
                    <a:pt x="611156" y="668150"/>
                  </a:cubicBezTo>
                  <a:cubicBezTo>
                    <a:pt x="611156" y="836916"/>
                    <a:pt x="474344" y="973728"/>
                    <a:pt x="305578" y="973728"/>
                  </a:cubicBezTo>
                  <a:cubicBezTo>
                    <a:pt x="136812" y="973728"/>
                    <a:pt x="0" y="836916"/>
                    <a:pt x="0" y="668150"/>
                  </a:cubicBezTo>
                  <a:cubicBezTo>
                    <a:pt x="0" y="604863"/>
                    <a:pt x="19239" y="546069"/>
                    <a:pt x="52188" y="497299"/>
                  </a:cubicBezTo>
                  <a:lnTo>
                    <a:pt x="59814" y="4880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042676-8296-4993-9AEA-75539F790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9668" y="2767540"/>
              <a:ext cx="0" cy="41783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3ECA263A-4988-4034-8CE3-38E4DDC14871}"/>
              </a:ext>
            </a:extLst>
          </p:cNvPr>
          <p:cNvSpPr txBox="1">
            <a:spLocks/>
          </p:cNvSpPr>
          <p:nvPr/>
        </p:nvSpPr>
        <p:spPr>
          <a:xfrm>
            <a:off x="994257" y="549275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Make your own conversation.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AC6945-06CD-4903-9802-3DEC7273D713}"/>
              </a:ext>
            </a:extLst>
          </p:cNvPr>
          <p:cNvSpPr txBox="1"/>
          <p:nvPr/>
        </p:nvSpPr>
        <p:spPr>
          <a:xfrm>
            <a:off x="4775635" y="2227595"/>
            <a:ext cx="36447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2400" i="0" u="none" strike="noStrike" dirty="0">
                <a:effectLst/>
              </a:rPr>
              <a:t>Spin the wheel to choose what to order, then add your own ideas for drinks or dessert.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83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199</TotalTime>
  <Words>630</Words>
  <Application>Microsoft Macintosh PowerPoint</Application>
  <PresentationFormat>On-screen Show (4:3)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Twinkl</vt:lpstr>
      <vt:lpstr>Arial</vt:lpstr>
      <vt:lpstr>Office Theme</vt:lpstr>
      <vt:lpstr>PowerPoint Presentation</vt:lpstr>
      <vt:lpstr>PowerPoint Presentation</vt:lpstr>
      <vt:lpstr>Match the food or drink to the picture.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Katy Gaunt</cp:lastModifiedBy>
  <cp:revision>6</cp:revision>
  <dcterms:created xsi:type="dcterms:W3CDTF">2022-01-06T10:05:27Z</dcterms:created>
  <dcterms:modified xsi:type="dcterms:W3CDTF">2022-08-13T08:28:43Z</dcterms:modified>
</cp:coreProperties>
</file>