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78" r:id="rId2"/>
    <p:sldId id="279" r:id="rId3"/>
    <p:sldId id="299" r:id="rId4"/>
    <p:sldId id="300" r:id="rId5"/>
    <p:sldId id="301" r:id="rId6"/>
    <p:sldId id="280" r:id="rId7"/>
    <p:sldId id="314" r:id="rId8"/>
    <p:sldId id="316" r:id="rId9"/>
    <p:sldId id="283" r:id="rId10"/>
    <p:sldId id="302" r:id="rId11"/>
    <p:sldId id="303" r:id="rId12"/>
    <p:sldId id="304" r:id="rId13"/>
    <p:sldId id="305" r:id="rId14"/>
    <p:sldId id="307" r:id="rId15"/>
    <p:sldId id="308" r:id="rId16"/>
    <p:sldId id="309" r:id="rId17"/>
    <p:sldId id="292" r:id="rId18"/>
    <p:sldId id="293" r:id="rId19"/>
    <p:sldId id="294" r:id="rId20"/>
    <p:sldId id="295" r:id="rId21"/>
    <p:sldId id="296" r:id="rId22"/>
    <p:sldId id="297" r:id="rId23"/>
    <p:sldId id="310" r:id="rId24"/>
    <p:sldId id="311" r:id="rId25"/>
    <p:sldId id="312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winkl" panose="02000000000000000000" pitchFamily="2" charset="77"/>
      <p:regular r:id="rId33"/>
      <p:bold r:id="rId34"/>
    </p:embeddedFont>
    <p:embeddedFont>
      <p:font typeface="Twinkl SemiBold" panose="02000000000000000000" pitchFamily="2" charset="77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3719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105"/>
    <a:srgbClr val="DE1E5A"/>
    <a:srgbClr val="232320"/>
    <a:srgbClr val="EDBCD9"/>
    <a:srgbClr val="8C358C"/>
    <a:srgbClr val="18A0DB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02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44" y="168"/>
      </p:cViewPr>
      <p:guideLst>
        <p:guide orient="horz" pos="2160"/>
        <p:guide pos="476"/>
        <p:guide pos="340"/>
        <p:guide orient="horz" pos="3974"/>
        <p:guide pos="5420"/>
        <p:guide orient="horz" pos="346"/>
        <p:guide pos="3719"/>
        <p:guide orient="horz" pos="504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Merge 3">
            <a:hlinkClick r:id="rId4"/>
            <a:extLst>
              <a:ext uri="{FF2B5EF4-FFF2-40B4-BE49-F238E27FC236}">
                <a16:creationId xmlns:a16="http://schemas.microsoft.com/office/drawing/2014/main" id="{58D0CC6F-BC12-9D44-9A51-4AFB825A714D}"/>
              </a:ext>
            </a:extLst>
          </p:cNvPr>
          <p:cNvSpPr/>
          <p:nvPr userDrawn="1"/>
        </p:nvSpPr>
        <p:spPr>
          <a:xfrm rot="19548495">
            <a:off x="7452740" y="-857201"/>
            <a:ext cx="2048719" cy="2949546"/>
          </a:xfrm>
          <a:prstGeom prst="flowChartMerg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813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twinkl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Rectangle 3">
            <a:hlinkClick r:id="rId9"/>
            <a:extLst>
              <a:ext uri="{FF2B5EF4-FFF2-40B4-BE49-F238E27FC236}">
                <a16:creationId xmlns:a16="http://schemas.microsoft.com/office/drawing/2014/main" id="{E05DE0F2-38C7-8940-8B41-01365F87C167}"/>
              </a:ext>
            </a:extLst>
          </p:cNvPr>
          <p:cNvSpPr/>
          <p:nvPr userDrawn="1"/>
        </p:nvSpPr>
        <p:spPr>
          <a:xfrm>
            <a:off x="8553691" y="6678592"/>
            <a:ext cx="590309" cy="179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2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25.tiff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471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Rosie.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14" name="Picture 13" descr="A picture containing tennis, sport, athletic game, racket&#10;&#10;Description automatically generated">
            <a:extLst>
              <a:ext uri="{FF2B5EF4-FFF2-40B4-BE49-F238E27FC236}">
                <a16:creationId xmlns:a16="http://schemas.microsoft.com/office/drawing/2014/main" id="{A48412CE-8966-9F45-B356-2768C9CF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69" t="-10498" r="-14569"/>
          <a:stretch/>
        </p:blipFill>
        <p:spPr>
          <a:xfrm>
            <a:off x="5964067" y="3601611"/>
            <a:ext cx="2393550" cy="2444916"/>
          </a:xfrm>
          <a:prstGeom prst="ellipse">
            <a:avLst/>
          </a:prstGeom>
        </p:spPr>
      </p:pic>
      <p:sp>
        <p:nvSpPr>
          <p:cNvPr id="19" name="shopping bubble">
            <a:extLst>
              <a:ext uri="{FF2B5EF4-FFF2-40B4-BE49-F238E27FC236}">
                <a16:creationId xmlns:a16="http://schemas.microsoft.com/office/drawing/2014/main" id="{B85D3E83-21A8-DE4C-A481-E92961294D96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A0B8E3-5ABC-6147-90A4-6C32643153DB}"/>
              </a:ext>
            </a:extLst>
          </p:cNvPr>
          <p:cNvSpPr txBox="1"/>
          <p:nvPr/>
        </p:nvSpPr>
        <p:spPr>
          <a:xfrm flipH="1">
            <a:off x="5754656" y="1502686"/>
            <a:ext cx="213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playing </a:t>
            </a:r>
          </a:p>
          <a:p>
            <a:pPr algn="ctr"/>
            <a:r>
              <a:rPr lang="en-GB" dirty="0"/>
              <a:t>tennis right now.</a:t>
            </a:r>
          </a:p>
        </p:txBody>
      </p:sp>
      <p:grpSp>
        <p:nvGrpSpPr>
          <p:cNvPr id="22" name="Typing ...">
            <a:extLst>
              <a:ext uri="{FF2B5EF4-FFF2-40B4-BE49-F238E27FC236}">
                <a16:creationId xmlns:a16="http://schemas.microsoft.com/office/drawing/2014/main" id="{6FEF84BD-8B8C-9C4F-9656-CE1F37E8402C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23" name="typing">
              <a:extLst>
                <a:ext uri="{FF2B5EF4-FFF2-40B4-BE49-F238E27FC236}">
                  <a16:creationId xmlns:a16="http://schemas.microsoft.com/office/drawing/2014/main" id="{4C30A73D-7907-9A49-B65A-C977BCB91D42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A7DF30F-7E8E-BE43-B773-3A7D6C52ED9A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416190E-8DE5-C042-9B00-53679F3786B9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5C1F1FB-8DA9-984A-9464-DFA24F8475F7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B614373-B219-0B46-997C-1848FF7A3A1A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02E7C11-49C3-2944-8DE9-B1C706F06A11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2568CE6-66D9-AB4F-AC10-E4ADEDFA95BD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55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Kim.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19" name="Picture 18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id="{4E0DA47B-248F-0343-8D11-4D9C450DB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02" r="-28941"/>
          <a:stretch/>
        </p:blipFill>
        <p:spPr>
          <a:xfrm>
            <a:off x="5964065" y="3601611"/>
            <a:ext cx="2393551" cy="2444916"/>
          </a:xfrm>
          <a:prstGeom prst="ellipse">
            <a:avLst/>
          </a:prstGeom>
        </p:spPr>
      </p:pic>
      <p:sp>
        <p:nvSpPr>
          <p:cNvPr id="22" name="shopping bubble">
            <a:extLst>
              <a:ext uri="{FF2B5EF4-FFF2-40B4-BE49-F238E27FC236}">
                <a16:creationId xmlns:a16="http://schemas.microsoft.com/office/drawing/2014/main" id="{F6C3D406-02F5-0C43-9B5E-8660A450FC1C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9E87DC-3D7A-8C46-839B-D71AD507EF43}"/>
              </a:ext>
            </a:extLst>
          </p:cNvPr>
          <p:cNvSpPr txBox="1"/>
          <p:nvPr/>
        </p:nvSpPr>
        <p:spPr>
          <a:xfrm flipH="1">
            <a:off x="5669702" y="1502686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cleaning </a:t>
            </a:r>
          </a:p>
          <a:p>
            <a:pPr algn="ctr"/>
            <a:r>
              <a:rPr lang="en-GB" dirty="0"/>
              <a:t>my house right now.</a:t>
            </a:r>
          </a:p>
        </p:txBody>
      </p:sp>
      <p:grpSp>
        <p:nvGrpSpPr>
          <p:cNvPr id="23" name="Typing ...">
            <a:extLst>
              <a:ext uri="{FF2B5EF4-FFF2-40B4-BE49-F238E27FC236}">
                <a16:creationId xmlns:a16="http://schemas.microsoft.com/office/drawing/2014/main" id="{ED9C7CE2-4BE6-5E41-B4CE-E983B375CBDB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24" name="typing">
              <a:extLst>
                <a:ext uri="{FF2B5EF4-FFF2-40B4-BE49-F238E27FC236}">
                  <a16:creationId xmlns:a16="http://schemas.microsoft.com/office/drawing/2014/main" id="{E8D4F590-220A-B545-AFCE-226EF43C5021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E8446EA-A442-E340-BAC2-10F6FC9C1E58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328511A-4B76-9A4A-9EAA-446A616BDA2D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946101E-6C57-F14B-8503-2CC3B5B74B12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943E17A-8FF0-694B-84AB-BDDC215395C6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522E750-2077-3D4A-9372-94992D71DBF6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D52308-965B-134C-A4E4-267FA053DBEB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0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Margo.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573E0-A572-A544-A5CC-BF892B1E4A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880" t="-9144" r="-73538"/>
          <a:stretch/>
        </p:blipFill>
        <p:spPr>
          <a:xfrm>
            <a:off x="5964067" y="3601611"/>
            <a:ext cx="2393550" cy="2444916"/>
          </a:xfrm>
          <a:prstGeom prst="ellipse">
            <a:avLst/>
          </a:prstGeom>
        </p:spPr>
      </p:pic>
      <p:sp>
        <p:nvSpPr>
          <p:cNvPr id="22" name="shopping bubble">
            <a:extLst>
              <a:ext uri="{FF2B5EF4-FFF2-40B4-BE49-F238E27FC236}">
                <a16:creationId xmlns:a16="http://schemas.microsoft.com/office/drawing/2014/main" id="{31699495-B8AE-A141-8E7A-EE0F90EAC0A8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9C7651-06AF-4E4B-82A8-DD1A1440BB93}"/>
              </a:ext>
            </a:extLst>
          </p:cNvPr>
          <p:cNvSpPr txBox="1"/>
          <p:nvPr/>
        </p:nvSpPr>
        <p:spPr>
          <a:xfrm flipH="1">
            <a:off x="5595166" y="1502686"/>
            <a:ext cx="244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running in </a:t>
            </a:r>
          </a:p>
          <a:p>
            <a:pPr algn="ctr"/>
            <a:r>
              <a:rPr lang="en-GB" dirty="0"/>
              <a:t>the park right now.</a:t>
            </a:r>
          </a:p>
        </p:txBody>
      </p:sp>
      <p:grpSp>
        <p:nvGrpSpPr>
          <p:cNvPr id="23" name="Typing ...">
            <a:extLst>
              <a:ext uri="{FF2B5EF4-FFF2-40B4-BE49-F238E27FC236}">
                <a16:creationId xmlns:a16="http://schemas.microsoft.com/office/drawing/2014/main" id="{17F8738A-44A9-2A42-B6AF-4D23EEDBE47E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24" name="typing">
              <a:extLst>
                <a:ext uri="{FF2B5EF4-FFF2-40B4-BE49-F238E27FC236}">
                  <a16:creationId xmlns:a16="http://schemas.microsoft.com/office/drawing/2014/main" id="{0656A225-AD81-C74C-B114-3BAAA8361B30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47F0760-F528-5541-98B4-20F73C0410AA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FE5A9C6-CE35-8D42-9266-AC34EDA89C30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5F50D7-DEB2-7142-93E0-19EC097F0D93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53A7C3-7CBA-B349-93B9-9D41D799DC1B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0EE250F-0CFB-5243-A3C9-A630217BD553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8ABE3C2-57AF-EF41-ABC3-5B9F74271682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3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Finn.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5" name="Picture 4" descr="A picture containing person, mammal&#10;&#10;Description automatically generated">
            <a:extLst>
              <a:ext uri="{FF2B5EF4-FFF2-40B4-BE49-F238E27FC236}">
                <a16:creationId xmlns:a16="http://schemas.microsoft.com/office/drawing/2014/main" id="{4FED8E1A-CECC-CF4A-B45F-B2E0B4BD52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8" t="-13565" r="-3128"/>
          <a:stretch/>
        </p:blipFill>
        <p:spPr>
          <a:xfrm>
            <a:off x="5964068" y="3601610"/>
            <a:ext cx="2393549" cy="2444916"/>
          </a:xfrm>
          <a:prstGeom prst="ellipse">
            <a:avLst/>
          </a:prstGeom>
        </p:spPr>
      </p:pic>
      <p:sp>
        <p:nvSpPr>
          <p:cNvPr id="19" name="shopping bubble">
            <a:extLst>
              <a:ext uri="{FF2B5EF4-FFF2-40B4-BE49-F238E27FC236}">
                <a16:creationId xmlns:a16="http://schemas.microsoft.com/office/drawing/2014/main" id="{7A3E3A81-C182-3E4C-9F96-6666CCF3E9C2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5AB54-7208-7444-A4FE-D301061E4F8E}"/>
              </a:ext>
            </a:extLst>
          </p:cNvPr>
          <p:cNvSpPr txBox="1"/>
          <p:nvPr/>
        </p:nvSpPr>
        <p:spPr>
          <a:xfrm flipH="1">
            <a:off x="5732226" y="1502686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walking </a:t>
            </a:r>
          </a:p>
          <a:p>
            <a:pPr algn="ctr"/>
            <a:r>
              <a:rPr lang="en-GB" dirty="0"/>
              <a:t>my dog right now.</a:t>
            </a:r>
          </a:p>
        </p:txBody>
      </p:sp>
      <p:grpSp>
        <p:nvGrpSpPr>
          <p:cNvPr id="22" name="Typing ...">
            <a:extLst>
              <a:ext uri="{FF2B5EF4-FFF2-40B4-BE49-F238E27FC236}">
                <a16:creationId xmlns:a16="http://schemas.microsoft.com/office/drawing/2014/main" id="{5B5B2C39-95B4-C64A-A257-564B06F69860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23" name="typing">
              <a:extLst>
                <a:ext uri="{FF2B5EF4-FFF2-40B4-BE49-F238E27FC236}">
                  <a16:creationId xmlns:a16="http://schemas.microsoft.com/office/drawing/2014/main" id="{AF0E6A69-7E1E-7540-B134-5805122AEBE2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5596281-5DDF-B44E-8086-1D784C3474C1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CF6857D-2B04-0848-A950-1F65AC6E4F78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B1BFA0-23C4-4044-8BA4-8DBB1AD3C575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A52621-B656-4D44-88F8-609EC66188AE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A9B065-29DA-BC43-8158-B3472BEC2C9F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E06FF56-1CD4-DA42-AD73-E19CF9E1B693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34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Angel.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14" name="Picture 1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08ACE1C-7B13-E64A-AB91-E3CADF301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642" y="3682730"/>
            <a:ext cx="2381975" cy="2363796"/>
          </a:xfrm>
          <a:prstGeom prst="ellipse">
            <a:avLst/>
          </a:prstGeom>
        </p:spPr>
      </p:pic>
      <p:sp>
        <p:nvSpPr>
          <p:cNvPr id="19" name="shopping bubble">
            <a:extLst>
              <a:ext uri="{FF2B5EF4-FFF2-40B4-BE49-F238E27FC236}">
                <a16:creationId xmlns:a16="http://schemas.microsoft.com/office/drawing/2014/main" id="{95A52CE5-18CB-7D46-AC6E-B81194822F83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8A838F-04DA-DE46-9618-588FF510C423}"/>
              </a:ext>
            </a:extLst>
          </p:cNvPr>
          <p:cNvSpPr txBox="1"/>
          <p:nvPr/>
        </p:nvSpPr>
        <p:spPr>
          <a:xfrm flipH="1">
            <a:off x="5723412" y="1502686"/>
            <a:ext cx="2193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working </a:t>
            </a:r>
          </a:p>
          <a:p>
            <a:pPr algn="ctr"/>
            <a:r>
              <a:rPr lang="en-GB" dirty="0"/>
              <a:t>right now.</a:t>
            </a:r>
          </a:p>
        </p:txBody>
      </p:sp>
      <p:grpSp>
        <p:nvGrpSpPr>
          <p:cNvPr id="23" name="Typing ...">
            <a:extLst>
              <a:ext uri="{FF2B5EF4-FFF2-40B4-BE49-F238E27FC236}">
                <a16:creationId xmlns:a16="http://schemas.microsoft.com/office/drawing/2014/main" id="{4AAC3D73-2F69-1F40-815F-DD8B3864895D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24" name="typing">
              <a:extLst>
                <a:ext uri="{FF2B5EF4-FFF2-40B4-BE49-F238E27FC236}">
                  <a16:creationId xmlns:a16="http://schemas.microsoft.com/office/drawing/2014/main" id="{6F3BFED6-6356-CD40-B3B9-5395AE7B7A59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310DCBD8-4EAA-2945-A527-0F0300B429A8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115B947-9418-C84B-8D1B-3BDF983DBE94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C7F32AA-0383-194D-8D30-9406936D0198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2E097D-BC30-8542-A88C-1FED722816B9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BF72EC-2B24-C44C-85D0-897241B9FE11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EC53B0B-822E-3341-AF53-F9B2B0ABC81B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75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Jacob.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19" name="Picture 18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B5B53803-EECD-CB40-8550-974AD7D0F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71" t="-10175"/>
          <a:stretch/>
        </p:blipFill>
        <p:spPr>
          <a:xfrm flipH="1">
            <a:off x="5994797" y="3601610"/>
            <a:ext cx="2362820" cy="2444916"/>
          </a:xfrm>
          <a:prstGeom prst="ellipse">
            <a:avLst/>
          </a:prstGeom>
        </p:spPr>
      </p:pic>
      <p:sp>
        <p:nvSpPr>
          <p:cNvPr id="22" name="shopping bubble">
            <a:extLst>
              <a:ext uri="{FF2B5EF4-FFF2-40B4-BE49-F238E27FC236}">
                <a16:creationId xmlns:a16="http://schemas.microsoft.com/office/drawing/2014/main" id="{A39283D1-C684-894A-AECC-110EFBC8B954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939E71-CB79-5F41-9E19-38DB803EBBA6}"/>
              </a:ext>
            </a:extLst>
          </p:cNvPr>
          <p:cNvSpPr txBox="1"/>
          <p:nvPr/>
        </p:nvSpPr>
        <p:spPr>
          <a:xfrm flipH="1">
            <a:off x="5791541" y="1502686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having </a:t>
            </a:r>
          </a:p>
          <a:p>
            <a:pPr algn="ctr"/>
            <a:r>
              <a:rPr lang="en-GB" dirty="0"/>
              <a:t>lunch now.</a:t>
            </a:r>
          </a:p>
        </p:txBody>
      </p:sp>
      <p:grpSp>
        <p:nvGrpSpPr>
          <p:cNvPr id="23" name="Typing ...">
            <a:extLst>
              <a:ext uri="{FF2B5EF4-FFF2-40B4-BE49-F238E27FC236}">
                <a16:creationId xmlns:a16="http://schemas.microsoft.com/office/drawing/2014/main" id="{B28DEA06-664E-334F-A921-D2162320CAA6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24" name="typing">
              <a:extLst>
                <a:ext uri="{FF2B5EF4-FFF2-40B4-BE49-F238E27FC236}">
                  <a16:creationId xmlns:a16="http://schemas.microsoft.com/office/drawing/2014/main" id="{7A8CA321-8840-F64E-9330-F636D7F8DABA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F25BC82C-3425-D745-A3ED-201E932B9DC9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074E3CC-F1A2-D044-BC51-61FC55713D52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F3CB08-84B5-AB42-B689-2BC06D4FEF90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962C56F-6A7A-034F-869C-2EFF1CF456BD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62F3B35-029E-3C4F-9244-EA5C828C7C4D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DE162A9-7B0A-964D-A5A3-9925BDDC74C9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37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725102" y="2386201"/>
              <a:ext cx="1806168" cy="42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Emma.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AC81DC3-3563-BF4D-A951-FBBECD736B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039"/>
          <a:stretch/>
        </p:blipFill>
        <p:spPr>
          <a:xfrm>
            <a:off x="5964067" y="3600737"/>
            <a:ext cx="2393550" cy="2444916"/>
          </a:xfrm>
          <a:prstGeom prst="ellipse">
            <a:avLst/>
          </a:prstGeom>
        </p:spPr>
      </p:pic>
      <p:pic>
        <p:nvPicPr>
          <p:cNvPr id="7" name="Picture 6" descr="A person wearing a red shirt&#10;&#10;Description automatically generated with low confidence">
            <a:extLst>
              <a:ext uri="{FF2B5EF4-FFF2-40B4-BE49-F238E27FC236}">
                <a16:creationId xmlns:a16="http://schemas.microsoft.com/office/drawing/2014/main" id="{F94C259B-0CCB-F048-8496-27FCE251F8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984" t="-53551" r="-1"/>
          <a:stretch/>
        </p:blipFill>
        <p:spPr>
          <a:xfrm>
            <a:off x="5964067" y="3599864"/>
            <a:ext cx="2393551" cy="2444916"/>
          </a:xfrm>
          <a:prstGeom prst="ellipse">
            <a:avLst/>
          </a:prstGeom>
        </p:spPr>
      </p:pic>
      <p:sp>
        <p:nvSpPr>
          <p:cNvPr id="33" name="shopping bubble">
            <a:extLst>
              <a:ext uri="{FF2B5EF4-FFF2-40B4-BE49-F238E27FC236}">
                <a16:creationId xmlns:a16="http://schemas.microsoft.com/office/drawing/2014/main" id="{122D8B20-B2AB-FF4D-BF28-D892CBF0788D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EFC4C6-07FD-DC44-9EE5-55B0BCD991B0}"/>
              </a:ext>
            </a:extLst>
          </p:cNvPr>
          <p:cNvSpPr txBox="1"/>
          <p:nvPr/>
        </p:nvSpPr>
        <p:spPr>
          <a:xfrm flipH="1">
            <a:off x="5638335" y="1244808"/>
            <a:ext cx="2393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I’m watching TV </a:t>
            </a:r>
          </a:p>
          <a:p>
            <a:pPr algn="ctr"/>
            <a:r>
              <a:rPr lang="en-GB" dirty="0"/>
              <a:t>right now, but OK! </a:t>
            </a:r>
          </a:p>
          <a:p>
            <a:pPr algn="ctr"/>
            <a:r>
              <a:rPr lang="en-GB" dirty="0"/>
              <a:t>I’m coming to your house now..</a:t>
            </a:r>
          </a:p>
        </p:txBody>
      </p:sp>
      <p:grpSp>
        <p:nvGrpSpPr>
          <p:cNvPr id="34" name="Typing ...">
            <a:extLst>
              <a:ext uri="{FF2B5EF4-FFF2-40B4-BE49-F238E27FC236}">
                <a16:creationId xmlns:a16="http://schemas.microsoft.com/office/drawing/2014/main" id="{F6B3EDA8-4E7C-1141-AFA7-F09007EA7B71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35" name="typing">
              <a:extLst>
                <a:ext uri="{FF2B5EF4-FFF2-40B4-BE49-F238E27FC236}">
                  <a16:creationId xmlns:a16="http://schemas.microsoft.com/office/drawing/2014/main" id="{C568BAE8-8331-C444-9C4F-384B99635720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FA61C38-8CAC-7A4B-BF13-D20E83F735B3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651D421-AF2D-AC41-877B-E6AA3FFF9E1F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37A1B80-4017-0348-9B22-91E20F501E61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65D61B9-6767-7944-8734-55E612127E02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DD33B33-86FE-D841-91B8-3E9E4B18AD22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6EC6191-0243-FB4F-BAEE-6B93B5EFD24F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8853E3-68EB-9740-8276-50075A242BAC}"/>
              </a:ext>
            </a:extLst>
          </p:cNvPr>
          <p:cNvGrpSpPr/>
          <p:nvPr/>
        </p:nvGrpSpPr>
        <p:grpSpPr>
          <a:xfrm>
            <a:off x="1412433" y="2752924"/>
            <a:ext cx="2514562" cy="2137394"/>
            <a:chOff x="1721949" y="1914344"/>
            <a:chExt cx="1812473" cy="1391920"/>
          </a:xfrm>
        </p:grpSpPr>
        <p:sp>
          <p:nvSpPr>
            <p:cNvPr id="47" name="Oval Callout 46">
              <a:extLst>
                <a:ext uri="{FF2B5EF4-FFF2-40B4-BE49-F238E27FC236}">
                  <a16:creationId xmlns:a16="http://schemas.microsoft.com/office/drawing/2014/main" id="{B7E05540-892B-D343-AACB-00BD8ABEB3A7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AFF5F6C-A66F-1B48-A8F2-26B0B012FFFB}"/>
                </a:ext>
              </a:extLst>
            </p:cNvPr>
            <p:cNvSpPr txBox="1"/>
            <p:nvPr/>
          </p:nvSpPr>
          <p:spPr>
            <a:xfrm>
              <a:off x="1862023" y="2386201"/>
              <a:ext cx="1532331" cy="240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Thank you, Emma.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68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51804-550B-484A-AA86-D726D9AC76ED}"/>
              </a:ext>
            </a:extLst>
          </p:cNvPr>
          <p:cNvSpPr txBox="1"/>
          <p:nvPr/>
        </p:nvSpPr>
        <p:spPr>
          <a:xfrm>
            <a:off x="1511300" y="2921168"/>
            <a:ext cx="7632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Let’s see the cake...</a:t>
            </a:r>
            <a:endParaRPr lang="en-US" sz="6000" dirty="0"/>
          </a:p>
        </p:txBody>
      </p:sp>
      <p:pic>
        <p:nvPicPr>
          <p:cNvPr id="4" name="Picture 3" descr="A picture containing pinwheel, outdoor object, clipart, flag&#10;&#10;Description automatically generated">
            <a:extLst>
              <a:ext uri="{FF2B5EF4-FFF2-40B4-BE49-F238E27FC236}">
                <a16:creationId xmlns:a16="http://schemas.microsoft.com/office/drawing/2014/main" id="{6B23E000-733E-0D41-9CFF-33A9F66D9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53" y="440579"/>
            <a:ext cx="8245985" cy="1917771"/>
          </a:xfrm>
          <a:prstGeom prst="rect">
            <a:avLst/>
          </a:prstGeom>
        </p:spPr>
      </p:pic>
      <p:pic>
        <p:nvPicPr>
          <p:cNvPr id="5" name="Picture 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E526C354-6466-684F-BEC9-D223123E47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9750" y="5507949"/>
            <a:ext cx="9144000" cy="135005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B05E75E-CECB-9643-B08F-8A10543CD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195" y="4668591"/>
            <a:ext cx="757843" cy="1151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B36D8-29A3-B74C-9A66-8FD932617E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746" y="5093573"/>
            <a:ext cx="573959" cy="826411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BEA6623-FC7D-9B4D-B8B6-8240625DA1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744" y="4516342"/>
            <a:ext cx="929723" cy="1303803"/>
          </a:xfrm>
          <a:prstGeom prst="rect">
            <a:avLst/>
          </a:prstGeom>
        </p:spPr>
      </p:pic>
      <p:pic>
        <p:nvPicPr>
          <p:cNvPr id="9" name="Picture 8" descr="A picture containing tableware, porcelain&#10;&#10;Description automatically generated">
            <a:extLst>
              <a:ext uri="{FF2B5EF4-FFF2-40B4-BE49-F238E27FC236}">
                <a16:creationId xmlns:a16="http://schemas.microsoft.com/office/drawing/2014/main" id="{60795178-0EB8-2E4E-930E-7FA45E5529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99" y="5430784"/>
            <a:ext cx="1210514" cy="715304"/>
          </a:xfrm>
          <a:prstGeom prst="rect">
            <a:avLst/>
          </a:prstGeom>
        </p:spPr>
      </p:pic>
      <p:pic>
        <p:nvPicPr>
          <p:cNvPr id="10" name="Picture 9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7123CB74-1E35-A942-A432-C2F29E7B5D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3456" y="5093573"/>
            <a:ext cx="802833" cy="621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1A36E-CD04-B14B-A1D1-D2E667FBA2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97" y="5168243"/>
            <a:ext cx="825576" cy="847476"/>
          </a:xfrm>
          <a:prstGeom prst="rect">
            <a:avLst/>
          </a:prstGeom>
        </p:spPr>
      </p:pic>
      <p:pic>
        <p:nvPicPr>
          <p:cNvPr id="12" name="Picture 11" descr="A close up of a tire&#10;&#10;Description automatically generated with low confidence">
            <a:extLst>
              <a:ext uri="{FF2B5EF4-FFF2-40B4-BE49-F238E27FC236}">
                <a16:creationId xmlns:a16="http://schemas.microsoft.com/office/drawing/2014/main" id="{4D02531C-021B-834D-841B-FA09634BAB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696" y="5415618"/>
            <a:ext cx="929723" cy="929723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C0726DE-2E43-4544-BE93-34DD68064A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046" y="4977425"/>
            <a:ext cx="578735" cy="906717"/>
          </a:xfrm>
          <a:prstGeom prst="rect">
            <a:avLst/>
          </a:prstGeom>
        </p:spPr>
      </p:pic>
      <p:pic>
        <p:nvPicPr>
          <p:cNvPr id="14" name="Picture 13" descr="A picture containing indoor, underpants&#10;&#10;Description automatically generated">
            <a:extLst>
              <a:ext uri="{FF2B5EF4-FFF2-40B4-BE49-F238E27FC236}">
                <a16:creationId xmlns:a16="http://schemas.microsoft.com/office/drawing/2014/main" id="{79AB9C8F-412E-2F4D-9D3B-E848388D0C5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039" y="5575074"/>
            <a:ext cx="1180242" cy="6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2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traffic&#10;&#10;Description automatically generated">
            <a:extLst>
              <a:ext uri="{FF2B5EF4-FFF2-40B4-BE49-F238E27FC236}">
                <a16:creationId xmlns:a16="http://schemas.microsoft.com/office/drawing/2014/main" id="{9A286241-C80D-7547-8B57-01800430DA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93" y="493621"/>
            <a:ext cx="8265014" cy="58707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474C8B-63C0-E24C-B682-E30A9BF2F9CE}"/>
              </a:ext>
            </a:extLst>
          </p:cNvPr>
          <p:cNvSpPr/>
          <p:nvPr/>
        </p:nvSpPr>
        <p:spPr>
          <a:xfrm>
            <a:off x="439493" y="765175"/>
            <a:ext cx="3750542" cy="525743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6FE58-0EB8-CD4F-80D9-BCE449F1343B}"/>
              </a:ext>
            </a:extLst>
          </p:cNvPr>
          <p:cNvSpPr txBox="1"/>
          <p:nvPr/>
        </p:nvSpPr>
        <p:spPr>
          <a:xfrm>
            <a:off x="751390" y="765175"/>
            <a:ext cx="38492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19050">
                  <a:noFill/>
                </a:ln>
                <a:solidFill>
                  <a:srgbClr val="232320"/>
                </a:solidFill>
              </a:rPr>
              <a:t>What do you think?</a:t>
            </a:r>
          </a:p>
          <a:p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08E0128-D169-C945-AA5D-6D955900C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236" y="549275"/>
            <a:ext cx="4480503" cy="58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51804-550B-484A-AA86-D726D9AC76ED}"/>
              </a:ext>
            </a:extLst>
          </p:cNvPr>
          <p:cNvSpPr txBox="1"/>
          <p:nvPr/>
        </p:nvSpPr>
        <p:spPr>
          <a:xfrm>
            <a:off x="763092" y="2236014"/>
            <a:ext cx="7632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When is the action happening? Every day or now?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is the subject of the sentence?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two verbs can you see?</a:t>
            </a:r>
          </a:p>
          <a:p>
            <a:endParaRPr lang="en-GB" dirty="0"/>
          </a:p>
          <a:p>
            <a:r>
              <a:rPr lang="en-GB" b="1" dirty="0">
                <a:latin typeface="Twinkl SemiBold" panose="02000000000000000000" pitchFamily="2" charset="77"/>
              </a:rPr>
              <a:t>This is the present continuous. To make the present continuous, we need ‘be’ and the verb with ‘</a:t>
            </a:r>
            <a:r>
              <a:rPr lang="en-GB" b="1" dirty="0" err="1">
                <a:latin typeface="Twinkl SemiBold" panose="02000000000000000000" pitchFamily="2" charset="77"/>
              </a:rPr>
              <a:t>ing</a:t>
            </a:r>
            <a:r>
              <a:rPr lang="en-GB" b="1" dirty="0">
                <a:latin typeface="Twinkl SemiBold" panose="02000000000000000000" pitchFamily="2" charset="77"/>
              </a:rPr>
              <a:t>’ 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r>
              <a:rPr lang="en-GB" dirty="0"/>
              <a:t>How can you make the sentence into a question?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GB" dirty="0"/>
              <a:t>What is the short answer?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GB" dirty="0"/>
              <a:t>How can you make the sentence into a negative?</a:t>
            </a:r>
          </a:p>
        </p:txBody>
      </p:sp>
      <p:pic>
        <p:nvPicPr>
          <p:cNvPr id="4" name="Picture 3" descr="A person holding a tennis racket&#10;&#10;Description automatically generated with low confidence">
            <a:extLst>
              <a:ext uri="{FF2B5EF4-FFF2-40B4-BE49-F238E27FC236}">
                <a16:creationId xmlns:a16="http://schemas.microsoft.com/office/drawing/2014/main" id="{C53F9A23-E6A3-874E-9996-637EEA104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58637" y="4236283"/>
            <a:ext cx="2029711" cy="2164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216ED-F642-F84B-B557-5D526ADC2E20}"/>
              </a:ext>
            </a:extLst>
          </p:cNvPr>
          <p:cNvSpPr txBox="1"/>
          <p:nvPr/>
        </p:nvSpPr>
        <p:spPr>
          <a:xfrm>
            <a:off x="799604" y="1409706"/>
            <a:ext cx="381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Twinkl SemiBold" panose="02000000000000000000" pitchFamily="2" charset="77"/>
              </a:rPr>
              <a:t>I’m playing tennis right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B0AC9-2B3D-654A-9614-3A77B5ADD007}"/>
              </a:ext>
            </a:extLst>
          </p:cNvPr>
          <p:cNvSpPr/>
          <p:nvPr/>
        </p:nvSpPr>
        <p:spPr>
          <a:xfrm>
            <a:off x="442891" y="549275"/>
            <a:ext cx="5275003" cy="250825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Language Analysis: </a:t>
            </a:r>
            <a:r>
              <a:rPr lang="en-GB" sz="1600" dirty="0">
                <a:ln w="19050">
                  <a:noFill/>
                </a:ln>
                <a:solidFill>
                  <a:srgbClr val="232320"/>
                </a:solidFill>
              </a:rPr>
              <a:t>The present continuous</a:t>
            </a:r>
          </a:p>
        </p:txBody>
      </p:sp>
    </p:spTree>
    <p:extLst>
      <p:ext uri="{BB962C8B-B14F-4D97-AF65-F5344CB8AC3E}">
        <p14:creationId xmlns:p14="http://schemas.microsoft.com/office/powerpoint/2010/main" val="101182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48E498-9207-0C46-B698-CFE9537E25C1}"/>
              </a:ext>
            </a:extLst>
          </p:cNvPr>
          <p:cNvSpPr/>
          <p:nvPr/>
        </p:nvSpPr>
        <p:spPr>
          <a:xfrm>
            <a:off x="442891" y="556878"/>
            <a:ext cx="1582679" cy="24322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Vocabulary</a:t>
            </a:r>
          </a:p>
        </p:txBody>
      </p:sp>
      <p:pic>
        <p:nvPicPr>
          <p:cNvPr id="5" name="Picture 4" descr="A picture containing text, player, person&#10;&#10;Description automatically generated">
            <a:extLst>
              <a:ext uri="{FF2B5EF4-FFF2-40B4-BE49-F238E27FC236}">
                <a16:creationId xmlns:a16="http://schemas.microsoft.com/office/drawing/2014/main" id="{07EB9075-7A8E-DB4A-876D-7ABB3CF53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40" y="1860342"/>
            <a:ext cx="1012436" cy="3137315"/>
          </a:xfrm>
          <a:prstGeom prst="rect">
            <a:avLst/>
          </a:prstGeom>
        </p:spPr>
      </p:pic>
      <p:pic>
        <p:nvPicPr>
          <p:cNvPr id="9" name="Picture 8" descr="A person pouring liquid into a glass&#10;&#10;Description automatically generated with low confidence">
            <a:extLst>
              <a:ext uri="{FF2B5EF4-FFF2-40B4-BE49-F238E27FC236}">
                <a16:creationId xmlns:a16="http://schemas.microsoft.com/office/drawing/2014/main" id="{0EE8BE0F-9E62-8A45-82E0-207AFE67B3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300" y="2298925"/>
            <a:ext cx="2848497" cy="2460812"/>
          </a:xfrm>
          <a:prstGeom prst="rect">
            <a:avLst/>
          </a:prstGeom>
        </p:spPr>
      </p:pic>
      <p:sp>
        <p:nvSpPr>
          <p:cNvPr id="10" name="? Walk Box">
            <a:extLst>
              <a:ext uri="{FF2B5EF4-FFF2-40B4-BE49-F238E27FC236}">
                <a16:creationId xmlns:a16="http://schemas.microsoft.com/office/drawing/2014/main" id="{5050E899-5F29-A04E-B327-18FA2288D3E2}"/>
              </a:ext>
            </a:extLst>
          </p:cNvPr>
          <p:cNvSpPr/>
          <p:nvPr/>
        </p:nvSpPr>
        <p:spPr>
          <a:xfrm>
            <a:off x="908781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1" name="? Run Box">
            <a:extLst>
              <a:ext uri="{FF2B5EF4-FFF2-40B4-BE49-F238E27FC236}">
                <a16:creationId xmlns:a16="http://schemas.microsoft.com/office/drawing/2014/main" id="{5A25AA30-CFD3-484B-B01E-4CCE810C0709}"/>
              </a:ext>
            </a:extLst>
          </p:cNvPr>
          <p:cNvSpPr/>
          <p:nvPr/>
        </p:nvSpPr>
        <p:spPr>
          <a:xfrm>
            <a:off x="3506442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? Making Cake Box">
            <a:extLst>
              <a:ext uri="{FF2B5EF4-FFF2-40B4-BE49-F238E27FC236}">
                <a16:creationId xmlns:a16="http://schemas.microsoft.com/office/drawing/2014/main" id="{4B65EFC6-14A8-6940-B1A1-C89C2ED70550}"/>
              </a:ext>
            </a:extLst>
          </p:cNvPr>
          <p:cNvSpPr/>
          <p:nvPr/>
        </p:nvSpPr>
        <p:spPr>
          <a:xfrm>
            <a:off x="6307977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AB591-628A-3E4B-A59D-B16ECAED1978}"/>
              </a:ext>
            </a:extLst>
          </p:cNvPr>
          <p:cNvSpPr/>
          <p:nvPr/>
        </p:nvSpPr>
        <p:spPr>
          <a:xfrm>
            <a:off x="908780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Walk</a:t>
            </a:r>
          </a:p>
        </p:txBody>
      </p:sp>
      <p:sp>
        <p:nvSpPr>
          <p:cNvPr id="17" name="? Run Box">
            <a:extLst>
              <a:ext uri="{FF2B5EF4-FFF2-40B4-BE49-F238E27FC236}">
                <a16:creationId xmlns:a16="http://schemas.microsoft.com/office/drawing/2014/main" id="{D0B62E9D-FBC9-9D46-B90E-91FB66346CE3}"/>
              </a:ext>
            </a:extLst>
          </p:cNvPr>
          <p:cNvSpPr/>
          <p:nvPr/>
        </p:nvSpPr>
        <p:spPr>
          <a:xfrm>
            <a:off x="3506442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Run</a:t>
            </a:r>
          </a:p>
        </p:txBody>
      </p:sp>
      <p:sp>
        <p:nvSpPr>
          <p:cNvPr id="18" name="? Making Cake Box">
            <a:extLst>
              <a:ext uri="{FF2B5EF4-FFF2-40B4-BE49-F238E27FC236}">
                <a16:creationId xmlns:a16="http://schemas.microsoft.com/office/drawing/2014/main" id="{A8050957-0F82-FB4C-B975-E9BC9E49DF35}"/>
              </a:ext>
            </a:extLst>
          </p:cNvPr>
          <p:cNvSpPr/>
          <p:nvPr/>
        </p:nvSpPr>
        <p:spPr>
          <a:xfrm>
            <a:off x="6307977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Make a cake</a:t>
            </a:r>
          </a:p>
        </p:txBody>
      </p:sp>
      <p:pic>
        <p:nvPicPr>
          <p:cNvPr id="20" name="Picture 19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B931DEB6-2D8A-B049-862E-72DA71337D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212" y="3667380"/>
            <a:ext cx="592248" cy="852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747C9-4880-654D-ABA6-860BD10947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058" y="1740312"/>
            <a:ext cx="1012436" cy="3377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82CF0F-4C88-BE44-97E8-B0BE4DE2BB92}"/>
              </a:ext>
            </a:extLst>
          </p:cNvPr>
          <p:cNvSpPr txBox="1"/>
          <p:nvPr/>
        </p:nvSpPr>
        <p:spPr>
          <a:xfrm>
            <a:off x="755650" y="10589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n w="19050">
                  <a:noFill/>
                </a:ln>
                <a:solidFill>
                  <a:srgbClr val="232320"/>
                </a:solidFill>
              </a:rPr>
              <a:t>What actions do you see?</a:t>
            </a:r>
          </a:p>
        </p:txBody>
      </p:sp>
    </p:spTree>
    <p:extLst>
      <p:ext uri="{BB962C8B-B14F-4D97-AF65-F5344CB8AC3E}">
        <p14:creationId xmlns:p14="http://schemas.microsoft.com/office/powerpoint/2010/main" val="4679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51804-550B-484A-AA86-D726D9AC76ED}"/>
              </a:ext>
            </a:extLst>
          </p:cNvPr>
          <p:cNvSpPr txBox="1"/>
          <p:nvPr/>
        </p:nvSpPr>
        <p:spPr>
          <a:xfrm>
            <a:off x="1966975" y="1140843"/>
            <a:ext cx="7632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Complete the sentences.</a:t>
            </a:r>
          </a:p>
          <a:p>
            <a:r>
              <a:rPr lang="en-GB" dirty="0"/>
              <a:t>Remember we always need ‘be’ and the verb with ‘</a:t>
            </a:r>
            <a:r>
              <a:rPr lang="en-GB" dirty="0" err="1"/>
              <a:t>ing</a:t>
            </a:r>
            <a:r>
              <a:rPr lang="en-GB" dirty="0"/>
              <a:t>’. </a:t>
            </a:r>
          </a:p>
          <a:p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Positive</a:t>
            </a:r>
            <a:r>
              <a:rPr lang="en-GB" dirty="0"/>
              <a:t>: I’</a:t>
            </a:r>
            <a:r>
              <a:rPr lang="en-GB" u="sng" dirty="0"/>
              <a:t>    </a:t>
            </a:r>
            <a:r>
              <a:rPr lang="en-GB" dirty="0"/>
              <a:t> play</a:t>
            </a:r>
            <a:r>
              <a:rPr lang="en-GB" u="sng" dirty="0"/>
              <a:t>       </a:t>
            </a:r>
            <a:r>
              <a:rPr lang="en-GB" dirty="0"/>
              <a:t>tennis. </a:t>
            </a:r>
            <a:br>
              <a:rPr lang="en-GB" dirty="0"/>
            </a:br>
            <a:r>
              <a:rPr lang="en-GB" dirty="0">
                <a:solidFill>
                  <a:srgbClr val="BC0105"/>
                </a:solidFill>
              </a:rPr>
              <a:t>Negative</a:t>
            </a:r>
            <a:r>
              <a:rPr lang="en-GB" dirty="0"/>
              <a:t>: I’m </a:t>
            </a:r>
            <a:r>
              <a:rPr lang="en-GB" u="sng" dirty="0"/>
              <a:t>      </a:t>
            </a:r>
            <a:r>
              <a:rPr lang="en-GB" dirty="0"/>
              <a:t>play </a:t>
            </a:r>
            <a:r>
              <a:rPr lang="en-GB" u="sng" dirty="0"/>
              <a:t>       </a:t>
            </a:r>
            <a:r>
              <a:rPr lang="en-GB" dirty="0"/>
              <a:t>tennis. </a:t>
            </a:r>
            <a:br>
              <a:rPr lang="en-GB" dirty="0"/>
            </a:br>
            <a:r>
              <a:rPr lang="en-GB" dirty="0"/>
              <a:t>Question: </a:t>
            </a:r>
            <a:r>
              <a:rPr lang="en-GB" u="sng" dirty="0"/>
              <a:t>       </a:t>
            </a:r>
            <a:r>
              <a:rPr lang="en-GB" dirty="0"/>
              <a:t>I play </a:t>
            </a:r>
            <a:r>
              <a:rPr lang="en-GB" u="sng" dirty="0"/>
              <a:t>       </a:t>
            </a:r>
            <a:r>
              <a:rPr lang="en-GB" dirty="0"/>
              <a:t>tennis? </a:t>
            </a:r>
            <a:br>
              <a:rPr lang="en-GB" dirty="0"/>
            </a:br>
            <a:r>
              <a:rPr lang="en-GB" dirty="0"/>
              <a:t>Short answers: Yes, I </a:t>
            </a:r>
            <a:r>
              <a:rPr lang="en-GB" u="sng" dirty="0"/>
              <a:t>      </a:t>
            </a:r>
            <a:r>
              <a:rPr lang="en-GB" dirty="0"/>
              <a:t>/ No, I</a:t>
            </a:r>
            <a:r>
              <a:rPr lang="en-GB" u="sng" dirty="0"/>
              <a:t>’           .</a:t>
            </a:r>
          </a:p>
          <a:p>
            <a:r>
              <a:rPr lang="en-GB" u="sng" dirty="0"/>
              <a:t>       </a:t>
            </a:r>
          </a:p>
          <a:p>
            <a:r>
              <a:rPr lang="en-GB" dirty="0">
                <a:solidFill>
                  <a:srgbClr val="00B050"/>
                </a:solidFill>
              </a:rPr>
              <a:t>Positive</a:t>
            </a:r>
            <a:r>
              <a:rPr lang="en-GB" dirty="0"/>
              <a:t>: You’ </a:t>
            </a:r>
            <a:r>
              <a:rPr lang="en-GB" u="sng" dirty="0"/>
              <a:t>     </a:t>
            </a:r>
            <a:r>
              <a:rPr lang="en-GB" dirty="0"/>
              <a:t>play </a:t>
            </a:r>
            <a:r>
              <a:rPr lang="en-GB" u="sng" dirty="0"/>
              <a:t>        </a:t>
            </a:r>
            <a:r>
              <a:rPr lang="en-GB" dirty="0"/>
              <a:t> tennis. </a:t>
            </a:r>
            <a:br>
              <a:rPr lang="en-GB" dirty="0"/>
            </a:br>
            <a:r>
              <a:rPr lang="en-GB" dirty="0">
                <a:solidFill>
                  <a:srgbClr val="BC0105"/>
                </a:solidFill>
              </a:rPr>
              <a:t>Negative</a:t>
            </a:r>
            <a:r>
              <a:rPr lang="en-GB" dirty="0"/>
              <a:t>: You </a:t>
            </a:r>
            <a:r>
              <a:rPr lang="en-GB" u="sng" dirty="0"/>
              <a:t>       </a:t>
            </a:r>
            <a:r>
              <a:rPr lang="en-GB" dirty="0"/>
              <a:t>play </a:t>
            </a:r>
            <a:r>
              <a:rPr lang="en-GB" u="sng" dirty="0"/>
              <a:t>       </a:t>
            </a:r>
            <a:r>
              <a:rPr lang="en-GB" dirty="0"/>
              <a:t>  tennis. </a:t>
            </a:r>
            <a:br>
              <a:rPr lang="en-GB" dirty="0"/>
            </a:br>
            <a:r>
              <a:rPr lang="en-GB" dirty="0"/>
              <a:t>Question: </a:t>
            </a:r>
            <a:r>
              <a:rPr lang="en-GB" u="sng" dirty="0"/>
              <a:t>            </a:t>
            </a:r>
            <a:r>
              <a:rPr lang="en-GB" dirty="0"/>
              <a:t>you play</a:t>
            </a:r>
            <a:r>
              <a:rPr lang="en-GB" u="sng" dirty="0"/>
              <a:t>        </a:t>
            </a:r>
            <a:r>
              <a:rPr lang="en-GB" dirty="0"/>
              <a:t>tennis? </a:t>
            </a:r>
            <a:br>
              <a:rPr lang="en-GB" dirty="0"/>
            </a:br>
            <a:r>
              <a:rPr lang="en-GB" dirty="0"/>
              <a:t>Short answers: Yes, you </a:t>
            </a:r>
            <a:r>
              <a:rPr lang="en-GB" u="sng" dirty="0"/>
              <a:t>        </a:t>
            </a:r>
            <a:r>
              <a:rPr lang="en-GB" dirty="0"/>
              <a:t>/ No, you </a:t>
            </a:r>
            <a:r>
              <a:rPr lang="en-GB" u="sng" dirty="0"/>
              <a:t>         .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Positive</a:t>
            </a:r>
            <a:r>
              <a:rPr lang="en-GB" dirty="0"/>
              <a:t>: She’</a:t>
            </a:r>
            <a:r>
              <a:rPr lang="en-GB" u="sng" dirty="0"/>
              <a:t>      </a:t>
            </a:r>
            <a:r>
              <a:rPr lang="en-GB" dirty="0"/>
              <a:t> play</a:t>
            </a:r>
            <a:r>
              <a:rPr lang="en-GB" u="sng" dirty="0"/>
              <a:t>       </a:t>
            </a:r>
            <a:r>
              <a:rPr lang="en-GB" dirty="0"/>
              <a:t> tennis. </a:t>
            </a:r>
            <a:br>
              <a:rPr lang="en-GB" dirty="0"/>
            </a:br>
            <a:r>
              <a:rPr lang="en-GB" dirty="0">
                <a:solidFill>
                  <a:srgbClr val="BC0105"/>
                </a:solidFill>
              </a:rPr>
              <a:t>Negative</a:t>
            </a:r>
            <a:r>
              <a:rPr lang="en-GB" dirty="0"/>
              <a:t>: She </a:t>
            </a:r>
            <a:r>
              <a:rPr lang="en-GB" u="sng" dirty="0"/>
              <a:t>       </a:t>
            </a:r>
            <a:r>
              <a:rPr lang="en-GB" dirty="0"/>
              <a:t> play</a:t>
            </a:r>
            <a:r>
              <a:rPr lang="en-GB" u="sng" dirty="0"/>
              <a:t>       </a:t>
            </a:r>
            <a:r>
              <a:rPr lang="en-GB" dirty="0"/>
              <a:t> tennis. </a:t>
            </a:r>
            <a:br>
              <a:rPr lang="en-GB" dirty="0"/>
            </a:br>
            <a:r>
              <a:rPr lang="en-GB" dirty="0"/>
              <a:t>Question:</a:t>
            </a:r>
            <a:r>
              <a:rPr lang="en-GB" u="sng" dirty="0"/>
              <a:t>        </a:t>
            </a:r>
            <a:r>
              <a:rPr lang="en-GB" dirty="0"/>
              <a:t> she play</a:t>
            </a:r>
            <a:r>
              <a:rPr lang="en-GB" u="sng" dirty="0"/>
              <a:t>      </a:t>
            </a:r>
            <a:r>
              <a:rPr lang="en-GB" dirty="0"/>
              <a:t>  tennis? </a:t>
            </a:r>
            <a:br>
              <a:rPr lang="en-GB" dirty="0"/>
            </a:br>
            <a:r>
              <a:rPr lang="en-GB" dirty="0"/>
              <a:t>Short answers: Yes, she</a:t>
            </a:r>
            <a:r>
              <a:rPr lang="en-GB" u="sng" dirty="0"/>
              <a:t>        </a:t>
            </a:r>
            <a:r>
              <a:rPr lang="en-GB" dirty="0"/>
              <a:t> / No, she</a:t>
            </a:r>
            <a:r>
              <a:rPr lang="en-GB" u="sng" dirty="0"/>
              <a:t>        .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FBF1B-6B9B-BB43-8997-457042E94B2E}"/>
              </a:ext>
            </a:extLst>
          </p:cNvPr>
          <p:cNvSpPr txBox="1"/>
          <p:nvPr/>
        </p:nvSpPr>
        <p:spPr>
          <a:xfrm>
            <a:off x="755650" y="2062681"/>
            <a:ext cx="10195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anose="02000000000000000000" pitchFamily="2" charset="77"/>
              </a:rPr>
              <a:t>I</a:t>
            </a:r>
          </a:p>
          <a:p>
            <a:pPr algn="ctr"/>
            <a:br>
              <a:rPr lang="en-GB" b="1" dirty="0">
                <a:latin typeface="Twinkl" panose="02000000000000000000" pitchFamily="2" charset="77"/>
              </a:rPr>
            </a:br>
            <a:endParaRPr lang="en-GB" b="1" dirty="0">
              <a:latin typeface="Twinkl" panose="02000000000000000000" pitchFamily="2" charset="77"/>
            </a:endParaRPr>
          </a:p>
          <a:p>
            <a:pPr algn="ctr"/>
            <a:endParaRPr lang="en-GB" b="1" dirty="0">
              <a:latin typeface="Twinkl" panose="02000000000000000000" pitchFamily="2" charset="77"/>
            </a:endParaRPr>
          </a:p>
          <a:p>
            <a:pPr algn="ctr"/>
            <a:endParaRPr lang="en-GB" b="1" dirty="0">
              <a:latin typeface="Twinkl" panose="02000000000000000000" pitchFamily="2" charset="77"/>
            </a:endParaRPr>
          </a:p>
          <a:p>
            <a:pPr algn="ctr"/>
            <a:r>
              <a:rPr lang="en-GB" b="1" dirty="0">
                <a:latin typeface="Twinkl" panose="02000000000000000000" pitchFamily="2" charset="77"/>
              </a:rPr>
              <a:t>You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We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They</a:t>
            </a:r>
          </a:p>
          <a:p>
            <a:pPr algn="ctr"/>
            <a:endParaRPr lang="en-GB" b="1" dirty="0">
              <a:latin typeface="Twinkl" panose="02000000000000000000" pitchFamily="2" charset="77"/>
            </a:endParaRPr>
          </a:p>
          <a:p>
            <a:pPr algn="ctr"/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He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She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It </a:t>
            </a:r>
            <a:endParaRPr lang="en-US" b="1" dirty="0">
              <a:latin typeface="Twinkl" panose="02000000000000000000" pitchFamily="2" charset="77"/>
            </a:endParaRPr>
          </a:p>
        </p:txBody>
      </p:sp>
      <p:pic>
        <p:nvPicPr>
          <p:cNvPr id="6" name="Picture 5" descr="A person holding a tennis racket&#10;&#10;Description automatically generated with low confidence">
            <a:extLst>
              <a:ext uri="{FF2B5EF4-FFF2-40B4-BE49-F238E27FC236}">
                <a16:creationId xmlns:a16="http://schemas.microsoft.com/office/drawing/2014/main" id="{46052A3C-7204-2F43-A197-6D6EE7FC6F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51757" y="4240140"/>
            <a:ext cx="2029711" cy="2164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B7DE54-8ECD-744B-BBDF-2E30E7849512}"/>
              </a:ext>
            </a:extLst>
          </p:cNvPr>
          <p:cNvSpPr/>
          <p:nvPr/>
        </p:nvSpPr>
        <p:spPr>
          <a:xfrm>
            <a:off x="442891" y="549275"/>
            <a:ext cx="5275003" cy="250825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Language Analysis: </a:t>
            </a:r>
            <a:r>
              <a:rPr lang="en-GB" sz="1600" dirty="0">
                <a:ln w="19050">
                  <a:noFill/>
                </a:ln>
                <a:solidFill>
                  <a:srgbClr val="232320"/>
                </a:solidFill>
              </a:rPr>
              <a:t>The present continuous</a:t>
            </a:r>
          </a:p>
        </p:txBody>
      </p:sp>
    </p:spTree>
    <p:extLst>
      <p:ext uri="{BB962C8B-B14F-4D97-AF65-F5344CB8AC3E}">
        <p14:creationId xmlns:p14="http://schemas.microsoft.com/office/powerpoint/2010/main" val="254124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51804-550B-484A-AA86-D726D9AC76ED}"/>
              </a:ext>
            </a:extLst>
          </p:cNvPr>
          <p:cNvSpPr txBox="1"/>
          <p:nvPr/>
        </p:nvSpPr>
        <p:spPr>
          <a:xfrm>
            <a:off x="2215258" y="1798556"/>
            <a:ext cx="49966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Affirmative</a:t>
            </a:r>
            <a:r>
              <a:rPr lang="en-GB" dirty="0"/>
              <a:t>: I’m playing tennis. </a:t>
            </a:r>
            <a:br>
              <a:rPr lang="en-GB" dirty="0"/>
            </a:br>
            <a:r>
              <a:rPr lang="en-GB" dirty="0">
                <a:solidFill>
                  <a:srgbClr val="BC0105"/>
                </a:solidFill>
              </a:rPr>
              <a:t>Negative</a:t>
            </a:r>
            <a:r>
              <a:rPr lang="en-GB" dirty="0"/>
              <a:t>: I’m not playing tennis. </a:t>
            </a:r>
            <a:br>
              <a:rPr lang="en-GB" dirty="0"/>
            </a:br>
            <a:r>
              <a:rPr lang="en-GB" dirty="0"/>
              <a:t>Question: Am I playing tennis? </a:t>
            </a:r>
            <a:br>
              <a:rPr lang="en-GB" dirty="0"/>
            </a:br>
            <a:r>
              <a:rPr lang="en-GB" dirty="0"/>
              <a:t>Short answers: Yes, I am. / No, I’m not.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Affirmative</a:t>
            </a:r>
            <a:r>
              <a:rPr lang="en-GB" dirty="0"/>
              <a:t>: You’re playing tennis. </a:t>
            </a:r>
            <a:br>
              <a:rPr lang="en-GB" dirty="0"/>
            </a:br>
            <a:r>
              <a:rPr lang="en-GB" dirty="0">
                <a:solidFill>
                  <a:srgbClr val="BC0105"/>
                </a:solidFill>
              </a:rPr>
              <a:t>Negative</a:t>
            </a:r>
            <a:r>
              <a:rPr lang="en-GB" dirty="0"/>
              <a:t>: You aren’t playing tennis. </a:t>
            </a:r>
            <a:br>
              <a:rPr lang="en-GB" dirty="0"/>
            </a:br>
            <a:r>
              <a:rPr lang="en-GB" dirty="0"/>
              <a:t>Question: Are you playing tennis? </a:t>
            </a:r>
            <a:br>
              <a:rPr lang="en-GB" dirty="0"/>
            </a:br>
            <a:r>
              <a:rPr lang="en-GB" dirty="0"/>
              <a:t>Short answers: Yes, you are. / No, you aren’t.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dirty="0">
                <a:solidFill>
                  <a:srgbClr val="00B050"/>
                </a:solidFill>
              </a:rPr>
              <a:t>Affirmative</a:t>
            </a:r>
            <a:r>
              <a:rPr lang="en-GB" dirty="0"/>
              <a:t>: She’s playing tennis. </a:t>
            </a:r>
            <a:br>
              <a:rPr lang="en-GB" dirty="0"/>
            </a:br>
            <a:r>
              <a:rPr lang="en-GB" dirty="0">
                <a:solidFill>
                  <a:srgbClr val="BC0105"/>
                </a:solidFill>
              </a:rPr>
              <a:t>Negative</a:t>
            </a:r>
            <a:r>
              <a:rPr lang="en-GB" dirty="0"/>
              <a:t>: She’s playing tennis. </a:t>
            </a:r>
            <a:br>
              <a:rPr lang="en-GB" dirty="0"/>
            </a:br>
            <a:r>
              <a:rPr lang="en-GB" dirty="0"/>
              <a:t>Question: Is she playing tennis? </a:t>
            </a:r>
            <a:br>
              <a:rPr lang="en-GB" dirty="0"/>
            </a:br>
            <a:r>
              <a:rPr lang="en-GB" dirty="0"/>
              <a:t>Short answers: Yes, she is. / No, she isn’t.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7ED63-B6F8-CB48-B3B9-98ADD50526D1}"/>
              </a:ext>
            </a:extLst>
          </p:cNvPr>
          <p:cNvSpPr txBox="1"/>
          <p:nvPr/>
        </p:nvSpPr>
        <p:spPr>
          <a:xfrm>
            <a:off x="755650" y="1910167"/>
            <a:ext cx="10195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anose="02000000000000000000" pitchFamily="2" charset="77"/>
              </a:rPr>
              <a:t>I</a:t>
            </a:r>
          </a:p>
          <a:p>
            <a:pPr algn="ctr"/>
            <a:br>
              <a:rPr lang="en-GB" b="1" dirty="0">
                <a:latin typeface="Twinkl" panose="02000000000000000000" pitchFamily="2" charset="77"/>
              </a:rPr>
            </a:br>
            <a:endParaRPr lang="en-GB" b="1" dirty="0">
              <a:latin typeface="Twinkl" panose="02000000000000000000" pitchFamily="2" charset="77"/>
            </a:endParaRPr>
          </a:p>
          <a:p>
            <a:pPr algn="ctr"/>
            <a:endParaRPr lang="en-GB" b="1" dirty="0">
              <a:latin typeface="Twinkl" panose="02000000000000000000" pitchFamily="2" charset="77"/>
            </a:endParaRPr>
          </a:p>
          <a:p>
            <a:pPr algn="ctr"/>
            <a:endParaRPr lang="en-GB" b="1" dirty="0">
              <a:latin typeface="Twinkl" panose="02000000000000000000" pitchFamily="2" charset="77"/>
            </a:endParaRPr>
          </a:p>
          <a:p>
            <a:pPr algn="ctr"/>
            <a:r>
              <a:rPr lang="en-GB" b="1" dirty="0">
                <a:latin typeface="Twinkl" panose="02000000000000000000" pitchFamily="2" charset="77"/>
              </a:rPr>
              <a:t>You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We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They</a:t>
            </a:r>
          </a:p>
          <a:p>
            <a:pPr algn="ctr"/>
            <a:endParaRPr lang="en-GB" b="1" dirty="0">
              <a:latin typeface="Twinkl" panose="02000000000000000000" pitchFamily="2" charset="77"/>
            </a:endParaRPr>
          </a:p>
          <a:p>
            <a:pPr algn="ctr"/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He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She</a:t>
            </a:r>
            <a:br>
              <a:rPr lang="en-GB" b="1" dirty="0">
                <a:latin typeface="Twinkl" panose="02000000000000000000" pitchFamily="2" charset="77"/>
              </a:rPr>
            </a:br>
            <a:r>
              <a:rPr lang="en-GB" b="1" dirty="0">
                <a:latin typeface="Twinkl" panose="02000000000000000000" pitchFamily="2" charset="77"/>
              </a:rPr>
              <a:t>It </a:t>
            </a:r>
            <a:endParaRPr lang="en-US" b="1" dirty="0">
              <a:latin typeface="Twinkl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78EB58-BE33-F24A-B6A3-41E18421C9D2}"/>
              </a:ext>
            </a:extLst>
          </p:cNvPr>
          <p:cNvSpPr/>
          <p:nvPr/>
        </p:nvSpPr>
        <p:spPr>
          <a:xfrm>
            <a:off x="442891" y="549275"/>
            <a:ext cx="5275003" cy="250825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Language Analysis: </a:t>
            </a:r>
            <a:r>
              <a:rPr lang="en-GB" sz="1600" dirty="0">
                <a:ln w="19050">
                  <a:noFill/>
                </a:ln>
                <a:solidFill>
                  <a:srgbClr val="232320"/>
                </a:solidFill>
              </a:rPr>
              <a:t>The present continuous</a:t>
            </a:r>
          </a:p>
        </p:txBody>
      </p:sp>
    </p:spTree>
    <p:extLst>
      <p:ext uri="{BB962C8B-B14F-4D97-AF65-F5344CB8AC3E}">
        <p14:creationId xmlns:p14="http://schemas.microsoft.com/office/powerpoint/2010/main" val="19879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77477F-59AC-754D-B095-C04EBD9976CB}"/>
              </a:ext>
            </a:extLst>
          </p:cNvPr>
          <p:cNvSpPr/>
          <p:nvPr/>
        </p:nvSpPr>
        <p:spPr>
          <a:xfrm>
            <a:off x="4597247" y="2767281"/>
            <a:ext cx="3784100" cy="173527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F76EB-2270-0949-B8FB-2DDAD7055982}"/>
              </a:ext>
            </a:extLst>
          </p:cNvPr>
          <p:cNvSpPr/>
          <p:nvPr/>
        </p:nvSpPr>
        <p:spPr>
          <a:xfrm>
            <a:off x="751388" y="2767280"/>
            <a:ext cx="3784100" cy="173527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51804-550B-484A-AA86-D726D9AC76ED}"/>
              </a:ext>
            </a:extLst>
          </p:cNvPr>
          <p:cNvSpPr txBox="1"/>
          <p:nvPr/>
        </p:nvSpPr>
        <p:spPr>
          <a:xfrm>
            <a:off x="755650" y="3059668"/>
            <a:ext cx="377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I’m watching TV right now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58A45-E2C6-324B-87CC-F5DBEC0019A7}"/>
              </a:ext>
            </a:extLst>
          </p:cNvPr>
          <p:cNvSpPr/>
          <p:nvPr/>
        </p:nvSpPr>
        <p:spPr>
          <a:xfrm>
            <a:off x="439493" y="765175"/>
            <a:ext cx="4095995" cy="954107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BF957-6852-C542-A21D-9BECF5532858}"/>
              </a:ext>
            </a:extLst>
          </p:cNvPr>
          <p:cNvSpPr txBox="1"/>
          <p:nvPr/>
        </p:nvSpPr>
        <p:spPr>
          <a:xfrm>
            <a:off x="751389" y="765175"/>
            <a:ext cx="378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anose="02000000000000000000" pitchFamily="2" charset="77"/>
              </a:rPr>
              <a:t>Check!</a:t>
            </a:r>
          </a:p>
          <a:p>
            <a:r>
              <a:rPr lang="en-GB" sz="2800" dirty="0">
                <a:latin typeface="Twinkl" panose="02000000000000000000" pitchFamily="2" charset="77"/>
              </a:rPr>
              <a:t>What’s the difference?</a:t>
            </a:r>
            <a:endParaRPr lang="en-GB" sz="4000" dirty="0">
              <a:latin typeface="Twinkl" panose="02000000000000000000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18A26-F39E-9040-99A0-11E603DF4EF8}"/>
              </a:ext>
            </a:extLst>
          </p:cNvPr>
          <p:cNvSpPr txBox="1"/>
          <p:nvPr/>
        </p:nvSpPr>
        <p:spPr>
          <a:xfrm>
            <a:off x="4574614" y="3059668"/>
            <a:ext cx="3779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I watch TV every day</a:t>
            </a:r>
          </a:p>
        </p:txBody>
      </p:sp>
    </p:spTree>
    <p:extLst>
      <p:ext uri="{BB962C8B-B14F-4D97-AF65-F5344CB8AC3E}">
        <p14:creationId xmlns:p14="http://schemas.microsoft.com/office/powerpoint/2010/main" val="24236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C58A45-E2C6-324B-87CC-F5DBEC0019A7}"/>
              </a:ext>
            </a:extLst>
          </p:cNvPr>
          <p:cNvSpPr/>
          <p:nvPr/>
        </p:nvSpPr>
        <p:spPr>
          <a:xfrm>
            <a:off x="439493" y="765175"/>
            <a:ext cx="2760907" cy="584775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BF957-6852-C542-A21D-9BECF5532858}"/>
              </a:ext>
            </a:extLst>
          </p:cNvPr>
          <p:cNvSpPr txBox="1"/>
          <p:nvPr/>
        </p:nvSpPr>
        <p:spPr>
          <a:xfrm>
            <a:off x="751389" y="765175"/>
            <a:ext cx="378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Your turn! </a:t>
            </a:r>
            <a:endParaRPr lang="en-GB" sz="6000" dirty="0">
              <a:latin typeface="Twinkl" panose="02000000000000000000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DCA23-5B4F-3042-9E5F-0B28EF6B0BE7}"/>
              </a:ext>
            </a:extLst>
          </p:cNvPr>
          <p:cNvSpPr txBox="1"/>
          <p:nvPr/>
        </p:nvSpPr>
        <p:spPr>
          <a:xfrm>
            <a:off x="673805" y="1703278"/>
            <a:ext cx="381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sentences are false. Can you make true sentences? </a:t>
            </a:r>
          </a:p>
        </p:txBody>
      </p:sp>
      <p:pic>
        <p:nvPicPr>
          <p:cNvPr id="10" name="Picture 9" descr="A picture containing sport&#10;&#10;Description automatically generated">
            <a:extLst>
              <a:ext uri="{FF2B5EF4-FFF2-40B4-BE49-F238E27FC236}">
                <a16:creationId xmlns:a16="http://schemas.microsoft.com/office/drawing/2014/main" id="{3F427A5C-0164-4B45-9666-3C6320D5C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887" y="3534880"/>
            <a:ext cx="955142" cy="1829681"/>
          </a:xfrm>
          <a:prstGeom prst="rect">
            <a:avLst/>
          </a:prstGeom>
        </p:spPr>
      </p:pic>
      <p:pic>
        <p:nvPicPr>
          <p:cNvPr id="12" name="Picture 11" descr="A person driving a red car&#10;&#10;Description automatically generated with medium confidence">
            <a:extLst>
              <a:ext uri="{FF2B5EF4-FFF2-40B4-BE49-F238E27FC236}">
                <a16:creationId xmlns:a16="http://schemas.microsoft.com/office/drawing/2014/main" id="{03E87FFF-CC85-C742-83B3-DA73AD2ED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761" y="3880597"/>
            <a:ext cx="2050842" cy="129749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476FA17-FD91-AA46-A870-70E4332B31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567" y="3429000"/>
            <a:ext cx="821889" cy="189537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590C32C-10CD-0B40-A7A8-6689E641BD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413" y="3982338"/>
            <a:ext cx="2730520" cy="1260521"/>
          </a:xfrm>
          <a:prstGeom prst="rect">
            <a:avLst/>
          </a:prstGeom>
        </p:spPr>
      </p:pic>
      <p:pic>
        <p:nvPicPr>
          <p:cNvPr id="20" name="Picture 19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77642DF-1D84-7C44-B86E-1463EB271A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744" y="3429000"/>
            <a:ext cx="1624020" cy="21526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297E85-D867-364A-AACE-47F9A1223D9F}"/>
              </a:ext>
            </a:extLst>
          </p:cNvPr>
          <p:cNvSpPr txBox="1"/>
          <p:nvPr/>
        </p:nvSpPr>
        <p:spPr>
          <a:xfrm>
            <a:off x="755650" y="5523806"/>
            <a:ext cx="2222568" cy="370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He’s playing tennis.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D65370-89E1-864E-9EA7-AEBB60C0BF89}"/>
              </a:ext>
            </a:extLst>
          </p:cNvPr>
          <p:cNvSpPr txBox="1"/>
          <p:nvPr/>
        </p:nvSpPr>
        <p:spPr>
          <a:xfrm>
            <a:off x="3347223" y="5523806"/>
            <a:ext cx="222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She’s walking to the office.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350594-8E6A-9C42-A1E2-D83BC062FF6D}"/>
              </a:ext>
            </a:extLst>
          </p:cNvPr>
          <p:cNvSpPr txBox="1"/>
          <p:nvPr/>
        </p:nvSpPr>
        <p:spPr>
          <a:xfrm>
            <a:off x="6037415" y="5523806"/>
            <a:ext cx="22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He’s driving a train.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793205-2F96-4F4E-A912-F37975A5CBA2}"/>
              </a:ext>
            </a:extLst>
          </p:cNvPr>
          <p:cNvGrpSpPr/>
          <p:nvPr/>
        </p:nvGrpSpPr>
        <p:grpSpPr>
          <a:xfrm flipH="1">
            <a:off x="5569791" y="1124728"/>
            <a:ext cx="2358104" cy="1768062"/>
            <a:chOff x="1721949" y="1885930"/>
            <a:chExt cx="2172511" cy="1420334"/>
          </a:xfrm>
        </p:grpSpPr>
        <p:sp>
          <p:nvSpPr>
            <p:cNvPr id="25" name="Oval Callout 24">
              <a:extLst>
                <a:ext uri="{FF2B5EF4-FFF2-40B4-BE49-F238E27FC236}">
                  <a16:creationId xmlns:a16="http://schemas.microsoft.com/office/drawing/2014/main" id="{CA67AFB9-C9E5-D34B-BCE9-5B6232127070}"/>
                </a:ext>
              </a:extLst>
            </p:cNvPr>
            <p:cNvSpPr/>
            <p:nvPr/>
          </p:nvSpPr>
          <p:spPr>
            <a:xfrm>
              <a:off x="1721949" y="1885930"/>
              <a:ext cx="2162457" cy="1420334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B5C1F7-01CC-054B-A7C6-9887D2777D1F}"/>
                </a:ext>
              </a:extLst>
            </p:cNvPr>
            <p:cNvSpPr txBox="1"/>
            <p:nvPr/>
          </p:nvSpPr>
          <p:spPr>
            <a:xfrm>
              <a:off x="1732003" y="2375421"/>
              <a:ext cx="2162457" cy="46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He isn’t playing tennis. </a:t>
              </a:r>
            </a:p>
            <a:p>
              <a:pPr algn="ctr"/>
              <a:r>
                <a:rPr lang="en-GB" sz="1600" dirty="0"/>
                <a:t>He’s playing football.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C3340E-1204-EC42-8B8A-6EEAF3C5241C}"/>
              </a:ext>
            </a:extLst>
          </p:cNvPr>
          <p:cNvSpPr txBox="1"/>
          <p:nvPr/>
        </p:nvSpPr>
        <p:spPr>
          <a:xfrm>
            <a:off x="1959413" y="5523806"/>
            <a:ext cx="2222568" cy="370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They’re walking.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55281A-1DD8-7A46-8E03-D239D2075F36}"/>
              </a:ext>
            </a:extLst>
          </p:cNvPr>
          <p:cNvSpPr txBox="1"/>
          <p:nvPr/>
        </p:nvSpPr>
        <p:spPr>
          <a:xfrm>
            <a:off x="5057242" y="5550370"/>
            <a:ext cx="257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She’s eating a pizza. </a:t>
            </a:r>
          </a:p>
        </p:txBody>
      </p:sp>
    </p:spTree>
    <p:extLst>
      <p:ext uri="{BB962C8B-B14F-4D97-AF65-F5344CB8AC3E}">
        <p14:creationId xmlns:p14="http://schemas.microsoft.com/office/powerpoint/2010/main" val="129553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4A2C9-C20D-7B4D-A37C-A6B13DB35645}"/>
              </a:ext>
            </a:extLst>
          </p:cNvPr>
          <p:cNvSpPr/>
          <p:nvPr/>
        </p:nvSpPr>
        <p:spPr>
          <a:xfrm>
            <a:off x="439493" y="765175"/>
            <a:ext cx="2760907" cy="584775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4BF8C-F6A2-8A4B-A025-3A8F69AC042B}"/>
              </a:ext>
            </a:extLst>
          </p:cNvPr>
          <p:cNvSpPr txBox="1"/>
          <p:nvPr/>
        </p:nvSpPr>
        <p:spPr>
          <a:xfrm>
            <a:off x="751389" y="765175"/>
            <a:ext cx="378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Let’s play! </a:t>
            </a:r>
            <a:endParaRPr lang="en-GB" sz="6000" dirty="0">
              <a:latin typeface="Twinkl" panose="02000000000000000000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497422-E383-434D-A372-9512F29C93ED}"/>
              </a:ext>
            </a:extLst>
          </p:cNvPr>
          <p:cNvGrpSpPr/>
          <p:nvPr/>
        </p:nvGrpSpPr>
        <p:grpSpPr>
          <a:xfrm flipH="1">
            <a:off x="5580704" y="1124728"/>
            <a:ext cx="2377612" cy="1768062"/>
            <a:chOff x="1693922" y="1885930"/>
            <a:chExt cx="2190484" cy="1420334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884A6889-14D2-4E46-8AFA-E0432F5F0602}"/>
                </a:ext>
              </a:extLst>
            </p:cNvPr>
            <p:cNvSpPr/>
            <p:nvPr/>
          </p:nvSpPr>
          <p:spPr>
            <a:xfrm>
              <a:off x="1721949" y="1885930"/>
              <a:ext cx="2162457" cy="1420334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FAC5F7-79B5-A142-90AA-1E9A60311F17}"/>
                </a:ext>
              </a:extLst>
            </p:cNvPr>
            <p:cNvSpPr txBox="1"/>
            <p:nvPr/>
          </p:nvSpPr>
          <p:spPr>
            <a:xfrm>
              <a:off x="1693922" y="2460112"/>
              <a:ext cx="1994028" cy="296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zzzzzzzzzzzzzzzzzzz</a:t>
              </a:r>
              <a:endParaRPr lang="en-GB" sz="16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427E27-561F-034B-8AA6-9C6C788FD4DE}"/>
              </a:ext>
            </a:extLst>
          </p:cNvPr>
          <p:cNvGrpSpPr/>
          <p:nvPr/>
        </p:nvGrpSpPr>
        <p:grpSpPr>
          <a:xfrm>
            <a:off x="939365" y="3535017"/>
            <a:ext cx="2261035" cy="1768062"/>
            <a:chOff x="1721949" y="1885930"/>
            <a:chExt cx="2162457" cy="1420334"/>
          </a:xfrm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72089723-6605-A345-B8DB-513ACED59CF6}"/>
                </a:ext>
              </a:extLst>
            </p:cNvPr>
            <p:cNvSpPr/>
            <p:nvPr/>
          </p:nvSpPr>
          <p:spPr>
            <a:xfrm>
              <a:off x="1721949" y="1885930"/>
              <a:ext cx="2162457" cy="1420334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B55C68-9D4A-6343-9B0D-CBB740BAE39F}"/>
                </a:ext>
              </a:extLst>
            </p:cNvPr>
            <p:cNvSpPr txBox="1"/>
            <p:nvPr/>
          </p:nvSpPr>
          <p:spPr>
            <a:xfrm>
              <a:off x="1918403" y="2460112"/>
              <a:ext cx="1705130" cy="27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Are you sleeping?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702E64-BE51-B34D-AE7A-9E75363866B1}"/>
              </a:ext>
            </a:extLst>
          </p:cNvPr>
          <p:cNvGrpSpPr/>
          <p:nvPr/>
        </p:nvGrpSpPr>
        <p:grpSpPr>
          <a:xfrm flipH="1">
            <a:off x="5159907" y="3965210"/>
            <a:ext cx="2261035" cy="1768062"/>
            <a:chOff x="1721949" y="1885930"/>
            <a:chExt cx="2162457" cy="1420334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8BE52563-1785-134E-ABB8-143A8B2D77B1}"/>
                </a:ext>
              </a:extLst>
            </p:cNvPr>
            <p:cNvSpPr/>
            <p:nvPr/>
          </p:nvSpPr>
          <p:spPr>
            <a:xfrm>
              <a:off x="1721949" y="1885930"/>
              <a:ext cx="2162457" cy="1420334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5DFD2-012C-C447-B38F-0CC09503F56A}"/>
                </a:ext>
              </a:extLst>
            </p:cNvPr>
            <p:cNvSpPr txBox="1"/>
            <p:nvPr/>
          </p:nvSpPr>
          <p:spPr>
            <a:xfrm>
              <a:off x="2278700" y="2460112"/>
              <a:ext cx="1048957" cy="27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Yes, I am!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B0AA93-6615-DA4D-A83A-4CF8EA77FC40}"/>
              </a:ext>
            </a:extLst>
          </p:cNvPr>
          <p:cNvSpPr txBox="1"/>
          <p:nvPr/>
        </p:nvSpPr>
        <p:spPr>
          <a:xfrm>
            <a:off x="755649" y="1709530"/>
            <a:ext cx="4505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Close your eyes. </a:t>
            </a:r>
          </a:p>
          <a:p>
            <a:r>
              <a:rPr lang="en-GB" dirty="0"/>
              <a:t>One student makes a sound.</a:t>
            </a:r>
          </a:p>
          <a:p>
            <a:r>
              <a:rPr lang="en-GB" dirty="0"/>
              <a:t>Try and guess the action from the sound.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9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? Walk Box">
            <a:extLst>
              <a:ext uri="{FF2B5EF4-FFF2-40B4-BE49-F238E27FC236}">
                <a16:creationId xmlns:a16="http://schemas.microsoft.com/office/drawing/2014/main" id="{5050E899-5F29-A04E-B327-18FA2288D3E2}"/>
              </a:ext>
            </a:extLst>
          </p:cNvPr>
          <p:cNvSpPr/>
          <p:nvPr/>
        </p:nvSpPr>
        <p:spPr>
          <a:xfrm>
            <a:off x="908781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1" name="? Run Box">
            <a:extLst>
              <a:ext uri="{FF2B5EF4-FFF2-40B4-BE49-F238E27FC236}">
                <a16:creationId xmlns:a16="http://schemas.microsoft.com/office/drawing/2014/main" id="{5A25AA30-CFD3-484B-B01E-4CCE810C0709}"/>
              </a:ext>
            </a:extLst>
          </p:cNvPr>
          <p:cNvSpPr/>
          <p:nvPr/>
        </p:nvSpPr>
        <p:spPr>
          <a:xfrm>
            <a:off x="3506442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? Making Cake Box">
            <a:extLst>
              <a:ext uri="{FF2B5EF4-FFF2-40B4-BE49-F238E27FC236}">
                <a16:creationId xmlns:a16="http://schemas.microsoft.com/office/drawing/2014/main" id="{4B65EFC6-14A8-6940-B1A1-C89C2ED70550}"/>
              </a:ext>
            </a:extLst>
          </p:cNvPr>
          <p:cNvSpPr/>
          <p:nvPr/>
        </p:nvSpPr>
        <p:spPr>
          <a:xfrm>
            <a:off x="6307977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AB591-628A-3E4B-A59D-B16ECAED1978}"/>
              </a:ext>
            </a:extLst>
          </p:cNvPr>
          <p:cNvSpPr/>
          <p:nvPr/>
        </p:nvSpPr>
        <p:spPr>
          <a:xfrm>
            <a:off x="908780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Watch TV</a:t>
            </a:r>
          </a:p>
        </p:txBody>
      </p:sp>
      <p:sp>
        <p:nvSpPr>
          <p:cNvPr id="17" name="? Run Box">
            <a:extLst>
              <a:ext uri="{FF2B5EF4-FFF2-40B4-BE49-F238E27FC236}">
                <a16:creationId xmlns:a16="http://schemas.microsoft.com/office/drawing/2014/main" id="{D0B62E9D-FBC9-9D46-B90E-91FB66346CE3}"/>
              </a:ext>
            </a:extLst>
          </p:cNvPr>
          <p:cNvSpPr/>
          <p:nvPr/>
        </p:nvSpPr>
        <p:spPr>
          <a:xfrm>
            <a:off x="3506442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Clean the house</a:t>
            </a:r>
          </a:p>
        </p:txBody>
      </p:sp>
      <p:sp>
        <p:nvSpPr>
          <p:cNvPr id="18" name="? Making Cake Box">
            <a:extLst>
              <a:ext uri="{FF2B5EF4-FFF2-40B4-BE49-F238E27FC236}">
                <a16:creationId xmlns:a16="http://schemas.microsoft.com/office/drawing/2014/main" id="{A8050957-0F82-FB4C-B975-E9BC9E49DF35}"/>
              </a:ext>
            </a:extLst>
          </p:cNvPr>
          <p:cNvSpPr/>
          <p:nvPr/>
        </p:nvSpPr>
        <p:spPr>
          <a:xfrm>
            <a:off x="6307977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Work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8083C62-2C89-5F43-B68B-364D6B930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190650"/>
            <a:ext cx="2953569" cy="2087354"/>
          </a:xfrm>
          <a:prstGeom prst="rect">
            <a:avLst/>
          </a:prstGeom>
        </p:spPr>
      </p:pic>
      <p:pic>
        <p:nvPicPr>
          <p:cNvPr id="13" name="Picture 12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id="{4506462B-D8FE-554F-9570-936426B1D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17" y="2374903"/>
            <a:ext cx="2535126" cy="1718849"/>
          </a:xfrm>
          <a:prstGeom prst="rect">
            <a:avLst/>
          </a:prstGeom>
        </p:spPr>
      </p:pic>
      <p:pic>
        <p:nvPicPr>
          <p:cNvPr id="16" name="Picture 1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6AE6A04E-E9B4-E549-876B-8736B3881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211" y="2374903"/>
            <a:ext cx="2432141" cy="17188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53A63C-7C5C-504A-890C-80AAC9E5AD8C}"/>
              </a:ext>
            </a:extLst>
          </p:cNvPr>
          <p:cNvSpPr/>
          <p:nvPr/>
        </p:nvSpPr>
        <p:spPr>
          <a:xfrm>
            <a:off x="442891" y="556878"/>
            <a:ext cx="1582679" cy="24322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F16DD3-6077-B74B-97A4-EBCABF96F4EC}"/>
              </a:ext>
            </a:extLst>
          </p:cNvPr>
          <p:cNvSpPr txBox="1"/>
          <p:nvPr/>
        </p:nvSpPr>
        <p:spPr>
          <a:xfrm>
            <a:off x="755650" y="10589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n w="19050">
                  <a:noFill/>
                </a:ln>
                <a:solidFill>
                  <a:srgbClr val="232320"/>
                </a:solidFill>
              </a:rPr>
              <a:t>What actions do you see?</a:t>
            </a:r>
          </a:p>
        </p:txBody>
      </p:sp>
    </p:spTree>
    <p:extLst>
      <p:ext uri="{BB962C8B-B14F-4D97-AF65-F5344CB8AC3E}">
        <p14:creationId xmlns:p14="http://schemas.microsoft.com/office/powerpoint/2010/main" val="33451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? Walk Box">
            <a:extLst>
              <a:ext uri="{FF2B5EF4-FFF2-40B4-BE49-F238E27FC236}">
                <a16:creationId xmlns:a16="http://schemas.microsoft.com/office/drawing/2014/main" id="{5050E899-5F29-A04E-B327-18FA2288D3E2}"/>
              </a:ext>
            </a:extLst>
          </p:cNvPr>
          <p:cNvSpPr/>
          <p:nvPr/>
        </p:nvSpPr>
        <p:spPr>
          <a:xfrm>
            <a:off x="908781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1" name="? Run Box">
            <a:extLst>
              <a:ext uri="{FF2B5EF4-FFF2-40B4-BE49-F238E27FC236}">
                <a16:creationId xmlns:a16="http://schemas.microsoft.com/office/drawing/2014/main" id="{5A25AA30-CFD3-484B-B01E-4CCE810C0709}"/>
              </a:ext>
            </a:extLst>
          </p:cNvPr>
          <p:cNvSpPr/>
          <p:nvPr/>
        </p:nvSpPr>
        <p:spPr>
          <a:xfrm>
            <a:off x="3506442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? Making Cake Box">
            <a:extLst>
              <a:ext uri="{FF2B5EF4-FFF2-40B4-BE49-F238E27FC236}">
                <a16:creationId xmlns:a16="http://schemas.microsoft.com/office/drawing/2014/main" id="{4B65EFC6-14A8-6940-B1A1-C89C2ED70550}"/>
              </a:ext>
            </a:extLst>
          </p:cNvPr>
          <p:cNvSpPr/>
          <p:nvPr/>
        </p:nvSpPr>
        <p:spPr>
          <a:xfrm>
            <a:off x="6307977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AB591-628A-3E4B-A59D-B16ECAED1978}"/>
              </a:ext>
            </a:extLst>
          </p:cNvPr>
          <p:cNvSpPr/>
          <p:nvPr/>
        </p:nvSpPr>
        <p:spPr>
          <a:xfrm>
            <a:off x="908780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Have lunch</a:t>
            </a:r>
          </a:p>
        </p:txBody>
      </p:sp>
      <p:sp>
        <p:nvSpPr>
          <p:cNvPr id="17" name="? Run Box">
            <a:extLst>
              <a:ext uri="{FF2B5EF4-FFF2-40B4-BE49-F238E27FC236}">
                <a16:creationId xmlns:a16="http://schemas.microsoft.com/office/drawing/2014/main" id="{D0B62E9D-FBC9-9D46-B90E-91FB66346CE3}"/>
              </a:ext>
            </a:extLst>
          </p:cNvPr>
          <p:cNvSpPr/>
          <p:nvPr/>
        </p:nvSpPr>
        <p:spPr>
          <a:xfrm>
            <a:off x="3506442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Play tennis</a:t>
            </a:r>
          </a:p>
        </p:txBody>
      </p:sp>
      <p:sp>
        <p:nvSpPr>
          <p:cNvPr id="18" name="? Making Cake Box">
            <a:extLst>
              <a:ext uri="{FF2B5EF4-FFF2-40B4-BE49-F238E27FC236}">
                <a16:creationId xmlns:a16="http://schemas.microsoft.com/office/drawing/2014/main" id="{A8050957-0F82-FB4C-B975-E9BC9E49DF35}"/>
              </a:ext>
            </a:extLst>
          </p:cNvPr>
          <p:cNvSpPr/>
          <p:nvPr/>
        </p:nvSpPr>
        <p:spPr>
          <a:xfrm>
            <a:off x="6307977" y="5429766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Shop</a:t>
            </a:r>
          </a:p>
        </p:txBody>
      </p:sp>
      <p:pic>
        <p:nvPicPr>
          <p:cNvPr id="5" name="Picture 4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A6637A8A-4496-3047-B1C0-23AF599FD2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88" y="2083231"/>
            <a:ext cx="2447121" cy="2691538"/>
          </a:xfrm>
          <a:prstGeom prst="rect">
            <a:avLst/>
          </a:prstGeom>
        </p:spPr>
      </p:pic>
      <p:pic>
        <p:nvPicPr>
          <p:cNvPr id="8" name="Picture 7" descr="A picture containing tennis, sport, athletic game, racket&#10;&#10;Description automatically generated">
            <a:extLst>
              <a:ext uri="{FF2B5EF4-FFF2-40B4-BE49-F238E27FC236}">
                <a16:creationId xmlns:a16="http://schemas.microsoft.com/office/drawing/2014/main" id="{4131B188-293A-074E-BADD-50A1174164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257" y="2083231"/>
            <a:ext cx="1853485" cy="26915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C8172B-6984-8249-AF64-285D4F948F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803" y="1961909"/>
            <a:ext cx="1864955" cy="28126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B78927-3060-6744-A292-417667DEA669}"/>
              </a:ext>
            </a:extLst>
          </p:cNvPr>
          <p:cNvSpPr/>
          <p:nvPr/>
        </p:nvSpPr>
        <p:spPr>
          <a:xfrm>
            <a:off x="442891" y="556878"/>
            <a:ext cx="1582679" cy="24322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7D05C-8431-7E42-85BF-CBE87B28FAB1}"/>
              </a:ext>
            </a:extLst>
          </p:cNvPr>
          <p:cNvSpPr txBox="1"/>
          <p:nvPr/>
        </p:nvSpPr>
        <p:spPr>
          <a:xfrm>
            <a:off x="755650" y="10589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n w="19050">
                  <a:noFill/>
                </a:ln>
                <a:solidFill>
                  <a:srgbClr val="232320"/>
                </a:solidFill>
              </a:rPr>
              <a:t>What actions do you see?</a:t>
            </a:r>
          </a:p>
        </p:txBody>
      </p:sp>
    </p:spTree>
    <p:extLst>
      <p:ext uri="{BB962C8B-B14F-4D97-AF65-F5344CB8AC3E}">
        <p14:creationId xmlns:p14="http://schemas.microsoft.com/office/powerpoint/2010/main" val="1254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? Run Box">
            <a:extLst>
              <a:ext uri="{FF2B5EF4-FFF2-40B4-BE49-F238E27FC236}">
                <a16:creationId xmlns:a16="http://schemas.microsoft.com/office/drawing/2014/main" id="{5A25AA30-CFD3-484B-B01E-4CCE810C0709}"/>
              </a:ext>
            </a:extLst>
          </p:cNvPr>
          <p:cNvSpPr/>
          <p:nvPr/>
        </p:nvSpPr>
        <p:spPr>
          <a:xfrm>
            <a:off x="1564920" y="5310704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? Making Cake Box">
            <a:extLst>
              <a:ext uri="{FF2B5EF4-FFF2-40B4-BE49-F238E27FC236}">
                <a16:creationId xmlns:a16="http://schemas.microsoft.com/office/drawing/2014/main" id="{4B65EFC6-14A8-6940-B1A1-C89C2ED70550}"/>
              </a:ext>
            </a:extLst>
          </p:cNvPr>
          <p:cNvSpPr/>
          <p:nvPr/>
        </p:nvSpPr>
        <p:spPr>
          <a:xfrm>
            <a:off x="5860471" y="5295334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?</a:t>
            </a:r>
          </a:p>
        </p:txBody>
      </p:sp>
      <p:sp>
        <p:nvSpPr>
          <p:cNvPr id="17" name="? Run Box">
            <a:extLst>
              <a:ext uri="{FF2B5EF4-FFF2-40B4-BE49-F238E27FC236}">
                <a16:creationId xmlns:a16="http://schemas.microsoft.com/office/drawing/2014/main" id="{D0B62E9D-FBC9-9D46-B90E-91FB66346CE3}"/>
              </a:ext>
            </a:extLst>
          </p:cNvPr>
          <p:cNvSpPr/>
          <p:nvPr/>
        </p:nvSpPr>
        <p:spPr>
          <a:xfrm>
            <a:off x="1564919" y="5310831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Need</a:t>
            </a:r>
          </a:p>
        </p:txBody>
      </p:sp>
      <p:sp>
        <p:nvSpPr>
          <p:cNvPr id="18" name="? Making Cake Box">
            <a:extLst>
              <a:ext uri="{FF2B5EF4-FFF2-40B4-BE49-F238E27FC236}">
                <a16:creationId xmlns:a16="http://schemas.microsoft.com/office/drawing/2014/main" id="{A8050957-0F82-FB4C-B975-E9BC9E49DF35}"/>
              </a:ext>
            </a:extLst>
          </p:cNvPr>
          <p:cNvSpPr/>
          <p:nvPr/>
        </p:nvSpPr>
        <p:spPr>
          <a:xfrm>
            <a:off x="5860471" y="5295334"/>
            <a:ext cx="1718609" cy="46289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2320"/>
                </a:solidFill>
              </a:rPr>
              <a:t>Help</a:t>
            </a:r>
          </a:p>
        </p:txBody>
      </p:sp>
      <p:pic>
        <p:nvPicPr>
          <p:cNvPr id="6" name="Picture 5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4032B2C8-EE12-0D4E-8966-FA33AC17C5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873" y="2083231"/>
            <a:ext cx="2542208" cy="248855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E48F8C5-AF33-7C4F-93E3-2ED150C414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448" y="1397696"/>
            <a:ext cx="2727680" cy="3859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A44C64-9765-2541-8BA5-B4748A847599}"/>
              </a:ext>
            </a:extLst>
          </p:cNvPr>
          <p:cNvSpPr txBox="1"/>
          <p:nvPr/>
        </p:nvSpPr>
        <p:spPr>
          <a:xfrm rot="21222793">
            <a:off x="1582382" y="2363305"/>
            <a:ext cx="91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25EC5D-BA16-C044-9142-F5AD72D00898}"/>
              </a:ext>
            </a:extLst>
          </p:cNvPr>
          <p:cNvSpPr txBox="1"/>
          <p:nvPr/>
        </p:nvSpPr>
        <p:spPr>
          <a:xfrm rot="21222793">
            <a:off x="1619929" y="2703894"/>
            <a:ext cx="91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A1F65839-0141-7B43-AC69-A9E4CC7497D7}"/>
              </a:ext>
            </a:extLst>
          </p:cNvPr>
          <p:cNvSpPr/>
          <p:nvPr/>
        </p:nvSpPr>
        <p:spPr>
          <a:xfrm rot="18799968">
            <a:off x="2347634" y="2387628"/>
            <a:ext cx="340139" cy="106778"/>
          </a:xfrm>
          <a:prstGeom prst="corne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-shape 21">
            <a:extLst>
              <a:ext uri="{FF2B5EF4-FFF2-40B4-BE49-F238E27FC236}">
                <a16:creationId xmlns:a16="http://schemas.microsoft.com/office/drawing/2014/main" id="{933F131A-BC2C-3C4B-9A08-866CBE5CF27E}"/>
              </a:ext>
            </a:extLst>
          </p:cNvPr>
          <p:cNvSpPr/>
          <p:nvPr/>
        </p:nvSpPr>
        <p:spPr>
          <a:xfrm rot="18799968">
            <a:off x="2364206" y="2724371"/>
            <a:ext cx="340139" cy="106778"/>
          </a:xfrm>
          <a:prstGeom prst="corne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74D36C-CA34-A04B-BA6E-B75D62B0CCF1}"/>
              </a:ext>
            </a:extLst>
          </p:cNvPr>
          <p:cNvSpPr txBox="1"/>
          <p:nvPr/>
        </p:nvSpPr>
        <p:spPr>
          <a:xfrm rot="21222793">
            <a:off x="1657989" y="3079103"/>
            <a:ext cx="91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0C8354-AE63-7742-BD3B-360AA4A329A3}"/>
              </a:ext>
            </a:extLst>
          </p:cNvPr>
          <p:cNvSpPr/>
          <p:nvPr/>
        </p:nvSpPr>
        <p:spPr>
          <a:xfrm>
            <a:off x="442891" y="556878"/>
            <a:ext cx="1582679" cy="24322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384263-853A-E94A-8DF0-D0FF33D76074}"/>
              </a:ext>
            </a:extLst>
          </p:cNvPr>
          <p:cNvSpPr txBox="1"/>
          <p:nvPr/>
        </p:nvSpPr>
        <p:spPr>
          <a:xfrm>
            <a:off x="755650" y="10589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n w="19050">
                  <a:noFill/>
                </a:ln>
                <a:solidFill>
                  <a:srgbClr val="232320"/>
                </a:solidFill>
              </a:rPr>
              <a:t>What actions do you see?</a:t>
            </a:r>
          </a:p>
        </p:txBody>
      </p:sp>
    </p:spTree>
    <p:extLst>
      <p:ext uri="{BB962C8B-B14F-4D97-AF65-F5344CB8AC3E}">
        <p14:creationId xmlns:p14="http://schemas.microsoft.com/office/powerpoint/2010/main" val="2604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63B9CC3-16F8-6649-98FA-B29F830845ED}"/>
              </a:ext>
            </a:extLst>
          </p:cNvPr>
          <p:cNvSpPr/>
          <p:nvPr/>
        </p:nvSpPr>
        <p:spPr>
          <a:xfrm>
            <a:off x="2200453" y="1173320"/>
            <a:ext cx="5131832" cy="5241962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9FC74A2-8965-CE4D-9A62-18B425827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215" y="1304802"/>
            <a:ext cx="1882704" cy="51104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4F64684-EB29-224A-B63E-A3C86BFD5107}"/>
              </a:ext>
            </a:extLst>
          </p:cNvPr>
          <p:cNvGrpSpPr/>
          <p:nvPr/>
        </p:nvGrpSpPr>
        <p:grpSpPr>
          <a:xfrm>
            <a:off x="5915714" y="376675"/>
            <a:ext cx="2377438" cy="2377438"/>
            <a:chOff x="5222739" y="823842"/>
            <a:chExt cx="2377438" cy="2377438"/>
          </a:xfrm>
        </p:grpSpPr>
        <p:pic>
          <p:nvPicPr>
            <p:cNvPr id="10" name="Graphic 9" descr="Thought bubble outline">
              <a:extLst>
                <a:ext uri="{FF2B5EF4-FFF2-40B4-BE49-F238E27FC236}">
                  <a16:creationId xmlns:a16="http://schemas.microsoft.com/office/drawing/2014/main" id="{0453BCA1-5AF8-344C-A04F-58FA758A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2739" y="823842"/>
              <a:ext cx="2377438" cy="23774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053F23-4F4C-AF47-809A-16A0A8E0D772}"/>
                </a:ext>
              </a:extLst>
            </p:cNvPr>
            <p:cNvSpPr txBox="1"/>
            <p:nvPr/>
          </p:nvSpPr>
          <p:spPr>
            <a:xfrm>
              <a:off x="5688067" y="1443768"/>
              <a:ext cx="14173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Where does </a:t>
              </a:r>
            </a:p>
            <a:p>
              <a:pPr algn="ctr"/>
              <a:r>
                <a:rPr lang="en-GB" dirty="0"/>
                <a:t>she live?</a:t>
              </a:r>
            </a:p>
            <a:p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57A53E-B83C-E140-9488-12E09C3F4694}"/>
              </a:ext>
            </a:extLst>
          </p:cNvPr>
          <p:cNvGrpSpPr/>
          <p:nvPr/>
        </p:nvGrpSpPr>
        <p:grpSpPr>
          <a:xfrm>
            <a:off x="6376633" y="3307242"/>
            <a:ext cx="2377438" cy="2377438"/>
            <a:chOff x="5513352" y="3366075"/>
            <a:chExt cx="2377438" cy="2377438"/>
          </a:xfrm>
        </p:grpSpPr>
        <p:pic>
          <p:nvPicPr>
            <p:cNvPr id="12" name="Graphic 11" descr="Thought bubble outline">
              <a:extLst>
                <a:ext uri="{FF2B5EF4-FFF2-40B4-BE49-F238E27FC236}">
                  <a16:creationId xmlns:a16="http://schemas.microsoft.com/office/drawing/2014/main" id="{FADE90EA-67CD-7743-8B7B-6D5ED727C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3352" y="3366075"/>
              <a:ext cx="2377438" cy="23774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0D2457-A717-7943-A283-174831B8ED3A}"/>
                </a:ext>
              </a:extLst>
            </p:cNvPr>
            <p:cNvSpPr txBox="1"/>
            <p:nvPr/>
          </p:nvSpPr>
          <p:spPr>
            <a:xfrm>
              <a:off x="5963223" y="3995113"/>
              <a:ext cx="14462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How old </a:t>
              </a:r>
            </a:p>
            <a:p>
              <a:pPr algn="ctr"/>
              <a:r>
                <a:rPr lang="en-GB" dirty="0"/>
                <a:t>is she?</a:t>
              </a:r>
            </a:p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FF0A77-2D00-3849-BD0F-05CF51ADF7A7}"/>
              </a:ext>
            </a:extLst>
          </p:cNvPr>
          <p:cNvGrpSpPr/>
          <p:nvPr/>
        </p:nvGrpSpPr>
        <p:grpSpPr>
          <a:xfrm>
            <a:off x="573902" y="1655204"/>
            <a:ext cx="2320835" cy="2545448"/>
            <a:chOff x="896579" y="3315275"/>
            <a:chExt cx="2320835" cy="2545448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EAC92E77-81E2-FA40-AB21-EBFB2C0C3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896579" y="3315275"/>
              <a:ext cx="2320835" cy="25454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162809-5969-D340-B7E8-F8E27CB929A5}"/>
                </a:ext>
              </a:extLst>
            </p:cNvPr>
            <p:cNvSpPr txBox="1"/>
            <p:nvPr/>
          </p:nvSpPr>
          <p:spPr>
            <a:xfrm>
              <a:off x="1065094" y="4058038"/>
              <a:ext cx="21523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Who does she </a:t>
              </a:r>
            </a:p>
            <a:p>
              <a:pPr algn="ctr"/>
              <a:r>
                <a:rPr lang="en-GB" dirty="0"/>
                <a:t>live with?</a:t>
              </a:r>
            </a:p>
            <a:p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7EDFF69-6782-984D-8161-CBC6DA69D83F}"/>
              </a:ext>
            </a:extLst>
          </p:cNvPr>
          <p:cNvSpPr txBox="1"/>
          <p:nvPr/>
        </p:nvSpPr>
        <p:spPr>
          <a:xfrm>
            <a:off x="679539" y="1380728"/>
            <a:ext cx="263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your imagination…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B5FE13-E83B-0D45-B93C-3AF0F2DA5637}"/>
              </a:ext>
            </a:extLst>
          </p:cNvPr>
          <p:cNvSpPr/>
          <p:nvPr/>
        </p:nvSpPr>
        <p:spPr>
          <a:xfrm>
            <a:off x="442891" y="556878"/>
            <a:ext cx="2022517" cy="243222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is Olivia</a:t>
            </a:r>
          </a:p>
        </p:txBody>
      </p:sp>
    </p:spTree>
    <p:extLst>
      <p:ext uri="{BB962C8B-B14F-4D97-AF65-F5344CB8AC3E}">
        <p14:creationId xmlns:p14="http://schemas.microsoft.com/office/powerpoint/2010/main" val="35130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0B9E57-ADC4-984C-9059-D17440E5B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3429000"/>
            <a:ext cx="1882704" cy="3429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8FF2107-191D-D446-AB1E-C23BF0252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22" y="4490141"/>
            <a:ext cx="1005840" cy="2459299"/>
          </a:xfrm>
          <a:prstGeom prst="rect">
            <a:avLst/>
          </a:prstGeom>
        </p:spPr>
      </p:pic>
      <p:pic>
        <p:nvPicPr>
          <p:cNvPr id="21" name="Picture 20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A83130A-694D-A24D-A41B-A319C1C07A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9750" y="5507949"/>
            <a:ext cx="9144000" cy="13500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ECD418-3A59-A047-80E7-4A18D6296A6A}"/>
              </a:ext>
            </a:extLst>
          </p:cNvPr>
          <p:cNvGrpSpPr/>
          <p:nvPr/>
        </p:nvGrpSpPr>
        <p:grpSpPr>
          <a:xfrm>
            <a:off x="4572000" y="2348462"/>
            <a:ext cx="3910621" cy="1786683"/>
            <a:chOff x="4572000" y="2348461"/>
            <a:chExt cx="3910621" cy="170525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5F649D-4579-9842-A0A2-255385E10361}"/>
                </a:ext>
              </a:extLst>
            </p:cNvPr>
            <p:cNvSpPr/>
            <p:nvPr/>
          </p:nvSpPr>
          <p:spPr>
            <a:xfrm>
              <a:off x="4572000" y="2348461"/>
              <a:ext cx="3816350" cy="1705253"/>
            </a:xfrm>
            <a:prstGeom prst="rect">
              <a:avLst/>
            </a:prstGeom>
            <a:solidFill>
              <a:srgbClr val="EDB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3070A-A2D0-8049-B9DC-EBD9E32194D0}"/>
                </a:ext>
              </a:extLst>
            </p:cNvPr>
            <p:cNvSpPr txBox="1"/>
            <p:nvPr/>
          </p:nvSpPr>
          <p:spPr>
            <a:xfrm>
              <a:off x="4666271" y="2464106"/>
              <a:ext cx="38163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Today is my sister’s birthday. </a:t>
              </a:r>
            </a:p>
            <a:p>
              <a:r>
                <a:rPr lang="en-GB" dirty="0"/>
                <a:t>I need to make her birthday cake.</a:t>
              </a:r>
            </a:p>
            <a:p>
              <a:r>
                <a:rPr lang="en-GB" dirty="0"/>
                <a:t>There’s just one problem.</a:t>
              </a:r>
            </a:p>
            <a:p>
              <a:r>
                <a:rPr lang="en-GB" dirty="0"/>
                <a:t>My cakes are always very bad!</a:t>
              </a:r>
            </a:p>
            <a:p>
              <a:r>
                <a:rPr lang="en-GB" dirty="0"/>
                <a:t>Let’s see what happens...</a:t>
              </a:r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77428C3-7E26-5B42-A1F2-DA982C1AE2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195" y="4668591"/>
            <a:ext cx="757843" cy="1151554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A768C7-E8FD-134C-9239-000587413A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3240300"/>
            <a:ext cx="1306830" cy="594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4BDB5-177B-7344-B6FE-ADDCF89B69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746" y="5093573"/>
            <a:ext cx="573959" cy="826411"/>
          </a:xfrm>
          <a:prstGeom prst="rect">
            <a:avLst/>
          </a:prstGeom>
        </p:spPr>
      </p:pic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9227CA-5AA6-E448-8B7F-6CCF4AFD07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744" y="4516342"/>
            <a:ext cx="929723" cy="1303803"/>
          </a:xfrm>
          <a:prstGeom prst="rect">
            <a:avLst/>
          </a:prstGeom>
        </p:spPr>
      </p:pic>
      <p:pic>
        <p:nvPicPr>
          <p:cNvPr id="11" name="Picture 10" descr="A picture containing tableware, porcelain&#10;&#10;Description automatically generated">
            <a:extLst>
              <a:ext uri="{FF2B5EF4-FFF2-40B4-BE49-F238E27FC236}">
                <a16:creationId xmlns:a16="http://schemas.microsoft.com/office/drawing/2014/main" id="{4710945F-C4C3-564E-99F7-12D223A70C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99" y="5430784"/>
            <a:ext cx="1210514" cy="715304"/>
          </a:xfrm>
          <a:prstGeom prst="rect">
            <a:avLst/>
          </a:prstGeom>
        </p:spPr>
      </p:pic>
      <p:pic>
        <p:nvPicPr>
          <p:cNvPr id="12" name="Picture 11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E4A18144-C404-0646-B11D-0D1C42E5A97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3456" y="5093573"/>
            <a:ext cx="802833" cy="621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3B7C91-B071-2D44-8B26-A5568CF53D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97" y="5168243"/>
            <a:ext cx="825576" cy="847476"/>
          </a:xfrm>
          <a:prstGeom prst="rect">
            <a:avLst/>
          </a:prstGeom>
        </p:spPr>
      </p:pic>
      <p:pic>
        <p:nvPicPr>
          <p:cNvPr id="14" name="Picture 13" descr="A close up of a tire&#10;&#10;Description automatically generated with low confidence">
            <a:extLst>
              <a:ext uri="{FF2B5EF4-FFF2-40B4-BE49-F238E27FC236}">
                <a16:creationId xmlns:a16="http://schemas.microsoft.com/office/drawing/2014/main" id="{DEE62114-BF56-0442-8F3C-FBA644B056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696" y="5415618"/>
            <a:ext cx="929723" cy="92972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F9425CE-D93C-5949-868C-5B83BC40D2A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046" y="4977425"/>
            <a:ext cx="578735" cy="906717"/>
          </a:xfrm>
          <a:prstGeom prst="rect">
            <a:avLst/>
          </a:prstGeom>
        </p:spPr>
      </p:pic>
      <p:pic>
        <p:nvPicPr>
          <p:cNvPr id="16" name="Picture 15" descr="A picture containing indoor, underpants&#10;&#10;Description automatically generated">
            <a:extLst>
              <a:ext uri="{FF2B5EF4-FFF2-40B4-BE49-F238E27FC236}">
                <a16:creationId xmlns:a16="http://schemas.microsoft.com/office/drawing/2014/main" id="{A1FD3D66-3A0B-9B41-BA95-A214A7C9ECB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039" y="5575074"/>
            <a:ext cx="1180242" cy="6516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68DA22-5416-2640-97C8-7EECBE665522}"/>
              </a:ext>
            </a:extLst>
          </p:cNvPr>
          <p:cNvGrpSpPr/>
          <p:nvPr/>
        </p:nvGrpSpPr>
        <p:grpSpPr>
          <a:xfrm>
            <a:off x="1721949" y="1914344"/>
            <a:ext cx="1812473" cy="1391920"/>
            <a:chOff x="1721949" y="1914344"/>
            <a:chExt cx="1812473" cy="1391920"/>
          </a:xfrm>
          <a:solidFill>
            <a:schemeClr val="bg1"/>
          </a:solidFill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0BD4D83D-3924-7544-B948-2B132E79F245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FB79A-6432-C347-9963-437DE70DF3B9}"/>
                </a:ext>
              </a:extLst>
            </p:cNvPr>
            <p:cNvSpPr txBox="1"/>
            <p:nvPr/>
          </p:nvSpPr>
          <p:spPr>
            <a:xfrm>
              <a:off x="1840950" y="2407806"/>
              <a:ext cx="157447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Hi! I’m Olivia</a:t>
              </a:r>
            </a:p>
          </p:txBody>
        </p:sp>
      </p:grpSp>
      <p:pic>
        <p:nvPicPr>
          <p:cNvPr id="20" name="Picture 19" descr="A picture containing pinwheel, outdoor object, clipart, flag&#10;&#10;Description automatically generated">
            <a:extLst>
              <a:ext uri="{FF2B5EF4-FFF2-40B4-BE49-F238E27FC236}">
                <a16:creationId xmlns:a16="http://schemas.microsoft.com/office/drawing/2014/main" id="{D83FCEBA-9AA6-7443-8A0C-AC885872C6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53" y="440579"/>
            <a:ext cx="8245985" cy="1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28C07-BB33-D64C-9507-3DBB907D2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889" y="1111169"/>
            <a:ext cx="3265198" cy="43425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A575E7-600F-B348-999A-76D548D54E24}"/>
              </a:ext>
            </a:extLst>
          </p:cNvPr>
          <p:cNvGrpSpPr/>
          <p:nvPr/>
        </p:nvGrpSpPr>
        <p:grpSpPr>
          <a:xfrm flipH="1">
            <a:off x="6290976" y="1111169"/>
            <a:ext cx="1719025" cy="1391920"/>
            <a:chOff x="1721949" y="1914344"/>
            <a:chExt cx="1812473" cy="1391920"/>
          </a:xfrm>
          <a:solidFill>
            <a:schemeClr val="bg1"/>
          </a:solidFill>
        </p:grpSpPr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E2D26375-0D08-2B43-9EFD-1D91B4A8DA86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FBDCD5-0DE1-514E-A6C9-E503A4FC13BA}"/>
                </a:ext>
              </a:extLst>
            </p:cNvPr>
            <p:cNvSpPr txBox="1"/>
            <p:nvPr/>
          </p:nvSpPr>
          <p:spPr>
            <a:xfrm>
              <a:off x="2177767" y="2425638"/>
              <a:ext cx="88197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Oh no!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E2264-4B4B-6542-B542-AED35CD87A5C}"/>
              </a:ext>
            </a:extLst>
          </p:cNvPr>
          <p:cNvGrpSpPr/>
          <p:nvPr/>
        </p:nvGrpSpPr>
        <p:grpSpPr>
          <a:xfrm>
            <a:off x="1002939" y="2583691"/>
            <a:ext cx="1652662" cy="1391920"/>
            <a:chOff x="1721949" y="1914344"/>
            <a:chExt cx="1812473" cy="1391920"/>
          </a:xfrm>
          <a:solidFill>
            <a:schemeClr val="bg1"/>
          </a:solidFill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87FCB82B-6275-184D-9B3A-3653D3A77227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23B994-D116-5444-9A91-7976D3510AE2}"/>
                </a:ext>
              </a:extLst>
            </p:cNvPr>
            <p:cNvSpPr txBox="1"/>
            <p:nvPr/>
          </p:nvSpPr>
          <p:spPr>
            <a:xfrm>
              <a:off x="1995904" y="2287138"/>
              <a:ext cx="126456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This cake </a:t>
              </a:r>
            </a:p>
            <a:p>
              <a:r>
                <a:rPr lang="en-US" dirty="0"/>
                <a:t>isn’t good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58B146-104A-0545-8B3D-BAD84880BC7B}"/>
              </a:ext>
            </a:extLst>
          </p:cNvPr>
          <p:cNvGrpSpPr/>
          <p:nvPr/>
        </p:nvGrpSpPr>
        <p:grpSpPr>
          <a:xfrm flipH="1">
            <a:off x="6464597" y="3923819"/>
            <a:ext cx="1719026" cy="1391920"/>
            <a:chOff x="1721949" y="1914344"/>
            <a:chExt cx="1812473" cy="1391920"/>
          </a:xfrm>
          <a:solidFill>
            <a:schemeClr val="bg1"/>
          </a:solidFill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F9BBD09B-1FFC-1945-8D33-1B3D0954924B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F27770-F3B1-6249-8A23-A0B4E11C1F01}"/>
                </a:ext>
              </a:extLst>
            </p:cNvPr>
            <p:cNvSpPr txBox="1"/>
            <p:nvPr/>
          </p:nvSpPr>
          <p:spPr>
            <a:xfrm>
              <a:off x="1896742" y="2148639"/>
              <a:ext cx="14978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Maybe my </a:t>
              </a:r>
            </a:p>
            <a:p>
              <a:pPr algn="ctr"/>
              <a:r>
                <a:rPr lang="en-US" dirty="0"/>
                <a:t>friends </a:t>
              </a:r>
            </a:p>
            <a:p>
              <a:pPr algn="ctr"/>
              <a:r>
                <a:rPr lang="en-US" dirty="0"/>
                <a:t>can help 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9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5972A27-63CF-AE4F-95A5-F5FDE40D9754}"/>
              </a:ext>
            </a:extLst>
          </p:cNvPr>
          <p:cNvSpPr/>
          <p:nvPr/>
        </p:nvSpPr>
        <p:spPr>
          <a:xfrm>
            <a:off x="755650" y="765175"/>
            <a:ext cx="1956163" cy="1998143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5EE75C-D332-8B45-A57B-0B06C0F5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9" t="-11209" r="-11939"/>
          <a:stretch/>
        </p:blipFill>
        <p:spPr>
          <a:xfrm>
            <a:off x="755651" y="811476"/>
            <a:ext cx="1956162" cy="1947222"/>
          </a:xfrm>
          <a:prstGeom prst="ellipse">
            <a:avLst/>
          </a:prstGeom>
        </p:spPr>
      </p:pic>
      <p:pic>
        <p:nvPicPr>
          <p:cNvPr id="15" name="Picture 1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51291034-1CBE-E94D-862F-78C6055D4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>
            <a:off x="1321685" y="5144821"/>
            <a:ext cx="1169043" cy="745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C9D43-FC8C-8E4F-8679-A05E02AAB9E8}"/>
              </a:ext>
            </a:extLst>
          </p:cNvPr>
          <p:cNvGrpSpPr/>
          <p:nvPr/>
        </p:nvGrpSpPr>
        <p:grpSpPr>
          <a:xfrm>
            <a:off x="1409257" y="2758697"/>
            <a:ext cx="2514562" cy="2137394"/>
            <a:chOff x="1721949" y="1914344"/>
            <a:chExt cx="1812473" cy="1391920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3D75ABC3-E953-2941-9237-AE30B129CBCF}"/>
                </a:ext>
              </a:extLst>
            </p:cNvPr>
            <p:cNvSpPr/>
            <p:nvPr/>
          </p:nvSpPr>
          <p:spPr>
            <a:xfrm>
              <a:off x="1721949" y="1914344"/>
              <a:ext cx="1812473" cy="1391920"/>
            </a:xfrm>
            <a:prstGeom prst="wedgeEllipseCallou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F4FD9-E7D1-AA42-ACD4-0857EF4D35A5}"/>
                </a:ext>
              </a:extLst>
            </p:cNvPr>
            <p:cNvSpPr txBox="1"/>
            <p:nvPr/>
          </p:nvSpPr>
          <p:spPr>
            <a:xfrm>
              <a:off x="1848973" y="2386201"/>
              <a:ext cx="1558425" cy="407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Hello Sam. </a:t>
              </a:r>
            </a:p>
            <a:p>
              <a:pPr algn="ctr"/>
              <a:r>
                <a:rPr lang="en-GB" dirty="0"/>
                <a:t>I need your help, now!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1A58E-2AA8-D548-9A56-85B30AC782D5}"/>
              </a:ext>
            </a:extLst>
          </p:cNvPr>
          <p:cNvSpPr/>
          <p:nvPr/>
        </p:nvSpPr>
        <p:spPr>
          <a:xfrm>
            <a:off x="4470933" y="425370"/>
            <a:ext cx="182090" cy="5975430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F04FF-B752-D045-AADD-819BA06946CD}"/>
              </a:ext>
            </a:extLst>
          </p:cNvPr>
          <p:cNvSpPr/>
          <p:nvPr/>
        </p:nvSpPr>
        <p:spPr>
          <a:xfrm>
            <a:off x="5964067" y="3601610"/>
            <a:ext cx="2393550" cy="2444916"/>
          </a:xfrm>
          <a:prstGeom prst="ellipse">
            <a:avLst/>
          </a:prstGeom>
          <a:solidFill>
            <a:srgbClr val="EDBCD9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DF759E-12E1-3C4B-8DED-DD10E33961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31" t="-8256" r="-19031"/>
          <a:stretch/>
        </p:blipFill>
        <p:spPr>
          <a:xfrm>
            <a:off x="5964066" y="3601611"/>
            <a:ext cx="2393551" cy="2444915"/>
          </a:xfrm>
          <a:prstGeom prst="ellipse">
            <a:avLst/>
          </a:prstGeom>
        </p:spPr>
      </p:pic>
      <p:pic>
        <p:nvPicPr>
          <p:cNvPr id="25" name="Picture 24" descr="A picture containing electronics, iPod, cellphone&#10;&#10;Description automatically generated">
            <a:extLst>
              <a:ext uri="{FF2B5EF4-FFF2-40B4-BE49-F238E27FC236}">
                <a16:creationId xmlns:a16="http://schemas.microsoft.com/office/drawing/2014/main" id="{E8889A0A-2E6D-4947-B58F-2282CA1F9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04" flipH="1">
            <a:off x="6967505" y="2883495"/>
            <a:ext cx="1169043" cy="745786"/>
          </a:xfrm>
          <a:prstGeom prst="rect">
            <a:avLst/>
          </a:prstGeom>
        </p:spPr>
      </p:pic>
      <p:sp>
        <p:nvSpPr>
          <p:cNvPr id="27" name="shopping bubble">
            <a:extLst>
              <a:ext uri="{FF2B5EF4-FFF2-40B4-BE49-F238E27FC236}">
                <a16:creationId xmlns:a16="http://schemas.microsoft.com/office/drawing/2014/main" id="{42763451-635F-1B46-9B14-419EB2500F19}"/>
              </a:ext>
            </a:extLst>
          </p:cNvPr>
          <p:cNvSpPr/>
          <p:nvPr/>
        </p:nvSpPr>
        <p:spPr>
          <a:xfrm flipH="1">
            <a:off x="5623236" y="758170"/>
            <a:ext cx="2393551" cy="2034535"/>
          </a:xfrm>
          <a:prstGeom prst="wedgeEllipseCallou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9257AA-2308-ED4C-8F58-A865DDEC35AB}"/>
              </a:ext>
            </a:extLst>
          </p:cNvPr>
          <p:cNvSpPr txBox="1"/>
          <p:nvPr/>
        </p:nvSpPr>
        <p:spPr>
          <a:xfrm flipH="1">
            <a:off x="5774244" y="1502686"/>
            <a:ext cx="2091534" cy="593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Sorry, I’m shopping </a:t>
            </a:r>
          </a:p>
          <a:p>
            <a:pPr algn="ctr"/>
            <a:r>
              <a:rPr lang="en-GB" dirty="0"/>
              <a:t>right now.</a:t>
            </a:r>
          </a:p>
        </p:txBody>
      </p:sp>
      <p:grpSp>
        <p:nvGrpSpPr>
          <p:cNvPr id="42" name="Typing ...">
            <a:extLst>
              <a:ext uri="{FF2B5EF4-FFF2-40B4-BE49-F238E27FC236}">
                <a16:creationId xmlns:a16="http://schemas.microsoft.com/office/drawing/2014/main" id="{B510CCC8-1B79-BA46-B2FC-DE3B06BFE975}"/>
              </a:ext>
            </a:extLst>
          </p:cNvPr>
          <p:cNvGrpSpPr/>
          <p:nvPr/>
        </p:nvGrpSpPr>
        <p:grpSpPr>
          <a:xfrm>
            <a:off x="6061368" y="1258250"/>
            <a:ext cx="1517285" cy="1082248"/>
            <a:chOff x="6128295" y="1258250"/>
            <a:chExt cx="1517285" cy="1082248"/>
          </a:xfrm>
        </p:grpSpPr>
        <p:grpSp>
          <p:nvGrpSpPr>
            <p:cNvPr id="41" name="typing">
              <a:extLst>
                <a:ext uri="{FF2B5EF4-FFF2-40B4-BE49-F238E27FC236}">
                  <a16:creationId xmlns:a16="http://schemas.microsoft.com/office/drawing/2014/main" id="{212DCCEE-6ECD-4C41-87CA-2E7826772733}"/>
                </a:ext>
              </a:extLst>
            </p:cNvPr>
            <p:cNvGrpSpPr/>
            <p:nvPr/>
          </p:nvGrpSpPr>
          <p:grpSpPr>
            <a:xfrm>
              <a:off x="6128295" y="1258250"/>
              <a:ext cx="1517285" cy="1082248"/>
              <a:chOff x="6128295" y="1258250"/>
              <a:chExt cx="1517285" cy="1082248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73391B6-9E3C-854B-AC44-1933F244A2E9}"/>
                  </a:ext>
                </a:extLst>
              </p:cNvPr>
              <p:cNvSpPr/>
              <p:nvPr/>
            </p:nvSpPr>
            <p:spPr>
              <a:xfrm flipH="1">
                <a:off x="6128295" y="1258250"/>
                <a:ext cx="1324134" cy="87075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D89CCD9-9724-8A46-99B6-98AB2A7FC7F5}"/>
                  </a:ext>
                </a:extLst>
              </p:cNvPr>
              <p:cNvSpPr/>
              <p:nvPr/>
            </p:nvSpPr>
            <p:spPr>
              <a:xfrm flipH="1">
                <a:off x="7271745" y="1938985"/>
                <a:ext cx="263224" cy="2548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7BD124B-26FF-AE42-866B-C1CF65F35D92}"/>
                  </a:ext>
                </a:extLst>
              </p:cNvPr>
              <p:cNvSpPr/>
              <p:nvPr/>
            </p:nvSpPr>
            <p:spPr>
              <a:xfrm flipH="1">
                <a:off x="7494116" y="2193846"/>
                <a:ext cx="151464" cy="146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EA2146A-5A44-5643-8C51-8EA70A099161}"/>
                </a:ext>
              </a:extLst>
            </p:cNvPr>
            <p:cNvSpPr/>
            <p:nvPr/>
          </p:nvSpPr>
          <p:spPr>
            <a:xfrm flipH="1">
              <a:off x="7003574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231E67-C6F3-0847-BCDA-8653BD2B1199}"/>
                </a:ext>
              </a:extLst>
            </p:cNvPr>
            <p:cNvSpPr/>
            <p:nvPr/>
          </p:nvSpPr>
          <p:spPr>
            <a:xfrm flipH="1">
              <a:off x="6694378" y="1620300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8CD70D-1FAC-3E4D-9611-F7A72B9964F0}"/>
                </a:ext>
              </a:extLst>
            </p:cNvPr>
            <p:cNvSpPr/>
            <p:nvPr/>
          </p:nvSpPr>
          <p:spPr>
            <a:xfrm flipH="1">
              <a:off x="6385180" y="1610987"/>
              <a:ext cx="151464" cy="1466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62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</TotalTime>
  <Words>748</Words>
  <Application>Microsoft Macintosh PowerPoint</Application>
  <PresentationFormat>On-screen Show (4:3)</PresentationFormat>
  <Paragraphs>148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Twinkl</vt:lpstr>
      <vt:lpstr>Arial</vt:lpstr>
      <vt:lpstr>Twinkl SemiBold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Office</dc:creator>
  <cp:lastModifiedBy>T Office</cp:lastModifiedBy>
  <cp:revision>18</cp:revision>
  <dcterms:created xsi:type="dcterms:W3CDTF">2021-11-22T09:12:07Z</dcterms:created>
  <dcterms:modified xsi:type="dcterms:W3CDTF">2021-11-29T09:14:53Z</dcterms:modified>
</cp:coreProperties>
</file>