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7" r:id="rId2"/>
    <p:sldId id="258" r:id="rId3"/>
    <p:sldId id="264" r:id="rId4"/>
    <p:sldId id="278" r:id="rId5"/>
    <p:sldId id="279" r:id="rId6"/>
    <p:sldId id="280" r:id="rId7"/>
    <p:sldId id="281" r:id="rId8"/>
    <p:sldId id="283" r:id="rId9"/>
    <p:sldId id="284" r:id="rId10"/>
    <p:sldId id="285" r:id="rId11"/>
    <p:sldId id="287" r:id="rId12"/>
    <p:sldId id="286"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
      <p:font typeface="Twinkl" panose="02000000000000000000"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675B"/>
    <a:srgbClr val="00453A"/>
    <a:srgbClr val="008276"/>
    <a:srgbClr val="00A090"/>
    <a:srgbClr val="96D5CB"/>
    <a:srgbClr val="C5FFF9"/>
    <a:srgbClr val="196A5E"/>
    <a:srgbClr val="126457"/>
    <a:srgbClr val="00DEC9"/>
    <a:srgbClr val="00C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3" d="100"/>
          <a:sy n="83" d="100"/>
        </p:scale>
        <p:origin x="1406"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m/"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m/"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75260" y="6080415"/>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C79AD8C8-B529-413F-9A31-BBFF0EADFC44}"/>
              </a:ext>
            </a:extLst>
          </p:cNvPr>
          <p:cNvSpPr/>
          <p:nvPr userDrawn="1"/>
        </p:nvSpPr>
        <p:spPr>
          <a:xfrm>
            <a:off x="175260" y="6080415"/>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497AA33-DC15-4060-ABFA-01C7E6147ADC}"/>
              </a:ext>
            </a:extLst>
          </p:cNvPr>
          <p:cNvSpPr/>
          <p:nvPr/>
        </p:nvSpPr>
        <p:spPr>
          <a:xfrm>
            <a:off x="690341" y="1982991"/>
            <a:ext cx="7763318" cy="2748253"/>
          </a:xfrm>
          <a:prstGeom prst="rect">
            <a:avLst/>
          </a:prstGeom>
        </p:spPr>
        <p:txBody>
          <a:bodyPr wrap="square" lIns="0" tIns="0" rIns="0" bIns="0">
            <a:spAutoFit/>
          </a:bodyPr>
          <a:lstStyle/>
          <a:p>
            <a:pPr>
              <a:lnSpc>
                <a:spcPct val="120000"/>
              </a:lnSpc>
              <a:spcAft>
                <a:spcPts val="1200"/>
              </a:spcAft>
            </a:pPr>
            <a:r>
              <a:rPr lang="en-GB" sz="1900" dirty="0"/>
              <a:t>One night, many years later, I was having dinner with a friend and he mentioned ghosts, so I told him the story of the Roman soldier. </a:t>
            </a:r>
          </a:p>
          <a:p>
            <a:pPr>
              <a:lnSpc>
                <a:spcPct val="120000"/>
              </a:lnSpc>
              <a:spcAft>
                <a:spcPts val="1200"/>
              </a:spcAft>
            </a:pPr>
            <a:r>
              <a:rPr lang="en-GB" sz="1900" dirty="0"/>
              <a:t>“Where did this happen?” he asked me. I told him. “Well, that explains it!” he said. “Many years ago there was a Roman road that ran through that village - and that house.” </a:t>
            </a:r>
          </a:p>
          <a:p>
            <a:pPr>
              <a:lnSpc>
                <a:spcPct val="120000"/>
              </a:lnSpc>
              <a:spcAft>
                <a:spcPts val="1200"/>
              </a:spcAft>
            </a:pPr>
            <a:r>
              <a:rPr lang="en-GB" sz="1900" dirty="0"/>
              <a:t>I was stunned. “I guess that the Roman soldier still walks the same road...” I said. </a:t>
            </a:r>
          </a:p>
        </p:txBody>
      </p:sp>
      <p:grpSp>
        <p:nvGrpSpPr>
          <p:cNvPr id="2" name="Group 1">
            <a:extLst>
              <a:ext uri="{FF2B5EF4-FFF2-40B4-BE49-F238E27FC236}">
                <a16:creationId xmlns:a16="http://schemas.microsoft.com/office/drawing/2014/main" id="{5E9FD4DD-BD17-42BB-83EB-B8D7F1F754A7}"/>
              </a:ext>
            </a:extLst>
          </p:cNvPr>
          <p:cNvGrpSpPr/>
          <p:nvPr/>
        </p:nvGrpSpPr>
        <p:grpSpPr>
          <a:xfrm>
            <a:off x="0" y="640772"/>
            <a:ext cx="8584088" cy="1009411"/>
            <a:chOff x="0" y="640772"/>
            <a:chExt cx="8584088" cy="1009411"/>
          </a:xfrm>
        </p:grpSpPr>
        <p:sp>
          <p:nvSpPr>
            <p:cNvPr id="16" name="Freeform: Shape 15">
              <a:extLst>
                <a:ext uri="{FF2B5EF4-FFF2-40B4-BE49-F238E27FC236}">
                  <a16:creationId xmlns:a16="http://schemas.microsoft.com/office/drawing/2014/main" id="{9C0FFFE0-B2DB-49D8-B7E1-3AEA503C8297}"/>
                </a:ext>
              </a:extLst>
            </p:cNvPr>
            <p:cNvSpPr/>
            <p:nvPr/>
          </p:nvSpPr>
          <p:spPr>
            <a:xfrm>
              <a:off x="151068"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CC35B89-5384-499B-8ABE-8BF0EEEB513B}"/>
                </a:ext>
              </a:extLst>
            </p:cNvPr>
            <p:cNvSpPr/>
            <p:nvPr/>
          </p:nvSpPr>
          <p:spPr>
            <a:xfrm>
              <a:off x="0"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F381B02-919D-40E3-8DAA-E9ED453F741A}"/>
                </a:ext>
              </a:extLst>
            </p:cNvPr>
            <p:cNvSpPr/>
            <p:nvPr/>
          </p:nvSpPr>
          <p:spPr>
            <a:xfrm>
              <a:off x="1826782"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EDD9D45F-FFF0-4F2E-9BDB-57EAE4C25B17}"/>
                </a:ext>
              </a:extLst>
            </p:cNvPr>
            <p:cNvSpPr/>
            <p:nvPr/>
          </p:nvSpPr>
          <p:spPr>
            <a:xfrm>
              <a:off x="1675714"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B048FE3-027B-440C-A466-B38E9436ED16}"/>
                </a:ext>
              </a:extLst>
            </p:cNvPr>
            <p:cNvSpPr/>
            <p:nvPr/>
          </p:nvSpPr>
          <p:spPr>
            <a:xfrm>
              <a:off x="3575157"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3C881A12-597F-4EE2-BE0F-4BA4F0BD2A8B}"/>
                </a:ext>
              </a:extLst>
            </p:cNvPr>
            <p:cNvSpPr/>
            <p:nvPr/>
          </p:nvSpPr>
          <p:spPr>
            <a:xfrm>
              <a:off x="3424089"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1274F61-C4ED-480F-8F52-684FC63EE08E}"/>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21EC74F-DBBD-4621-BDB3-31383C1D8CDD}"/>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20">
              <a:extLst>
                <a:ext uri="{FF2B5EF4-FFF2-40B4-BE49-F238E27FC236}">
                  <a16:creationId xmlns:a16="http://schemas.microsoft.com/office/drawing/2014/main" id="{999EA77A-83C2-4D8A-B769-9EE015FB15F3}"/>
                </a:ext>
              </a:extLst>
            </p:cNvPr>
            <p:cNvSpPr txBox="1">
              <a:spLocks/>
            </p:cNvSpPr>
            <p:nvPr/>
          </p:nvSpPr>
          <p:spPr>
            <a:xfrm>
              <a:off x="191708" y="830693"/>
              <a:ext cx="8061041"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The Soldier Who Still Walks the Road</a:t>
              </a:r>
            </a:p>
          </p:txBody>
        </p:sp>
      </p:grpSp>
      <p:sp useBgFill="1">
        <p:nvSpPr>
          <p:cNvPr id="4" name="Rectangle 3">
            <a:extLst>
              <a:ext uri="{FF2B5EF4-FFF2-40B4-BE49-F238E27FC236}">
                <a16:creationId xmlns:a16="http://schemas.microsoft.com/office/drawing/2014/main" id="{CAF850E3-91B5-4790-AD32-768ED262A5A2}"/>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B2F65F-7C8D-4D6D-B3AA-DDD054BD264F}"/>
              </a:ext>
            </a:extLst>
          </p:cNvPr>
          <p:cNvGrpSpPr/>
          <p:nvPr/>
        </p:nvGrpSpPr>
        <p:grpSpPr>
          <a:xfrm>
            <a:off x="0" y="556952"/>
            <a:ext cx="6111240" cy="1202271"/>
            <a:chOff x="0" y="556952"/>
            <a:chExt cx="6111240" cy="1202271"/>
          </a:xfrm>
        </p:grpSpPr>
        <p:grpSp>
          <p:nvGrpSpPr>
            <p:cNvPr id="3" name="Group 2">
              <a:extLst>
                <a:ext uri="{FF2B5EF4-FFF2-40B4-BE49-F238E27FC236}">
                  <a16:creationId xmlns:a16="http://schemas.microsoft.com/office/drawing/2014/main" id="{A8F6ABE3-2AB1-4FB1-BF6E-4777DB7D1D02}"/>
                </a:ext>
              </a:extLst>
            </p:cNvPr>
            <p:cNvGrpSpPr/>
            <p:nvPr/>
          </p:nvGrpSpPr>
          <p:grpSpPr>
            <a:xfrm>
              <a:off x="0" y="556952"/>
              <a:ext cx="6111240" cy="1202271"/>
              <a:chOff x="0" y="556952"/>
              <a:chExt cx="6111240" cy="1202271"/>
            </a:xfrm>
          </p:grpSpPr>
          <p:grpSp>
            <p:nvGrpSpPr>
              <p:cNvPr id="23" name="Group 22">
                <a:extLst>
                  <a:ext uri="{FF2B5EF4-FFF2-40B4-BE49-F238E27FC236}">
                    <a16:creationId xmlns:a16="http://schemas.microsoft.com/office/drawing/2014/main" id="{5F3FE57B-2F7E-4A15-B420-065FCEB3D34B}"/>
                  </a:ext>
                </a:extLst>
              </p:cNvPr>
              <p:cNvGrpSpPr/>
              <p:nvPr/>
            </p:nvGrpSpPr>
            <p:grpSpPr>
              <a:xfrm>
                <a:off x="0" y="556952"/>
                <a:ext cx="4243387" cy="1202271"/>
                <a:chOff x="5021396" y="640772"/>
                <a:chExt cx="3562692" cy="1009411"/>
              </a:xfrm>
            </p:grpSpPr>
            <p:sp>
              <p:nvSpPr>
                <p:cNvPr id="24" name="Freeform: Shape 23">
                  <a:extLst>
                    <a:ext uri="{FF2B5EF4-FFF2-40B4-BE49-F238E27FC236}">
                      <a16:creationId xmlns:a16="http://schemas.microsoft.com/office/drawing/2014/main" id="{785DC407-F5B6-4C8A-A352-8CB0A0674D8D}"/>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E35CE67-51D8-4C23-A356-53B9B5A4B099}"/>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E606B8FF-30B2-4A4F-90EA-9A063007753F}"/>
                  </a:ext>
                </a:extLst>
              </p:cNvPr>
              <p:cNvGrpSpPr/>
              <p:nvPr/>
            </p:nvGrpSpPr>
            <p:grpSpPr>
              <a:xfrm>
                <a:off x="1867853" y="556952"/>
                <a:ext cx="4243387" cy="1202271"/>
                <a:chOff x="5021396" y="640772"/>
                <a:chExt cx="3562692" cy="1009411"/>
              </a:xfrm>
            </p:grpSpPr>
            <p:sp>
              <p:nvSpPr>
                <p:cNvPr id="21" name="Freeform: Shape 20">
                  <a:extLst>
                    <a:ext uri="{FF2B5EF4-FFF2-40B4-BE49-F238E27FC236}">
                      <a16:creationId xmlns:a16="http://schemas.microsoft.com/office/drawing/2014/main" id="{8A02EF81-7AA2-4056-B69E-830AD6B7083F}"/>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5BB90643-A558-4A40-A116-208604601B25}"/>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Title 20">
              <a:extLst>
                <a:ext uri="{FF2B5EF4-FFF2-40B4-BE49-F238E27FC236}">
                  <a16:creationId xmlns:a16="http://schemas.microsoft.com/office/drawing/2014/main" id="{999EA77A-83C2-4D8A-B769-9EE015FB15F3}"/>
                </a:ext>
              </a:extLst>
            </p:cNvPr>
            <p:cNvSpPr txBox="1">
              <a:spLocks/>
            </p:cNvSpPr>
            <p:nvPr/>
          </p:nvSpPr>
          <p:spPr>
            <a:xfrm>
              <a:off x="262241" y="803418"/>
              <a:ext cx="5348127"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Were your predictions </a:t>
              </a:r>
              <a:br>
                <a:rPr lang="en-GB" sz="3300" dirty="0">
                  <a:solidFill>
                    <a:schemeClr val="bg1"/>
                  </a:solidFill>
                  <a:latin typeface="+mn-lt"/>
                </a:rPr>
              </a:br>
              <a:r>
                <a:rPr lang="en-GB" sz="3300" dirty="0">
                  <a:solidFill>
                    <a:schemeClr val="bg1"/>
                  </a:solidFill>
                  <a:latin typeface="+mn-lt"/>
                </a:rPr>
                <a:t>about the story correct?</a:t>
              </a:r>
            </a:p>
          </p:txBody>
        </p:sp>
      </p:grpSp>
      <p:sp useBgFill="1">
        <p:nvSpPr>
          <p:cNvPr id="11" name="Rectangle 10">
            <a:extLst>
              <a:ext uri="{FF2B5EF4-FFF2-40B4-BE49-F238E27FC236}">
                <a16:creationId xmlns:a16="http://schemas.microsoft.com/office/drawing/2014/main" id="{43766FA7-BFD2-43D1-B943-FFD812F6417C}"/>
              </a:ext>
            </a:extLst>
          </p:cNvPr>
          <p:cNvSpPr/>
          <p:nvPr/>
        </p:nvSpPr>
        <p:spPr>
          <a:xfrm>
            <a:off x="151068" y="5080000"/>
            <a:ext cx="8688132" cy="154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36E4D7B-973D-4DFC-A363-68B84EA34E0B}"/>
              </a:ext>
            </a:extLst>
          </p:cNvPr>
          <p:cNvGrpSpPr/>
          <p:nvPr/>
        </p:nvGrpSpPr>
        <p:grpSpPr>
          <a:xfrm>
            <a:off x="1735924" y="1972634"/>
            <a:ext cx="5672152" cy="3488217"/>
            <a:chOff x="1735925" y="1922161"/>
            <a:chExt cx="5672152" cy="3488217"/>
          </a:xfrm>
        </p:grpSpPr>
        <p:sp>
          <p:nvSpPr>
            <p:cNvPr id="12" name="Title 20">
              <a:extLst>
                <a:ext uri="{FF2B5EF4-FFF2-40B4-BE49-F238E27FC236}">
                  <a16:creationId xmlns:a16="http://schemas.microsoft.com/office/drawing/2014/main" id="{81112AA9-0D8D-453E-82E5-0A68E64CA61C}"/>
                </a:ext>
              </a:extLst>
            </p:cNvPr>
            <p:cNvSpPr txBox="1">
              <a:spLocks/>
            </p:cNvSpPr>
            <p:nvPr/>
          </p:nvSpPr>
          <p:spPr>
            <a:xfrm>
              <a:off x="3414975" y="1922161"/>
              <a:ext cx="2314050" cy="348821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0000" dirty="0">
                  <a:solidFill>
                    <a:srgbClr val="00453A"/>
                  </a:solidFill>
                  <a:latin typeface="+mn-lt"/>
                </a:rPr>
                <a:t>?</a:t>
              </a:r>
            </a:p>
          </p:txBody>
        </p:sp>
        <p:sp>
          <p:nvSpPr>
            <p:cNvPr id="13" name="Title 20">
              <a:extLst>
                <a:ext uri="{FF2B5EF4-FFF2-40B4-BE49-F238E27FC236}">
                  <a16:creationId xmlns:a16="http://schemas.microsoft.com/office/drawing/2014/main" id="{E45DFBFE-077A-4D91-B705-32F48FEFEB65}"/>
                </a:ext>
              </a:extLst>
            </p:cNvPr>
            <p:cNvSpPr txBox="1">
              <a:spLocks/>
            </p:cNvSpPr>
            <p:nvPr/>
          </p:nvSpPr>
          <p:spPr>
            <a:xfrm>
              <a:off x="5094027" y="1922161"/>
              <a:ext cx="2314050" cy="348821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0000" dirty="0">
                  <a:solidFill>
                    <a:srgbClr val="16675B"/>
                  </a:solidFill>
                  <a:latin typeface="+mn-lt"/>
                </a:rPr>
                <a:t>?</a:t>
              </a:r>
            </a:p>
          </p:txBody>
        </p:sp>
        <p:sp>
          <p:nvSpPr>
            <p:cNvPr id="14" name="Title 20">
              <a:extLst>
                <a:ext uri="{FF2B5EF4-FFF2-40B4-BE49-F238E27FC236}">
                  <a16:creationId xmlns:a16="http://schemas.microsoft.com/office/drawing/2014/main" id="{4E5EA67F-40CD-4078-881D-6D2120FC508D}"/>
                </a:ext>
              </a:extLst>
            </p:cNvPr>
            <p:cNvSpPr txBox="1">
              <a:spLocks/>
            </p:cNvSpPr>
            <p:nvPr/>
          </p:nvSpPr>
          <p:spPr>
            <a:xfrm>
              <a:off x="1735925" y="1922161"/>
              <a:ext cx="2314050" cy="348821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0000" dirty="0">
                  <a:solidFill>
                    <a:srgbClr val="16675B"/>
                  </a:solidFill>
                  <a:latin typeface="+mn-lt"/>
                </a:rPr>
                <a:t>?</a:t>
              </a:r>
            </a:p>
          </p:txBody>
        </p:sp>
      </p:grpSp>
    </p:spTree>
    <p:extLst>
      <p:ext uri="{BB962C8B-B14F-4D97-AF65-F5344CB8AC3E}">
        <p14:creationId xmlns:p14="http://schemas.microsoft.com/office/powerpoint/2010/main" val="312801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
            <a:extLst>
              <a:ext uri="{FF2B5EF4-FFF2-40B4-BE49-F238E27FC236}">
                <a16:creationId xmlns:a16="http://schemas.microsoft.com/office/drawing/2014/main" id="{21D1FC94-E6C9-4D61-AA9B-235637936B39}"/>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40B2F65F-7C8D-4D6D-B3AA-DDD054BD264F}"/>
              </a:ext>
            </a:extLst>
          </p:cNvPr>
          <p:cNvGrpSpPr/>
          <p:nvPr/>
        </p:nvGrpSpPr>
        <p:grpSpPr>
          <a:xfrm>
            <a:off x="-964825" y="556952"/>
            <a:ext cx="8061041" cy="1202271"/>
            <a:chOff x="-964825" y="556952"/>
            <a:chExt cx="8061041" cy="1202271"/>
          </a:xfrm>
        </p:grpSpPr>
        <p:grpSp>
          <p:nvGrpSpPr>
            <p:cNvPr id="3" name="Group 2">
              <a:extLst>
                <a:ext uri="{FF2B5EF4-FFF2-40B4-BE49-F238E27FC236}">
                  <a16:creationId xmlns:a16="http://schemas.microsoft.com/office/drawing/2014/main" id="{A8F6ABE3-2AB1-4FB1-BF6E-4777DB7D1D02}"/>
                </a:ext>
              </a:extLst>
            </p:cNvPr>
            <p:cNvGrpSpPr/>
            <p:nvPr/>
          </p:nvGrpSpPr>
          <p:grpSpPr>
            <a:xfrm>
              <a:off x="0" y="556952"/>
              <a:ext cx="6111240" cy="1202271"/>
              <a:chOff x="0" y="556952"/>
              <a:chExt cx="6111240" cy="1202271"/>
            </a:xfrm>
          </p:grpSpPr>
          <p:grpSp>
            <p:nvGrpSpPr>
              <p:cNvPr id="23" name="Group 22">
                <a:extLst>
                  <a:ext uri="{FF2B5EF4-FFF2-40B4-BE49-F238E27FC236}">
                    <a16:creationId xmlns:a16="http://schemas.microsoft.com/office/drawing/2014/main" id="{5F3FE57B-2F7E-4A15-B420-065FCEB3D34B}"/>
                  </a:ext>
                </a:extLst>
              </p:cNvPr>
              <p:cNvGrpSpPr/>
              <p:nvPr/>
            </p:nvGrpSpPr>
            <p:grpSpPr>
              <a:xfrm>
                <a:off x="0" y="556952"/>
                <a:ext cx="4243387" cy="1202271"/>
                <a:chOff x="5021396" y="640772"/>
                <a:chExt cx="3562692" cy="1009411"/>
              </a:xfrm>
            </p:grpSpPr>
            <p:sp>
              <p:nvSpPr>
                <p:cNvPr id="24" name="Freeform: Shape 23">
                  <a:extLst>
                    <a:ext uri="{FF2B5EF4-FFF2-40B4-BE49-F238E27FC236}">
                      <a16:creationId xmlns:a16="http://schemas.microsoft.com/office/drawing/2014/main" id="{785DC407-F5B6-4C8A-A352-8CB0A0674D8D}"/>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E35CE67-51D8-4C23-A356-53B9B5A4B099}"/>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E606B8FF-30B2-4A4F-90EA-9A063007753F}"/>
                  </a:ext>
                </a:extLst>
              </p:cNvPr>
              <p:cNvGrpSpPr/>
              <p:nvPr/>
            </p:nvGrpSpPr>
            <p:grpSpPr>
              <a:xfrm>
                <a:off x="1867853" y="556952"/>
                <a:ext cx="4243387" cy="1202271"/>
                <a:chOff x="5021396" y="640772"/>
                <a:chExt cx="3562692" cy="1009411"/>
              </a:xfrm>
            </p:grpSpPr>
            <p:sp>
              <p:nvSpPr>
                <p:cNvPr id="21" name="Freeform: Shape 20">
                  <a:extLst>
                    <a:ext uri="{FF2B5EF4-FFF2-40B4-BE49-F238E27FC236}">
                      <a16:creationId xmlns:a16="http://schemas.microsoft.com/office/drawing/2014/main" id="{8A02EF81-7AA2-4056-B69E-830AD6B7083F}"/>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5BB90643-A558-4A40-A116-208604601B25}"/>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Title 20">
              <a:extLst>
                <a:ext uri="{FF2B5EF4-FFF2-40B4-BE49-F238E27FC236}">
                  <a16:creationId xmlns:a16="http://schemas.microsoft.com/office/drawing/2014/main" id="{999EA77A-83C2-4D8A-B769-9EE015FB15F3}"/>
                </a:ext>
              </a:extLst>
            </p:cNvPr>
            <p:cNvSpPr txBox="1">
              <a:spLocks/>
            </p:cNvSpPr>
            <p:nvPr/>
          </p:nvSpPr>
          <p:spPr>
            <a:xfrm>
              <a:off x="-964825" y="803822"/>
              <a:ext cx="8061041"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Can you use these words </a:t>
              </a:r>
              <a:br>
                <a:rPr lang="en-GB" sz="3300" dirty="0">
                  <a:solidFill>
                    <a:schemeClr val="bg1"/>
                  </a:solidFill>
                  <a:latin typeface="+mn-lt"/>
                </a:rPr>
              </a:br>
              <a:r>
                <a:rPr lang="en-GB" sz="3300" dirty="0">
                  <a:solidFill>
                    <a:schemeClr val="bg1"/>
                  </a:solidFill>
                  <a:latin typeface="+mn-lt"/>
                </a:rPr>
                <a:t>to tell the story again?</a:t>
              </a:r>
            </a:p>
          </p:txBody>
        </p:sp>
      </p:grpSp>
      <p:graphicFrame>
        <p:nvGraphicFramePr>
          <p:cNvPr id="2" name="Table 4">
            <a:extLst>
              <a:ext uri="{FF2B5EF4-FFF2-40B4-BE49-F238E27FC236}">
                <a16:creationId xmlns:a16="http://schemas.microsoft.com/office/drawing/2014/main" id="{5E041763-C00D-4734-A840-A63778418133}"/>
              </a:ext>
            </a:extLst>
          </p:cNvPr>
          <p:cNvGraphicFramePr>
            <a:graphicFrameLocks noGrp="1"/>
          </p:cNvGraphicFramePr>
          <p:nvPr>
            <p:extLst>
              <p:ext uri="{D42A27DB-BD31-4B8C-83A1-F6EECF244321}">
                <p14:modId xmlns:p14="http://schemas.microsoft.com/office/powerpoint/2010/main" val="1759461414"/>
              </p:ext>
            </p:extLst>
          </p:nvPr>
        </p:nvGraphicFramePr>
        <p:xfrm>
          <a:off x="541479" y="1922564"/>
          <a:ext cx="8061042" cy="3625296"/>
        </p:xfrm>
        <a:graphic>
          <a:graphicData uri="http://schemas.openxmlformats.org/drawingml/2006/table">
            <a:tbl>
              <a:tblPr firstRow="1" bandRow="1">
                <a:tableStyleId>{5C22544A-7EE6-4342-B048-85BDC9FD1C3A}</a:tableStyleId>
              </a:tblPr>
              <a:tblGrid>
                <a:gridCol w="2687014">
                  <a:extLst>
                    <a:ext uri="{9D8B030D-6E8A-4147-A177-3AD203B41FA5}">
                      <a16:colId xmlns:a16="http://schemas.microsoft.com/office/drawing/2014/main" val="341036074"/>
                    </a:ext>
                  </a:extLst>
                </a:gridCol>
                <a:gridCol w="2687014">
                  <a:extLst>
                    <a:ext uri="{9D8B030D-6E8A-4147-A177-3AD203B41FA5}">
                      <a16:colId xmlns:a16="http://schemas.microsoft.com/office/drawing/2014/main" val="1741526033"/>
                    </a:ext>
                  </a:extLst>
                </a:gridCol>
                <a:gridCol w="2687014">
                  <a:extLst>
                    <a:ext uri="{9D8B030D-6E8A-4147-A177-3AD203B41FA5}">
                      <a16:colId xmlns:a16="http://schemas.microsoft.com/office/drawing/2014/main" val="3328055094"/>
                    </a:ext>
                  </a:extLst>
                </a:gridCol>
              </a:tblGrid>
              <a:tr h="698360">
                <a:tc>
                  <a:txBody>
                    <a:bodyPr/>
                    <a:lstStyle/>
                    <a:p>
                      <a:pPr algn="ctr" rtl="0"/>
                      <a:r>
                        <a:rPr lang="en-GB" sz="1600" b="1" i="0" u="none" strike="noStrike" kern="1200" dirty="0">
                          <a:solidFill>
                            <a:schemeClr val="bg1"/>
                          </a:solidFill>
                          <a:effectLst/>
                          <a:latin typeface="+mn-lt"/>
                          <a:ea typeface="+mn-ea"/>
                          <a:cs typeface="+mn-cs"/>
                        </a:rPr>
                        <a:t>true story </a:t>
                      </a:r>
                      <a:endParaRPr lang="en-GB" sz="1600" b="1" dirty="0">
                        <a:solidFill>
                          <a:schemeClr val="bg1"/>
                        </a:solidFill>
                        <a:effectLst/>
                      </a:endParaRPr>
                    </a:p>
                    <a:p>
                      <a:pPr algn="ctr" rtl="0"/>
                      <a:r>
                        <a:rPr lang="en-GB" sz="1600" b="1" i="0" u="none" strike="noStrike" kern="1200" dirty="0">
                          <a:solidFill>
                            <a:schemeClr val="bg1"/>
                          </a:solidFill>
                          <a:effectLst/>
                          <a:latin typeface="+mn-lt"/>
                          <a:ea typeface="+mn-ea"/>
                          <a:cs typeface="+mn-cs"/>
                        </a:rPr>
                        <a:t>aunt </a:t>
                      </a:r>
                      <a:endParaRPr lang="en-GB" sz="1600" b="1" dirty="0">
                        <a:solidFill>
                          <a:schemeClr val="bg1"/>
                        </a:solidFill>
                        <a:effectLst/>
                      </a:endParaRPr>
                    </a:p>
                    <a:p>
                      <a:pPr algn="ctr" rtl="0"/>
                      <a:r>
                        <a:rPr lang="en-GB" sz="1600" b="1" i="0" u="none" strike="noStrike" kern="1200" dirty="0">
                          <a:solidFill>
                            <a:schemeClr val="bg1"/>
                          </a:solidFill>
                          <a:effectLst/>
                          <a:latin typeface="+mn-lt"/>
                          <a:ea typeface="+mn-ea"/>
                          <a:cs typeface="+mn-cs"/>
                        </a:rPr>
                        <a:t>isolated house</a:t>
                      </a:r>
                      <a:endParaRPr lang="en-GB" sz="1600" b="1" dirty="0">
                        <a:solidFill>
                          <a:schemeClr val="bg1"/>
                        </a:solidFill>
                        <a:effectLst/>
                      </a:endParaRP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090"/>
                    </a:solidFill>
                  </a:tcPr>
                </a:tc>
                <a:tc>
                  <a:txBody>
                    <a:bodyPr/>
                    <a:lstStyle/>
                    <a:p>
                      <a:pPr algn="ctr" rtl="0"/>
                      <a:r>
                        <a:rPr lang="en-GB" sz="1600" b="1" i="0" u="none" strike="noStrike" kern="1200" dirty="0">
                          <a:solidFill>
                            <a:schemeClr val="bg1"/>
                          </a:solidFill>
                          <a:effectLst/>
                          <a:latin typeface="+mn-lt"/>
                          <a:ea typeface="+mn-ea"/>
                          <a:cs typeface="+mn-cs"/>
                        </a:rPr>
                        <a:t>one day </a:t>
                      </a:r>
                    </a:p>
                    <a:p>
                      <a:pPr algn="ctr" rtl="0"/>
                      <a:r>
                        <a:rPr lang="en-GB" sz="1600" b="1" i="0" u="none" strike="noStrike" kern="1200" dirty="0">
                          <a:solidFill>
                            <a:schemeClr val="bg1"/>
                          </a:solidFill>
                          <a:effectLst/>
                          <a:latin typeface="+mn-lt"/>
                          <a:ea typeface="+mn-ea"/>
                          <a:cs typeface="+mn-cs"/>
                        </a:rPr>
                        <a:t>sick </a:t>
                      </a:r>
                    </a:p>
                    <a:p>
                      <a:pPr algn="ctr" rtl="0"/>
                      <a:r>
                        <a:rPr lang="en-GB" sz="1600" b="1" i="0" u="none" strike="noStrike" kern="1200" dirty="0">
                          <a:solidFill>
                            <a:schemeClr val="bg1"/>
                          </a:solidFill>
                          <a:effectLst/>
                          <a:latin typeface="+mn-lt"/>
                          <a:ea typeface="+mn-ea"/>
                          <a:cs typeface="+mn-cs"/>
                        </a:rPr>
                        <a:t>better</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090"/>
                    </a:solidFill>
                  </a:tcPr>
                </a:tc>
                <a:tc>
                  <a:txBody>
                    <a:bodyPr/>
                    <a:lstStyle/>
                    <a:p>
                      <a:pPr algn="ctr"/>
                      <a:r>
                        <a:rPr lang="en-GB" sz="1600" b="1" dirty="0">
                          <a:solidFill>
                            <a:schemeClr val="bg1"/>
                          </a:solidFill>
                        </a:rPr>
                        <a:t>housework </a:t>
                      </a:r>
                    </a:p>
                    <a:p>
                      <a:pPr algn="ctr"/>
                      <a:r>
                        <a:rPr lang="en-GB" sz="1600" b="1" dirty="0">
                          <a:solidFill>
                            <a:schemeClr val="bg1"/>
                          </a:solidFill>
                        </a:rPr>
                        <a:t>washing-up </a:t>
                      </a:r>
                    </a:p>
                    <a:p>
                      <a:pPr algn="ctr"/>
                      <a:r>
                        <a:rPr lang="en-GB" sz="1600" b="1" dirty="0">
                          <a:solidFill>
                            <a:schemeClr val="bg1"/>
                          </a:solidFill>
                        </a:rPr>
                        <a:t>corner of my eye</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090"/>
                    </a:solidFill>
                  </a:tcPr>
                </a:tc>
                <a:extLst>
                  <a:ext uri="{0D108BD9-81ED-4DB2-BD59-A6C34878D82A}">
                    <a16:rowId xmlns:a16="http://schemas.microsoft.com/office/drawing/2014/main" val="1359920250"/>
                  </a:ext>
                </a:extLst>
              </a:tr>
              <a:tr h="698360">
                <a:tc>
                  <a:txBody>
                    <a:bodyPr/>
                    <a:lstStyle/>
                    <a:p>
                      <a:pPr algn="ctr"/>
                      <a:r>
                        <a:rPr lang="en-GB" sz="1600" b="1" dirty="0">
                          <a:solidFill>
                            <a:schemeClr val="bg1"/>
                          </a:solidFill>
                        </a:rPr>
                        <a:t>aunt’s room </a:t>
                      </a:r>
                    </a:p>
                    <a:p>
                      <a:pPr algn="ctr"/>
                      <a:r>
                        <a:rPr lang="en-GB" sz="1600" b="1" dirty="0">
                          <a:solidFill>
                            <a:schemeClr val="bg1"/>
                          </a:solidFill>
                        </a:rPr>
                        <a:t>illness</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276"/>
                    </a:solidFill>
                  </a:tcPr>
                </a:tc>
                <a:tc>
                  <a:txBody>
                    <a:bodyPr/>
                    <a:lstStyle/>
                    <a:p>
                      <a:pPr algn="ctr"/>
                      <a:r>
                        <a:rPr lang="en-GB" sz="1600" b="1" dirty="0">
                          <a:solidFill>
                            <a:schemeClr val="bg1"/>
                          </a:solidFill>
                        </a:rPr>
                        <a:t>cold </a:t>
                      </a:r>
                    </a:p>
                    <a:p>
                      <a:pPr algn="ctr"/>
                      <a:r>
                        <a:rPr lang="en-GB" sz="1600" b="1" dirty="0">
                          <a:solidFill>
                            <a:schemeClr val="bg1"/>
                          </a:solidFill>
                        </a:rPr>
                        <a:t>wall </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276"/>
                    </a:solidFill>
                  </a:tcPr>
                </a:tc>
                <a:tc>
                  <a:txBody>
                    <a:bodyPr/>
                    <a:lstStyle/>
                    <a:p>
                      <a:pPr algn="ctr"/>
                      <a:r>
                        <a:rPr lang="en-GB" sz="1600" b="1" dirty="0">
                          <a:solidFill>
                            <a:schemeClr val="bg1"/>
                          </a:solidFill>
                        </a:rPr>
                        <a:t>something incredible Roman soldier </a:t>
                      </a:r>
                    </a:p>
                    <a:p>
                      <a:pPr algn="ctr"/>
                      <a:r>
                        <a:rPr lang="en-GB" sz="1600" b="1" dirty="0">
                          <a:solidFill>
                            <a:schemeClr val="bg1"/>
                          </a:solidFill>
                        </a:rPr>
                        <a:t>sword and shield</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276"/>
                    </a:solidFill>
                  </a:tcPr>
                </a:tc>
                <a:extLst>
                  <a:ext uri="{0D108BD9-81ED-4DB2-BD59-A6C34878D82A}">
                    <a16:rowId xmlns:a16="http://schemas.microsoft.com/office/drawing/2014/main" val="2103193504"/>
                  </a:ext>
                </a:extLst>
              </a:tr>
              <a:tr h="899797">
                <a:tc>
                  <a:txBody>
                    <a:bodyPr/>
                    <a:lstStyle/>
                    <a:p>
                      <a:pPr algn="ctr"/>
                      <a:r>
                        <a:rPr lang="en-GB" sz="1600" b="1" dirty="0">
                          <a:solidFill>
                            <a:schemeClr val="bg1"/>
                          </a:solidFill>
                        </a:rPr>
                        <a:t>night </a:t>
                      </a:r>
                    </a:p>
                    <a:p>
                      <a:pPr algn="ctr"/>
                      <a:r>
                        <a:rPr lang="en-GB" sz="1600" b="1" dirty="0">
                          <a:solidFill>
                            <a:schemeClr val="bg1"/>
                          </a:solidFill>
                        </a:rPr>
                        <a:t>awake </a:t>
                      </a:r>
                    </a:p>
                    <a:p>
                      <a:pPr algn="ctr"/>
                      <a:r>
                        <a:rPr lang="en-GB" sz="1600" b="1" dirty="0">
                          <a:solidFill>
                            <a:schemeClr val="bg1"/>
                          </a:solidFill>
                        </a:rPr>
                        <a:t>clock</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A090"/>
                    </a:solidFill>
                  </a:tcPr>
                </a:tc>
                <a:tc>
                  <a:txBody>
                    <a:bodyPr/>
                    <a:lstStyle/>
                    <a:p>
                      <a:pPr algn="ctr"/>
                      <a:r>
                        <a:rPr lang="en-GB" sz="1600" b="1" dirty="0">
                          <a:solidFill>
                            <a:schemeClr val="bg1"/>
                          </a:solidFill>
                        </a:rPr>
                        <a:t>morning </a:t>
                      </a:r>
                    </a:p>
                    <a:p>
                      <a:pPr algn="ctr"/>
                      <a:r>
                        <a:rPr lang="en-GB" sz="1600" b="1" dirty="0">
                          <a:solidFill>
                            <a:schemeClr val="bg1"/>
                          </a:solidFill>
                        </a:rPr>
                        <a:t>aunt </a:t>
                      </a:r>
                    </a:p>
                    <a:p>
                      <a:pPr algn="ctr"/>
                      <a:r>
                        <a:rPr lang="en-GB" sz="1600" b="1" dirty="0">
                          <a:solidFill>
                            <a:schemeClr val="bg1"/>
                          </a:solidFill>
                        </a:rPr>
                        <a:t>don’t worry </a:t>
                      </a:r>
                    </a:p>
                    <a:p>
                      <a:pPr algn="ctr"/>
                      <a:r>
                        <a:rPr lang="en-GB" sz="1600" b="1" dirty="0">
                          <a:solidFill>
                            <a:schemeClr val="bg1"/>
                          </a:solidFill>
                        </a:rPr>
                        <a:t>path</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A090"/>
                    </a:solidFill>
                  </a:tcPr>
                </a:tc>
                <a:tc>
                  <a:txBody>
                    <a:bodyPr/>
                    <a:lstStyle/>
                    <a:p>
                      <a:pPr algn="ctr"/>
                      <a:r>
                        <a:rPr lang="en-GB" sz="1600" b="1" dirty="0">
                          <a:solidFill>
                            <a:schemeClr val="bg1"/>
                          </a:solidFill>
                        </a:rPr>
                        <a:t>three weeks </a:t>
                      </a:r>
                    </a:p>
                    <a:p>
                      <a:pPr algn="ctr"/>
                      <a:r>
                        <a:rPr lang="en-GB" sz="1600" b="1" dirty="0">
                          <a:solidFill>
                            <a:schemeClr val="bg1"/>
                          </a:solidFill>
                        </a:rPr>
                        <a:t>again </a:t>
                      </a:r>
                    </a:p>
                    <a:p>
                      <a:pPr algn="ctr"/>
                      <a:endParaRPr lang="en-GB" sz="1600" b="1" dirty="0">
                        <a:solidFill>
                          <a:schemeClr val="bg1"/>
                        </a:solidFill>
                      </a:endParaRP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A090"/>
                    </a:solidFill>
                  </a:tcPr>
                </a:tc>
                <a:extLst>
                  <a:ext uri="{0D108BD9-81ED-4DB2-BD59-A6C34878D82A}">
                    <a16:rowId xmlns:a16="http://schemas.microsoft.com/office/drawing/2014/main" val="4256545624"/>
                  </a:ext>
                </a:extLst>
              </a:tr>
              <a:tr h="698360">
                <a:tc>
                  <a:txBody>
                    <a:bodyPr/>
                    <a:lstStyle/>
                    <a:p>
                      <a:pPr algn="ctr"/>
                      <a:endParaRPr lang="en-GB" sz="2200" b="1" dirty="0"/>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276"/>
                    </a:solidFill>
                  </a:tcPr>
                </a:tc>
                <a:tc>
                  <a:txBody>
                    <a:bodyPr/>
                    <a:lstStyle/>
                    <a:p>
                      <a:pPr algn="ctr"/>
                      <a:r>
                        <a:rPr lang="en-GB" sz="1600" b="1" dirty="0">
                          <a:solidFill>
                            <a:schemeClr val="bg1"/>
                          </a:solidFill>
                        </a:rPr>
                        <a:t>stunned</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276"/>
                    </a:solidFill>
                  </a:tcPr>
                </a:tc>
                <a:tc>
                  <a:txBody>
                    <a:bodyPr/>
                    <a:lstStyle/>
                    <a:p>
                      <a:pPr algn="ctr"/>
                      <a:r>
                        <a:rPr lang="en-GB" sz="1600" b="1" dirty="0">
                          <a:solidFill>
                            <a:schemeClr val="bg1"/>
                          </a:solidFill>
                        </a:rPr>
                        <a:t>dinner </a:t>
                      </a:r>
                    </a:p>
                    <a:p>
                      <a:pPr algn="ctr"/>
                      <a:r>
                        <a:rPr lang="en-GB" sz="1600" b="1" dirty="0">
                          <a:solidFill>
                            <a:schemeClr val="bg1"/>
                          </a:solidFill>
                        </a:rPr>
                        <a:t>friend </a:t>
                      </a:r>
                    </a:p>
                    <a:p>
                      <a:pPr algn="ctr"/>
                      <a:r>
                        <a:rPr lang="en-GB" sz="1600" b="1" dirty="0">
                          <a:solidFill>
                            <a:schemeClr val="bg1"/>
                          </a:solidFill>
                        </a:rPr>
                        <a:t>ghosts</a:t>
                      </a:r>
                    </a:p>
                  </a:txBody>
                  <a:tcPr marL="113844" marR="113844" marT="56922" marB="569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276"/>
                    </a:solidFill>
                  </a:tcPr>
                </a:tc>
                <a:extLst>
                  <a:ext uri="{0D108BD9-81ED-4DB2-BD59-A6C34878D82A}">
                    <a16:rowId xmlns:a16="http://schemas.microsoft.com/office/drawing/2014/main" val="1112925476"/>
                  </a:ext>
                </a:extLst>
              </a:tr>
            </a:tbl>
          </a:graphicData>
        </a:graphic>
      </p:graphicFrame>
      <p:grpSp>
        <p:nvGrpSpPr>
          <p:cNvPr id="17" name="Group 16">
            <a:extLst>
              <a:ext uri="{FF2B5EF4-FFF2-40B4-BE49-F238E27FC236}">
                <a16:creationId xmlns:a16="http://schemas.microsoft.com/office/drawing/2014/main" id="{996F68C7-02B4-4183-BE86-7B04894232A6}"/>
              </a:ext>
            </a:extLst>
          </p:cNvPr>
          <p:cNvGrpSpPr/>
          <p:nvPr/>
        </p:nvGrpSpPr>
        <p:grpSpPr>
          <a:xfrm>
            <a:off x="2903629" y="2326640"/>
            <a:ext cx="3393440" cy="2788920"/>
            <a:chOff x="2903629" y="2326640"/>
            <a:chExt cx="3393440" cy="2788920"/>
          </a:xfrm>
        </p:grpSpPr>
        <p:cxnSp>
          <p:nvCxnSpPr>
            <p:cNvPr id="8" name="Straight Arrow Connector 7">
              <a:extLst>
                <a:ext uri="{FF2B5EF4-FFF2-40B4-BE49-F238E27FC236}">
                  <a16:creationId xmlns:a16="http://schemas.microsoft.com/office/drawing/2014/main" id="{04DDBDFA-1895-4ED7-8EC5-84EE0FE908E0}"/>
                </a:ext>
              </a:extLst>
            </p:cNvPr>
            <p:cNvCxnSpPr>
              <a:cxnSpLocks/>
            </p:cNvCxnSpPr>
            <p:nvPr/>
          </p:nvCxnSpPr>
          <p:spPr>
            <a:xfrm>
              <a:off x="2926080" y="232664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562273-C794-4F0B-A759-3B82AE7E0365}"/>
                </a:ext>
              </a:extLst>
            </p:cNvPr>
            <p:cNvCxnSpPr>
              <a:cxnSpLocks/>
            </p:cNvCxnSpPr>
            <p:nvPr/>
          </p:nvCxnSpPr>
          <p:spPr>
            <a:xfrm>
              <a:off x="5646829" y="232664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1854922-D829-4352-9D79-7C518CCD10C4}"/>
                </a:ext>
              </a:extLst>
            </p:cNvPr>
            <p:cNvCxnSpPr>
              <a:cxnSpLocks/>
            </p:cNvCxnSpPr>
            <p:nvPr/>
          </p:nvCxnSpPr>
          <p:spPr>
            <a:xfrm>
              <a:off x="6111240" y="2758440"/>
              <a:ext cx="0" cy="2819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9E66E3F-5C93-4C36-9DF0-93341EB56C1A}"/>
                </a:ext>
              </a:extLst>
            </p:cNvPr>
            <p:cNvCxnSpPr>
              <a:cxnSpLocks/>
            </p:cNvCxnSpPr>
            <p:nvPr/>
          </p:nvCxnSpPr>
          <p:spPr>
            <a:xfrm flipH="1">
              <a:off x="5646829" y="315214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250892F-D72C-4971-AE02-3B00395B723D}"/>
                </a:ext>
              </a:extLst>
            </p:cNvPr>
            <p:cNvCxnSpPr>
              <a:cxnSpLocks/>
            </p:cNvCxnSpPr>
            <p:nvPr/>
          </p:nvCxnSpPr>
          <p:spPr>
            <a:xfrm flipH="1">
              <a:off x="2903629" y="314960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E3302BC-160C-48D2-9C17-A61AC47EEB1E}"/>
                </a:ext>
              </a:extLst>
            </p:cNvPr>
            <p:cNvCxnSpPr>
              <a:cxnSpLocks/>
            </p:cNvCxnSpPr>
            <p:nvPr/>
          </p:nvCxnSpPr>
          <p:spPr>
            <a:xfrm flipH="1">
              <a:off x="5646829" y="511556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D43B466-0F62-4FC4-BFD9-B68536F5BF18}"/>
                </a:ext>
              </a:extLst>
            </p:cNvPr>
            <p:cNvCxnSpPr>
              <a:cxnSpLocks/>
            </p:cNvCxnSpPr>
            <p:nvPr/>
          </p:nvCxnSpPr>
          <p:spPr>
            <a:xfrm flipH="1">
              <a:off x="2903629" y="511556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0A00B2A-BB44-4083-A319-C36EAF9BC460}"/>
                </a:ext>
              </a:extLst>
            </p:cNvPr>
            <p:cNvCxnSpPr>
              <a:cxnSpLocks/>
            </p:cNvCxnSpPr>
            <p:nvPr/>
          </p:nvCxnSpPr>
          <p:spPr>
            <a:xfrm>
              <a:off x="2926080" y="413766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40793F-FE76-4DAE-8760-7436DB88D047}"/>
                </a:ext>
              </a:extLst>
            </p:cNvPr>
            <p:cNvCxnSpPr>
              <a:cxnSpLocks/>
            </p:cNvCxnSpPr>
            <p:nvPr/>
          </p:nvCxnSpPr>
          <p:spPr>
            <a:xfrm>
              <a:off x="5646829" y="4137660"/>
              <a:ext cx="65024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998456-D2C3-4743-A7D4-D8FE913F2CC8}"/>
                </a:ext>
              </a:extLst>
            </p:cNvPr>
            <p:cNvCxnSpPr>
              <a:cxnSpLocks/>
            </p:cNvCxnSpPr>
            <p:nvPr/>
          </p:nvCxnSpPr>
          <p:spPr>
            <a:xfrm>
              <a:off x="2926080" y="3594242"/>
              <a:ext cx="0" cy="2819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DDAA7A0-7766-4768-9DD2-8CCC617070AD}"/>
                </a:ext>
              </a:extLst>
            </p:cNvPr>
            <p:cNvCxnSpPr>
              <a:cxnSpLocks/>
            </p:cNvCxnSpPr>
            <p:nvPr/>
          </p:nvCxnSpPr>
          <p:spPr>
            <a:xfrm>
              <a:off x="6111240" y="4701682"/>
              <a:ext cx="0" cy="2819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503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3">
            <a:extLst>
              <a:ext uri="{FF2B5EF4-FFF2-40B4-BE49-F238E27FC236}">
                <a16:creationId xmlns:a16="http://schemas.microsoft.com/office/drawing/2014/main" id="{570A730A-7321-4975-B406-073632605570}"/>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2052112"/>
            <a:ext cx="7920990" cy="3081421"/>
          </a:xfrm>
          <a:prstGeom prst="rect">
            <a:avLst/>
          </a:prstGeom>
        </p:spPr>
        <p:txBody>
          <a:bodyPr wrap="square" lIns="0" tIns="0" rIns="0" bIns="0">
            <a:spAutoFit/>
          </a:bodyPr>
          <a:lstStyle/>
          <a:p>
            <a:pPr>
              <a:lnSpc>
                <a:spcPct val="120000"/>
              </a:lnSpc>
              <a:spcAft>
                <a:spcPts val="1200"/>
              </a:spcAft>
            </a:pPr>
            <a:r>
              <a:rPr lang="en-GB" b="1" dirty="0"/>
              <a:t>Ask your partner or group:</a:t>
            </a:r>
          </a:p>
          <a:p>
            <a:pPr>
              <a:lnSpc>
                <a:spcPct val="120000"/>
              </a:lnSpc>
              <a:spcAft>
                <a:spcPts val="1200"/>
              </a:spcAft>
            </a:pPr>
            <a:endParaRPr lang="en-GB" dirty="0"/>
          </a:p>
          <a:p>
            <a:pPr marL="342900" indent="-342900">
              <a:lnSpc>
                <a:spcPct val="120000"/>
              </a:lnSpc>
              <a:spcAft>
                <a:spcPts val="1200"/>
              </a:spcAft>
              <a:buAutoNum type="arabicPeriod"/>
            </a:pPr>
            <a:r>
              <a:rPr lang="en-GB" dirty="0"/>
              <a:t>If you have an Apple device, use the QR code to download the </a:t>
            </a:r>
            <a:r>
              <a:rPr lang="en-GB" dirty="0" err="1"/>
              <a:t>leARn</a:t>
            </a:r>
            <a:r>
              <a:rPr lang="en-GB" dirty="0"/>
              <a:t> and Explore app, and find the haunted house. How would you describe it?</a:t>
            </a:r>
          </a:p>
          <a:p>
            <a:pPr marL="342900" indent="-342900">
              <a:lnSpc>
                <a:spcPct val="120000"/>
              </a:lnSpc>
              <a:spcAft>
                <a:spcPts val="1200"/>
              </a:spcAft>
              <a:buAutoNum type="arabicPeriod"/>
            </a:pPr>
            <a:r>
              <a:rPr lang="en-GB" dirty="0"/>
              <a:t>Do you believe in ghosts? Why or why not?</a:t>
            </a:r>
          </a:p>
          <a:p>
            <a:pPr marL="342900" indent="-342900">
              <a:lnSpc>
                <a:spcPct val="120000"/>
              </a:lnSpc>
              <a:spcAft>
                <a:spcPts val="1200"/>
              </a:spcAft>
              <a:buAutoNum type="arabicPeriod"/>
            </a:pPr>
            <a:r>
              <a:rPr lang="en-GB" dirty="0"/>
              <a:t>What do you think ghosts look like?</a:t>
            </a:r>
          </a:p>
          <a:p>
            <a:pPr marL="342900" indent="-342900">
              <a:lnSpc>
                <a:spcPct val="120000"/>
              </a:lnSpc>
              <a:spcAft>
                <a:spcPts val="1200"/>
              </a:spcAft>
              <a:buAutoNum type="arabicPeriod"/>
            </a:pPr>
            <a:r>
              <a:rPr lang="en-GB" dirty="0"/>
              <a:t>How would you feel if you saw a ghost?</a:t>
            </a:r>
          </a:p>
        </p:txBody>
      </p:sp>
      <p:grpSp>
        <p:nvGrpSpPr>
          <p:cNvPr id="4" name="Group 3">
            <a:extLst>
              <a:ext uri="{FF2B5EF4-FFF2-40B4-BE49-F238E27FC236}">
                <a16:creationId xmlns:a16="http://schemas.microsoft.com/office/drawing/2014/main" id="{23311418-627E-4A86-942F-408FFA13E4F7}"/>
              </a:ext>
            </a:extLst>
          </p:cNvPr>
          <p:cNvGrpSpPr/>
          <p:nvPr/>
        </p:nvGrpSpPr>
        <p:grpSpPr>
          <a:xfrm>
            <a:off x="0" y="640772"/>
            <a:ext cx="3562692" cy="1009411"/>
            <a:chOff x="914400" y="1851074"/>
            <a:chExt cx="2613891" cy="903263"/>
          </a:xfrm>
        </p:grpSpPr>
        <p:sp>
          <p:nvSpPr>
            <p:cNvPr id="6" name="Freeform: Shape 5">
              <a:extLst>
                <a:ext uri="{FF2B5EF4-FFF2-40B4-BE49-F238E27FC236}">
                  <a16:creationId xmlns:a16="http://schemas.microsoft.com/office/drawing/2014/main" id="{494F1659-47EC-4088-A56F-730D766CAC38}"/>
                </a:ext>
              </a:extLst>
            </p:cNvPr>
            <p:cNvSpPr/>
            <p:nvPr/>
          </p:nvSpPr>
          <p:spPr>
            <a:xfrm>
              <a:off x="1025236" y="1913828"/>
              <a:ext cx="2503055" cy="840509"/>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Shape 1">
              <a:extLst>
                <a:ext uri="{FF2B5EF4-FFF2-40B4-BE49-F238E27FC236}">
                  <a16:creationId xmlns:a16="http://schemas.microsoft.com/office/drawing/2014/main" id="{A82D608F-C53E-4B35-A33B-9D83377E0502}"/>
                </a:ext>
              </a:extLst>
            </p:cNvPr>
            <p:cNvSpPr/>
            <p:nvPr/>
          </p:nvSpPr>
          <p:spPr>
            <a:xfrm>
              <a:off x="914400" y="1851074"/>
              <a:ext cx="2503055" cy="840509"/>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193356" y="640772"/>
            <a:ext cx="3024911" cy="994306"/>
          </a:xfrm>
        </p:spPr>
        <p:txBody>
          <a:bodyPr/>
          <a:lstStyle/>
          <a:p>
            <a:r>
              <a:rPr lang="en-GB" sz="3600" dirty="0">
                <a:solidFill>
                  <a:schemeClr val="bg1"/>
                </a:solidFill>
                <a:latin typeface="+mn-lt"/>
              </a:rPr>
              <a:t>Warmer</a:t>
            </a:r>
          </a:p>
        </p:txBody>
      </p:sp>
      <p:pic>
        <p:nvPicPr>
          <p:cNvPr id="8" name="Picture 7">
            <a:extLst>
              <a:ext uri="{FF2B5EF4-FFF2-40B4-BE49-F238E27FC236}">
                <a16:creationId xmlns:a16="http://schemas.microsoft.com/office/drawing/2014/main" id="{CA5A9D24-D528-455D-98B2-0A4063EF8DCB}"/>
              </a:ext>
            </a:extLst>
          </p:cNvPr>
          <p:cNvPicPr>
            <a:picLocks noChangeAspect="1"/>
          </p:cNvPicPr>
          <p:nvPr/>
        </p:nvPicPr>
        <p:blipFill>
          <a:blip r:embed="rId3"/>
          <a:stretch>
            <a:fillRect/>
          </a:stretch>
        </p:blipFill>
        <p:spPr>
          <a:xfrm>
            <a:off x="6611216" y="571560"/>
            <a:ext cx="1962150" cy="1943100"/>
          </a:xfrm>
          <a:prstGeom prst="rect">
            <a:avLst/>
          </a:prstGeom>
        </p:spPr>
      </p:pic>
      <p:pic>
        <p:nvPicPr>
          <p:cNvPr id="18" name="Picture 17">
            <a:extLst>
              <a:ext uri="{FF2B5EF4-FFF2-40B4-BE49-F238E27FC236}">
                <a16:creationId xmlns:a16="http://schemas.microsoft.com/office/drawing/2014/main" id="{4A4F9B8A-EEB7-4387-97F9-850F9A973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453" y="20320"/>
            <a:ext cx="5885094" cy="6858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3">
            <a:extLst>
              <a:ext uri="{FF2B5EF4-FFF2-40B4-BE49-F238E27FC236}">
                <a16:creationId xmlns:a16="http://schemas.microsoft.com/office/drawing/2014/main" id="{6E7707EA-CD42-44E8-88AD-EC94F0F114A7}"/>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23311418-627E-4A86-942F-408FFA13E4F7}"/>
              </a:ext>
            </a:extLst>
          </p:cNvPr>
          <p:cNvGrpSpPr/>
          <p:nvPr/>
        </p:nvGrpSpPr>
        <p:grpSpPr>
          <a:xfrm>
            <a:off x="0" y="640772"/>
            <a:ext cx="3562692" cy="1009411"/>
            <a:chOff x="914400" y="1851074"/>
            <a:chExt cx="2613891" cy="903263"/>
          </a:xfrm>
        </p:grpSpPr>
        <p:sp>
          <p:nvSpPr>
            <p:cNvPr id="6" name="Freeform: Shape 5">
              <a:extLst>
                <a:ext uri="{FF2B5EF4-FFF2-40B4-BE49-F238E27FC236}">
                  <a16:creationId xmlns:a16="http://schemas.microsoft.com/office/drawing/2014/main" id="{494F1659-47EC-4088-A56F-730D766CAC38}"/>
                </a:ext>
              </a:extLst>
            </p:cNvPr>
            <p:cNvSpPr/>
            <p:nvPr/>
          </p:nvSpPr>
          <p:spPr>
            <a:xfrm>
              <a:off x="1025236" y="1913828"/>
              <a:ext cx="2503055" cy="840509"/>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Shape 1">
              <a:extLst>
                <a:ext uri="{FF2B5EF4-FFF2-40B4-BE49-F238E27FC236}">
                  <a16:creationId xmlns:a16="http://schemas.microsoft.com/office/drawing/2014/main" id="{A82D608F-C53E-4B35-A33B-9D83377E0502}"/>
                </a:ext>
              </a:extLst>
            </p:cNvPr>
            <p:cNvSpPr/>
            <p:nvPr/>
          </p:nvSpPr>
          <p:spPr>
            <a:xfrm>
              <a:off x="914400" y="1851074"/>
              <a:ext cx="2503055" cy="840509"/>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191708" y="830693"/>
            <a:ext cx="2964267" cy="699697"/>
          </a:xfrm>
        </p:spPr>
        <p:txBody>
          <a:bodyPr/>
          <a:lstStyle/>
          <a:p>
            <a:r>
              <a:rPr lang="en-GB" sz="3600" dirty="0">
                <a:solidFill>
                  <a:schemeClr val="bg1"/>
                </a:solidFill>
                <a:latin typeface="+mn-lt"/>
              </a:rPr>
              <a:t>Vocabulary</a:t>
            </a:r>
          </a:p>
        </p:txBody>
      </p:sp>
      <p:grpSp>
        <p:nvGrpSpPr>
          <p:cNvPr id="32" name="Group 31">
            <a:extLst>
              <a:ext uri="{FF2B5EF4-FFF2-40B4-BE49-F238E27FC236}">
                <a16:creationId xmlns:a16="http://schemas.microsoft.com/office/drawing/2014/main" id="{403EA31F-6397-424C-A613-71A9E28C2C85}"/>
              </a:ext>
            </a:extLst>
          </p:cNvPr>
          <p:cNvGrpSpPr/>
          <p:nvPr/>
        </p:nvGrpSpPr>
        <p:grpSpPr>
          <a:xfrm>
            <a:off x="2362697" y="1928939"/>
            <a:ext cx="2050223" cy="2050223"/>
            <a:chOff x="2362697" y="1928939"/>
            <a:chExt cx="2050223" cy="2050223"/>
          </a:xfrm>
        </p:grpSpPr>
        <p:sp>
          <p:nvSpPr>
            <p:cNvPr id="22" name="Rectangle 21">
              <a:extLst>
                <a:ext uri="{FF2B5EF4-FFF2-40B4-BE49-F238E27FC236}">
                  <a16:creationId xmlns:a16="http://schemas.microsoft.com/office/drawing/2014/main" id="{96D96065-74B3-46B5-9ECE-D2D1E2C4768B}"/>
                </a:ext>
              </a:extLst>
            </p:cNvPr>
            <p:cNvSpPr/>
            <p:nvPr/>
          </p:nvSpPr>
          <p:spPr>
            <a:xfrm>
              <a:off x="2362697" y="1928939"/>
              <a:ext cx="2050223" cy="2050223"/>
            </a:xfrm>
            <a:prstGeom prst="rect">
              <a:avLst/>
            </a:prstGeom>
            <a:solidFill>
              <a:schemeClr val="bg1"/>
            </a:solidFill>
            <a:ln w="38100">
              <a:solidFill>
                <a:srgbClr val="00A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D127AD-30F0-4B72-9AAD-1A1164DAC9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21" r="21062" b="76992"/>
            <a:stretch/>
          </p:blipFill>
          <p:spPr>
            <a:xfrm>
              <a:off x="2548446" y="2035697"/>
              <a:ext cx="1678724" cy="1500535"/>
            </a:xfrm>
            <a:prstGeom prst="rect">
              <a:avLst/>
            </a:prstGeom>
          </p:spPr>
        </p:pic>
        <p:sp>
          <p:nvSpPr>
            <p:cNvPr id="18" name="Rectangle 17">
              <a:extLst>
                <a:ext uri="{FF2B5EF4-FFF2-40B4-BE49-F238E27FC236}">
                  <a16:creationId xmlns:a16="http://schemas.microsoft.com/office/drawing/2014/main" id="{B450FB7F-37C1-4B11-8A7A-2BC2F27E8CC9}"/>
                </a:ext>
              </a:extLst>
            </p:cNvPr>
            <p:cNvSpPr/>
            <p:nvPr/>
          </p:nvSpPr>
          <p:spPr>
            <a:xfrm>
              <a:off x="2362697" y="3522867"/>
              <a:ext cx="2050223" cy="456295"/>
            </a:xfrm>
            <a:prstGeom prst="rect">
              <a:avLst/>
            </a:pr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GB" b="1" dirty="0"/>
                <a:t>Stunned</a:t>
              </a:r>
            </a:p>
          </p:txBody>
        </p:sp>
      </p:grpSp>
      <p:grpSp>
        <p:nvGrpSpPr>
          <p:cNvPr id="31" name="Group 30">
            <a:extLst>
              <a:ext uri="{FF2B5EF4-FFF2-40B4-BE49-F238E27FC236}">
                <a16:creationId xmlns:a16="http://schemas.microsoft.com/office/drawing/2014/main" id="{08A215A9-D775-4EDB-812E-F228273467D5}"/>
              </a:ext>
            </a:extLst>
          </p:cNvPr>
          <p:cNvGrpSpPr/>
          <p:nvPr/>
        </p:nvGrpSpPr>
        <p:grpSpPr>
          <a:xfrm>
            <a:off x="4731082" y="1928939"/>
            <a:ext cx="2444904" cy="2050223"/>
            <a:chOff x="4731082" y="1928939"/>
            <a:chExt cx="2444904" cy="2050223"/>
          </a:xfrm>
        </p:grpSpPr>
        <p:sp>
          <p:nvSpPr>
            <p:cNvPr id="23" name="Rectangle 22">
              <a:extLst>
                <a:ext uri="{FF2B5EF4-FFF2-40B4-BE49-F238E27FC236}">
                  <a16:creationId xmlns:a16="http://schemas.microsoft.com/office/drawing/2014/main" id="{B6533869-29A0-40C1-8397-CA6863AA9597}"/>
                </a:ext>
              </a:extLst>
            </p:cNvPr>
            <p:cNvSpPr/>
            <p:nvPr/>
          </p:nvSpPr>
          <p:spPr>
            <a:xfrm>
              <a:off x="4797000" y="1928939"/>
              <a:ext cx="2050223" cy="2050223"/>
            </a:xfrm>
            <a:prstGeom prst="rect">
              <a:avLst/>
            </a:prstGeom>
            <a:solidFill>
              <a:schemeClr val="bg1"/>
            </a:solidFill>
            <a:ln w="38100">
              <a:solidFill>
                <a:srgbClr val="00A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57E53C1-4189-4623-85E7-A7EC91F8CC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1529"/>
            <a:stretch/>
          </p:blipFill>
          <p:spPr>
            <a:xfrm>
              <a:off x="4731082" y="2035698"/>
              <a:ext cx="2444904" cy="1487170"/>
            </a:xfrm>
            <a:prstGeom prst="rect">
              <a:avLst/>
            </a:prstGeom>
          </p:spPr>
        </p:pic>
        <p:sp>
          <p:nvSpPr>
            <p:cNvPr id="25" name="Rectangle 24">
              <a:extLst>
                <a:ext uri="{FF2B5EF4-FFF2-40B4-BE49-F238E27FC236}">
                  <a16:creationId xmlns:a16="http://schemas.microsoft.com/office/drawing/2014/main" id="{EF18EF44-5B8E-484C-860C-6F83973AC1F6}"/>
                </a:ext>
              </a:extLst>
            </p:cNvPr>
            <p:cNvSpPr/>
            <p:nvPr/>
          </p:nvSpPr>
          <p:spPr>
            <a:xfrm>
              <a:off x="4796999" y="3522867"/>
              <a:ext cx="2050223" cy="456295"/>
            </a:xfrm>
            <a:prstGeom prst="rect">
              <a:avLst/>
            </a:pr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GB" b="1" dirty="0"/>
                <a:t>Stare</a:t>
              </a:r>
            </a:p>
          </p:txBody>
        </p:sp>
      </p:grpSp>
      <p:grpSp>
        <p:nvGrpSpPr>
          <p:cNvPr id="34" name="Group 33">
            <a:extLst>
              <a:ext uri="{FF2B5EF4-FFF2-40B4-BE49-F238E27FC236}">
                <a16:creationId xmlns:a16="http://schemas.microsoft.com/office/drawing/2014/main" id="{D3B7B192-9ABB-4AD0-8CFD-903F1B1188A1}"/>
              </a:ext>
            </a:extLst>
          </p:cNvPr>
          <p:cNvGrpSpPr/>
          <p:nvPr/>
        </p:nvGrpSpPr>
        <p:grpSpPr>
          <a:xfrm>
            <a:off x="1091732" y="3618121"/>
            <a:ext cx="2071076" cy="2614296"/>
            <a:chOff x="1091732" y="3618121"/>
            <a:chExt cx="2071076" cy="2614296"/>
          </a:xfrm>
        </p:grpSpPr>
        <p:grpSp>
          <p:nvGrpSpPr>
            <p:cNvPr id="33" name="Group 32">
              <a:extLst>
                <a:ext uri="{FF2B5EF4-FFF2-40B4-BE49-F238E27FC236}">
                  <a16:creationId xmlns:a16="http://schemas.microsoft.com/office/drawing/2014/main" id="{5D49F444-F64E-4A0F-8298-2154F803BB28}"/>
                </a:ext>
              </a:extLst>
            </p:cNvPr>
            <p:cNvGrpSpPr/>
            <p:nvPr/>
          </p:nvGrpSpPr>
          <p:grpSpPr>
            <a:xfrm>
              <a:off x="1112585" y="3618121"/>
              <a:ext cx="2050223" cy="2614296"/>
              <a:chOff x="1112585" y="3618121"/>
              <a:chExt cx="2050223" cy="2614296"/>
            </a:xfrm>
          </p:grpSpPr>
          <p:sp>
            <p:nvSpPr>
              <p:cNvPr id="17" name="Rectangle 16">
                <a:extLst>
                  <a:ext uri="{FF2B5EF4-FFF2-40B4-BE49-F238E27FC236}">
                    <a16:creationId xmlns:a16="http://schemas.microsoft.com/office/drawing/2014/main" id="{1791298D-2874-453B-9102-DB4F578FD598}"/>
                  </a:ext>
                </a:extLst>
              </p:cNvPr>
              <p:cNvSpPr/>
              <p:nvPr/>
            </p:nvSpPr>
            <p:spPr>
              <a:xfrm>
                <a:off x="1112585" y="4182194"/>
                <a:ext cx="2050223" cy="2050223"/>
              </a:xfrm>
              <a:prstGeom prst="rect">
                <a:avLst/>
              </a:prstGeom>
              <a:solidFill>
                <a:schemeClr val="bg1"/>
              </a:solidFill>
              <a:ln w="38100">
                <a:solidFill>
                  <a:srgbClr val="00A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A3334B2-C7EE-4050-93A1-71C943C0AF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252"/>
              <a:stretch/>
            </p:blipFill>
            <p:spPr>
              <a:xfrm>
                <a:off x="1266978" y="3618121"/>
                <a:ext cx="1423277" cy="2129106"/>
              </a:xfrm>
              <a:prstGeom prst="rect">
                <a:avLst/>
              </a:prstGeom>
            </p:spPr>
          </p:pic>
        </p:grpSp>
        <p:sp>
          <p:nvSpPr>
            <p:cNvPr id="26" name="Rectangle 25">
              <a:extLst>
                <a:ext uri="{FF2B5EF4-FFF2-40B4-BE49-F238E27FC236}">
                  <a16:creationId xmlns:a16="http://schemas.microsoft.com/office/drawing/2014/main" id="{791AD01B-6FC9-4609-86DC-00C2F79614EB}"/>
                </a:ext>
              </a:extLst>
            </p:cNvPr>
            <p:cNvSpPr/>
            <p:nvPr/>
          </p:nvSpPr>
          <p:spPr>
            <a:xfrm>
              <a:off x="1091732" y="5747227"/>
              <a:ext cx="2050223" cy="456295"/>
            </a:xfrm>
            <a:prstGeom prst="rect">
              <a:avLst/>
            </a:pr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b="1" dirty="0"/>
                <a:t>Roman soldier</a:t>
              </a:r>
            </a:p>
          </p:txBody>
        </p:sp>
      </p:grpSp>
      <p:grpSp>
        <p:nvGrpSpPr>
          <p:cNvPr id="35" name="Group 34">
            <a:extLst>
              <a:ext uri="{FF2B5EF4-FFF2-40B4-BE49-F238E27FC236}">
                <a16:creationId xmlns:a16="http://schemas.microsoft.com/office/drawing/2014/main" id="{017A422F-B486-4EC5-96FA-4FE879C67941}"/>
              </a:ext>
            </a:extLst>
          </p:cNvPr>
          <p:cNvGrpSpPr/>
          <p:nvPr/>
        </p:nvGrpSpPr>
        <p:grpSpPr>
          <a:xfrm>
            <a:off x="3526034" y="4182194"/>
            <a:ext cx="2071077" cy="2050223"/>
            <a:chOff x="3526034" y="4182194"/>
            <a:chExt cx="2071077" cy="2050223"/>
          </a:xfrm>
        </p:grpSpPr>
        <p:sp>
          <p:nvSpPr>
            <p:cNvPr id="19" name="Rectangle 18">
              <a:extLst>
                <a:ext uri="{FF2B5EF4-FFF2-40B4-BE49-F238E27FC236}">
                  <a16:creationId xmlns:a16="http://schemas.microsoft.com/office/drawing/2014/main" id="{C311D424-04C5-42A8-B59F-2D6046115860}"/>
                </a:ext>
              </a:extLst>
            </p:cNvPr>
            <p:cNvSpPr/>
            <p:nvPr/>
          </p:nvSpPr>
          <p:spPr>
            <a:xfrm>
              <a:off x="3546888" y="4182194"/>
              <a:ext cx="2050223" cy="2050223"/>
            </a:xfrm>
            <a:prstGeom prst="rect">
              <a:avLst/>
            </a:prstGeom>
            <a:solidFill>
              <a:schemeClr val="bg1"/>
            </a:solidFill>
            <a:ln w="38100">
              <a:solidFill>
                <a:srgbClr val="00A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B3B35FF4-6E46-455D-B5B9-A9EC821E19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21980">
              <a:off x="3673226" y="4702515"/>
              <a:ext cx="1797546" cy="586474"/>
            </a:xfrm>
            <a:prstGeom prst="rect">
              <a:avLst/>
            </a:prstGeom>
          </p:spPr>
        </p:pic>
        <p:sp>
          <p:nvSpPr>
            <p:cNvPr id="27" name="Rectangle 26">
              <a:extLst>
                <a:ext uri="{FF2B5EF4-FFF2-40B4-BE49-F238E27FC236}">
                  <a16:creationId xmlns:a16="http://schemas.microsoft.com/office/drawing/2014/main" id="{7BCF8F28-30DD-4C4D-845C-7B405FBD796C}"/>
                </a:ext>
              </a:extLst>
            </p:cNvPr>
            <p:cNvSpPr/>
            <p:nvPr/>
          </p:nvSpPr>
          <p:spPr>
            <a:xfrm>
              <a:off x="3526034" y="5747227"/>
              <a:ext cx="2050223" cy="456295"/>
            </a:xfrm>
            <a:prstGeom prst="rect">
              <a:avLst/>
            </a:pr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b="1" dirty="0"/>
                <a:t>Sword</a:t>
              </a:r>
            </a:p>
          </p:txBody>
        </p:sp>
      </p:grpSp>
      <p:grpSp>
        <p:nvGrpSpPr>
          <p:cNvPr id="3" name="Group 2">
            <a:extLst>
              <a:ext uri="{FF2B5EF4-FFF2-40B4-BE49-F238E27FC236}">
                <a16:creationId xmlns:a16="http://schemas.microsoft.com/office/drawing/2014/main" id="{57C94689-EF53-4F6F-A2DD-3F75C3B19750}"/>
              </a:ext>
            </a:extLst>
          </p:cNvPr>
          <p:cNvGrpSpPr/>
          <p:nvPr/>
        </p:nvGrpSpPr>
        <p:grpSpPr>
          <a:xfrm>
            <a:off x="5805322" y="4042947"/>
            <a:ext cx="2258897" cy="2189470"/>
            <a:chOff x="5805322" y="4042947"/>
            <a:chExt cx="2258897" cy="2189470"/>
          </a:xfrm>
        </p:grpSpPr>
        <p:sp>
          <p:nvSpPr>
            <p:cNvPr id="20" name="Rectangle 19">
              <a:extLst>
                <a:ext uri="{FF2B5EF4-FFF2-40B4-BE49-F238E27FC236}">
                  <a16:creationId xmlns:a16="http://schemas.microsoft.com/office/drawing/2014/main" id="{C3BAABE1-E708-430E-B5EE-D7CB16783C2A}"/>
                </a:ext>
              </a:extLst>
            </p:cNvPr>
            <p:cNvSpPr/>
            <p:nvPr/>
          </p:nvSpPr>
          <p:spPr>
            <a:xfrm>
              <a:off x="5981191" y="4182194"/>
              <a:ext cx="2050223" cy="2050223"/>
            </a:xfrm>
            <a:prstGeom prst="rect">
              <a:avLst/>
            </a:prstGeom>
            <a:solidFill>
              <a:schemeClr val="bg1"/>
            </a:solidFill>
            <a:ln w="38100">
              <a:solidFill>
                <a:srgbClr val="00A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88C0DFE7-72AA-44DF-8BEA-A181ACB9298A}"/>
                </a:ext>
              </a:extLst>
            </p:cNvPr>
            <p:cNvGrpSpPr/>
            <p:nvPr/>
          </p:nvGrpSpPr>
          <p:grpSpPr>
            <a:xfrm>
              <a:off x="5805322" y="4042947"/>
              <a:ext cx="2258897" cy="2160575"/>
              <a:chOff x="5805322" y="4042947"/>
              <a:chExt cx="2258897" cy="2160575"/>
            </a:xfrm>
          </p:grpSpPr>
          <p:pic>
            <p:nvPicPr>
              <p:cNvPr id="14" name="Picture 13">
                <a:extLst>
                  <a:ext uri="{FF2B5EF4-FFF2-40B4-BE49-F238E27FC236}">
                    <a16:creationId xmlns:a16="http://schemas.microsoft.com/office/drawing/2014/main" id="{C4700E5C-9995-4313-ABBC-79146676CF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4631"/>
              <a:stretch/>
            </p:blipFill>
            <p:spPr>
              <a:xfrm>
                <a:off x="5805322" y="4042947"/>
                <a:ext cx="2258897" cy="1788513"/>
              </a:xfrm>
              <a:prstGeom prst="rect">
                <a:avLst/>
              </a:prstGeom>
            </p:spPr>
          </p:pic>
          <p:sp>
            <p:nvSpPr>
              <p:cNvPr id="28" name="Rectangle 27">
                <a:extLst>
                  <a:ext uri="{FF2B5EF4-FFF2-40B4-BE49-F238E27FC236}">
                    <a16:creationId xmlns:a16="http://schemas.microsoft.com/office/drawing/2014/main" id="{AA91C280-EF4F-4370-87DA-70CACBC1A42E}"/>
                  </a:ext>
                </a:extLst>
              </p:cNvPr>
              <p:cNvSpPr/>
              <p:nvPr/>
            </p:nvSpPr>
            <p:spPr>
              <a:xfrm>
                <a:off x="5981190" y="5747227"/>
                <a:ext cx="2050223" cy="456295"/>
              </a:xfrm>
              <a:prstGeom prst="rect">
                <a:avLst/>
              </a:pr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algn="ctr"/>
                <a:r>
                  <a:rPr lang="en-GB" b="1" dirty="0"/>
                  <a:t>Sword</a:t>
                </a:r>
              </a:p>
            </p:txBody>
          </p:sp>
        </p:grpSp>
      </p:grpSp>
    </p:spTree>
    <p:extLst>
      <p:ext uri="{BB962C8B-B14F-4D97-AF65-F5344CB8AC3E}">
        <p14:creationId xmlns:p14="http://schemas.microsoft.com/office/powerpoint/2010/main" val="34759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3311418-627E-4A86-942F-408FFA13E4F7}"/>
              </a:ext>
            </a:extLst>
          </p:cNvPr>
          <p:cNvGrpSpPr/>
          <p:nvPr/>
        </p:nvGrpSpPr>
        <p:grpSpPr>
          <a:xfrm>
            <a:off x="0" y="640772"/>
            <a:ext cx="3562692" cy="1009411"/>
            <a:chOff x="914400" y="1851074"/>
            <a:chExt cx="2613891" cy="903263"/>
          </a:xfrm>
        </p:grpSpPr>
        <p:sp>
          <p:nvSpPr>
            <p:cNvPr id="6" name="Freeform: Shape 5">
              <a:extLst>
                <a:ext uri="{FF2B5EF4-FFF2-40B4-BE49-F238E27FC236}">
                  <a16:creationId xmlns:a16="http://schemas.microsoft.com/office/drawing/2014/main" id="{494F1659-47EC-4088-A56F-730D766CAC38}"/>
                </a:ext>
              </a:extLst>
            </p:cNvPr>
            <p:cNvSpPr/>
            <p:nvPr/>
          </p:nvSpPr>
          <p:spPr>
            <a:xfrm>
              <a:off x="1025236" y="1913828"/>
              <a:ext cx="2503055" cy="840509"/>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Shape 1">
              <a:extLst>
                <a:ext uri="{FF2B5EF4-FFF2-40B4-BE49-F238E27FC236}">
                  <a16:creationId xmlns:a16="http://schemas.microsoft.com/office/drawing/2014/main" id="{A82D608F-C53E-4B35-A33B-9D83377E0502}"/>
                </a:ext>
              </a:extLst>
            </p:cNvPr>
            <p:cNvSpPr/>
            <p:nvPr/>
          </p:nvSpPr>
          <p:spPr>
            <a:xfrm>
              <a:off x="914400" y="1851074"/>
              <a:ext cx="2503055" cy="840509"/>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198955" y="675497"/>
            <a:ext cx="2984587" cy="994306"/>
          </a:xfrm>
        </p:spPr>
        <p:txBody>
          <a:bodyPr/>
          <a:lstStyle/>
          <a:p>
            <a:r>
              <a:rPr lang="en-GB" sz="3600" dirty="0">
                <a:solidFill>
                  <a:schemeClr val="bg1"/>
                </a:solidFill>
                <a:latin typeface="+mn-lt"/>
              </a:rPr>
              <a:t>Gist</a:t>
            </a:r>
          </a:p>
        </p:txBody>
      </p:sp>
      <p:sp>
        <p:nvSpPr>
          <p:cNvPr id="9" name="Rectangle 8">
            <a:extLst>
              <a:ext uri="{FF2B5EF4-FFF2-40B4-BE49-F238E27FC236}">
                <a16:creationId xmlns:a16="http://schemas.microsoft.com/office/drawing/2014/main" id="{66518C76-536D-428A-8B46-C221865D77E2}"/>
              </a:ext>
            </a:extLst>
          </p:cNvPr>
          <p:cNvSpPr/>
          <p:nvPr/>
        </p:nvSpPr>
        <p:spPr>
          <a:xfrm>
            <a:off x="755649" y="2018764"/>
            <a:ext cx="7531823" cy="2588978"/>
          </a:xfrm>
          <a:prstGeom prst="rect">
            <a:avLst/>
          </a:prstGeom>
        </p:spPr>
        <p:txBody>
          <a:bodyPr wrap="square" lIns="0" tIns="0" rIns="0" bIns="0">
            <a:spAutoFit/>
          </a:bodyPr>
          <a:lstStyle/>
          <a:p>
            <a:pPr>
              <a:lnSpc>
                <a:spcPct val="120000"/>
              </a:lnSpc>
            </a:pPr>
            <a:r>
              <a:rPr lang="en-GB" dirty="0"/>
              <a:t>The name of the story is:</a:t>
            </a:r>
          </a:p>
          <a:p>
            <a:pPr>
              <a:lnSpc>
                <a:spcPct val="120000"/>
              </a:lnSpc>
            </a:pPr>
            <a:endParaRPr lang="en-GB" dirty="0"/>
          </a:p>
          <a:p>
            <a:pPr>
              <a:lnSpc>
                <a:spcPct val="120000"/>
              </a:lnSpc>
            </a:pPr>
            <a:r>
              <a:rPr lang="en-GB" sz="3300" b="1" dirty="0">
                <a:solidFill>
                  <a:srgbClr val="126457"/>
                </a:solidFill>
              </a:rPr>
              <a:t>‘The Soldier Who Walks The Road’</a:t>
            </a:r>
          </a:p>
          <a:p>
            <a:pPr>
              <a:lnSpc>
                <a:spcPct val="120000"/>
              </a:lnSpc>
            </a:pPr>
            <a:endParaRPr lang="en-GB" dirty="0"/>
          </a:p>
          <a:p>
            <a:pPr>
              <a:lnSpc>
                <a:spcPct val="120000"/>
              </a:lnSpc>
            </a:pPr>
            <a:r>
              <a:rPr lang="en-GB" dirty="0"/>
              <a:t>What do you think happens in this story?</a:t>
            </a:r>
          </a:p>
          <a:p>
            <a:pPr>
              <a:lnSpc>
                <a:spcPct val="120000"/>
              </a:lnSpc>
            </a:pPr>
            <a:endParaRPr lang="en-GB" dirty="0"/>
          </a:p>
          <a:p>
            <a:pPr>
              <a:lnSpc>
                <a:spcPct val="120000"/>
              </a:lnSpc>
            </a:pPr>
            <a:r>
              <a:rPr lang="en-GB" dirty="0"/>
              <a:t>Make </a:t>
            </a:r>
            <a:r>
              <a:rPr lang="en-GB" b="1" dirty="0">
                <a:solidFill>
                  <a:srgbClr val="196A5E"/>
                </a:solidFill>
              </a:rPr>
              <a:t>three</a:t>
            </a:r>
            <a:r>
              <a:rPr lang="en-GB" dirty="0"/>
              <a:t> predictions, then read the story to check your predictions. </a:t>
            </a:r>
          </a:p>
        </p:txBody>
      </p:sp>
      <p:sp useBgFill="1">
        <p:nvSpPr>
          <p:cNvPr id="8" name="Rectangle 3">
            <a:extLst>
              <a:ext uri="{FF2B5EF4-FFF2-40B4-BE49-F238E27FC236}">
                <a16:creationId xmlns:a16="http://schemas.microsoft.com/office/drawing/2014/main" id="{02229001-4370-4EE5-B8B4-21331D77B14A}"/>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253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00820D3-355A-47E9-9542-13F46689B414}"/>
              </a:ext>
            </a:extLst>
          </p:cNvPr>
          <p:cNvSpPr/>
          <p:nvPr/>
        </p:nvSpPr>
        <p:spPr>
          <a:xfrm>
            <a:off x="6405341" y="2779547"/>
            <a:ext cx="1549939"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C9E9E47-828C-491A-8771-EDB5C68F5C07}"/>
              </a:ext>
            </a:extLst>
          </p:cNvPr>
          <p:cNvSpPr/>
          <p:nvPr/>
        </p:nvSpPr>
        <p:spPr>
          <a:xfrm>
            <a:off x="690341" y="3183407"/>
            <a:ext cx="1428019"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14F36A5-FA9C-4910-A3AB-1905883CB9D1}"/>
              </a:ext>
            </a:extLst>
          </p:cNvPr>
          <p:cNvSpPr/>
          <p:nvPr/>
        </p:nvSpPr>
        <p:spPr>
          <a:xfrm>
            <a:off x="2229581" y="3183407"/>
            <a:ext cx="5519959"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96D4372-9F7F-430C-9DB0-EF72CB171BD2}"/>
              </a:ext>
            </a:extLst>
          </p:cNvPr>
          <p:cNvSpPr/>
          <p:nvPr/>
        </p:nvSpPr>
        <p:spPr>
          <a:xfrm>
            <a:off x="664109" y="3686327"/>
            <a:ext cx="4235551"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497AA33-DC15-4060-ABFA-01C7E6147ADC}"/>
              </a:ext>
            </a:extLst>
          </p:cNvPr>
          <p:cNvSpPr/>
          <p:nvPr/>
        </p:nvSpPr>
        <p:spPr>
          <a:xfrm>
            <a:off x="690341" y="1912737"/>
            <a:ext cx="7763318" cy="2397388"/>
          </a:xfrm>
          <a:prstGeom prst="rect">
            <a:avLst/>
          </a:prstGeom>
        </p:spPr>
        <p:txBody>
          <a:bodyPr wrap="square" lIns="0" tIns="0" rIns="0" bIns="0">
            <a:spAutoFit/>
          </a:bodyPr>
          <a:lstStyle/>
          <a:p>
            <a:pPr>
              <a:lnSpc>
                <a:spcPct val="120000"/>
              </a:lnSpc>
              <a:spcAft>
                <a:spcPts val="1200"/>
              </a:spcAft>
            </a:pPr>
            <a:r>
              <a:rPr lang="en-GB" sz="1900" dirty="0"/>
              <a:t>Let me tell you a true story. Many years ago, I had an aunt. My aunt, who was very old, lived in an isolated house far from the town. </a:t>
            </a:r>
          </a:p>
          <a:p>
            <a:pPr>
              <a:lnSpc>
                <a:spcPct val="120000"/>
              </a:lnSpc>
              <a:spcAft>
                <a:spcPts val="1200"/>
              </a:spcAft>
            </a:pPr>
            <a:r>
              <a:rPr lang="en-GB" sz="1900" dirty="0"/>
              <a:t>One day, she became sick, so I went to stay with her while she was getting better. While I was staying there, I did all the housework. </a:t>
            </a:r>
          </a:p>
          <a:p>
            <a:pPr>
              <a:lnSpc>
                <a:spcPct val="120000"/>
              </a:lnSpc>
              <a:spcAft>
                <a:spcPts val="1200"/>
              </a:spcAft>
            </a:pPr>
            <a:r>
              <a:rPr lang="en-GB" sz="1900" dirty="0"/>
              <a:t>One night, I was doing the washing-up when I saw something move out of the corner of my eye.</a:t>
            </a:r>
          </a:p>
        </p:txBody>
      </p:sp>
      <p:grpSp>
        <p:nvGrpSpPr>
          <p:cNvPr id="20" name="Group 19">
            <a:extLst>
              <a:ext uri="{FF2B5EF4-FFF2-40B4-BE49-F238E27FC236}">
                <a16:creationId xmlns:a16="http://schemas.microsoft.com/office/drawing/2014/main" id="{6F9C4D78-AE52-48BC-8C62-6BFD864F386D}"/>
              </a:ext>
            </a:extLst>
          </p:cNvPr>
          <p:cNvGrpSpPr/>
          <p:nvPr/>
        </p:nvGrpSpPr>
        <p:grpSpPr>
          <a:xfrm>
            <a:off x="0" y="640772"/>
            <a:ext cx="8584088" cy="1009411"/>
            <a:chOff x="0" y="640772"/>
            <a:chExt cx="8584088" cy="1009411"/>
          </a:xfrm>
        </p:grpSpPr>
        <p:sp>
          <p:nvSpPr>
            <p:cNvPr id="16" name="Freeform: Shape 15">
              <a:extLst>
                <a:ext uri="{FF2B5EF4-FFF2-40B4-BE49-F238E27FC236}">
                  <a16:creationId xmlns:a16="http://schemas.microsoft.com/office/drawing/2014/main" id="{9C0FFFE0-B2DB-49D8-B7E1-3AEA503C8297}"/>
                </a:ext>
              </a:extLst>
            </p:cNvPr>
            <p:cNvSpPr/>
            <p:nvPr/>
          </p:nvSpPr>
          <p:spPr>
            <a:xfrm>
              <a:off x="151068"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CC35B89-5384-499B-8ABE-8BF0EEEB513B}"/>
                </a:ext>
              </a:extLst>
            </p:cNvPr>
            <p:cNvSpPr/>
            <p:nvPr/>
          </p:nvSpPr>
          <p:spPr>
            <a:xfrm>
              <a:off x="0"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F381B02-919D-40E3-8DAA-E9ED453F741A}"/>
                </a:ext>
              </a:extLst>
            </p:cNvPr>
            <p:cNvSpPr/>
            <p:nvPr/>
          </p:nvSpPr>
          <p:spPr>
            <a:xfrm>
              <a:off x="1826782"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EDD9D45F-FFF0-4F2E-9BDB-57EAE4C25B17}"/>
                </a:ext>
              </a:extLst>
            </p:cNvPr>
            <p:cNvSpPr/>
            <p:nvPr/>
          </p:nvSpPr>
          <p:spPr>
            <a:xfrm>
              <a:off x="1675714"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B048FE3-027B-440C-A466-B38E9436ED16}"/>
                </a:ext>
              </a:extLst>
            </p:cNvPr>
            <p:cNvSpPr/>
            <p:nvPr/>
          </p:nvSpPr>
          <p:spPr>
            <a:xfrm>
              <a:off x="3575157"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3C881A12-597F-4EE2-BE0F-4BA4F0BD2A8B}"/>
                </a:ext>
              </a:extLst>
            </p:cNvPr>
            <p:cNvSpPr/>
            <p:nvPr/>
          </p:nvSpPr>
          <p:spPr>
            <a:xfrm>
              <a:off x="3424089"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1274F61-C4ED-480F-8F52-684FC63EE08E}"/>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21EC74F-DBBD-4621-BDB3-31383C1D8CDD}"/>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20">
              <a:extLst>
                <a:ext uri="{FF2B5EF4-FFF2-40B4-BE49-F238E27FC236}">
                  <a16:creationId xmlns:a16="http://schemas.microsoft.com/office/drawing/2014/main" id="{999EA77A-83C2-4D8A-B769-9EE015FB15F3}"/>
                </a:ext>
              </a:extLst>
            </p:cNvPr>
            <p:cNvSpPr txBox="1">
              <a:spLocks/>
            </p:cNvSpPr>
            <p:nvPr/>
          </p:nvSpPr>
          <p:spPr>
            <a:xfrm>
              <a:off x="191708" y="830693"/>
              <a:ext cx="8061041"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The Soldier Who Still Walks the Road</a:t>
              </a:r>
            </a:p>
          </p:txBody>
        </p:sp>
      </p:grpSp>
      <p:sp useBgFill="1">
        <p:nvSpPr>
          <p:cNvPr id="21" name="Rectangle 3">
            <a:extLst>
              <a:ext uri="{FF2B5EF4-FFF2-40B4-BE49-F238E27FC236}">
                <a16:creationId xmlns:a16="http://schemas.microsoft.com/office/drawing/2014/main" id="{93C0A244-06F5-4232-BF67-1BF200231B6D}"/>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80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210D820-3713-40CD-9CDD-FD9A379233A2}"/>
              </a:ext>
            </a:extLst>
          </p:cNvPr>
          <p:cNvSpPr/>
          <p:nvPr/>
        </p:nvSpPr>
        <p:spPr>
          <a:xfrm>
            <a:off x="5790620" y="2048640"/>
            <a:ext cx="2278959"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CFC91EE-6E78-4E15-89A4-59E80BF4643D}"/>
              </a:ext>
            </a:extLst>
          </p:cNvPr>
          <p:cNvSpPr/>
          <p:nvPr/>
        </p:nvSpPr>
        <p:spPr>
          <a:xfrm>
            <a:off x="687302" y="2406780"/>
            <a:ext cx="7641358"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8E716CF-74B6-436E-AB7C-E7567A9E53CE}"/>
              </a:ext>
            </a:extLst>
          </p:cNvPr>
          <p:cNvSpPr/>
          <p:nvPr/>
        </p:nvSpPr>
        <p:spPr>
          <a:xfrm>
            <a:off x="687302" y="2748871"/>
            <a:ext cx="2528338"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1DAE62E-8E14-48EE-B6F1-3459386D287F}"/>
              </a:ext>
            </a:extLst>
          </p:cNvPr>
          <p:cNvSpPr/>
          <p:nvPr/>
        </p:nvSpPr>
        <p:spPr>
          <a:xfrm>
            <a:off x="687302" y="3241526"/>
            <a:ext cx="3275098" cy="245962"/>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497AA33-DC15-4060-ABFA-01C7E6147ADC}"/>
              </a:ext>
            </a:extLst>
          </p:cNvPr>
          <p:cNvSpPr/>
          <p:nvPr/>
        </p:nvSpPr>
        <p:spPr>
          <a:xfrm>
            <a:off x="690341" y="1982991"/>
            <a:ext cx="7763318" cy="1892634"/>
          </a:xfrm>
          <a:prstGeom prst="rect">
            <a:avLst/>
          </a:prstGeom>
        </p:spPr>
        <p:txBody>
          <a:bodyPr wrap="square" lIns="0" tIns="0" rIns="0" bIns="0">
            <a:spAutoFit/>
          </a:bodyPr>
          <a:lstStyle/>
          <a:p>
            <a:pPr>
              <a:lnSpc>
                <a:spcPct val="120000"/>
              </a:lnSpc>
              <a:spcAft>
                <a:spcPts val="1200"/>
              </a:spcAft>
            </a:pPr>
            <a:r>
              <a:rPr lang="en-GB" sz="1900" dirty="0"/>
              <a:t>I turned around and saw something incredible. A Roman soldier was walking through the kitchen. He was carrying a sword and shield, and looking straight ahead. </a:t>
            </a:r>
          </a:p>
          <a:p>
            <a:pPr>
              <a:lnSpc>
                <a:spcPct val="120000"/>
              </a:lnSpc>
              <a:spcAft>
                <a:spcPts val="1200"/>
              </a:spcAft>
            </a:pPr>
            <a:r>
              <a:rPr lang="en-GB" sz="1900" dirty="0"/>
              <a:t>While he was walking past me, I suddenly felt very, very cold. I simply stared at him as he disappeared into the wall.</a:t>
            </a:r>
          </a:p>
        </p:txBody>
      </p:sp>
      <p:grpSp>
        <p:nvGrpSpPr>
          <p:cNvPr id="2" name="Group 1">
            <a:extLst>
              <a:ext uri="{FF2B5EF4-FFF2-40B4-BE49-F238E27FC236}">
                <a16:creationId xmlns:a16="http://schemas.microsoft.com/office/drawing/2014/main" id="{93DFCA95-3D90-476F-A262-8BB612CF2559}"/>
              </a:ext>
            </a:extLst>
          </p:cNvPr>
          <p:cNvGrpSpPr/>
          <p:nvPr/>
        </p:nvGrpSpPr>
        <p:grpSpPr>
          <a:xfrm>
            <a:off x="0" y="640772"/>
            <a:ext cx="8584088" cy="1009411"/>
            <a:chOff x="0" y="640772"/>
            <a:chExt cx="8584088" cy="1009411"/>
          </a:xfrm>
        </p:grpSpPr>
        <p:sp>
          <p:nvSpPr>
            <p:cNvPr id="16" name="Freeform: Shape 15">
              <a:extLst>
                <a:ext uri="{FF2B5EF4-FFF2-40B4-BE49-F238E27FC236}">
                  <a16:creationId xmlns:a16="http://schemas.microsoft.com/office/drawing/2014/main" id="{9C0FFFE0-B2DB-49D8-B7E1-3AEA503C8297}"/>
                </a:ext>
              </a:extLst>
            </p:cNvPr>
            <p:cNvSpPr/>
            <p:nvPr/>
          </p:nvSpPr>
          <p:spPr>
            <a:xfrm>
              <a:off x="151068"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CC35B89-5384-499B-8ABE-8BF0EEEB513B}"/>
                </a:ext>
              </a:extLst>
            </p:cNvPr>
            <p:cNvSpPr/>
            <p:nvPr/>
          </p:nvSpPr>
          <p:spPr>
            <a:xfrm>
              <a:off x="0"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F381B02-919D-40E3-8DAA-E9ED453F741A}"/>
                </a:ext>
              </a:extLst>
            </p:cNvPr>
            <p:cNvSpPr/>
            <p:nvPr/>
          </p:nvSpPr>
          <p:spPr>
            <a:xfrm>
              <a:off x="1826782"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EDD9D45F-FFF0-4F2E-9BDB-57EAE4C25B17}"/>
                </a:ext>
              </a:extLst>
            </p:cNvPr>
            <p:cNvSpPr/>
            <p:nvPr/>
          </p:nvSpPr>
          <p:spPr>
            <a:xfrm>
              <a:off x="1675714"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B048FE3-027B-440C-A466-B38E9436ED16}"/>
                </a:ext>
              </a:extLst>
            </p:cNvPr>
            <p:cNvSpPr/>
            <p:nvPr/>
          </p:nvSpPr>
          <p:spPr>
            <a:xfrm>
              <a:off x="3575157"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3C881A12-597F-4EE2-BE0F-4BA4F0BD2A8B}"/>
                </a:ext>
              </a:extLst>
            </p:cNvPr>
            <p:cNvSpPr/>
            <p:nvPr/>
          </p:nvSpPr>
          <p:spPr>
            <a:xfrm>
              <a:off x="3424089"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1274F61-C4ED-480F-8F52-684FC63EE08E}"/>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21EC74F-DBBD-4621-BDB3-31383C1D8CDD}"/>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20">
              <a:extLst>
                <a:ext uri="{FF2B5EF4-FFF2-40B4-BE49-F238E27FC236}">
                  <a16:creationId xmlns:a16="http://schemas.microsoft.com/office/drawing/2014/main" id="{999EA77A-83C2-4D8A-B769-9EE015FB15F3}"/>
                </a:ext>
              </a:extLst>
            </p:cNvPr>
            <p:cNvSpPr txBox="1">
              <a:spLocks/>
            </p:cNvSpPr>
            <p:nvPr/>
          </p:nvSpPr>
          <p:spPr>
            <a:xfrm>
              <a:off x="191708" y="830693"/>
              <a:ext cx="8061041"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The Soldier Who Still Walks the Road</a:t>
              </a:r>
            </a:p>
          </p:txBody>
        </p:sp>
      </p:grpSp>
      <p:sp useBgFill="1">
        <p:nvSpPr>
          <p:cNvPr id="26" name="Rectangle 3">
            <a:extLst>
              <a:ext uri="{FF2B5EF4-FFF2-40B4-BE49-F238E27FC236}">
                <a16:creationId xmlns:a16="http://schemas.microsoft.com/office/drawing/2014/main" id="{B1087906-D996-4671-94A0-F24E61432587}"/>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547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210D820-3713-40CD-9CDD-FD9A379233A2}"/>
              </a:ext>
            </a:extLst>
          </p:cNvPr>
          <p:cNvSpPr/>
          <p:nvPr/>
        </p:nvSpPr>
        <p:spPr>
          <a:xfrm>
            <a:off x="3602866" y="2039403"/>
            <a:ext cx="2206808" cy="266051"/>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8D53777-2C5B-46C4-A905-A5D010E22F1D}"/>
              </a:ext>
            </a:extLst>
          </p:cNvPr>
          <p:cNvSpPr/>
          <p:nvPr/>
        </p:nvSpPr>
        <p:spPr>
          <a:xfrm>
            <a:off x="6613920" y="2039403"/>
            <a:ext cx="1638829" cy="266051"/>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6C66E62-4393-4FB7-B539-4188B2ADAA4B}"/>
              </a:ext>
            </a:extLst>
          </p:cNvPr>
          <p:cNvSpPr/>
          <p:nvPr/>
        </p:nvSpPr>
        <p:spPr>
          <a:xfrm>
            <a:off x="690342" y="2381148"/>
            <a:ext cx="648932" cy="229107"/>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AD8A8D-B245-4774-8F18-881AFC436B24}"/>
              </a:ext>
            </a:extLst>
          </p:cNvPr>
          <p:cNvSpPr/>
          <p:nvPr/>
        </p:nvSpPr>
        <p:spPr>
          <a:xfrm>
            <a:off x="2269760" y="3240130"/>
            <a:ext cx="5645804" cy="266051"/>
          </a:xfrm>
          <a:prstGeom prst="rect">
            <a:avLst/>
          </a:prstGeom>
          <a:solidFill>
            <a:srgbClr val="96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497AA33-DC15-4060-ABFA-01C7E6147ADC}"/>
              </a:ext>
            </a:extLst>
          </p:cNvPr>
          <p:cNvSpPr/>
          <p:nvPr/>
        </p:nvSpPr>
        <p:spPr>
          <a:xfrm>
            <a:off x="690341" y="1982991"/>
            <a:ext cx="7763318" cy="1541769"/>
          </a:xfrm>
          <a:prstGeom prst="rect">
            <a:avLst/>
          </a:prstGeom>
        </p:spPr>
        <p:txBody>
          <a:bodyPr wrap="square" lIns="0" tIns="0" rIns="0" bIns="0">
            <a:spAutoFit/>
          </a:bodyPr>
          <a:lstStyle/>
          <a:p>
            <a:pPr>
              <a:lnSpc>
                <a:spcPct val="120000"/>
              </a:lnSpc>
              <a:spcAft>
                <a:spcPts val="1200"/>
              </a:spcAft>
            </a:pPr>
            <a:r>
              <a:rPr lang="en-GB" sz="1900" dirty="0"/>
              <a:t>I ran into my aunt’s room, but she was sleeping. Since she was getting better from her illness, I decided not to wake her up. </a:t>
            </a:r>
          </a:p>
          <a:p>
            <a:pPr>
              <a:lnSpc>
                <a:spcPct val="120000"/>
              </a:lnSpc>
              <a:spcAft>
                <a:spcPts val="1200"/>
              </a:spcAft>
            </a:pPr>
            <a:r>
              <a:rPr lang="en-GB" sz="1900" dirty="0"/>
              <a:t>That night, I couldn’t sleep. I lay awake in my bed thinking about the Roman soldier. I was still lying awake when the clock struck 7 a.m.</a:t>
            </a:r>
          </a:p>
        </p:txBody>
      </p:sp>
      <p:grpSp>
        <p:nvGrpSpPr>
          <p:cNvPr id="2" name="Group 1">
            <a:extLst>
              <a:ext uri="{FF2B5EF4-FFF2-40B4-BE49-F238E27FC236}">
                <a16:creationId xmlns:a16="http://schemas.microsoft.com/office/drawing/2014/main" id="{D34A03DA-D9E4-4E2F-977B-B9BF94D976B3}"/>
              </a:ext>
            </a:extLst>
          </p:cNvPr>
          <p:cNvGrpSpPr/>
          <p:nvPr/>
        </p:nvGrpSpPr>
        <p:grpSpPr>
          <a:xfrm>
            <a:off x="0" y="640772"/>
            <a:ext cx="8584088" cy="1009411"/>
            <a:chOff x="0" y="640772"/>
            <a:chExt cx="8584088" cy="1009411"/>
          </a:xfrm>
        </p:grpSpPr>
        <p:sp>
          <p:nvSpPr>
            <p:cNvPr id="16" name="Freeform: Shape 15">
              <a:extLst>
                <a:ext uri="{FF2B5EF4-FFF2-40B4-BE49-F238E27FC236}">
                  <a16:creationId xmlns:a16="http://schemas.microsoft.com/office/drawing/2014/main" id="{9C0FFFE0-B2DB-49D8-B7E1-3AEA503C8297}"/>
                </a:ext>
              </a:extLst>
            </p:cNvPr>
            <p:cNvSpPr/>
            <p:nvPr/>
          </p:nvSpPr>
          <p:spPr>
            <a:xfrm>
              <a:off x="151068"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CC35B89-5384-499B-8ABE-8BF0EEEB513B}"/>
                </a:ext>
              </a:extLst>
            </p:cNvPr>
            <p:cNvSpPr/>
            <p:nvPr/>
          </p:nvSpPr>
          <p:spPr>
            <a:xfrm>
              <a:off x="0"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F381B02-919D-40E3-8DAA-E9ED453F741A}"/>
                </a:ext>
              </a:extLst>
            </p:cNvPr>
            <p:cNvSpPr/>
            <p:nvPr/>
          </p:nvSpPr>
          <p:spPr>
            <a:xfrm>
              <a:off x="1826782"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EDD9D45F-FFF0-4F2E-9BDB-57EAE4C25B17}"/>
                </a:ext>
              </a:extLst>
            </p:cNvPr>
            <p:cNvSpPr/>
            <p:nvPr/>
          </p:nvSpPr>
          <p:spPr>
            <a:xfrm>
              <a:off x="1675714"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B048FE3-027B-440C-A466-B38E9436ED16}"/>
                </a:ext>
              </a:extLst>
            </p:cNvPr>
            <p:cNvSpPr/>
            <p:nvPr/>
          </p:nvSpPr>
          <p:spPr>
            <a:xfrm>
              <a:off x="3575157"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3C881A12-597F-4EE2-BE0F-4BA4F0BD2A8B}"/>
                </a:ext>
              </a:extLst>
            </p:cNvPr>
            <p:cNvSpPr/>
            <p:nvPr/>
          </p:nvSpPr>
          <p:spPr>
            <a:xfrm>
              <a:off x="3424089"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1274F61-C4ED-480F-8F52-684FC63EE08E}"/>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21EC74F-DBBD-4621-BDB3-31383C1D8CDD}"/>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20">
              <a:extLst>
                <a:ext uri="{FF2B5EF4-FFF2-40B4-BE49-F238E27FC236}">
                  <a16:creationId xmlns:a16="http://schemas.microsoft.com/office/drawing/2014/main" id="{999EA77A-83C2-4D8A-B769-9EE015FB15F3}"/>
                </a:ext>
              </a:extLst>
            </p:cNvPr>
            <p:cNvSpPr txBox="1">
              <a:spLocks/>
            </p:cNvSpPr>
            <p:nvPr/>
          </p:nvSpPr>
          <p:spPr>
            <a:xfrm>
              <a:off x="191708" y="830693"/>
              <a:ext cx="8061041"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The Soldier Who Still Walks the Road</a:t>
              </a:r>
            </a:p>
          </p:txBody>
        </p:sp>
      </p:grpSp>
      <p:sp useBgFill="1">
        <p:nvSpPr>
          <p:cNvPr id="26" name="Rectangle 3">
            <a:extLst>
              <a:ext uri="{FF2B5EF4-FFF2-40B4-BE49-F238E27FC236}">
                <a16:creationId xmlns:a16="http://schemas.microsoft.com/office/drawing/2014/main" id="{47EDF588-4060-4D1D-ABC3-24F7A3F2D877}"/>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63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497AA33-DC15-4060-ABFA-01C7E6147ADC}"/>
              </a:ext>
            </a:extLst>
          </p:cNvPr>
          <p:cNvSpPr/>
          <p:nvPr/>
        </p:nvSpPr>
        <p:spPr>
          <a:xfrm>
            <a:off x="690341" y="1982991"/>
            <a:ext cx="7763318" cy="1892634"/>
          </a:xfrm>
          <a:prstGeom prst="rect">
            <a:avLst/>
          </a:prstGeom>
        </p:spPr>
        <p:txBody>
          <a:bodyPr wrap="square" lIns="0" tIns="0" rIns="0" bIns="0">
            <a:spAutoFit/>
          </a:bodyPr>
          <a:lstStyle/>
          <a:p>
            <a:pPr>
              <a:lnSpc>
                <a:spcPct val="120000"/>
              </a:lnSpc>
              <a:spcAft>
                <a:spcPts val="1200"/>
              </a:spcAft>
            </a:pPr>
            <a:r>
              <a:rPr lang="en-GB" sz="1900" dirty="0"/>
              <a:t>In the morning, I told my aunt about the Roman soldier. “</a:t>
            </a:r>
            <a:r>
              <a:rPr lang="en-GB" sz="1900" dirty="0" err="1"/>
              <a:t>Ahhh</a:t>
            </a:r>
            <a:r>
              <a:rPr lang="en-GB" sz="1900" dirty="0"/>
              <a:t>, you saw the soldier! I often see him. But don’t worry, he won’t hurt you. He just walks in and walks out, always on the same path.” </a:t>
            </a:r>
          </a:p>
          <a:p>
            <a:pPr>
              <a:lnSpc>
                <a:spcPct val="120000"/>
              </a:lnSpc>
              <a:spcAft>
                <a:spcPts val="1200"/>
              </a:spcAft>
            </a:pPr>
            <a:r>
              <a:rPr lang="en-GB" sz="1900" dirty="0"/>
              <a:t>I stayed with my aunt for three more weeks but I didn’t see the Roman soldier again. </a:t>
            </a:r>
          </a:p>
        </p:txBody>
      </p:sp>
      <p:grpSp>
        <p:nvGrpSpPr>
          <p:cNvPr id="2" name="Group 1">
            <a:extLst>
              <a:ext uri="{FF2B5EF4-FFF2-40B4-BE49-F238E27FC236}">
                <a16:creationId xmlns:a16="http://schemas.microsoft.com/office/drawing/2014/main" id="{4ED7B97B-06F3-4201-97DC-0B3897F84C44}"/>
              </a:ext>
            </a:extLst>
          </p:cNvPr>
          <p:cNvGrpSpPr/>
          <p:nvPr/>
        </p:nvGrpSpPr>
        <p:grpSpPr>
          <a:xfrm>
            <a:off x="0" y="640772"/>
            <a:ext cx="8584088" cy="1009411"/>
            <a:chOff x="0" y="640772"/>
            <a:chExt cx="8584088" cy="1009411"/>
          </a:xfrm>
        </p:grpSpPr>
        <p:sp>
          <p:nvSpPr>
            <p:cNvPr id="16" name="Freeform: Shape 15">
              <a:extLst>
                <a:ext uri="{FF2B5EF4-FFF2-40B4-BE49-F238E27FC236}">
                  <a16:creationId xmlns:a16="http://schemas.microsoft.com/office/drawing/2014/main" id="{9C0FFFE0-B2DB-49D8-B7E1-3AEA503C8297}"/>
                </a:ext>
              </a:extLst>
            </p:cNvPr>
            <p:cNvSpPr/>
            <p:nvPr/>
          </p:nvSpPr>
          <p:spPr>
            <a:xfrm>
              <a:off x="151068"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CC35B89-5384-499B-8ABE-8BF0EEEB513B}"/>
                </a:ext>
              </a:extLst>
            </p:cNvPr>
            <p:cNvSpPr/>
            <p:nvPr/>
          </p:nvSpPr>
          <p:spPr>
            <a:xfrm>
              <a:off x="0"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F381B02-919D-40E3-8DAA-E9ED453F741A}"/>
                </a:ext>
              </a:extLst>
            </p:cNvPr>
            <p:cNvSpPr/>
            <p:nvPr/>
          </p:nvSpPr>
          <p:spPr>
            <a:xfrm>
              <a:off x="1826782"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EDD9D45F-FFF0-4F2E-9BDB-57EAE4C25B17}"/>
                </a:ext>
              </a:extLst>
            </p:cNvPr>
            <p:cNvSpPr/>
            <p:nvPr/>
          </p:nvSpPr>
          <p:spPr>
            <a:xfrm>
              <a:off x="1675714"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B048FE3-027B-440C-A466-B38E9436ED16}"/>
                </a:ext>
              </a:extLst>
            </p:cNvPr>
            <p:cNvSpPr/>
            <p:nvPr/>
          </p:nvSpPr>
          <p:spPr>
            <a:xfrm>
              <a:off x="3575157"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3C881A12-597F-4EE2-BE0F-4BA4F0BD2A8B}"/>
                </a:ext>
              </a:extLst>
            </p:cNvPr>
            <p:cNvSpPr/>
            <p:nvPr/>
          </p:nvSpPr>
          <p:spPr>
            <a:xfrm>
              <a:off x="3424089"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1274F61-C4ED-480F-8F52-684FC63EE08E}"/>
                </a:ext>
              </a:extLst>
            </p:cNvPr>
            <p:cNvSpPr/>
            <p:nvPr/>
          </p:nvSpPr>
          <p:spPr>
            <a:xfrm>
              <a:off x="5172464" y="710901"/>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00A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21EC74F-DBBD-4621-BDB3-31383C1D8CDD}"/>
                </a:ext>
              </a:extLst>
            </p:cNvPr>
            <p:cNvSpPr/>
            <p:nvPr/>
          </p:nvSpPr>
          <p:spPr>
            <a:xfrm>
              <a:off x="5021396" y="640772"/>
              <a:ext cx="3411624" cy="939282"/>
            </a:xfrm>
            <a:custGeom>
              <a:avLst/>
              <a:gdLst>
                <a:gd name="connsiteX0" fmla="*/ 0 w 2503055"/>
                <a:gd name="connsiteY0" fmla="*/ 0 h 840509"/>
                <a:gd name="connsiteX1" fmla="*/ 0 w 2503055"/>
                <a:gd name="connsiteY1" fmla="*/ 840509 h 840509"/>
                <a:gd name="connsiteX2" fmla="*/ 2503055 w 2503055"/>
                <a:gd name="connsiteY2" fmla="*/ 840509 h 840509"/>
                <a:gd name="connsiteX3" fmla="*/ 2198255 w 2503055"/>
                <a:gd name="connsiteY3" fmla="*/ 9237 h 840509"/>
                <a:gd name="connsiteX4" fmla="*/ 0 w 2503055"/>
                <a:gd name="connsiteY4" fmla="*/ 0 h 8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55" h="840509">
                  <a:moveTo>
                    <a:pt x="0" y="0"/>
                  </a:moveTo>
                  <a:lnTo>
                    <a:pt x="0" y="840509"/>
                  </a:lnTo>
                  <a:lnTo>
                    <a:pt x="2503055" y="840509"/>
                  </a:lnTo>
                  <a:lnTo>
                    <a:pt x="2198255" y="9237"/>
                  </a:lnTo>
                  <a:lnTo>
                    <a:pt x="0" y="0"/>
                  </a:lnTo>
                  <a:close/>
                </a:path>
              </a:pathLst>
            </a:custGeom>
            <a:solidFill>
              <a:srgbClr val="7B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20">
              <a:extLst>
                <a:ext uri="{FF2B5EF4-FFF2-40B4-BE49-F238E27FC236}">
                  <a16:creationId xmlns:a16="http://schemas.microsoft.com/office/drawing/2014/main" id="{999EA77A-83C2-4D8A-B769-9EE015FB15F3}"/>
                </a:ext>
              </a:extLst>
            </p:cNvPr>
            <p:cNvSpPr txBox="1">
              <a:spLocks/>
            </p:cNvSpPr>
            <p:nvPr/>
          </p:nvSpPr>
          <p:spPr>
            <a:xfrm>
              <a:off x="191708" y="830693"/>
              <a:ext cx="8061041" cy="69969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300" dirty="0">
                  <a:solidFill>
                    <a:schemeClr val="bg1"/>
                  </a:solidFill>
                  <a:latin typeface="+mn-lt"/>
                </a:rPr>
                <a:t>The Soldier Who Still Walks the Road</a:t>
              </a:r>
            </a:p>
          </p:txBody>
        </p:sp>
      </p:grpSp>
      <p:sp useBgFill="1">
        <p:nvSpPr>
          <p:cNvPr id="22" name="Rectangle 3">
            <a:extLst>
              <a:ext uri="{FF2B5EF4-FFF2-40B4-BE49-F238E27FC236}">
                <a16:creationId xmlns:a16="http://schemas.microsoft.com/office/drawing/2014/main" id="{AAEA1282-F949-4CC5-9B78-DA571D505619}"/>
              </a:ext>
            </a:extLst>
          </p:cNvPr>
          <p:cNvSpPr/>
          <p:nvPr/>
        </p:nvSpPr>
        <p:spPr bwMode="white">
          <a:xfrm>
            <a:off x="120588" y="5080000"/>
            <a:ext cx="8718612" cy="1544320"/>
          </a:xfrm>
          <a:custGeom>
            <a:avLst/>
            <a:gdLst>
              <a:gd name="connsiteX0" fmla="*/ 0 w 8688132"/>
              <a:gd name="connsiteY0" fmla="*/ 0 h 1544320"/>
              <a:gd name="connsiteX1" fmla="*/ 8688132 w 8688132"/>
              <a:gd name="connsiteY1" fmla="*/ 0 h 1544320"/>
              <a:gd name="connsiteX2" fmla="*/ 8688132 w 8688132"/>
              <a:gd name="connsiteY2" fmla="*/ 1544320 h 1544320"/>
              <a:gd name="connsiteX3" fmla="*/ 0 w 8688132"/>
              <a:gd name="connsiteY3" fmla="*/ 1544320 h 1544320"/>
              <a:gd name="connsiteX4" fmla="*/ 0 w 8688132"/>
              <a:gd name="connsiteY4" fmla="*/ 0 h 1544320"/>
              <a:gd name="connsiteX0" fmla="*/ 0 w 8718612"/>
              <a:gd name="connsiteY0" fmla="*/ 436880 h 1544320"/>
              <a:gd name="connsiteX1" fmla="*/ 8718612 w 8718612"/>
              <a:gd name="connsiteY1" fmla="*/ 0 h 1544320"/>
              <a:gd name="connsiteX2" fmla="*/ 8718612 w 8718612"/>
              <a:gd name="connsiteY2" fmla="*/ 1544320 h 1544320"/>
              <a:gd name="connsiteX3" fmla="*/ 30480 w 8718612"/>
              <a:gd name="connsiteY3" fmla="*/ 1544320 h 1544320"/>
              <a:gd name="connsiteX4" fmla="*/ 0 w 8718612"/>
              <a:gd name="connsiteY4" fmla="*/ 436880 h 154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612" h="1544320">
                <a:moveTo>
                  <a:pt x="0" y="436880"/>
                </a:moveTo>
                <a:lnTo>
                  <a:pt x="8718612" y="0"/>
                </a:lnTo>
                <a:lnTo>
                  <a:pt x="8718612" y="1544320"/>
                </a:lnTo>
                <a:lnTo>
                  <a:pt x="30480" y="1544320"/>
                </a:lnTo>
                <a:lnTo>
                  <a:pt x="0" y="436880"/>
                </a:lnTo>
                <a:close/>
              </a:path>
            </a:pathLst>
          </a:custGeom>
          <a:blipFill dpi="0" rotWithShape="0">
            <a:blip r:embed="rId2">
              <a:lum/>
            </a:blip>
            <a:srcRect/>
            <a:stretch>
              <a:fillRect l="-1739" t="-328947" r="-3508" b="-151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59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207</TotalTime>
  <Words>710</Words>
  <Application>Microsoft Office PowerPoint</Application>
  <PresentationFormat>On-screen Show (4:3)</PresentationFormat>
  <Paragraphs>77</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Roboto</vt:lpstr>
      <vt:lpstr>Calibri</vt:lpstr>
      <vt:lpstr>Arial</vt:lpstr>
      <vt:lpstr>Twinkl</vt:lpstr>
      <vt:lpstr>Office Theme</vt:lpstr>
      <vt:lpstr>Disclaimer/s</vt:lpstr>
      <vt:lpstr>PowerPoint Presentation</vt:lpstr>
      <vt:lpstr>Warmer</vt:lpstr>
      <vt:lpstr>Vocabulary</vt:lpstr>
      <vt:lpstr>Gist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Becker</dc:creator>
  <cp:lastModifiedBy>Thomas Becker</cp:lastModifiedBy>
  <cp:revision>43</cp:revision>
  <dcterms:created xsi:type="dcterms:W3CDTF">2021-10-06T09:48:08Z</dcterms:created>
  <dcterms:modified xsi:type="dcterms:W3CDTF">2021-10-06T14:39:39Z</dcterms:modified>
</cp:coreProperties>
</file>