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58" r:id="rId2"/>
    <p:sldId id="264" r:id="rId3"/>
    <p:sldId id="283" r:id="rId4"/>
    <p:sldId id="269" r:id="rId5"/>
    <p:sldId id="270" r:id="rId6"/>
    <p:sldId id="268" r:id="rId7"/>
    <p:sldId id="273" r:id="rId8"/>
    <p:sldId id="274" r:id="rId9"/>
    <p:sldId id="275" r:id="rId10"/>
    <p:sldId id="277" r:id="rId11"/>
    <p:sldId id="278" r:id="rId12"/>
    <p:sldId id="279" r:id="rId13"/>
    <p:sldId id="280" r:id="rId14"/>
    <p:sldId id="276" r:id="rId15"/>
    <p:sldId id="281" r:id="rId16"/>
    <p:sldId id="271" r:id="rId17"/>
    <p:sldId id="267" r:id="rId1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Twinkl" pitchFamily="2" charset="0"/>
      <p:regular r:id="rId25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A0DB"/>
    <a:srgbClr val="DE1E5A"/>
    <a:srgbClr val="BC0105"/>
    <a:srgbClr val="4DB1E3"/>
    <a:srgbClr val="80C1EB"/>
    <a:srgbClr val="ACDDFC"/>
    <a:srgbClr val="FFFFFF"/>
    <a:srgbClr val="4AA1D9"/>
    <a:srgbClr val="21A6F9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658" y="67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65" d="100"/>
          <a:sy n="65" d="100"/>
        </p:scale>
        <p:origin x="2299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08/04/2021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08/04/2021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esl-resources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esl-resources" TargetMode="External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137160" y="6027807"/>
            <a:ext cx="1067386" cy="6279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137160" y="5933460"/>
            <a:ext cx="1067386" cy="7574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5075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8307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1327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154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0684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72" r:id="rId4"/>
    <p:sldLayoutId id="2147483663" r:id="rId5"/>
    <p:sldLayoutId id="2147483668" r:id="rId6"/>
    <p:sldLayoutId id="2147483669" r:id="rId7"/>
    <p:sldLayoutId id="2147483670" r:id="rId8"/>
    <p:sldLayoutId id="2147483671" r:id="rId9"/>
    <p:sldLayoutId id="214748366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6.xml"/><Relationship Id="rId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slide" Target="slide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6.xml"/><Relationship Id="rId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6.xml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slide" Target="slide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slide" Target="slide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slide" Target="slide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6.xml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6.xml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D0535049-2F99-427F-BD0F-630C528A73AD}"/>
              </a:ext>
            </a:extLst>
          </p:cNvPr>
          <p:cNvSpPr/>
          <p:nvPr/>
        </p:nvSpPr>
        <p:spPr bwMode="auto">
          <a:xfrm>
            <a:off x="457198" y="438151"/>
            <a:ext cx="8220075" cy="1035049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CCF6F69D-98CE-46D6-9E79-AD5FA18925CE}"/>
              </a:ext>
            </a:extLst>
          </p:cNvPr>
          <p:cNvSpPr txBox="1">
            <a:spLocks/>
          </p:cNvSpPr>
          <p:nvPr/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How do you spell ‘dog’?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7CE05C-37B0-4923-A308-0A91967D63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13"/>
          <a:stretch/>
        </p:blipFill>
        <p:spPr>
          <a:xfrm rot="5400000">
            <a:off x="3583593" y="2454817"/>
            <a:ext cx="1176263" cy="772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8813ED-0D9D-4166-88D4-56B8C36773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051" y="4044715"/>
            <a:ext cx="1740368" cy="7721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3B536E6-AD21-4023-86AD-30E2667E230B}"/>
              </a:ext>
            </a:extLst>
          </p:cNvPr>
          <p:cNvSpPr/>
          <p:nvPr/>
        </p:nvSpPr>
        <p:spPr>
          <a:xfrm>
            <a:off x="3188420" y="2976237"/>
            <a:ext cx="1966609" cy="772107"/>
          </a:xfrm>
          <a:prstGeom prst="rect">
            <a:avLst/>
          </a:prstGeom>
          <a:solidFill>
            <a:srgbClr val="4DB1E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I like dogs. </a:t>
            </a:r>
            <a:r>
              <a:rPr lang="en-GB" dirty="0"/>
              <a:t>(Straight ahead.)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FD0254-A090-43D7-AE63-E2AEA8F8B017}"/>
              </a:ext>
            </a:extLst>
          </p:cNvPr>
          <p:cNvSpPr/>
          <p:nvPr/>
        </p:nvSpPr>
        <p:spPr>
          <a:xfrm>
            <a:off x="4646399" y="4054186"/>
            <a:ext cx="2198284" cy="772107"/>
          </a:xfrm>
          <a:prstGeom prst="rect">
            <a:avLst/>
          </a:prstGeom>
          <a:solidFill>
            <a:srgbClr val="4DB1E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I don’t have a dog. </a:t>
            </a:r>
            <a:r>
              <a:rPr lang="en-GB" dirty="0"/>
              <a:t>(Turn left.)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2F6BDE-F114-44AA-B674-3F01C602A5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73118" y="5177252"/>
            <a:ext cx="1740368" cy="7721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2BC3716-2854-4594-82FF-269341A22C7E}"/>
              </a:ext>
            </a:extLst>
          </p:cNvPr>
          <p:cNvSpPr/>
          <p:nvPr/>
        </p:nvSpPr>
        <p:spPr>
          <a:xfrm>
            <a:off x="4012143" y="5180660"/>
            <a:ext cx="1560220" cy="772107"/>
          </a:xfrm>
          <a:prstGeom prst="rect">
            <a:avLst/>
          </a:prstGeom>
          <a:solidFill>
            <a:srgbClr val="4DB1E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D-O-G. </a:t>
            </a:r>
            <a:br>
              <a:rPr lang="en-GB" b="1" dirty="0"/>
            </a:br>
            <a:r>
              <a:rPr lang="en-GB" dirty="0"/>
              <a:t>(Turn right.) 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04D8346B-1BE9-4027-BDCB-11C2045EEC3F}"/>
              </a:ext>
            </a:extLst>
          </p:cNvPr>
          <p:cNvSpPr/>
          <p:nvPr/>
        </p:nvSpPr>
        <p:spPr>
          <a:xfrm>
            <a:off x="3232027" y="2233008"/>
            <a:ext cx="1923002" cy="1511927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hlinkClick r:id="rId4" action="ppaction://hlinksldjump"/>
            <a:extLst>
              <a:ext uri="{FF2B5EF4-FFF2-40B4-BE49-F238E27FC236}">
                <a16:creationId xmlns:a16="http://schemas.microsoft.com/office/drawing/2014/main" id="{B9C0D229-F9C9-4A87-837C-5F16E39F4629}"/>
              </a:ext>
            </a:extLst>
          </p:cNvPr>
          <p:cNvSpPr/>
          <p:nvPr/>
        </p:nvSpPr>
        <p:spPr>
          <a:xfrm>
            <a:off x="4012143" y="5174951"/>
            <a:ext cx="2901343" cy="825565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hlinkClick r:id="rId5" action="ppaction://hlinksldjump"/>
            <a:extLst>
              <a:ext uri="{FF2B5EF4-FFF2-40B4-BE49-F238E27FC236}">
                <a16:creationId xmlns:a16="http://schemas.microsoft.com/office/drawing/2014/main" id="{97DA4F8C-9EC9-4371-84C8-6F6DFFD290AE}"/>
              </a:ext>
            </a:extLst>
          </p:cNvPr>
          <p:cNvSpPr/>
          <p:nvPr/>
        </p:nvSpPr>
        <p:spPr>
          <a:xfrm>
            <a:off x="3730873" y="4085711"/>
            <a:ext cx="3182613" cy="765444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3889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0756CA00-8471-422E-A36C-321040DFD7C0}"/>
              </a:ext>
            </a:extLst>
          </p:cNvPr>
          <p:cNvSpPr/>
          <p:nvPr/>
        </p:nvSpPr>
        <p:spPr bwMode="auto">
          <a:xfrm>
            <a:off x="457198" y="438151"/>
            <a:ext cx="8220075" cy="1035049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67B9DA11-8F62-4BF1-929F-B650376172C1}"/>
              </a:ext>
            </a:extLst>
          </p:cNvPr>
          <p:cNvSpPr txBox="1">
            <a:spLocks/>
          </p:cNvSpPr>
          <p:nvPr/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What do you do? 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B78452-AE31-456D-9BC9-C812F9BFF8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37"/>
          <a:stretch/>
        </p:blipFill>
        <p:spPr>
          <a:xfrm rot="4751033">
            <a:off x="2572683" y="4598363"/>
            <a:ext cx="1102748" cy="772107"/>
          </a:xfrm>
          <a:prstGeom prst="rect">
            <a:avLst/>
          </a:prstGeom>
        </p:spPr>
      </p:pic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883B46D7-DC2E-4FCB-B848-94BF3834E0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40943">
            <a:off x="4215927" y="5689865"/>
            <a:ext cx="1740368" cy="7721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3D02900-258C-48F2-AFF7-FD6419C31C14}"/>
              </a:ext>
            </a:extLst>
          </p:cNvPr>
          <p:cNvSpPr/>
          <p:nvPr/>
        </p:nvSpPr>
        <p:spPr>
          <a:xfrm>
            <a:off x="2342784" y="4970699"/>
            <a:ext cx="2086251" cy="772107"/>
          </a:xfrm>
          <a:prstGeom prst="rect">
            <a:avLst/>
          </a:prstGeom>
          <a:solidFill>
            <a:srgbClr val="4DB1E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I’m happy.  </a:t>
            </a:r>
            <a:r>
              <a:rPr lang="en-GB" dirty="0"/>
              <a:t>(Straight ahead.)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D40F1F-8946-4B41-9FC2-4D6885AB104E}"/>
              </a:ext>
            </a:extLst>
          </p:cNvPr>
          <p:cNvSpPr/>
          <p:nvPr/>
        </p:nvSpPr>
        <p:spPr>
          <a:xfrm>
            <a:off x="2981899" y="5907651"/>
            <a:ext cx="1713544" cy="772107"/>
          </a:xfrm>
          <a:prstGeom prst="rect">
            <a:avLst/>
          </a:prstGeom>
          <a:solidFill>
            <a:srgbClr val="4DB1E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I’m a student. </a:t>
            </a:r>
            <a:r>
              <a:rPr lang="en-GB" dirty="0"/>
              <a:t>(Turn right.) 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75D255AA-0063-4C04-BE3D-9D9CBC7B1C06}"/>
              </a:ext>
            </a:extLst>
          </p:cNvPr>
          <p:cNvSpPr/>
          <p:nvPr/>
        </p:nvSpPr>
        <p:spPr>
          <a:xfrm>
            <a:off x="3005181" y="5907650"/>
            <a:ext cx="1713545" cy="801095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hlinkClick r:id="rId4" action="ppaction://hlinksldjump"/>
            <a:extLst>
              <a:ext uri="{FF2B5EF4-FFF2-40B4-BE49-F238E27FC236}">
                <a16:creationId xmlns:a16="http://schemas.microsoft.com/office/drawing/2014/main" id="{398942FE-C06A-4083-91D2-167B98BCD195}"/>
              </a:ext>
            </a:extLst>
          </p:cNvPr>
          <p:cNvSpPr/>
          <p:nvPr/>
        </p:nvSpPr>
        <p:spPr>
          <a:xfrm>
            <a:off x="2300783" y="4370392"/>
            <a:ext cx="2128252" cy="1382145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0464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D0535049-2F99-427F-BD0F-630C528A73AD}"/>
              </a:ext>
            </a:extLst>
          </p:cNvPr>
          <p:cNvSpPr/>
          <p:nvPr/>
        </p:nvSpPr>
        <p:spPr bwMode="auto">
          <a:xfrm>
            <a:off x="457198" y="438151"/>
            <a:ext cx="8220075" cy="1035049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CCF6F69D-98CE-46D6-9E79-AD5FA18925CE}"/>
              </a:ext>
            </a:extLst>
          </p:cNvPr>
          <p:cNvSpPr txBox="1">
            <a:spLocks/>
          </p:cNvSpPr>
          <p:nvPr/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What do you have for breakfast?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7CE05C-37B0-4923-A308-0A91967D63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13"/>
          <a:stretch/>
        </p:blipFill>
        <p:spPr>
          <a:xfrm rot="5400000">
            <a:off x="3583593" y="2454817"/>
            <a:ext cx="1176263" cy="772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8813ED-0D9D-4166-88D4-56B8C36773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051" y="4044715"/>
            <a:ext cx="1740368" cy="7721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3B536E6-AD21-4023-86AD-30E2667E230B}"/>
              </a:ext>
            </a:extLst>
          </p:cNvPr>
          <p:cNvSpPr/>
          <p:nvPr/>
        </p:nvSpPr>
        <p:spPr>
          <a:xfrm>
            <a:off x="3188420" y="2976237"/>
            <a:ext cx="1966609" cy="772107"/>
          </a:xfrm>
          <a:prstGeom prst="rect">
            <a:avLst/>
          </a:prstGeom>
          <a:solidFill>
            <a:srgbClr val="4DB1E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I have pasta. </a:t>
            </a:r>
            <a:r>
              <a:rPr lang="en-GB" dirty="0"/>
              <a:t>(Straight ahead.)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FD0254-A090-43D7-AE63-E2AEA8F8B017}"/>
              </a:ext>
            </a:extLst>
          </p:cNvPr>
          <p:cNvSpPr/>
          <p:nvPr/>
        </p:nvSpPr>
        <p:spPr>
          <a:xfrm>
            <a:off x="4743989" y="4049840"/>
            <a:ext cx="1656747" cy="772107"/>
          </a:xfrm>
          <a:prstGeom prst="rect">
            <a:avLst/>
          </a:prstGeom>
          <a:solidFill>
            <a:srgbClr val="4DB1E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I have cereal. </a:t>
            </a:r>
            <a:r>
              <a:rPr lang="en-GB" dirty="0"/>
              <a:t>(Turn left.)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2F6BDE-F114-44AA-B674-3F01C602A5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73118" y="5177252"/>
            <a:ext cx="1740368" cy="7721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2BC3716-2854-4594-82FF-269341A22C7E}"/>
              </a:ext>
            </a:extLst>
          </p:cNvPr>
          <p:cNvSpPr/>
          <p:nvPr/>
        </p:nvSpPr>
        <p:spPr>
          <a:xfrm>
            <a:off x="3605754" y="5180660"/>
            <a:ext cx="1966609" cy="772107"/>
          </a:xfrm>
          <a:prstGeom prst="rect">
            <a:avLst/>
          </a:prstGeom>
          <a:solidFill>
            <a:srgbClr val="4DB1E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I have a burger.</a:t>
            </a:r>
            <a:br>
              <a:rPr lang="en-GB" b="1" dirty="0"/>
            </a:br>
            <a:r>
              <a:rPr lang="en-GB" dirty="0"/>
              <a:t>(Turn right.) 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5418D009-5262-4E42-8322-AF27B540898E}"/>
              </a:ext>
            </a:extLst>
          </p:cNvPr>
          <p:cNvSpPr/>
          <p:nvPr/>
        </p:nvSpPr>
        <p:spPr>
          <a:xfrm>
            <a:off x="3627556" y="5177252"/>
            <a:ext cx="3285929" cy="772107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hlinkClick r:id="rId4" action="ppaction://hlinksldjump"/>
            <a:extLst>
              <a:ext uri="{FF2B5EF4-FFF2-40B4-BE49-F238E27FC236}">
                <a16:creationId xmlns:a16="http://schemas.microsoft.com/office/drawing/2014/main" id="{868A055A-65ED-4ACF-B842-86DBF67FBF34}"/>
              </a:ext>
            </a:extLst>
          </p:cNvPr>
          <p:cNvSpPr/>
          <p:nvPr/>
        </p:nvSpPr>
        <p:spPr>
          <a:xfrm>
            <a:off x="3684897" y="4044715"/>
            <a:ext cx="2715839" cy="825565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hlinkClick r:id="rId5" action="ppaction://hlinksldjump"/>
            <a:extLst>
              <a:ext uri="{FF2B5EF4-FFF2-40B4-BE49-F238E27FC236}">
                <a16:creationId xmlns:a16="http://schemas.microsoft.com/office/drawing/2014/main" id="{FF0F3E15-C11A-4988-82EE-90D2742254F6}"/>
              </a:ext>
            </a:extLst>
          </p:cNvPr>
          <p:cNvSpPr/>
          <p:nvPr/>
        </p:nvSpPr>
        <p:spPr>
          <a:xfrm>
            <a:off x="3166366" y="2317072"/>
            <a:ext cx="1988663" cy="1445366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275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D0535049-2F99-427F-BD0F-630C528A73AD}"/>
              </a:ext>
            </a:extLst>
          </p:cNvPr>
          <p:cNvSpPr/>
          <p:nvPr/>
        </p:nvSpPr>
        <p:spPr bwMode="auto">
          <a:xfrm>
            <a:off x="457198" y="438151"/>
            <a:ext cx="8220075" cy="1035049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CCF6F69D-98CE-46D6-9E79-AD5FA18925CE}"/>
              </a:ext>
            </a:extLst>
          </p:cNvPr>
          <p:cNvSpPr txBox="1">
            <a:spLocks/>
          </p:cNvSpPr>
          <p:nvPr/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Can you speak English?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7CE05C-37B0-4923-A308-0A91967D63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13"/>
          <a:stretch/>
        </p:blipFill>
        <p:spPr>
          <a:xfrm rot="5400000">
            <a:off x="3583593" y="2454817"/>
            <a:ext cx="1176263" cy="772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8813ED-0D9D-4166-88D4-56B8C36773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051" y="4044715"/>
            <a:ext cx="1740368" cy="7721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3B536E6-AD21-4023-86AD-30E2667E230B}"/>
              </a:ext>
            </a:extLst>
          </p:cNvPr>
          <p:cNvSpPr/>
          <p:nvPr/>
        </p:nvSpPr>
        <p:spPr>
          <a:xfrm>
            <a:off x="3188420" y="2976237"/>
            <a:ext cx="1966609" cy="772107"/>
          </a:xfrm>
          <a:prstGeom prst="rect">
            <a:avLst/>
          </a:prstGeom>
          <a:solidFill>
            <a:srgbClr val="4DB1E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Yes, I can. </a:t>
            </a:r>
            <a:r>
              <a:rPr lang="en-GB" dirty="0"/>
              <a:t>(Straight ahead.)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FD0254-A090-43D7-AE63-E2AEA8F8B017}"/>
              </a:ext>
            </a:extLst>
          </p:cNvPr>
          <p:cNvSpPr/>
          <p:nvPr/>
        </p:nvSpPr>
        <p:spPr>
          <a:xfrm>
            <a:off x="5024762" y="4044715"/>
            <a:ext cx="1535836" cy="772107"/>
          </a:xfrm>
          <a:prstGeom prst="rect">
            <a:avLst/>
          </a:prstGeom>
          <a:solidFill>
            <a:srgbClr val="4DB1E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Yes, I do. </a:t>
            </a:r>
          </a:p>
          <a:p>
            <a:pPr algn="ctr"/>
            <a:r>
              <a:rPr lang="en-GB" dirty="0"/>
              <a:t>(Turn left.)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2F6BDE-F114-44AA-B674-3F01C602A5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73118" y="5177252"/>
            <a:ext cx="1740368" cy="7721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2BC3716-2854-4594-82FF-269341A22C7E}"/>
              </a:ext>
            </a:extLst>
          </p:cNvPr>
          <p:cNvSpPr/>
          <p:nvPr/>
        </p:nvSpPr>
        <p:spPr>
          <a:xfrm>
            <a:off x="4012143" y="5180660"/>
            <a:ext cx="1560220" cy="772107"/>
          </a:xfrm>
          <a:prstGeom prst="rect">
            <a:avLst/>
          </a:prstGeom>
          <a:solidFill>
            <a:srgbClr val="4DB1E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Yes, I am.</a:t>
            </a:r>
            <a:br>
              <a:rPr lang="en-GB" b="1" dirty="0"/>
            </a:br>
            <a:r>
              <a:rPr lang="en-GB" dirty="0"/>
              <a:t>(Turn right.) 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72F12B3B-7B76-472B-8845-F6DB1AB45E0F}"/>
              </a:ext>
            </a:extLst>
          </p:cNvPr>
          <p:cNvSpPr/>
          <p:nvPr/>
        </p:nvSpPr>
        <p:spPr>
          <a:xfrm>
            <a:off x="4012142" y="5157599"/>
            <a:ext cx="2863547" cy="772108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hlinkClick r:id="rId4" action="ppaction://hlinksldjump"/>
            <a:extLst>
              <a:ext uri="{FF2B5EF4-FFF2-40B4-BE49-F238E27FC236}">
                <a16:creationId xmlns:a16="http://schemas.microsoft.com/office/drawing/2014/main" id="{C7EC497E-817E-4785-9F92-CB1F622EA33E}"/>
              </a:ext>
            </a:extLst>
          </p:cNvPr>
          <p:cNvSpPr/>
          <p:nvPr/>
        </p:nvSpPr>
        <p:spPr>
          <a:xfrm>
            <a:off x="3188064" y="2352583"/>
            <a:ext cx="1966609" cy="1422490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hlinkClick r:id="rId5" action="ppaction://hlinksldjump"/>
            <a:extLst>
              <a:ext uri="{FF2B5EF4-FFF2-40B4-BE49-F238E27FC236}">
                <a16:creationId xmlns:a16="http://schemas.microsoft.com/office/drawing/2014/main" id="{F83BD7E4-48ED-4936-8131-D8DEFC6C1F9E}"/>
              </a:ext>
            </a:extLst>
          </p:cNvPr>
          <p:cNvSpPr/>
          <p:nvPr/>
        </p:nvSpPr>
        <p:spPr>
          <a:xfrm>
            <a:off x="3697050" y="4089120"/>
            <a:ext cx="2863547" cy="765444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5160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4EE91C14-2C01-428A-83D0-DDC9BB86CB6A}"/>
              </a:ext>
            </a:extLst>
          </p:cNvPr>
          <p:cNvSpPr/>
          <p:nvPr/>
        </p:nvSpPr>
        <p:spPr bwMode="auto">
          <a:xfrm>
            <a:off x="457198" y="438151"/>
            <a:ext cx="8220075" cy="1035049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latin typeface="Twinkl" pitchFamily="50" charset="0"/>
              </a:rPr>
              <a:t> </a:t>
            </a: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4020114E-AA49-4104-8838-0387E041F724}"/>
              </a:ext>
            </a:extLst>
          </p:cNvPr>
          <p:cNvSpPr txBox="1">
            <a:spLocks/>
          </p:cNvSpPr>
          <p:nvPr/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What’s your phone number?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F8A6EE-A9A4-4CF6-B986-670D6CF003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7471">
            <a:off x="2170811" y="4956207"/>
            <a:ext cx="1740368" cy="7721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5189A9-F224-42E6-B835-37A4A65A04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9111">
            <a:off x="5572439" y="4956206"/>
            <a:ext cx="1740368" cy="7721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8C2182-55C9-4F2D-B78F-336C31F96B41}"/>
              </a:ext>
            </a:extLst>
          </p:cNvPr>
          <p:cNvSpPr/>
          <p:nvPr/>
        </p:nvSpPr>
        <p:spPr>
          <a:xfrm>
            <a:off x="2141389" y="5795023"/>
            <a:ext cx="2364421" cy="772107"/>
          </a:xfrm>
          <a:prstGeom prst="rect">
            <a:avLst/>
          </a:prstGeom>
          <a:solidFill>
            <a:srgbClr val="4DB1E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It’s 24 Main Street.</a:t>
            </a:r>
          </a:p>
          <a:p>
            <a:pPr algn="ctr"/>
            <a:r>
              <a:rPr lang="en-GB" dirty="0"/>
              <a:t>(Turn left.)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8F8FA4-9777-45E0-BD71-F12F6D055BF5}"/>
              </a:ext>
            </a:extLst>
          </p:cNvPr>
          <p:cNvSpPr/>
          <p:nvPr/>
        </p:nvSpPr>
        <p:spPr>
          <a:xfrm>
            <a:off x="5522284" y="5795022"/>
            <a:ext cx="1840677" cy="772107"/>
          </a:xfrm>
          <a:prstGeom prst="rect">
            <a:avLst/>
          </a:prstGeom>
          <a:solidFill>
            <a:srgbClr val="4DB1E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It’s 204 561. </a:t>
            </a:r>
          </a:p>
          <a:p>
            <a:pPr algn="ctr"/>
            <a:r>
              <a:rPr lang="en-GB" dirty="0"/>
              <a:t>(Turn right.) </a:t>
            </a:r>
          </a:p>
        </p:txBody>
      </p:sp>
      <p:sp>
        <p:nvSpPr>
          <p:cNvPr id="8" name="Rectangle 7">
            <a:hlinkClick r:id="rId3" action="ppaction://hlinksldjump"/>
            <a:extLst>
              <a:ext uri="{FF2B5EF4-FFF2-40B4-BE49-F238E27FC236}">
                <a16:creationId xmlns:a16="http://schemas.microsoft.com/office/drawing/2014/main" id="{0C623912-11A4-40DB-B6DA-7A6131B207A7}"/>
              </a:ext>
            </a:extLst>
          </p:cNvPr>
          <p:cNvSpPr/>
          <p:nvPr/>
        </p:nvSpPr>
        <p:spPr>
          <a:xfrm>
            <a:off x="5522285" y="4500980"/>
            <a:ext cx="1840676" cy="2095138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hlinkClick r:id="rId4" action="ppaction://hlinksldjump"/>
            <a:extLst>
              <a:ext uri="{FF2B5EF4-FFF2-40B4-BE49-F238E27FC236}">
                <a16:creationId xmlns:a16="http://schemas.microsoft.com/office/drawing/2014/main" id="{2A2918B9-8FD9-4561-903C-9C4DEF5CAB99}"/>
              </a:ext>
            </a:extLst>
          </p:cNvPr>
          <p:cNvSpPr/>
          <p:nvPr/>
        </p:nvSpPr>
        <p:spPr>
          <a:xfrm>
            <a:off x="2141388" y="4580878"/>
            <a:ext cx="2364420" cy="1986251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9654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0756CA00-8471-422E-A36C-321040DFD7C0}"/>
              </a:ext>
            </a:extLst>
          </p:cNvPr>
          <p:cNvSpPr/>
          <p:nvPr/>
        </p:nvSpPr>
        <p:spPr bwMode="auto">
          <a:xfrm>
            <a:off x="457198" y="438151"/>
            <a:ext cx="8220075" cy="1035049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67B9DA11-8F62-4BF1-929F-B650376172C1}"/>
              </a:ext>
            </a:extLst>
          </p:cNvPr>
          <p:cNvSpPr txBox="1">
            <a:spLocks/>
          </p:cNvSpPr>
          <p:nvPr/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When’s your birthday? 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B78452-AE31-456D-9BC9-C812F9BFF8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37"/>
          <a:stretch/>
        </p:blipFill>
        <p:spPr>
          <a:xfrm rot="4751033">
            <a:off x="2572683" y="4598363"/>
            <a:ext cx="1102748" cy="772107"/>
          </a:xfrm>
          <a:prstGeom prst="rect">
            <a:avLst/>
          </a:prstGeom>
        </p:spPr>
      </p:pic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883B46D7-DC2E-4FCB-B848-94BF3834E0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40943">
            <a:off x="4215927" y="5689865"/>
            <a:ext cx="1740368" cy="7721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3D02900-258C-48F2-AFF7-FD6419C31C14}"/>
              </a:ext>
            </a:extLst>
          </p:cNvPr>
          <p:cNvSpPr/>
          <p:nvPr/>
        </p:nvSpPr>
        <p:spPr>
          <a:xfrm>
            <a:off x="1597559" y="4986031"/>
            <a:ext cx="3052996" cy="772107"/>
          </a:xfrm>
          <a:prstGeom prst="rect">
            <a:avLst/>
          </a:prstGeom>
          <a:solidFill>
            <a:srgbClr val="4DB1E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It’s on the 17th of January.   </a:t>
            </a:r>
            <a:r>
              <a:rPr lang="en-GB" dirty="0"/>
              <a:t>(Straight ahead.)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D40F1F-8946-4B41-9FC2-4D6885AB104E}"/>
              </a:ext>
            </a:extLst>
          </p:cNvPr>
          <p:cNvSpPr/>
          <p:nvPr/>
        </p:nvSpPr>
        <p:spPr>
          <a:xfrm>
            <a:off x="2641392" y="5891082"/>
            <a:ext cx="2344703" cy="772107"/>
          </a:xfrm>
          <a:prstGeom prst="rect">
            <a:avLst/>
          </a:prstGeom>
          <a:solidFill>
            <a:srgbClr val="4DB1E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I live in a big house. </a:t>
            </a:r>
          </a:p>
          <a:p>
            <a:pPr algn="ctr"/>
            <a:r>
              <a:rPr lang="en-GB" dirty="0"/>
              <a:t>(Turn right.) </a:t>
            </a:r>
          </a:p>
        </p:txBody>
      </p:sp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:a16="http://schemas.microsoft.com/office/drawing/2014/main" id="{6024C694-C651-45C5-BA57-4E15BF93B303}"/>
              </a:ext>
            </a:extLst>
          </p:cNvPr>
          <p:cNvSpPr/>
          <p:nvPr/>
        </p:nvSpPr>
        <p:spPr>
          <a:xfrm>
            <a:off x="1675225" y="4530090"/>
            <a:ext cx="2975330" cy="1228049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7D7E3B6C-3498-43F0-9428-D8FA1ED524D9}"/>
              </a:ext>
            </a:extLst>
          </p:cNvPr>
          <p:cNvSpPr/>
          <p:nvPr/>
        </p:nvSpPr>
        <p:spPr>
          <a:xfrm>
            <a:off x="2670413" y="5917837"/>
            <a:ext cx="2344702" cy="715762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6096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8A431A71-5C7F-4F8D-9165-58546A6F478E}"/>
              </a:ext>
            </a:extLst>
          </p:cNvPr>
          <p:cNvSpPr/>
          <p:nvPr/>
        </p:nvSpPr>
        <p:spPr bwMode="auto">
          <a:xfrm>
            <a:off x="461962" y="2559915"/>
            <a:ext cx="8220075" cy="1035049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4A4579C5-BCE0-4C28-AFF6-522AF9338CF2}"/>
              </a:ext>
            </a:extLst>
          </p:cNvPr>
          <p:cNvSpPr txBox="1">
            <a:spLocks/>
          </p:cNvSpPr>
          <p:nvPr/>
        </p:nvSpPr>
        <p:spPr>
          <a:xfrm>
            <a:off x="461962" y="2600659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Oh no! A dead end! </a:t>
            </a: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452945EC-E036-49D1-AB3A-921565ED921C}"/>
              </a:ext>
            </a:extLst>
          </p:cNvPr>
          <p:cNvSpPr/>
          <p:nvPr/>
        </p:nvSpPr>
        <p:spPr>
          <a:xfrm>
            <a:off x="-1" y="3521753"/>
            <a:ext cx="9144000" cy="648997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2800" b="1" dirty="0"/>
              <a:t>Click here to start again. </a:t>
            </a:r>
          </a:p>
        </p:txBody>
      </p:sp>
    </p:spTree>
    <p:extLst>
      <p:ext uri="{BB962C8B-B14F-4D97-AF65-F5344CB8AC3E}">
        <p14:creationId xmlns:p14="http://schemas.microsoft.com/office/powerpoint/2010/main" val="3878851329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CF5369-F0F9-4102-A6E4-4F3914BD65A7}"/>
              </a:ext>
            </a:extLst>
          </p:cNvPr>
          <p:cNvSpPr/>
          <p:nvPr/>
        </p:nvSpPr>
        <p:spPr>
          <a:xfrm>
            <a:off x="0" y="387933"/>
            <a:ext cx="9144000" cy="648997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2800" b="1" dirty="0"/>
              <a:t>Congratulations! You found the centre of the maze!</a:t>
            </a:r>
          </a:p>
        </p:txBody>
      </p:sp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E223FD0-E451-48B3-87B1-7D54074913BA}"/>
              </a:ext>
            </a:extLst>
          </p:cNvPr>
          <p:cNvSpPr/>
          <p:nvPr/>
        </p:nvSpPr>
        <p:spPr>
          <a:xfrm>
            <a:off x="1022222" y="4537428"/>
            <a:ext cx="7099556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2000" dirty="0"/>
              <a:t>Choose the correct answer to the question to go the right way.</a:t>
            </a:r>
          </a:p>
          <a:p>
            <a:pPr algn="ctr"/>
            <a:endParaRPr lang="en-GB" sz="2000" dirty="0"/>
          </a:p>
          <a:p>
            <a:pPr algn="ctr"/>
            <a:r>
              <a:rPr lang="en-GB" sz="2000" dirty="0"/>
              <a:t>If you make a mistake, you might get lost!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742894-2F80-4F78-8AB3-7DCBF760C3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0"/>
            <a:ext cx="9144000" cy="3429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3104501"/>
            <a:ext cx="9144000" cy="648997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2800" b="1" dirty="0"/>
              <a:t>Can you find the centre of the maze?</a:t>
            </a: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20EA7C-9A31-481A-8DF5-5EA079C9CF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44118">
            <a:off x="3843858" y="5914999"/>
            <a:ext cx="1740368" cy="772107"/>
          </a:xfrm>
          <a:prstGeom prst="rect">
            <a:avLst/>
          </a:prstGeom>
        </p:spPr>
      </p:pic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9BA8B556-83BD-4C7C-B66D-414A08C7C7DD}"/>
              </a:ext>
            </a:extLst>
          </p:cNvPr>
          <p:cNvSpPr/>
          <p:nvPr/>
        </p:nvSpPr>
        <p:spPr bwMode="auto">
          <a:xfrm>
            <a:off x="461962" y="1720306"/>
            <a:ext cx="8220075" cy="1035049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A1EF8869-37EF-414C-B681-D9658A9CE7B9}"/>
              </a:ext>
            </a:extLst>
          </p:cNvPr>
          <p:cNvSpPr/>
          <p:nvPr/>
        </p:nvSpPr>
        <p:spPr>
          <a:xfrm>
            <a:off x="-1" y="2682144"/>
            <a:ext cx="9144000" cy="648997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2800" b="1" dirty="0"/>
              <a:t>Click here to start again.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2F22957-9450-4559-A200-E88CD382A714}"/>
              </a:ext>
            </a:extLst>
          </p:cNvPr>
          <p:cNvSpPr txBox="1">
            <a:spLocks/>
          </p:cNvSpPr>
          <p:nvPr/>
        </p:nvSpPr>
        <p:spPr>
          <a:xfrm>
            <a:off x="461961" y="1712890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Back at the beginning! </a:t>
            </a:r>
          </a:p>
        </p:txBody>
      </p:sp>
    </p:spTree>
    <p:extLst>
      <p:ext uri="{BB962C8B-B14F-4D97-AF65-F5344CB8AC3E}">
        <p14:creationId xmlns:p14="http://schemas.microsoft.com/office/powerpoint/2010/main" val="2560041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4EE91C14-2C01-428A-83D0-DDC9BB86CB6A}"/>
              </a:ext>
            </a:extLst>
          </p:cNvPr>
          <p:cNvSpPr/>
          <p:nvPr/>
        </p:nvSpPr>
        <p:spPr bwMode="auto">
          <a:xfrm>
            <a:off x="457198" y="438151"/>
            <a:ext cx="8220075" cy="1035049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4020114E-AA49-4104-8838-0387E041F724}"/>
              </a:ext>
            </a:extLst>
          </p:cNvPr>
          <p:cNvSpPr txBox="1">
            <a:spLocks/>
          </p:cNvSpPr>
          <p:nvPr/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What’s your name?</a:t>
            </a:r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7DDFFB2-B4A8-40FC-91DB-E906FAB1137F}"/>
              </a:ext>
            </a:extLst>
          </p:cNvPr>
          <p:cNvGrpSpPr/>
          <p:nvPr/>
        </p:nvGrpSpPr>
        <p:grpSpPr>
          <a:xfrm>
            <a:off x="2263807" y="4472077"/>
            <a:ext cx="2432481" cy="2103930"/>
            <a:chOff x="2263807" y="4472077"/>
            <a:chExt cx="2432481" cy="210393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8F8A6EE-A9A4-4CF6-B986-670D6CF00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47471">
              <a:off x="2170811" y="4956207"/>
              <a:ext cx="1740368" cy="772107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D8C2182-55C9-4F2D-B78F-336C31F96B41}"/>
                </a:ext>
              </a:extLst>
            </p:cNvPr>
            <p:cNvSpPr/>
            <p:nvPr/>
          </p:nvSpPr>
          <p:spPr>
            <a:xfrm>
              <a:off x="2263807" y="5803900"/>
              <a:ext cx="2432481" cy="772107"/>
            </a:xfrm>
            <a:prstGeom prst="rect">
              <a:avLst/>
            </a:prstGeom>
            <a:solidFill>
              <a:srgbClr val="4DB1E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pPr algn="ctr"/>
              <a:r>
                <a:rPr lang="en-GB" b="1" dirty="0"/>
                <a:t>My name’s Georgina.</a:t>
              </a:r>
            </a:p>
            <a:p>
              <a:pPr algn="ctr"/>
              <a:r>
                <a:rPr lang="en-GB" dirty="0"/>
                <a:t>(Turn left.)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0EF5FA1-1B82-42FB-ADFE-AA81AC2266A3}"/>
              </a:ext>
            </a:extLst>
          </p:cNvPr>
          <p:cNvGrpSpPr/>
          <p:nvPr/>
        </p:nvGrpSpPr>
        <p:grpSpPr>
          <a:xfrm>
            <a:off x="5132773" y="4472076"/>
            <a:ext cx="2432481" cy="2103931"/>
            <a:chOff x="5132773" y="4472076"/>
            <a:chExt cx="2432481" cy="210393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55189A9-F224-42E6-B835-37A4A65A0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79111">
              <a:off x="5572439" y="4956206"/>
              <a:ext cx="1740368" cy="772107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08F8FA4-9777-45E0-BD71-F12F6D055BF5}"/>
                </a:ext>
              </a:extLst>
            </p:cNvPr>
            <p:cNvSpPr/>
            <p:nvPr/>
          </p:nvSpPr>
          <p:spPr>
            <a:xfrm>
              <a:off x="5132773" y="5803900"/>
              <a:ext cx="2432481" cy="772107"/>
            </a:xfrm>
            <a:prstGeom prst="rect">
              <a:avLst/>
            </a:prstGeom>
            <a:solidFill>
              <a:srgbClr val="4DB1E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pPr algn="ctr"/>
              <a:r>
                <a:rPr lang="en-GB" b="1" dirty="0"/>
                <a:t>I’m fine, thanks. </a:t>
              </a:r>
            </a:p>
            <a:p>
              <a:pPr algn="ctr"/>
              <a:r>
                <a:rPr lang="en-GB" dirty="0"/>
                <a:t>(Turn right.) </a:t>
              </a:r>
            </a:p>
          </p:txBody>
        </p:sp>
      </p:grpSp>
      <p:sp>
        <p:nvSpPr>
          <p:cNvPr id="15" name="Rectangle 14">
            <a:hlinkClick r:id="rId3" action="ppaction://hlinksldjump"/>
            <a:extLst>
              <a:ext uri="{FF2B5EF4-FFF2-40B4-BE49-F238E27FC236}">
                <a16:creationId xmlns:a16="http://schemas.microsoft.com/office/drawing/2014/main" id="{5581382D-50D9-416D-ABC0-F3F9393A54F1}"/>
              </a:ext>
            </a:extLst>
          </p:cNvPr>
          <p:cNvSpPr/>
          <p:nvPr/>
        </p:nvSpPr>
        <p:spPr>
          <a:xfrm>
            <a:off x="2201662" y="4390812"/>
            <a:ext cx="2574524" cy="2258563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hlinkClick r:id="rId4" action="ppaction://hlinksldjump"/>
            <a:extLst>
              <a:ext uri="{FF2B5EF4-FFF2-40B4-BE49-F238E27FC236}">
                <a16:creationId xmlns:a16="http://schemas.microsoft.com/office/drawing/2014/main" id="{B88DE0DA-872F-429B-BBD3-DB01E7BD2EEE}"/>
              </a:ext>
            </a:extLst>
          </p:cNvPr>
          <p:cNvSpPr/>
          <p:nvPr/>
        </p:nvSpPr>
        <p:spPr>
          <a:xfrm>
            <a:off x="5048551" y="4390811"/>
            <a:ext cx="2574524" cy="2258563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701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D0535049-2F99-427F-BD0F-630C528A73AD}"/>
              </a:ext>
            </a:extLst>
          </p:cNvPr>
          <p:cNvSpPr/>
          <p:nvPr/>
        </p:nvSpPr>
        <p:spPr bwMode="auto">
          <a:xfrm>
            <a:off x="457198" y="438151"/>
            <a:ext cx="8220075" cy="1035049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CCF6F69D-98CE-46D6-9E79-AD5FA18925CE}"/>
              </a:ext>
            </a:extLst>
          </p:cNvPr>
          <p:cNvSpPr txBox="1">
            <a:spLocks/>
          </p:cNvSpPr>
          <p:nvPr/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How old are you? 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7CE05C-37B0-4923-A308-0A91967D63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13"/>
          <a:stretch/>
        </p:blipFill>
        <p:spPr>
          <a:xfrm rot="5400000">
            <a:off x="3583593" y="2454817"/>
            <a:ext cx="1176263" cy="772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8813ED-0D9D-4166-88D4-56B8C36773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051" y="4044715"/>
            <a:ext cx="1740368" cy="7721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3B536E6-AD21-4023-86AD-30E2667E230B}"/>
              </a:ext>
            </a:extLst>
          </p:cNvPr>
          <p:cNvSpPr/>
          <p:nvPr/>
        </p:nvSpPr>
        <p:spPr>
          <a:xfrm>
            <a:off x="3188420" y="2976237"/>
            <a:ext cx="1966609" cy="772107"/>
          </a:xfrm>
          <a:prstGeom prst="rect">
            <a:avLst/>
          </a:prstGeom>
          <a:solidFill>
            <a:srgbClr val="4DB1E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I’m Ken. </a:t>
            </a:r>
          </a:p>
          <a:p>
            <a:pPr algn="ctr"/>
            <a:r>
              <a:rPr lang="en-GB" dirty="0"/>
              <a:t>(Straight ahead.)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FD0254-A090-43D7-AE63-E2AEA8F8B017}"/>
              </a:ext>
            </a:extLst>
          </p:cNvPr>
          <p:cNvSpPr/>
          <p:nvPr/>
        </p:nvSpPr>
        <p:spPr>
          <a:xfrm>
            <a:off x="4646399" y="4054187"/>
            <a:ext cx="1422798" cy="772107"/>
          </a:xfrm>
          <a:prstGeom prst="rect">
            <a:avLst/>
          </a:prstGeom>
          <a:solidFill>
            <a:srgbClr val="4DB1E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I’m ten. </a:t>
            </a:r>
          </a:p>
          <a:p>
            <a:pPr algn="ctr"/>
            <a:r>
              <a:rPr lang="en-GB" dirty="0"/>
              <a:t>(Turn left.)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2F6BDE-F114-44AA-B674-3F01C602A5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73118" y="5177252"/>
            <a:ext cx="1740368" cy="7721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2BC3716-2854-4594-82FF-269341A22C7E}"/>
              </a:ext>
            </a:extLst>
          </p:cNvPr>
          <p:cNvSpPr/>
          <p:nvPr/>
        </p:nvSpPr>
        <p:spPr>
          <a:xfrm>
            <a:off x="3785672" y="5135546"/>
            <a:ext cx="2497468" cy="772107"/>
          </a:xfrm>
          <a:prstGeom prst="rect">
            <a:avLst/>
          </a:prstGeom>
          <a:solidFill>
            <a:srgbClr val="4DB1E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I have three brothers.</a:t>
            </a:r>
            <a:br>
              <a:rPr lang="en-GB" b="1" dirty="0"/>
            </a:br>
            <a:r>
              <a:rPr lang="en-GB" dirty="0"/>
              <a:t>(Turn right.) 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B69A3A11-1150-4A3C-80D1-3AE131F6FCCB}"/>
              </a:ext>
            </a:extLst>
          </p:cNvPr>
          <p:cNvSpPr/>
          <p:nvPr/>
        </p:nvSpPr>
        <p:spPr>
          <a:xfrm>
            <a:off x="3232027" y="2233008"/>
            <a:ext cx="1923002" cy="1511927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hlinkClick r:id="rId4" action="ppaction://hlinksldjump"/>
            <a:extLst>
              <a:ext uri="{FF2B5EF4-FFF2-40B4-BE49-F238E27FC236}">
                <a16:creationId xmlns:a16="http://schemas.microsoft.com/office/drawing/2014/main" id="{DBB9D1DB-FB71-4C4A-BD40-C0DD75C5ECE7}"/>
              </a:ext>
            </a:extLst>
          </p:cNvPr>
          <p:cNvSpPr/>
          <p:nvPr/>
        </p:nvSpPr>
        <p:spPr>
          <a:xfrm>
            <a:off x="3684897" y="4044715"/>
            <a:ext cx="2384299" cy="825565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hlinkClick r:id="rId5" action="ppaction://hlinksldjump"/>
            <a:extLst>
              <a:ext uri="{FF2B5EF4-FFF2-40B4-BE49-F238E27FC236}">
                <a16:creationId xmlns:a16="http://schemas.microsoft.com/office/drawing/2014/main" id="{C131A8E2-5B21-44F3-A99C-3512D3575DD5}"/>
              </a:ext>
            </a:extLst>
          </p:cNvPr>
          <p:cNvSpPr/>
          <p:nvPr/>
        </p:nvSpPr>
        <p:spPr>
          <a:xfrm>
            <a:off x="3743479" y="5177251"/>
            <a:ext cx="3234370" cy="765444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3773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0756CA00-8471-422E-A36C-321040DFD7C0}"/>
              </a:ext>
            </a:extLst>
          </p:cNvPr>
          <p:cNvSpPr/>
          <p:nvPr/>
        </p:nvSpPr>
        <p:spPr bwMode="auto">
          <a:xfrm>
            <a:off x="457198" y="438151"/>
            <a:ext cx="8220075" cy="1035049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67B9DA11-8F62-4BF1-929F-B650376172C1}"/>
              </a:ext>
            </a:extLst>
          </p:cNvPr>
          <p:cNvSpPr txBox="1">
            <a:spLocks/>
          </p:cNvSpPr>
          <p:nvPr/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Where are you from? 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B78452-AE31-456D-9BC9-C812F9BFF8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37"/>
          <a:stretch/>
        </p:blipFill>
        <p:spPr>
          <a:xfrm rot="4751033">
            <a:off x="2572683" y="4598363"/>
            <a:ext cx="1102748" cy="772107"/>
          </a:xfrm>
          <a:prstGeom prst="rect">
            <a:avLst/>
          </a:prstGeom>
        </p:spPr>
      </p:pic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883B46D7-DC2E-4FCB-B848-94BF3834E0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40943">
            <a:off x="4322460" y="5521598"/>
            <a:ext cx="1740368" cy="7721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3D02900-258C-48F2-AFF7-FD6419C31C14}"/>
              </a:ext>
            </a:extLst>
          </p:cNvPr>
          <p:cNvSpPr/>
          <p:nvPr/>
        </p:nvSpPr>
        <p:spPr>
          <a:xfrm>
            <a:off x="2342784" y="4970699"/>
            <a:ext cx="2086251" cy="772107"/>
          </a:xfrm>
          <a:prstGeom prst="rect">
            <a:avLst/>
          </a:prstGeom>
          <a:solidFill>
            <a:srgbClr val="4DB1E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I’m from Italy. </a:t>
            </a:r>
            <a:r>
              <a:rPr lang="en-GB" dirty="0"/>
              <a:t>(Straight ahead.)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D40F1F-8946-4B41-9FC2-4D6885AB104E}"/>
              </a:ext>
            </a:extLst>
          </p:cNvPr>
          <p:cNvSpPr/>
          <p:nvPr/>
        </p:nvSpPr>
        <p:spPr>
          <a:xfrm>
            <a:off x="2529137" y="5909730"/>
            <a:ext cx="2981417" cy="772107"/>
          </a:xfrm>
          <a:prstGeom prst="rect">
            <a:avLst/>
          </a:prstGeom>
          <a:solidFill>
            <a:srgbClr val="4DB1E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My favourite colour is red. </a:t>
            </a:r>
            <a:r>
              <a:rPr lang="en-GB" dirty="0"/>
              <a:t>(Turn right.) </a:t>
            </a:r>
          </a:p>
        </p:txBody>
      </p:sp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:a16="http://schemas.microsoft.com/office/drawing/2014/main" id="{8833BC7B-B8BA-4155-A79C-81F9F2646DF0}"/>
              </a:ext>
            </a:extLst>
          </p:cNvPr>
          <p:cNvSpPr/>
          <p:nvPr/>
        </p:nvSpPr>
        <p:spPr>
          <a:xfrm>
            <a:off x="2201662" y="4390813"/>
            <a:ext cx="2227373" cy="1351994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70A679A7-E2E3-4989-8812-030FF6FAF39A}"/>
              </a:ext>
            </a:extLst>
          </p:cNvPr>
          <p:cNvSpPr/>
          <p:nvPr/>
        </p:nvSpPr>
        <p:spPr>
          <a:xfrm>
            <a:off x="2490470" y="5909730"/>
            <a:ext cx="3093584" cy="817992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759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4EE91C14-2C01-428A-83D0-DDC9BB86CB6A}"/>
              </a:ext>
            </a:extLst>
          </p:cNvPr>
          <p:cNvSpPr/>
          <p:nvPr/>
        </p:nvSpPr>
        <p:spPr bwMode="auto">
          <a:xfrm>
            <a:off x="457198" y="438151"/>
            <a:ext cx="8220075" cy="1035049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4020114E-AA49-4104-8838-0387E041F724}"/>
              </a:ext>
            </a:extLst>
          </p:cNvPr>
          <p:cNvSpPr txBox="1">
            <a:spLocks/>
          </p:cNvSpPr>
          <p:nvPr/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3000" dirty="0"/>
              <a:t>How many brothers and sisters do you have?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F8A6EE-A9A4-4CF6-B986-670D6CF003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7471">
            <a:off x="2170811" y="4956207"/>
            <a:ext cx="1740368" cy="7721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5189A9-F224-42E6-B835-37A4A65A04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9111">
            <a:off x="5572439" y="4956206"/>
            <a:ext cx="1740368" cy="7721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8C2182-55C9-4F2D-B78F-336C31F96B41}"/>
              </a:ext>
            </a:extLst>
          </p:cNvPr>
          <p:cNvSpPr/>
          <p:nvPr/>
        </p:nvSpPr>
        <p:spPr>
          <a:xfrm>
            <a:off x="2030026" y="5803900"/>
            <a:ext cx="2929630" cy="772107"/>
          </a:xfrm>
          <a:prstGeom prst="rect">
            <a:avLst/>
          </a:prstGeom>
          <a:solidFill>
            <a:srgbClr val="4DB1E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My sister’s name is Chloe. </a:t>
            </a:r>
          </a:p>
          <a:p>
            <a:pPr algn="ctr"/>
            <a:r>
              <a:rPr lang="en-GB" dirty="0"/>
              <a:t>(Turn left.)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8F8FA4-9777-45E0-BD71-F12F6D055BF5}"/>
              </a:ext>
            </a:extLst>
          </p:cNvPr>
          <p:cNvSpPr/>
          <p:nvPr/>
        </p:nvSpPr>
        <p:spPr>
          <a:xfrm>
            <a:off x="5225948" y="5526901"/>
            <a:ext cx="2432481" cy="1049106"/>
          </a:xfrm>
          <a:prstGeom prst="rect">
            <a:avLst/>
          </a:prstGeom>
          <a:solidFill>
            <a:srgbClr val="4DB1E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I have one brother and one sister. </a:t>
            </a:r>
          </a:p>
          <a:p>
            <a:pPr algn="ctr"/>
            <a:r>
              <a:rPr lang="en-GB" dirty="0"/>
              <a:t>(Turn right.) </a:t>
            </a:r>
          </a:p>
        </p:txBody>
      </p:sp>
      <p:sp>
        <p:nvSpPr>
          <p:cNvPr id="8" name="Rectangle 7">
            <a:hlinkClick r:id="rId3" action="ppaction://hlinksldjump"/>
            <a:extLst>
              <a:ext uri="{FF2B5EF4-FFF2-40B4-BE49-F238E27FC236}">
                <a16:creationId xmlns:a16="http://schemas.microsoft.com/office/drawing/2014/main" id="{2C61F1E1-4DBC-4058-92D6-9BD8368DA4C9}"/>
              </a:ext>
            </a:extLst>
          </p:cNvPr>
          <p:cNvSpPr/>
          <p:nvPr/>
        </p:nvSpPr>
        <p:spPr>
          <a:xfrm>
            <a:off x="5225947" y="4527612"/>
            <a:ext cx="2432482" cy="2071911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hlinkClick r:id="rId4" action="ppaction://hlinksldjump"/>
            <a:extLst>
              <a:ext uri="{FF2B5EF4-FFF2-40B4-BE49-F238E27FC236}">
                <a16:creationId xmlns:a16="http://schemas.microsoft.com/office/drawing/2014/main" id="{29C54A87-8887-4C64-A95D-A41687FDAC58}"/>
              </a:ext>
            </a:extLst>
          </p:cNvPr>
          <p:cNvSpPr/>
          <p:nvPr/>
        </p:nvSpPr>
        <p:spPr>
          <a:xfrm>
            <a:off x="1996570" y="4527612"/>
            <a:ext cx="2929630" cy="2071911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3731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D0535049-2F99-427F-BD0F-630C528A73AD}"/>
              </a:ext>
            </a:extLst>
          </p:cNvPr>
          <p:cNvSpPr/>
          <p:nvPr/>
        </p:nvSpPr>
        <p:spPr bwMode="auto">
          <a:xfrm>
            <a:off x="457198" y="438151"/>
            <a:ext cx="8220075" cy="1035049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CCF6F69D-98CE-46D6-9E79-AD5FA18925CE}"/>
              </a:ext>
            </a:extLst>
          </p:cNvPr>
          <p:cNvSpPr txBox="1">
            <a:spLocks/>
          </p:cNvSpPr>
          <p:nvPr/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What’s your favourite food?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7CE05C-37B0-4923-A308-0A91967D63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13"/>
          <a:stretch/>
        </p:blipFill>
        <p:spPr>
          <a:xfrm rot="5400000">
            <a:off x="3583593" y="2454817"/>
            <a:ext cx="1176263" cy="772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8813ED-0D9D-4166-88D4-56B8C36773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051" y="4044715"/>
            <a:ext cx="1740368" cy="7721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3B536E6-AD21-4023-86AD-30E2667E230B}"/>
              </a:ext>
            </a:extLst>
          </p:cNvPr>
          <p:cNvSpPr/>
          <p:nvPr/>
        </p:nvSpPr>
        <p:spPr>
          <a:xfrm>
            <a:off x="3188420" y="2976237"/>
            <a:ext cx="1966609" cy="772107"/>
          </a:xfrm>
          <a:prstGeom prst="rect">
            <a:avLst/>
          </a:prstGeom>
          <a:solidFill>
            <a:srgbClr val="4DB1E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Pizza.</a:t>
            </a:r>
          </a:p>
          <a:p>
            <a:pPr algn="ctr"/>
            <a:r>
              <a:rPr lang="en-GB" dirty="0"/>
              <a:t>(Straight ahead.)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FD0254-A090-43D7-AE63-E2AEA8F8B017}"/>
              </a:ext>
            </a:extLst>
          </p:cNvPr>
          <p:cNvSpPr/>
          <p:nvPr/>
        </p:nvSpPr>
        <p:spPr>
          <a:xfrm>
            <a:off x="4646399" y="4054187"/>
            <a:ext cx="1422798" cy="772107"/>
          </a:xfrm>
          <a:prstGeom prst="rect">
            <a:avLst/>
          </a:prstGeom>
          <a:solidFill>
            <a:srgbClr val="4DB1E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Yellow. </a:t>
            </a:r>
          </a:p>
          <a:p>
            <a:pPr algn="ctr"/>
            <a:r>
              <a:rPr lang="en-GB" dirty="0"/>
              <a:t>(Turn left.)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2F6BDE-F114-44AA-B674-3F01C602A5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73118" y="5177252"/>
            <a:ext cx="1740368" cy="7721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2BC3716-2854-4594-82FF-269341A22C7E}"/>
              </a:ext>
            </a:extLst>
          </p:cNvPr>
          <p:cNvSpPr/>
          <p:nvPr/>
        </p:nvSpPr>
        <p:spPr>
          <a:xfrm>
            <a:off x="4012143" y="5180660"/>
            <a:ext cx="1560220" cy="772107"/>
          </a:xfrm>
          <a:prstGeom prst="rect">
            <a:avLst/>
          </a:prstGeom>
          <a:solidFill>
            <a:srgbClr val="4DB1E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Milk.</a:t>
            </a:r>
            <a:br>
              <a:rPr lang="en-GB" b="1" dirty="0"/>
            </a:br>
            <a:r>
              <a:rPr lang="en-GB" dirty="0"/>
              <a:t>(Turn right.) 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9025E98C-00EA-4778-93E7-47191671C1C4}"/>
              </a:ext>
            </a:extLst>
          </p:cNvPr>
          <p:cNvSpPr/>
          <p:nvPr/>
        </p:nvSpPr>
        <p:spPr>
          <a:xfrm>
            <a:off x="3646795" y="4048722"/>
            <a:ext cx="2422401" cy="883316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hlinkClick r:id="rId4" action="ppaction://hlinksldjump"/>
            <a:extLst>
              <a:ext uri="{FF2B5EF4-FFF2-40B4-BE49-F238E27FC236}">
                <a16:creationId xmlns:a16="http://schemas.microsoft.com/office/drawing/2014/main" id="{FCCA2A31-BE2D-4427-9D82-A559C2DA9D92}"/>
              </a:ext>
            </a:extLst>
          </p:cNvPr>
          <p:cNvSpPr/>
          <p:nvPr/>
        </p:nvSpPr>
        <p:spPr>
          <a:xfrm>
            <a:off x="3188420" y="2270495"/>
            <a:ext cx="2015872" cy="1441019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hlinkClick r:id="rId5" action="ppaction://hlinksldjump"/>
            <a:extLst>
              <a:ext uri="{FF2B5EF4-FFF2-40B4-BE49-F238E27FC236}">
                <a16:creationId xmlns:a16="http://schemas.microsoft.com/office/drawing/2014/main" id="{000AE368-CF85-48D9-AA56-292A81536E1B}"/>
              </a:ext>
            </a:extLst>
          </p:cNvPr>
          <p:cNvSpPr/>
          <p:nvPr/>
        </p:nvSpPr>
        <p:spPr>
          <a:xfrm>
            <a:off x="4012143" y="5177251"/>
            <a:ext cx="2965706" cy="765444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8405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0756CA00-8471-422E-A36C-321040DFD7C0}"/>
              </a:ext>
            </a:extLst>
          </p:cNvPr>
          <p:cNvSpPr/>
          <p:nvPr/>
        </p:nvSpPr>
        <p:spPr bwMode="auto">
          <a:xfrm>
            <a:off x="457198" y="438151"/>
            <a:ext cx="8220075" cy="1035049"/>
          </a:xfrm>
          <a:prstGeom prst="roundRect">
            <a:avLst>
              <a:gd name="adj" fmla="val 12084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67B9DA11-8F62-4BF1-929F-B650376172C1}"/>
              </a:ext>
            </a:extLst>
          </p:cNvPr>
          <p:cNvSpPr txBox="1">
            <a:spLocks/>
          </p:cNvSpPr>
          <p:nvPr/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What time is it? 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B78452-AE31-456D-9BC9-C812F9BFF8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37"/>
          <a:stretch/>
        </p:blipFill>
        <p:spPr>
          <a:xfrm rot="4751033">
            <a:off x="2572683" y="4598363"/>
            <a:ext cx="1102748" cy="772107"/>
          </a:xfrm>
          <a:prstGeom prst="rect">
            <a:avLst/>
          </a:prstGeom>
        </p:spPr>
      </p:pic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883B46D7-DC2E-4FCB-B848-94BF3834E0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40943">
            <a:off x="4215927" y="5689865"/>
            <a:ext cx="1740368" cy="7721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3D02900-258C-48F2-AFF7-FD6419C31C14}"/>
              </a:ext>
            </a:extLst>
          </p:cNvPr>
          <p:cNvSpPr/>
          <p:nvPr/>
        </p:nvSpPr>
        <p:spPr>
          <a:xfrm>
            <a:off x="2342784" y="4970699"/>
            <a:ext cx="2086251" cy="772107"/>
          </a:xfrm>
          <a:prstGeom prst="rect">
            <a:avLst/>
          </a:prstGeom>
          <a:solidFill>
            <a:srgbClr val="4DB1E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I like ice cream. </a:t>
            </a:r>
            <a:r>
              <a:rPr lang="en-GB" dirty="0"/>
              <a:t>(Straight ahead.)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D40F1F-8946-4B41-9FC2-4D6885AB104E}"/>
              </a:ext>
            </a:extLst>
          </p:cNvPr>
          <p:cNvSpPr/>
          <p:nvPr/>
        </p:nvSpPr>
        <p:spPr>
          <a:xfrm>
            <a:off x="2981899" y="5907651"/>
            <a:ext cx="1713544" cy="772107"/>
          </a:xfrm>
          <a:prstGeom prst="rect">
            <a:avLst/>
          </a:prstGeom>
          <a:solidFill>
            <a:srgbClr val="4DB1E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b="1" dirty="0"/>
              <a:t>It’s 7 o’clock.</a:t>
            </a:r>
          </a:p>
          <a:p>
            <a:pPr algn="ctr"/>
            <a:r>
              <a:rPr lang="en-GB" dirty="0"/>
              <a:t>(Turn right.) </a:t>
            </a:r>
          </a:p>
        </p:txBody>
      </p:sp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:a16="http://schemas.microsoft.com/office/drawing/2014/main" id="{0643C3FD-F1EB-4A17-B072-58084BD6570E}"/>
              </a:ext>
            </a:extLst>
          </p:cNvPr>
          <p:cNvSpPr/>
          <p:nvPr/>
        </p:nvSpPr>
        <p:spPr>
          <a:xfrm>
            <a:off x="2348051" y="4447713"/>
            <a:ext cx="2152928" cy="1317701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E328A069-9D6F-4B93-89A0-A0C21C54F800}"/>
              </a:ext>
            </a:extLst>
          </p:cNvPr>
          <p:cNvSpPr/>
          <p:nvPr/>
        </p:nvSpPr>
        <p:spPr>
          <a:xfrm>
            <a:off x="2981900" y="5907651"/>
            <a:ext cx="1713544" cy="825565"/>
          </a:xfrm>
          <a:prstGeom prst="rect">
            <a:avLst/>
          </a:prstGeom>
          <a:solidFill>
            <a:srgbClr val="18A0DB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66213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1B37D4A5-90BB-4844-98B2-369F398C181C}" vid="{00783449-5817-44E1-8606-1A7DF4C9CE7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229</TotalTime>
  <Words>397</Words>
  <Application>Microsoft Office PowerPoint</Application>
  <PresentationFormat>On-screen Show (4:3)</PresentationFormat>
  <Paragraphs>77</Paragraphs>
  <Slides>17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Twinkl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Fox</dc:creator>
  <cp:lastModifiedBy>Rachel Fox</cp:lastModifiedBy>
  <cp:revision>14</cp:revision>
  <dcterms:created xsi:type="dcterms:W3CDTF">2021-04-08T07:59:31Z</dcterms:created>
  <dcterms:modified xsi:type="dcterms:W3CDTF">2021-04-08T11:48:35Z</dcterms:modified>
</cp:coreProperties>
</file>