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2" r:id="rId3"/>
    <p:sldId id="264" r:id="rId4"/>
    <p:sldId id="270" r:id="rId5"/>
    <p:sldId id="271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D84"/>
    <a:srgbClr val="FF0000"/>
    <a:srgbClr val="8C4BAF"/>
    <a:srgbClr val="18A0DB"/>
    <a:srgbClr val="259EE7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180" y="19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E-4378-A78B-AD957B4C59BA}"/>
              </c:ext>
            </c:extLst>
          </c:dPt>
          <c:dPt>
            <c:idx val="1"/>
            <c:bubble3D val="0"/>
            <c:spPr>
              <a:solidFill>
                <a:srgbClr val="18A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E-4378-A78B-AD957B4C59BA}"/>
              </c:ext>
            </c:extLst>
          </c:dPt>
          <c:dPt>
            <c:idx val="2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BE-4378-A78B-AD957B4C59BA}"/>
              </c:ext>
            </c:extLst>
          </c:dPt>
          <c:dPt>
            <c:idx val="3"/>
            <c:bubble3D val="0"/>
            <c:spPr>
              <a:solidFill>
                <a:srgbClr val="18A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BE-4378-A78B-AD957B4C59BA}"/>
              </c:ext>
            </c:extLst>
          </c:dPt>
          <c:dPt>
            <c:idx val="4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BE-4378-A78B-AD957B4C59BA}"/>
              </c:ext>
            </c:extLst>
          </c:dPt>
          <c:dPt>
            <c:idx val="5"/>
            <c:bubble3D val="0"/>
            <c:spPr>
              <a:solidFill>
                <a:srgbClr val="18A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BE-4378-A78B-AD957B4C59BA}"/>
              </c:ext>
            </c:extLst>
          </c:dPt>
          <c:dPt>
            <c:idx val="6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0BE-4378-A78B-AD957B4C59BA}"/>
              </c:ext>
            </c:extLst>
          </c:dPt>
          <c:dPt>
            <c:idx val="7"/>
            <c:bubble3D val="0"/>
            <c:spPr>
              <a:solidFill>
                <a:srgbClr val="18A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0BE-4378-A78B-AD957B4C59BA}"/>
              </c:ext>
            </c:extLst>
          </c:dPt>
          <c:dPt>
            <c:idx val="8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0BE-4378-A78B-AD957B4C59BA}"/>
              </c:ext>
            </c:extLst>
          </c:dPt>
          <c:dPt>
            <c:idx val="9"/>
            <c:bubble3D val="0"/>
            <c:spPr>
              <a:solidFill>
                <a:srgbClr val="18A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0BE-4378-A78B-AD957B4C59BA}"/>
              </c:ext>
            </c:extLst>
          </c:dPt>
          <c:dPt>
            <c:idx val="10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0BE-4378-A78B-AD957B4C59BA}"/>
              </c:ext>
            </c:extLst>
          </c:dPt>
          <c:dPt>
            <c:idx val="11"/>
            <c:bubble3D val="0"/>
            <c:spPr>
              <a:solidFill>
                <a:srgbClr val="18A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0BE-4378-A78B-AD957B4C59BA}"/>
              </c:ext>
            </c:extLst>
          </c:dPt>
          <c:dPt>
            <c:idx val="12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0BE-4378-A78B-AD957B4C59BA}"/>
              </c:ext>
            </c:extLst>
          </c:dPt>
          <c:dPt>
            <c:idx val="13"/>
            <c:bubble3D val="0"/>
            <c:spPr>
              <a:solidFill>
                <a:srgbClr val="18A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0BE-4378-A78B-AD957B4C59BA}"/>
              </c:ext>
            </c:extLst>
          </c:dPt>
          <c:dPt>
            <c:idx val="14"/>
            <c:bubble3D val="0"/>
            <c:spPr>
              <a:solidFill>
                <a:srgbClr val="8C4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0BE-4378-A78B-AD957B4C59BA}"/>
              </c:ext>
            </c:extLst>
          </c:dPt>
          <c:dLbls>
            <c:dLbl>
              <c:idx val="6"/>
              <c:layout>
                <c:manualLayout>
                  <c:x val="-0.12850016530543093"/>
                  <c:y val="-9.7895366566888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E0BE-4378-A78B-AD957B4C59BA}"/>
                </c:ext>
              </c:extLst>
            </c:dLbl>
            <c:dLbl>
              <c:idx val="7"/>
              <c:layout>
                <c:manualLayout>
                  <c:x val="1.6139571742328387E-3"/>
                  <c:y val="-8.2955816735993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E0BE-4378-A78B-AD957B4C59BA}"/>
                </c:ext>
              </c:extLst>
            </c:dLbl>
            <c:dLbl>
              <c:idx val="13"/>
              <c:layout>
                <c:manualLayout>
                  <c:x val="0.11602154869468155"/>
                  <c:y val="8.64571319969072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BE-4378-A78B-AD957B4C59BA}"/>
                </c:ext>
              </c:extLst>
            </c:dLbl>
            <c:dLbl>
              <c:idx val="14"/>
              <c:layout>
                <c:manualLayout>
                  <c:x val="5.9181859295126669E-2"/>
                  <c:y val="8.03216234077567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0BE-4378-A78B-AD957B4C5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Hoja1!$A$2:$A$16</c:f>
              <c:strCache>
                <c:ptCount val="15"/>
                <c:pt idx="0">
                  <c:v>miss</c:v>
                </c:pt>
                <c:pt idx="1">
                  <c:v>would like</c:v>
                </c:pt>
                <c:pt idx="2">
                  <c:v>give up</c:v>
                </c:pt>
                <c:pt idx="3">
                  <c:v>offer</c:v>
                </c:pt>
                <c:pt idx="4">
                  <c:v>suggest</c:v>
                </c:pt>
                <c:pt idx="5">
                  <c:v>decide</c:v>
                </c:pt>
                <c:pt idx="6">
                  <c:v>recommend</c:v>
                </c:pt>
                <c:pt idx="7">
                  <c:v>threaten</c:v>
                </c:pt>
                <c:pt idx="8">
                  <c:v>put off</c:v>
                </c:pt>
                <c:pt idx="9">
                  <c:v>hope</c:v>
                </c:pt>
                <c:pt idx="10">
                  <c:v>can't stand</c:v>
                </c:pt>
                <c:pt idx="11">
                  <c:v>want</c:v>
                </c:pt>
                <c:pt idx="12">
                  <c:v>practise</c:v>
                </c:pt>
                <c:pt idx="13">
                  <c:v>promise</c:v>
                </c:pt>
                <c:pt idx="14">
                  <c:v>avoid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0BE-4378-A78B-AD957B4C59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34-4385-831F-FBE9F1A7FE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34-4385-831F-FBE9F1A7FE17}"/>
              </c:ext>
            </c:extLst>
          </c:dPt>
          <c:dPt>
            <c:idx val="2"/>
            <c:bubble3D val="0"/>
            <c:spPr>
              <a:solidFill>
                <a:srgbClr val="6FBD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34-4385-831F-FBE9F1A7FE1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34-4385-831F-FBE9F1A7FE1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34-4385-831F-FBE9F1A7FE17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34-4385-831F-FBE9F1A7FE1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34-4385-831F-FBE9F1A7FE1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834-4385-831F-FBE9F1A7FE17}"/>
              </c:ext>
            </c:extLst>
          </c:dPt>
          <c:dPt>
            <c:idx val="8"/>
            <c:bubble3D val="0"/>
            <c:spPr>
              <a:solidFill>
                <a:srgbClr val="6FBD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834-4385-831F-FBE9F1A7FE1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834-4385-831F-FBE9F1A7FE1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834-4385-831F-FBE9F1A7FE17}"/>
              </c:ext>
            </c:extLst>
          </c:dPt>
          <c:dPt>
            <c:idx val="11"/>
            <c:bubble3D val="0"/>
            <c:spPr>
              <a:solidFill>
                <a:srgbClr val="6FBD8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834-4385-831F-FBE9F1A7FE17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834-4385-831F-FBE9F1A7FE17}"/>
              </c:ext>
            </c:extLst>
          </c:dPt>
          <c:dPt>
            <c:idx val="13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834-4385-831F-FBE9F1A7FE17}"/>
              </c:ext>
            </c:extLst>
          </c:dPt>
          <c:dPt>
            <c:idx val="1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834-4385-831F-FBE9F1A7FE17}"/>
              </c:ext>
            </c:extLst>
          </c:dPt>
          <c:dLbls>
            <c:dLbl>
              <c:idx val="6"/>
              <c:layout>
                <c:manualLayout>
                  <c:x val="-7.6233468885310948E-2"/>
                  <c:y val="-7.86955808097170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34-4385-831F-FBE9F1A7FE17}"/>
                </c:ext>
              </c:extLst>
            </c:dLbl>
            <c:dLbl>
              <c:idx val="7"/>
              <c:layout>
                <c:manualLayout>
                  <c:x val="1.6139571742328387E-3"/>
                  <c:y val="-8.2955816735993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6834-4385-831F-FBE9F1A7FE17}"/>
                </c:ext>
              </c:extLst>
            </c:dLbl>
            <c:dLbl>
              <c:idx val="14"/>
              <c:layout>
                <c:manualLayout>
                  <c:x val="3.3048511085066679E-2"/>
                  <c:y val="8.03216234077567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834-4385-831F-FBE9F1A7F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Hoja1!$A$2:$A$16</c:f>
              <c:strCache>
                <c:ptCount val="15"/>
                <c:pt idx="0">
                  <c:v>go</c:v>
                </c:pt>
                <c:pt idx="1">
                  <c:v>visit</c:v>
                </c:pt>
                <c:pt idx="2">
                  <c:v>eat</c:v>
                </c:pt>
                <c:pt idx="3">
                  <c:v>listen </c:v>
                </c:pt>
                <c:pt idx="4">
                  <c:v>write</c:v>
                </c:pt>
                <c:pt idx="5">
                  <c:v>do</c:v>
                </c:pt>
                <c:pt idx="6">
                  <c:v>play</c:v>
                </c:pt>
                <c:pt idx="7">
                  <c:v>drink</c:v>
                </c:pt>
                <c:pt idx="8">
                  <c:v>drive</c:v>
                </c:pt>
                <c:pt idx="9">
                  <c:v>read</c:v>
                </c:pt>
                <c:pt idx="10">
                  <c:v>have</c:v>
                </c:pt>
                <c:pt idx="11">
                  <c:v>see</c:v>
                </c:pt>
                <c:pt idx="12">
                  <c:v>talk</c:v>
                </c:pt>
                <c:pt idx="13">
                  <c:v>ride</c:v>
                </c:pt>
                <c:pt idx="14">
                  <c:v>get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834-4385-831F-FBE9F1A7FE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sl-resource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sl-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85" y="5294310"/>
            <a:ext cx="7632700" cy="772107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Open the PowerPoint in presentation mode.</a:t>
            </a:r>
          </a:p>
          <a:p>
            <a:pPr algn="ctr"/>
            <a:r>
              <a:rPr lang="en-US" dirty="0"/>
              <a:t>To start and stop the </a:t>
            </a:r>
            <a:r>
              <a:rPr lang="en-US" dirty="0" err="1"/>
              <a:t>randomiser</a:t>
            </a:r>
            <a:r>
              <a:rPr lang="en-US" dirty="0"/>
              <a:t> wheels, press the red button.</a:t>
            </a:r>
          </a:p>
        </p:txBody>
      </p:sp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/>
              <a:t>Instructions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395188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The verb boxes and </a:t>
            </a:r>
            <a:r>
              <a:rPr lang="en-US" dirty="0" err="1"/>
              <a:t>randomiser</a:t>
            </a:r>
            <a:r>
              <a:rPr lang="en-US" dirty="0"/>
              <a:t> wheels are completely editable and can be filled with different vocabulary.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370" y="2216359"/>
            <a:ext cx="4127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 change the text on the wheel: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Right click on the wheel.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‘Edit Data' from the menu that appears.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the text.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Close the menu.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your new word has shifted position off the wheel, left-click the word and drag it back into place.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326" t="44831" r="8091" b="34770"/>
          <a:stretch/>
        </p:blipFill>
        <p:spPr>
          <a:xfrm>
            <a:off x="4956598" y="2366218"/>
            <a:ext cx="2649608" cy="1586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47937" y="2989164"/>
            <a:ext cx="952500" cy="186136"/>
          </a:xfrm>
          <a:prstGeom prst="rect">
            <a:avLst/>
          </a:prstGeom>
          <a:noFill/>
          <a:ln w="38100">
            <a:solidFill>
              <a:srgbClr val="F1D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38846" y="2989164"/>
            <a:ext cx="1222067" cy="186136"/>
          </a:xfrm>
          <a:prstGeom prst="rect">
            <a:avLst/>
          </a:prstGeom>
          <a:noFill/>
          <a:ln w="38100">
            <a:solidFill>
              <a:srgbClr val="F1D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220" y="3406196"/>
            <a:ext cx="3070280" cy="983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1171" t="37427" r="16469" b="56544"/>
          <a:stretch/>
        </p:blipFill>
        <p:spPr>
          <a:xfrm>
            <a:off x="5175220" y="4541706"/>
            <a:ext cx="554204" cy="3982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5221" y="4543443"/>
            <a:ext cx="554204" cy="396470"/>
          </a:xfrm>
          <a:prstGeom prst="rect">
            <a:avLst/>
          </a:prstGeom>
          <a:noFill/>
          <a:ln w="38100">
            <a:solidFill>
              <a:srgbClr val="F1D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5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5755" y="1677539"/>
            <a:ext cx="3828565" cy="956773"/>
          </a:xfrm>
          <a:prstGeom prst="rect">
            <a:avLst/>
          </a:prstGeom>
          <a:solidFill>
            <a:srgbClr val="8C4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sz="1600" dirty="0"/>
              <a:t>Verbs in </a:t>
            </a:r>
            <a:r>
              <a:rPr lang="en-US" sz="1600" b="1" dirty="0"/>
              <a:t>Team Gerund</a:t>
            </a:r>
            <a:r>
              <a:rPr lang="en-US" sz="1600" dirty="0"/>
              <a:t> are followed by a verb in the gerund: She suggested </a:t>
            </a:r>
            <a:r>
              <a:rPr lang="en-US" sz="1600" i="1" dirty="0"/>
              <a:t>going</a:t>
            </a:r>
            <a:r>
              <a:rPr lang="en-US" sz="1600" dirty="0"/>
              <a:t> to the beach. </a:t>
            </a:r>
            <a:endParaRPr lang="en-GB" sz="16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2732" y="535235"/>
            <a:ext cx="8220075" cy="99430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500" dirty="0">
                <a:latin typeface="+mn-lt"/>
              </a:rPr>
              <a:t>Are these verbs in </a:t>
            </a:r>
            <a:r>
              <a:rPr lang="en-US" sz="2500" dirty="0">
                <a:solidFill>
                  <a:srgbClr val="18A0DB"/>
                </a:solidFill>
                <a:latin typeface="+mn-lt"/>
              </a:rPr>
              <a:t>Team Infinitive</a:t>
            </a:r>
            <a:r>
              <a:rPr lang="en-US" sz="2500" dirty="0">
                <a:latin typeface="+mn-lt"/>
              </a:rPr>
              <a:t> or </a:t>
            </a:r>
            <a:r>
              <a:rPr lang="en-US" sz="2500" dirty="0">
                <a:solidFill>
                  <a:srgbClr val="8C4BAF"/>
                </a:solidFill>
                <a:latin typeface="+mn-lt"/>
              </a:rPr>
              <a:t>Team Gerund</a:t>
            </a:r>
            <a:r>
              <a:rPr lang="en-US" sz="2500" dirty="0">
                <a:latin typeface="+mn-lt"/>
              </a:rPr>
              <a:t>? Click to find out!</a:t>
            </a:r>
            <a:endParaRPr lang="en-GB" sz="25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9417" y="1677539"/>
            <a:ext cx="3847346" cy="95677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sz="1600" dirty="0"/>
              <a:t>Verbs in </a:t>
            </a:r>
            <a:r>
              <a:rPr lang="en-US" sz="1600" b="1" dirty="0"/>
              <a:t>Team Infinitive</a:t>
            </a:r>
            <a:r>
              <a:rPr lang="en-US" sz="1600" dirty="0"/>
              <a:t> are followed by a verb in the infinitive. She would like </a:t>
            </a:r>
            <a:r>
              <a:rPr lang="en-US" sz="1600" i="1" dirty="0"/>
              <a:t>to go </a:t>
            </a:r>
            <a:r>
              <a:rPr lang="en-US" sz="1600" dirty="0"/>
              <a:t>to the beach. </a:t>
            </a:r>
            <a:endParaRPr lang="en-GB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8619" y="2986393"/>
            <a:ext cx="2487500" cy="895218"/>
            <a:chOff x="860942" y="5218901"/>
            <a:chExt cx="2476702" cy="8952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miss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49263" y="2986393"/>
            <a:ext cx="2487500" cy="895218"/>
            <a:chOff x="860942" y="5218901"/>
            <a:chExt cx="2476702" cy="89521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 err="1">
                  <a:solidFill>
                    <a:schemeClr val="tx1"/>
                  </a:solidFill>
                </a:rPr>
                <a:t>practise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19021" y="2986393"/>
            <a:ext cx="2487500" cy="895218"/>
            <a:chOff x="860942" y="5218901"/>
            <a:chExt cx="2476702" cy="89521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suggest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8619" y="4055537"/>
            <a:ext cx="2487500" cy="895219"/>
            <a:chOff x="691928" y="3818370"/>
            <a:chExt cx="2487500" cy="89521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25"/>
            <a:stretch/>
          </p:blipFill>
          <p:spPr>
            <a:xfrm>
              <a:off x="1867228" y="3846317"/>
              <a:ext cx="1247326" cy="867272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91928" y="3818370"/>
              <a:ext cx="2487500" cy="895218"/>
            </a:xfrm>
            <a:prstGeom prst="rect">
              <a:avLst/>
            </a:prstGeom>
            <a:noFill/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would like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300" b="1" dirty="0">
                  <a:solidFill>
                    <a:srgbClr val="18A0DB"/>
                  </a:solidFill>
                </a:rPr>
                <a:t>Team Infinitive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19021" y="4051735"/>
            <a:ext cx="2487500" cy="895219"/>
            <a:chOff x="691928" y="3818370"/>
            <a:chExt cx="2487500" cy="89521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25"/>
            <a:stretch/>
          </p:blipFill>
          <p:spPr>
            <a:xfrm>
              <a:off x="1867228" y="3846317"/>
              <a:ext cx="1247326" cy="867272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691928" y="3818370"/>
              <a:ext cx="2487500" cy="895218"/>
            </a:xfrm>
            <a:prstGeom prst="rect">
              <a:avLst/>
            </a:prstGeom>
            <a:noFill/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threaten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300" b="1" dirty="0">
                  <a:solidFill>
                    <a:srgbClr val="18A0DB"/>
                  </a:solidFill>
                </a:rPr>
                <a:t>Team Infinitive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49263" y="4051734"/>
            <a:ext cx="2487500" cy="895219"/>
            <a:chOff x="691928" y="3818370"/>
            <a:chExt cx="2487500" cy="89521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25"/>
            <a:stretch/>
          </p:blipFill>
          <p:spPr>
            <a:xfrm>
              <a:off x="1867228" y="3846317"/>
              <a:ext cx="1247326" cy="86727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691928" y="3818370"/>
              <a:ext cx="2487500" cy="895218"/>
            </a:xfrm>
            <a:prstGeom prst="rect">
              <a:avLst/>
            </a:prstGeom>
            <a:noFill/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hope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300" b="1" dirty="0">
                  <a:solidFill>
                    <a:srgbClr val="18A0DB"/>
                  </a:solidFill>
                </a:rPr>
                <a:t>Team Infinitive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49263" y="5124449"/>
            <a:ext cx="2487500" cy="895218"/>
            <a:chOff x="860942" y="5218901"/>
            <a:chExt cx="2476702" cy="89521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avoid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19021" y="5124449"/>
            <a:ext cx="2487500" cy="895218"/>
            <a:chOff x="860942" y="5218901"/>
            <a:chExt cx="2476702" cy="89521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recommend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6779" y="5124681"/>
            <a:ext cx="2487500" cy="895219"/>
            <a:chOff x="691928" y="3818370"/>
            <a:chExt cx="2487500" cy="89521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25"/>
            <a:stretch/>
          </p:blipFill>
          <p:spPr>
            <a:xfrm>
              <a:off x="1867228" y="3846317"/>
              <a:ext cx="1247326" cy="867272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691928" y="3818370"/>
              <a:ext cx="2487500" cy="895218"/>
            </a:xfrm>
            <a:prstGeom prst="rect">
              <a:avLst/>
            </a:prstGeom>
            <a:noFill/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offer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300" b="1" dirty="0">
                  <a:solidFill>
                    <a:srgbClr val="18A0DB"/>
                  </a:solidFill>
                </a:rPr>
                <a:t>Team Infinitive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65756" y="2930309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miss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87875" y="2930308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suggest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909994" y="2930308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practise</a:t>
            </a:r>
            <a:endParaRPr lang="en-US" sz="2400" b="1" dirty="0"/>
          </a:p>
        </p:txBody>
      </p:sp>
      <p:sp>
        <p:nvSpPr>
          <p:cNvPr id="71" name="Rectangle 70"/>
          <p:cNvSpPr/>
          <p:nvPr/>
        </p:nvSpPr>
        <p:spPr>
          <a:xfrm>
            <a:off x="665756" y="4012515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would like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87875" y="4012514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threaten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909994" y="4012514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hope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73130" y="5094720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offer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95249" y="5094719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recommend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917368" y="5094719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avoid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5755" y="1677539"/>
            <a:ext cx="3828565" cy="956773"/>
          </a:xfrm>
          <a:prstGeom prst="rect">
            <a:avLst/>
          </a:prstGeom>
          <a:solidFill>
            <a:srgbClr val="8C4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sz="1600" dirty="0"/>
              <a:t>Verbs in </a:t>
            </a:r>
            <a:r>
              <a:rPr lang="en-US" sz="1600" b="1" dirty="0"/>
              <a:t>Team Gerund</a:t>
            </a:r>
            <a:r>
              <a:rPr lang="en-US" sz="1600" dirty="0"/>
              <a:t> are followed by a verb in the gerund: She suggested </a:t>
            </a:r>
            <a:r>
              <a:rPr lang="en-US" sz="1600" i="1" dirty="0"/>
              <a:t>going</a:t>
            </a:r>
            <a:r>
              <a:rPr lang="en-US" sz="1600" dirty="0"/>
              <a:t> to the beach. </a:t>
            </a:r>
            <a:endParaRPr lang="en-GB" sz="16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2732" y="535235"/>
            <a:ext cx="8220075" cy="99430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500" dirty="0">
                <a:latin typeface="+mn-lt"/>
              </a:rPr>
              <a:t>Are these verbs in </a:t>
            </a:r>
            <a:r>
              <a:rPr lang="en-US" sz="2500" dirty="0">
                <a:solidFill>
                  <a:srgbClr val="18A0DB"/>
                </a:solidFill>
                <a:latin typeface="+mn-lt"/>
              </a:rPr>
              <a:t>Team Infinitive</a:t>
            </a:r>
            <a:r>
              <a:rPr lang="en-US" sz="2500" dirty="0">
                <a:latin typeface="+mn-lt"/>
              </a:rPr>
              <a:t> or </a:t>
            </a:r>
            <a:r>
              <a:rPr lang="en-US" sz="2500" dirty="0">
                <a:solidFill>
                  <a:srgbClr val="8C4BAF"/>
                </a:solidFill>
                <a:latin typeface="+mn-lt"/>
              </a:rPr>
              <a:t>Team Gerund</a:t>
            </a:r>
            <a:r>
              <a:rPr lang="en-US" sz="2500" dirty="0">
                <a:latin typeface="+mn-lt"/>
              </a:rPr>
              <a:t>? Click to find out!</a:t>
            </a:r>
            <a:endParaRPr lang="en-GB" sz="25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9417" y="1677539"/>
            <a:ext cx="3847346" cy="95677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sz="1600" dirty="0"/>
              <a:t>Verbs in </a:t>
            </a:r>
            <a:r>
              <a:rPr lang="en-US" sz="1600" b="1" dirty="0"/>
              <a:t>Team Infinitive</a:t>
            </a:r>
            <a:r>
              <a:rPr lang="en-US" sz="1600" dirty="0"/>
              <a:t> are followed by a verb in the infinitive. She would like </a:t>
            </a:r>
            <a:r>
              <a:rPr lang="en-US" sz="1600" i="1" dirty="0"/>
              <a:t>to go </a:t>
            </a:r>
            <a:r>
              <a:rPr lang="en-US" sz="1600" dirty="0"/>
              <a:t>to the beach. </a:t>
            </a:r>
            <a:endParaRPr lang="en-GB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8618" y="3360862"/>
            <a:ext cx="2487500" cy="895218"/>
            <a:chOff x="860942" y="5218901"/>
            <a:chExt cx="2476702" cy="8952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give up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08096" y="4407008"/>
            <a:ext cx="2487500" cy="895218"/>
            <a:chOff x="860942" y="5218901"/>
            <a:chExt cx="2476702" cy="89521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can’t stand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19020" y="3360862"/>
            <a:ext cx="2487500" cy="895218"/>
            <a:chOff x="860942" y="5218901"/>
            <a:chExt cx="2476702" cy="89521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340"/>
            <a:stretch/>
          </p:blipFill>
          <p:spPr>
            <a:xfrm>
              <a:off x="2035190" y="5246847"/>
              <a:ext cx="1237861" cy="86727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60942" y="5218901"/>
              <a:ext cx="2476702" cy="895218"/>
            </a:xfrm>
            <a:prstGeom prst="rect">
              <a:avLst/>
            </a:prstGeom>
            <a:noFill/>
            <a:ln w="38100">
              <a:solidFill>
                <a:srgbClr val="8C4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put off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rgbClr val="8C4BAF"/>
                  </a:solidFill>
                </a:rPr>
                <a:t>Team Gerund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8618" y="4415258"/>
            <a:ext cx="2487500" cy="895219"/>
            <a:chOff x="691928" y="3818370"/>
            <a:chExt cx="2487500" cy="89521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25"/>
            <a:stretch/>
          </p:blipFill>
          <p:spPr>
            <a:xfrm>
              <a:off x="1867228" y="3846317"/>
              <a:ext cx="1247326" cy="867272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91928" y="3818370"/>
              <a:ext cx="2487500" cy="895218"/>
            </a:xfrm>
            <a:prstGeom prst="rect">
              <a:avLst/>
            </a:prstGeom>
            <a:noFill/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decide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300" b="1" dirty="0">
                  <a:solidFill>
                    <a:srgbClr val="18A0DB"/>
                  </a:solidFill>
                </a:rPr>
                <a:t>Team Infinitive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49262" y="3350583"/>
            <a:ext cx="2487500" cy="895219"/>
            <a:chOff x="691928" y="3818370"/>
            <a:chExt cx="2487500" cy="89521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25"/>
            <a:stretch/>
          </p:blipFill>
          <p:spPr>
            <a:xfrm>
              <a:off x="1867228" y="3846317"/>
              <a:ext cx="1247326" cy="867272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691928" y="3818370"/>
              <a:ext cx="2487500" cy="895218"/>
            </a:xfrm>
            <a:prstGeom prst="rect">
              <a:avLst/>
            </a:prstGeom>
            <a:noFill/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want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300" b="1" dirty="0">
                  <a:solidFill>
                    <a:srgbClr val="18A0DB"/>
                  </a:solidFill>
                </a:rPr>
                <a:t>Team Infinitive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49262" y="4411455"/>
            <a:ext cx="2487500" cy="895219"/>
            <a:chOff x="691928" y="3818370"/>
            <a:chExt cx="2487500" cy="89521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9725"/>
            <a:stretch/>
          </p:blipFill>
          <p:spPr>
            <a:xfrm>
              <a:off x="1867228" y="3846317"/>
              <a:ext cx="1247326" cy="86727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691928" y="3818370"/>
              <a:ext cx="2487500" cy="895218"/>
            </a:xfrm>
            <a:prstGeom prst="rect">
              <a:avLst/>
            </a:prstGeom>
            <a:noFill/>
            <a:ln w="3810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ctr">
              <a:spAutoFit/>
            </a:bodyPr>
            <a:lstStyle/>
            <a:p>
              <a:endParaRPr lang="en-US" sz="4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promise</a:t>
              </a:r>
            </a:p>
            <a:p>
              <a:endParaRPr lang="en-US" sz="600" b="1" dirty="0">
                <a:solidFill>
                  <a:schemeClr val="tx1"/>
                </a:solidFill>
              </a:endParaRPr>
            </a:p>
            <a:p>
              <a:r>
                <a:rPr lang="en-US" sz="1300" b="1" dirty="0">
                  <a:solidFill>
                    <a:srgbClr val="18A0DB"/>
                  </a:solidFill>
                </a:rPr>
                <a:t>Team Infinitive</a:t>
              </a:r>
            </a:p>
            <a:p>
              <a:endParaRPr lang="en-US" sz="400" b="1" dirty="0">
                <a:solidFill>
                  <a:srgbClr val="8C4BAF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56452" y="3315747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give up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78571" y="3315746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put off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08064" y="3315746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want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6452" y="4390579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decide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278571" y="4390578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can’t stand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908064" y="4390578"/>
            <a:ext cx="2549791" cy="1007385"/>
          </a:xfrm>
          <a:prstGeom prst="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promise</a:t>
            </a:r>
          </a:p>
        </p:txBody>
      </p:sp>
    </p:spTree>
    <p:extLst>
      <p:ext uri="{BB962C8B-B14F-4D97-AF65-F5344CB8AC3E}">
        <p14:creationId xmlns:p14="http://schemas.microsoft.com/office/powerpoint/2010/main" val="41889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63" grpId="0" animBg="1"/>
      <p:bldP spid="65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2732" y="535235"/>
            <a:ext cx="8220075" cy="99430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+mn-lt"/>
              </a:rPr>
              <a:t>Spin both wheels and see if you can make a sentence with both verbs.</a:t>
            </a:r>
            <a:endParaRPr lang="en-GB" sz="3200" dirty="0">
              <a:latin typeface="+mn-lt"/>
            </a:endParaRPr>
          </a:p>
        </p:txBody>
      </p:sp>
      <p:sp>
        <p:nvSpPr>
          <p:cNvPr id="29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1679782" y="4966355"/>
            <a:ext cx="2716557" cy="526140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950222" y="4117603"/>
            <a:ext cx="3663740" cy="127872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1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1298485" y="4474988"/>
            <a:ext cx="2657495" cy="921338"/>
            <a:chOff x="4126405" y="5135997"/>
            <a:chExt cx="3853543" cy="1336001"/>
          </a:xfrm>
        </p:grpSpPr>
        <p:sp>
          <p:nvSpPr>
            <p:cNvPr id="32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  <p:sp>
          <p:nvSpPr>
            <p:cNvPr id="33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34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019818"/>
              </p:ext>
            </p:extLst>
          </p:nvPr>
        </p:nvGraphicFramePr>
        <p:xfrm>
          <a:off x="365760" y="1332000"/>
          <a:ext cx="4373722" cy="46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2260855" y="5507840"/>
            <a:ext cx="583532" cy="583532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5677841" y="4966355"/>
            <a:ext cx="2716557" cy="526140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4948281" y="4117603"/>
            <a:ext cx="3663740" cy="127872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4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5296544" y="4474988"/>
            <a:ext cx="2657495" cy="921338"/>
            <a:chOff x="4126405" y="5135997"/>
            <a:chExt cx="3853543" cy="1336001"/>
          </a:xfrm>
        </p:grpSpPr>
        <p:sp>
          <p:nvSpPr>
            <p:cNvPr id="55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  <p:sp>
          <p:nvSpPr>
            <p:cNvPr id="56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57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500780"/>
              </p:ext>
            </p:extLst>
          </p:nvPr>
        </p:nvGraphicFramePr>
        <p:xfrm>
          <a:off x="4363819" y="1339727"/>
          <a:ext cx="4373722" cy="46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6258914" y="5507840"/>
            <a:ext cx="583532" cy="583532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2415681" y="3356164"/>
            <a:ext cx="267543" cy="437731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43431" y="2913750"/>
            <a:ext cx="9190" cy="776857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6427341" y="3369133"/>
            <a:ext cx="267543" cy="437731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6555091" y="2926719"/>
            <a:ext cx="9190" cy="776857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127">
            <a:off x="621261" y="5503280"/>
            <a:ext cx="1349149" cy="18658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539">
            <a:off x="87926" y="5036598"/>
            <a:ext cx="1349825" cy="18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34" grpId="1">
        <p:bldAsOne/>
      </p:bldGraphic>
      <p:bldGraphic spid="57" grpId="0">
        <p:bldAsOne/>
      </p:bldGraphic>
      <p:bldGraphic spid="57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Roulette</Template>
  <TotalTime>201</TotalTime>
  <Words>296</Words>
  <Application>Microsoft Office PowerPoint</Application>
  <PresentationFormat>On-screen Show (4:3)</PresentationFormat>
  <Paragraphs>100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Twinkl</vt:lpstr>
      <vt:lpstr>Arial</vt:lpstr>
      <vt:lpstr>Office Theme</vt:lpstr>
      <vt:lpstr>PowerPoint Presentation</vt:lpstr>
      <vt:lpstr>Instructions</vt:lpstr>
      <vt:lpstr>Are these verbs in Team Infinitive or Team Gerund? Click to find out!</vt:lpstr>
      <vt:lpstr>Are these verbs in Team Infinitive or Team Gerund? Click to find out!</vt:lpstr>
      <vt:lpstr>Spin both wheels and see if you can make a sentence with both verbs.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Fox</dc:creator>
  <cp:lastModifiedBy>Rachel Fox</cp:lastModifiedBy>
  <cp:revision>20</cp:revision>
  <dcterms:created xsi:type="dcterms:W3CDTF">2020-11-19T11:43:30Z</dcterms:created>
  <dcterms:modified xsi:type="dcterms:W3CDTF">2020-11-19T15:04:52Z</dcterms:modified>
</cp:coreProperties>
</file>