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4"/>
  </p:notesMasterIdLst>
  <p:handoutMasterIdLst>
    <p:handoutMasterId r:id="rId25"/>
  </p:handoutMasterIdLst>
  <p:sldIdLst>
    <p:sldId id="269" r:id="rId3"/>
    <p:sldId id="268" r:id="rId4"/>
    <p:sldId id="264" r:id="rId5"/>
    <p:sldId id="295" r:id="rId6"/>
    <p:sldId id="272" r:id="rId7"/>
    <p:sldId id="296" r:id="rId8"/>
    <p:sldId id="273" r:id="rId9"/>
    <p:sldId id="297" r:id="rId10"/>
    <p:sldId id="298" r:id="rId11"/>
    <p:sldId id="299" r:id="rId12"/>
    <p:sldId id="274" r:id="rId13"/>
    <p:sldId id="300" r:id="rId14"/>
    <p:sldId id="301" r:id="rId15"/>
    <p:sldId id="302" r:id="rId16"/>
    <p:sldId id="303" r:id="rId17"/>
    <p:sldId id="304" r:id="rId18"/>
    <p:sldId id="305" r:id="rId19"/>
    <p:sldId id="306" r:id="rId20"/>
    <p:sldId id="307" r:id="rId21"/>
    <p:sldId id="308" r:id="rId22"/>
    <p:sldId id="270"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
      <p:font typeface="Twinkl" panose="02000000000000000000" pitchFamily="2"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A9C"/>
    <a:srgbClr val="6EA5EE"/>
    <a:srgbClr val="E98E36"/>
    <a:srgbClr val="EEA358"/>
    <a:srgbClr val="F0B070"/>
    <a:srgbClr val="A2C5F4"/>
    <a:srgbClr val="629DEC"/>
    <a:srgbClr val="C8AED2"/>
    <a:srgbClr val="9C6DAF"/>
    <a:srgbClr val="A77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2" d="100"/>
          <a:sy n="82" d="100"/>
        </p:scale>
        <p:origin x="1502"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m/resources/esl-resources/browse-by-level-esl-efl-resources/elementary-a2-browse-by-level-esl-efl-resources"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m/resources/esl-resources/browse-by-level-esl-efl-resources/elementary-a2-browse-by-level-esl-efl-resource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m/resources/esl-resources/browse-by-level-esl-efl-resources/elementary-a2-browse-by-level-esl-efl-resources"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m/resources/esl-resources/browse-by-level-esl-efl-resources/elementary-a2-browse-by-level-esl-efl-resource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4464437"/>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2" name="Group 1">
            <a:extLst>
              <a:ext uri="{FF2B5EF4-FFF2-40B4-BE49-F238E27FC236}">
                <a16:creationId xmlns:a16="http://schemas.microsoft.com/office/drawing/2014/main" id="{1818DE14-99A5-2BAB-012B-6D4E3878DA6E}"/>
              </a:ext>
            </a:extLst>
          </p:cNvPr>
          <p:cNvGrpSpPr/>
          <p:nvPr userDrawn="1"/>
        </p:nvGrpSpPr>
        <p:grpSpPr>
          <a:xfrm>
            <a:off x="743836" y="1538518"/>
            <a:ext cx="7644512" cy="2864615"/>
            <a:chOff x="743838" y="1344834"/>
            <a:chExt cx="7644512" cy="2864615"/>
          </a:xfrm>
        </p:grpSpPr>
        <p:sp>
          <p:nvSpPr>
            <p:cNvPr id="3" name="Rectangle 2">
              <a:extLst>
                <a:ext uri="{FF2B5EF4-FFF2-40B4-BE49-F238E27FC236}">
                  <a16:creationId xmlns:a16="http://schemas.microsoft.com/office/drawing/2014/main" id="{8F639272-4B5D-60E8-9FB8-0C21BDA753C9}"/>
                </a:ext>
              </a:extLst>
            </p:cNvPr>
            <p:cNvSpPr/>
            <p:nvPr/>
          </p:nvSpPr>
          <p:spPr>
            <a:xfrm>
              <a:off x="743838" y="1344834"/>
              <a:ext cx="1450724"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ESL Acronym</a:t>
              </a:r>
            </a:p>
          </p:txBody>
        </p:sp>
        <p:sp>
          <p:nvSpPr>
            <p:cNvPr id="4" name="Rectangle 3">
              <a:extLst>
                <a:ext uri="{FF2B5EF4-FFF2-40B4-BE49-F238E27FC236}">
                  <a16:creationId xmlns:a16="http://schemas.microsoft.com/office/drawing/2014/main" id="{6CB40A19-9ABC-EE69-175B-C61DB7CC9859}"/>
                </a:ext>
              </a:extLst>
            </p:cNvPr>
            <p:cNvSpPr/>
            <p:nvPr/>
          </p:nvSpPr>
          <p:spPr>
            <a:xfrm>
              <a:off x="755650" y="1618794"/>
              <a:ext cx="7632700" cy="2590655"/>
            </a:xfrm>
            <a:prstGeom prst="rect">
              <a:avLst/>
            </a:prstGeom>
            <a:noFill/>
            <a:ln w="19050">
              <a:solidFill>
                <a:srgbClr val="18A0DB"/>
              </a:solidFill>
            </a:ln>
          </p:spPr>
          <p:txBody>
            <a:bodyPr wrap="square" lIns="216000" tIns="216000" rIns="216000" bIns="216000">
              <a:spAutoFit/>
            </a:bodyPr>
            <a:lstStyle/>
            <a:p>
              <a:pPr>
                <a:spcAft>
                  <a:spcPts val="600"/>
                </a:spcAft>
              </a:pPr>
              <a:r>
                <a:rPr lang="en-ZA" sz="1400" b="0" i="0" dirty="0">
                  <a:solidFill>
                    <a:srgbClr val="202124"/>
                  </a:solidFill>
                  <a:effectLst/>
                  <a:latin typeface="Roboto" panose="02000000000000000000" pitchFamily="2" charset="0"/>
                </a:rPr>
                <a:t>This resource is designed to support teaching of English as a second language to working-age adults. Please be aware that the content includes some references to working life and business English and may not be applicable to all learners.</a:t>
              </a:r>
              <a:br>
                <a:rPr lang="en-ZA" sz="1400" b="0" i="0" dirty="0">
                  <a:solidFill>
                    <a:srgbClr val="202124"/>
                  </a:solidFill>
                  <a:effectLst/>
                  <a:latin typeface="Roboto" panose="02000000000000000000" pitchFamily="2" charset="0"/>
                </a:rPr>
              </a:br>
              <a:br>
                <a:rPr lang="en-ZA" sz="1400" b="0" i="0" dirty="0">
                  <a:solidFill>
                    <a:srgbClr val="202124"/>
                  </a:solidFill>
                  <a:effectLst/>
                  <a:latin typeface="Roboto" panose="02000000000000000000" pitchFamily="2" charset="0"/>
                </a:rPr>
              </a:br>
              <a:r>
                <a:rPr lang="en-ZA" sz="1400" b="0" i="0" dirty="0">
                  <a:solidFill>
                    <a:srgbClr val="202124"/>
                  </a:solidFill>
                  <a:effectLst/>
                  <a:latin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recognised term for English language teaching globally.  Therefore, we use the term ‘ESL’ in the names of our resources to make them easy to find but they are suitable for any student learning to speak English.</a:t>
              </a:r>
            </a:p>
          </p:txBody>
        </p:sp>
      </p:grpSp>
    </p:spTree>
    <p:extLst>
      <p:ext uri="{BB962C8B-B14F-4D97-AF65-F5344CB8AC3E}">
        <p14:creationId xmlns:p14="http://schemas.microsoft.com/office/powerpoint/2010/main" val="357706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0" y="-1"/>
            <a:ext cx="2342606" cy="1793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3"/>
            <a:extLst>
              <a:ext uri="{FF2B5EF4-FFF2-40B4-BE49-F238E27FC236}">
                <a16:creationId xmlns:a16="http://schemas.microsoft.com/office/drawing/2014/main" id="{7709DEBE-663A-500F-F8DE-9482EFF0D429}"/>
              </a:ext>
            </a:extLst>
          </p:cNvPr>
          <p:cNvSpPr/>
          <p:nvPr userDrawn="1"/>
        </p:nvSpPr>
        <p:spPr>
          <a:xfrm>
            <a:off x="114300" y="6096000"/>
            <a:ext cx="643346" cy="618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50800" cap="rnd">
            <a:solidFill>
              <a:srgbClr val="82CA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Roboto" panose="02000000000000000000" pitchFamily="2" charset="0"/>
                <a:ea typeface="Roboto" panose="02000000000000000000" pitchFamily="2" charset="0"/>
              </a:defRPr>
            </a:lvl1pPr>
          </a:lstStyle>
          <a:p>
            <a:r>
              <a:rPr lang="en-US" dirty="0"/>
              <a:t>Click to edit Master title style</a:t>
            </a:r>
            <a:endParaRPr lang="en-GB" dirty="0"/>
          </a:p>
        </p:txBody>
      </p:sp>
      <p:sp>
        <p:nvSpPr>
          <p:cNvPr id="2" name="Rectangle 1">
            <a:hlinkClick r:id="rId2"/>
            <a:extLst>
              <a:ext uri="{FF2B5EF4-FFF2-40B4-BE49-F238E27FC236}">
                <a16:creationId xmlns:a16="http://schemas.microsoft.com/office/drawing/2014/main" id="{0D1BD3AD-2671-E448-CF1A-A016C685DF80}"/>
              </a:ext>
            </a:extLst>
          </p:cNvPr>
          <p:cNvSpPr/>
          <p:nvPr userDrawn="1"/>
        </p:nvSpPr>
        <p:spPr>
          <a:xfrm>
            <a:off x="0" y="0"/>
            <a:ext cx="574766" cy="25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50800" cap="rnd">
            <a:solidFill>
              <a:srgbClr val="EEA35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Roboto" panose="02000000000000000000" pitchFamily="2" charset="0"/>
                <a:ea typeface="Roboto" panose="02000000000000000000" pitchFamily="2" charset="0"/>
              </a:defRPr>
            </a:lvl1pPr>
          </a:lstStyle>
          <a:p>
            <a:r>
              <a:rPr lang="en-US" dirty="0"/>
              <a:t>Click to edit Master title style</a:t>
            </a:r>
            <a:endParaRPr lang="en-GB" dirty="0"/>
          </a:p>
        </p:txBody>
      </p:sp>
      <p:sp>
        <p:nvSpPr>
          <p:cNvPr id="2" name="Rectangle 1">
            <a:hlinkClick r:id="rId2"/>
            <a:extLst>
              <a:ext uri="{FF2B5EF4-FFF2-40B4-BE49-F238E27FC236}">
                <a16:creationId xmlns:a16="http://schemas.microsoft.com/office/drawing/2014/main" id="{0D1BD3AD-2671-E448-CF1A-A016C685DF80}"/>
              </a:ext>
            </a:extLst>
          </p:cNvPr>
          <p:cNvSpPr/>
          <p:nvPr userDrawn="1"/>
        </p:nvSpPr>
        <p:spPr>
          <a:xfrm>
            <a:off x="0" y="0"/>
            <a:ext cx="574766" cy="252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921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extLst>
              <a:ext uri="{FF2B5EF4-FFF2-40B4-BE49-F238E27FC236}">
                <a16:creationId xmlns:a16="http://schemas.microsoft.com/office/drawing/2014/main" id="{A3F066A4-8905-A849-0C3E-E13875A0FA5A}"/>
              </a:ext>
            </a:extLst>
          </p:cNvPr>
          <p:cNvSpPr/>
          <p:nvPr userDrawn="1"/>
        </p:nvSpPr>
        <p:spPr>
          <a:xfrm>
            <a:off x="0" y="-1"/>
            <a:ext cx="2342606" cy="17939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3"/>
            <a:extLst>
              <a:ext uri="{FF2B5EF4-FFF2-40B4-BE49-F238E27FC236}">
                <a16:creationId xmlns:a16="http://schemas.microsoft.com/office/drawing/2014/main" id="{BAE5C6F2-5F35-C63C-FD9B-0AD7079986E1}"/>
              </a:ext>
            </a:extLst>
          </p:cNvPr>
          <p:cNvSpPr/>
          <p:nvPr userDrawn="1"/>
        </p:nvSpPr>
        <p:spPr>
          <a:xfrm>
            <a:off x="114300" y="6096000"/>
            <a:ext cx="643346" cy="618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74" r:id="rId4"/>
    <p:sldLayoutId id="2147483663" r:id="rId5"/>
    <p:sldLayoutId id="2147483666" r:id="rId6"/>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603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CF7633A2-BCB8-0380-143A-7636EED881A2}"/>
              </a:ext>
            </a:extLst>
          </p:cNvPr>
          <p:cNvSpPr txBox="1">
            <a:spLocks/>
          </p:cNvSpPr>
          <p:nvPr/>
        </p:nvSpPr>
        <p:spPr>
          <a:xfrm>
            <a:off x="666821" y="1781752"/>
            <a:ext cx="3736731" cy="846781"/>
          </a:xfrm>
          <a:prstGeom prst="wedgeRoundRectCallout">
            <a:avLst>
              <a:gd name="adj1" fmla="val -35343"/>
              <a:gd name="adj2" fmla="val 73462"/>
              <a:gd name="adj3" fmla="val 16667"/>
            </a:avLst>
          </a:prstGeom>
          <a:noFill/>
          <a:ln w="31750">
            <a:solidFill>
              <a:srgbClr val="E98E36"/>
            </a:solidFill>
          </a:ln>
        </p:spPr>
        <p:txBody>
          <a:bodyPr vert="horz" lIns="252000" tIns="252000" rIns="252000" bIns="288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Hey </a:t>
            </a:r>
            <a:r>
              <a:rPr lang="en-ZA" sz="1700" dirty="0">
                <a:solidFill>
                  <a:srgbClr val="E98E36"/>
                </a:solidFill>
              </a:rPr>
              <a:t>_____</a:t>
            </a:r>
            <a:r>
              <a:rPr lang="en-ZA" sz="600" b="0" dirty="0"/>
              <a:t> </a:t>
            </a:r>
            <a:r>
              <a:rPr lang="en-ZA" sz="1700" b="0" dirty="0"/>
              <a:t>, nice to see you! </a:t>
            </a:r>
            <a:br>
              <a:rPr lang="en-ZA" sz="1700" b="0" dirty="0"/>
            </a:br>
            <a:r>
              <a:rPr lang="en-ZA" sz="1700" b="0" dirty="0"/>
              <a:t>What did you do last weekend?</a:t>
            </a:r>
          </a:p>
        </p:txBody>
      </p:sp>
      <p:sp>
        <p:nvSpPr>
          <p:cNvPr id="6" name="Title">
            <a:extLst>
              <a:ext uri="{FF2B5EF4-FFF2-40B4-BE49-F238E27FC236}">
                <a16:creationId xmlns:a16="http://schemas.microsoft.com/office/drawing/2014/main" id="{AE2F6C07-8E4B-9E9D-7F47-131176602CD0}"/>
              </a:ext>
            </a:extLst>
          </p:cNvPr>
          <p:cNvSpPr txBox="1">
            <a:spLocks/>
          </p:cNvSpPr>
          <p:nvPr/>
        </p:nvSpPr>
        <p:spPr>
          <a:xfrm>
            <a:off x="3622431" y="2731164"/>
            <a:ext cx="4838606" cy="1099898"/>
          </a:xfrm>
          <a:prstGeom prst="wedgeRoundRectCallout">
            <a:avLst>
              <a:gd name="adj1" fmla="val 34017"/>
              <a:gd name="adj2" fmla="val 73462"/>
              <a:gd name="adj3" fmla="val 16667"/>
            </a:avLst>
          </a:prstGeom>
          <a:solidFill>
            <a:schemeClr val="bg1"/>
          </a:solidFill>
          <a:ln w="31750">
            <a:solidFill>
              <a:srgbClr val="82CA9C"/>
            </a:solidFill>
          </a:ln>
        </p:spPr>
        <p:txBody>
          <a:bodyPr vert="horz" lIns="252000" tIns="252000" rIns="252000" bIns="288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Hey </a:t>
            </a:r>
            <a:r>
              <a:rPr lang="en-ZA" sz="1700" dirty="0">
                <a:solidFill>
                  <a:srgbClr val="E98E36"/>
                </a:solidFill>
              </a:rPr>
              <a:t>_____</a:t>
            </a:r>
            <a:r>
              <a:rPr lang="en-ZA" sz="800" b="0" dirty="0"/>
              <a:t> </a:t>
            </a:r>
            <a:r>
              <a:rPr lang="en-ZA" sz="1700" b="0" dirty="0"/>
              <a:t>! I was so tired, so I </a:t>
            </a:r>
            <a:r>
              <a:rPr lang="en-ZA" sz="1700" dirty="0">
                <a:solidFill>
                  <a:srgbClr val="E98E36"/>
                </a:solidFill>
              </a:rPr>
              <a:t>(stay at home) </a:t>
            </a:r>
            <a:r>
              <a:rPr lang="en-ZA" sz="1700" b="0" dirty="0"/>
              <a:t>last weekend! I </a:t>
            </a:r>
            <a:r>
              <a:rPr lang="en-ZA" sz="1700" dirty="0">
                <a:solidFill>
                  <a:srgbClr val="E98E36"/>
                </a:solidFill>
              </a:rPr>
              <a:t>(sleep) </a:t>
            </a:r>
            <a:r>
              <a:rPr lang="en-ZA" sz="1700" b="0" dirty="0"/>
              <a:t>a lot and </a:t>
            </a:r>
            <a:r>
              <a:rPr lang="en-ZA" sz="1700" dirty="0">
                <a:solidFill>
                  <a:srgbClr val="E98E36"/>
                </a:solidFill>
              </a:rPr>
              <a:t>(play) </a:t>
            </a:r>
            <a:br>
              <a:rPr lang="en-ZA" sz="1700" dirty="0">
                <a:solidFill>
                  <a:srgbClr val="E98E36"/>
                </a:solidFill>
              </a:rPr>
            </a:br>
            <a:r>
              <a:rPr lang="en-ZA" sz="1700" b="0" dirty="0"/>
              <a:t>video games. How about you?</a:t>
            </a:r>
          </a:p>
        </p:txBody>
      </p:sp>
      <p:sp>
        <p:nvSpPr>
          <p:cNvPr id="7" name="Title">
            <a:extLst>
              <a:ext uri="{FF2B5EF4-FFF2-40B4-BE49-F238E27FC236}">
                <a16:creationId xmlns:a16="http://schemas.microsoft.com/office/drawing/2014/main" id="{0FDFB62E-0D16-DE00-CF68-9F17F7BBCA90}"/>
              </a:ext>
            </a:extLst>
          </p:cNvPr>
          <p:cNvSpPr txBox="1">
            <a:spLocks/>
          </p:cNvSpPr>
          <p:nvPr/>
        </p:nvSpPr>
        <p:spPr>
          <a:xfrm>
            <a:off x="666821" y="3933694"/>
            <a:ext cx="4758033" cy="1099898"/>
          </a:xfrm>
          <a:prstGeom prst="wedgeRoundRectCallout">
            <a:avLst>
              <a:gd name="adj1" fmla="val -35343"/>
              <a:gd name="adj2" fmla="val 73462"/>
              <a:gd name="adj3" fmla="val 16667"/>
            </a:avLst>
          </a:prstGeom>
          <a:solidFill>
            <a:schemeClr val="bg1"/>
          </a:solidFill>
          <a:ln w="31750">
            <a:solidFill>
              <a:srgbClr val="E98E36"/>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I had so much energy, so I </a:t>
            </a:r>
            <a:r>
              <a:rPr lang="en-ZA" sz="1700" dirty="0">
                <a:solidFill>
                  <a:srgbClr val="E98E36"/>
                </a:solidFill>
              </a:rPr>
              <a:t>(don’t stay) </a:t>
            </a:r>
            <a:r>
              <a:rPr lang="en-ZA" sz="1700" b="0" dirty="0"/>
              <a:t>at home! I </a:t>
            </a:r>
            <a:r>
              <a:rPr lang="en-ZA" sz="1700" dirty="0">
                <a:solidFill>
                  <a:srgbClr val="E98E36"/>
                </a:solidFill>
              </a:rPr>
              <a:t>(go) </a:t>
            </a:r>
            <a:r>
              <a:rPr lang="en-ZA" sz="1700" b="0" dirty="0"/>
              <a:t>hiking on Saturday and on Sunday I </a:t>
            </a:r>
            <a:r>
              <a:rPr lang="en-ZA" sz="1700" dirty="0">
                <a:solidFill>
                  <a:srgbClr val="E98E36"/>
                </a:solidFill>
              </a:rPr>
              <a:t>(go) </a:t>
            </a:r>
            <a:r>
              <a:rPr lang="en-ZA" sz="1700" b="0" dirty="0"/>
              <a:t>to the cinema. I also </a:t>
            </a:r>
            <a:r>
              <a:rPr lang="en-ZA" sz="1700" dirty="0">
                <a:solidFill>
                  <a:srgbClr val="E98E36"/>
                </a:solidFill>
              </a:rPr>
              <a:t>(study)</a:t>
            </a:r>
            <a:r>
              <a:rPr lang="en-ZA" sz="1700" dirty="0">
                <a:solidFill>
                  <a:schemeClr val="tx1"/>
                </a:solidFill>
              </a:rPr>
              <a:t>.</a:t>
            </a:r>
          </a:p>
        </p:txBody>
      </p:sp>
      <p:sp>
        <p:nvSpPr>
          <p:cNvPr id="8" name="Title">
            <a:extLst>
              <a:ext uri="{FF2B5EF4-FFF2-40B4-BE49-F238E27FC236}">
                <a16:creationId xmlns:a16="http://schemas.microsoft.com/office/drawing/2014/main" id="{91E2089C-7CB0-3C29-E557-4C34B0C2BCC6}"/>
              </a:ext>
            </a:extLst>
          </p:cNvPr>
          <p:cNvSpPr txBox="1">
            <a:spLocks/>
          </p:cNvSpPr>
          <p:nvPr/>
        </p:nvSpPr>
        <p:spPr>
          <a:xfrm>
            <a:off x="4583629" y="5136223"/>
            <a:ext cx="3877408" cy="846780"/>
          </a:xfrm>
          <a:prstGeom prst="wedgeRoundRectCallout">
            <a:avLst>
              <a:gd name="adj1" fmla="val 34017"/>
              <a:gd name="adj2" fmla="val 73462"/>
              <a:gd name="adj3" fmla="val 16667"/>
            </a:avLst>
          </a:prstGeom>
          <a:solidFill>
            <a:schemeClr val="bg1"/>
          </a:solidFill>
          <a:ln w="31750">
            <a:solidFill>
              <a:srgbClr val="82CA9C"/>
            </a:solidFill>
          </a:ln>
        </p:spPr>
        <p:txBody>
          <a:bodyPr vert="horz" lIns="252000" tIns="252000" rIns="252000" bIns="288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Wow! I </a:t>
            </a:r>
            <a:r>
              <a:rPr lang="en-ZA" sz="1700" dirty="0">
                <a:solidFill>
                  <a:srgbClr val="E98E36"/>
                </a:solidFill>
              </a:rPr>
              <a:t>(read) </a:t>
            </a:r>
            <a:r>
              <a:rPr lang="en-ZA" sz="1700" b="0" dirty="0"/>
              <a:t>some books, but I </a:t>
            </a:r>
            <a:r>
              <a:rPr lang="en-ZA" sz="1700" dirty="0">
                <a:solidFill>
                  <a:srgbClr val="E98E36"/>
                </a:solidFill>
              </a:rPr>
              <a:t>(don’t study) </a:t>
            </a:r>
            <a:r>
              <a:rPr lang="en-ZA" sz="1700" b="0" dirty="0"/>
              <a:t>much this weekend.</a:t>
            </a:r>
          </a:p>
        </p:txBody>
      </p:sp>
      <p:sp>
        <p:nvSpPr>
          <p:cNvPr id="2" name="Title">
            <a:extLst>
              <a:ext uri="{FF2B5EF4-FFF2-40B4-BE49-F238E27FC236}">
                <a16:creationId xmlns:a16="http://schemas.microsoft.com/office/drawing/2014/main" id="{150FB5EB-BD9F-4D3F-840E-C108820DCBB1}"/>
              </a:ext>
            </a:extLst>
          </p:cNvPr>
          <p:cNvSpPr>
            <a:spLocks noGrp="1"/>
          </p:cNvSpPr>
          <p:nvPr>
            <p:ph type="title"/>
          </p:nvPr>
        </p:nvSpPr>
        <p:spPr>
          <a:xfrm>
            <a:off x="1520334" y="575387"/>
            <a:ext cx="6093804" cy="994306"/>
          </a:xfrm>
        </p:spPr>
        <p:txBody>
          <a:bodyPr/>
          <a:lstStyle/>
          <a:p>
            <a:pPr algn="ctr">
              <a:lnSpc>
                <a:spcPct val="110000"/>
              </a:lnSpc>
            </a:pPr>
            <a:r>
              <a:rPr lang="en-ZA" sz="2700" dirty="0">
                <a:solidFill>
                  <a:srgbClr val="E98E36"/>
                </a:solidFill>
              </a:rPr>
              <a:t>With your partner or teacher, practise the conversation.</a:t>
            </a:r>
          </a:p>
        </p:txBody>
      </p:sp>
    </p:spTree>
    <p:extLst>
      <p:ext uri="{BB962C8B-B14F-4D97-AF65-F5344CB8AC3E}">
        <p14:creationId xmlns:p14="http://schemas.microsoft.com/office/powerpoint/2010/main" val="26698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1E509D6-B006-A23D-FAB8-073E7C7A53A6}"/>
              </a:ext>
            </a:extLst>
          </p:cNvPr>
          <p:cNvSpPr>
            <a:spLocks noGrp="1"/>
          </p:cNvSpPr>
          <p:nvPr>
            <p:ph type="title"/>
          </p:nvPr>
        </p:nvSpPr>
        <p:spPr>
          <a:xfrm>
            <a:off x="466727" y="1856338"/>
            <a:ext cx="8210546" cy="994306"/>
          </a:xfrm>
        </p:spPr>
        <p:txBody>
          <a:bodyPr/>
          <a:lstStyle/>
          <a:p>
            <a:pPr algn="ctr">
              <a:lnSpc>
                <a:spcPct val="180000"/>
              </a:lnSpc>
              <a:spcBef>
                <a:spcPts val="0"/>
              </a:spcBef>
            </a:pPr>
            <a:r>
              <a:rPr lang="en-ZA" sz="2000" b="0" dirty="0"/>
              <a:t>When we talk about an action in the past, we use the </a:t>
            </a:r>
            <a:r>
              <a:rPr lang="en-ZA" sz="2000" dirty="0">
                <a:solidFill>
                  <a:srgbClr val="82CA9C"/>
                </a:solidFill>
              </a:rPr>
              <a:t>past simple</a:t>
            </a:r>
            <a:r>
              <a:rPr lang="en-ZA" sz="2000" b="0" dirty="0"/>
              <a:t>.</a:t>
            </a:r>
            <a:br>
              <a:rPr lang="en-ZA" sz="2400" b="0" dirty="0">
                <a:effectLst/>
              </a:rPr>
            </a:br>
            <a:r>
              <a:rPr lang="en-ZA" sz="2000" b="0" dirty="0"/>
              <a:t>The past simple uses the </a:t>
            </a:r>
            <a:r>
              <a:rPr lang="en-ZA" sz="2000" dirty="0">
                <a:solidFill>
                  <a:srgbClr val="82CA9C"/>
                </a:solidFill>
              </a:rPr>
              <a:t>past tense </a:t>
            </a:r>
            <a:r>
              <a:rPr lang="en-ZA" sz="2000" b="0" dirty="0"/>
              <a:t>form of a verb.</a:t>
            </a:r>
            <a:endParaRPr lang="en-GB" sz="4400" dirty="0">
              <a:solidFill>
                <a:srgbClr val="9C6DAF"/>
              </a:solidFill>
            </a:endParaRPr>
          </a:p>
        </p:txBody>
      </p:sp>
      <p:sp>
        <p:nvSpPr>
          <p:cNvPr id="11" name="Title">
            <a:extLst>
              <a:ext uri="{FF2B5EF4-FFF2-40B4-BE49-F238E27FC236}">
                <a16:creationId xmlns:a16="http://schemas.microsoft.com/office/drawing/2014/main" id="{03AB1C7D-DF1E-2ADF-BA4B-3E7C6AFE3450}"/>
              </a:ext>
            </a:extLst>
          </p:cNvPr>
          <p:cNvSpPr txBox="1">
            <a:spLocks/>
          </p:cNvSpPr>
          <p:nvPr/>
        </p:nvSpPr>
        <p:spPr>
          <a:xfrm>
            <a:off x="457198" y="62878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4800" dirty="0">
                <a:solidFill>
                  <a:srgbClr val="82CA9C"/>
                </a:solidFill>
              </a:rPr>
              <a:t>Grammar Time</a:t>
            </a:r>
            <a:endParaRPr lang="en-GB" sz="4800" dirty="0">
              <a:solidFill>
                <a:srgbClr val="82CA9C"/>
              </a:solidFill>
            </a:endParaRPr>
          </a:p>
        </p:txBody>
      </p:sp>
      <p:grpSp>
        <p:nvGrpSpPr>
          <p:cNvPr id="3" name="Group 2">
            <a:extLst>
              <a:ext uri="{FF2B5EF4-FFF2-40B4-BE49-F238E27FC236}">
                <a16:creationId xmlns:a16="http://schemas.microsoft.com/office/drawing/2014/main" id="{E8A07CDD-AC5B-B984-2836-A3770352C3B7}"/>
              </a:ext>
            </a:extLst>
          </p:cNvPr>
          <p:cNvGrpSpPr/>
          <p:nvPr/>
        </p:nvGrpSpPr>
        <p:grpSpPr>
          <a:xfrm>
            <a:off x="3565282" y="3821264"/>
            <a:ext cx="1843211" cy="1180903"/>
            <a:chOff x="3565282" y="3821264"/>
            <a:chExt cx="1843211" cy="1180903"/>
          </a:xfrm>
        </p:grpSpPr>
        <p:cxnSp>
          <p:nvCxnSpPr>
            <p:cNvPr id="5" name="Straight Arrow Connector 4">
              <a:extLst>
                <a:ext uri="{FF2B5EF4-FFF2-40B4-BE49-F238E27FC236}">
                  <a16:creationId xmlns:a16="http://schemas.microsoft.com/office/drawing/2014/main" id="{07BB562A-8AB1-DF49-0C78-4859A6596C28}"/>
                </a:ext>
              </a:extLst>
            </p:cNvPr>
            <p:cNvCxnSpPr>
              <a:cxnSpLocks/>
            </p:cNvCxnSpPr>
            <p:nvPr/>
          </p:nvCxnSpPr>
          <p:spPr>
            <a:xfrm>
              <a:off x="3565282" y="3821264"/>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68F048-8C66-AA6E-F432-B1338782492E}"/>
                </a:ext>
              </a:extLst>
            </p:cNvPr>
            <p:cNvCxnSpPr>
              <a:cxnSpLocks/>
            </p:cNvCxnSpPr>
            <p:nvPr/>
          </p:nvCxnSpPr>
          <p:spPr>
            <a:xfrm>
              <a:off x="3565282" y="5002167"/>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3C7F2D8D-27DF-77FA-E26F-3700EAF0D61D}"/>
              </a:ext>
            </a:extLst>
          </p:cNvPr>
          <p:cNvGrpSpPr/>
          <p:nvPr/>
        </p:nvGrpSpPr>
        <p:grpSpPr>
          <a:xfrm>
            <a:off x="1393581" y="3531236"/>
            <a:ext cx="2056297" cy="1893620"/>
            <a:chOff x="1393581" y="3531236"/>
            <a:chExt cx="2056297" cy="1893620"/>
          </a:xfrm>
        </p:grpSpPr>
        <p:sp>
          <p:nvSpPr>
            <p:cNvPr id="13" name="Title">
              <a:extLst>
                <a:ext uri="{FF2B5EF4-FFF2-40B4-BE49-F238E27FC236}">
                  <a16:creationId xmlns:a16="http://schemas.microsoft.com/office/drawing/2014/main" id="{BDA513D3-CE14-61F5-B32D-5AB020661D44}"/>
                </a:ext>
              </a:extLst>
            </p:cNvPr>
            <p:cNvSpPr txBox="1">
              <a:spLocks/>
            </p:cNvSpPr>
            <p:nvPr/>
          </p:nvSpPr>
          <p:spPr>
            <a:xfrm>
              <a:off x="2026627" y="3531236"/>
              <a:ext cx="1423251"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I cook</a:t>
              </a:r>
              <a:endParaRPr lang="en-GB" sz="2400" b="0" dirty="0">
                <a:solidFill>
                  <a:sysClr val="windowText" lastClr="000000"/>
                </a:solidFill>
              </a:endParaRPr>
            </a:p>
          </p:txBody>
        </p:sp>
        <p:sp>
          <p:nvSpPr>
            <p:cNvPr id="16" name="Title">
              <a:extLst>
                <a:ext uri="{FF2B5EF4-FFF2-40B4-BE49-F238E27FC236}">
                  <a16:creationId xmlns:a16="http://schemas.microsoft.com/office/drawing/2014/main" id="{604FD457-718D-9EC7-B3A9-1A4DEFFC9339}"/>
                </a:ext>
              </a:extLst>
            </p:cNvPr>
            <p:cNvSpPr txBox="1">
              <a:spLocks/>
            </p:cNvSpPr>
            <p:nvPr/>
          </p:nvSpPr>
          <p:spPr>
            <a:xfrm>
              <a:off x="1393581" y="4501123"/>
              <a:ext cx="2056297"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play video games</a:t>
              </a:r>
              <a:endParaRPr lang="en-GB" sz="2400" b="0" dirty="0">
                <a:solidFill>
                  <a:sysClr val="windowText" lastClr="000000"/>
                </a:solidFill>
              </a:endParaRPr>
            </a:p>
          </p:txBody>
        </p:sp>
      </p:grpSp>
      <p:grpSp>
        <p:nvGrpSpPr>
          <p:cNvPr id="6" name="Group 5">
            <a:extLst>
              <a:ext uri="{FF2B5EF4-FFF2-40B4-BE49-F238E27FC236}">
                <a16:creationId xmlns:a16="http://schemas.microsoft.com/office/drawing/2014/main" id="{E7E91277-EFBB-AB53-57B6-525DBD5DC364}"/>
              </a:ext>
            </a:extLst>
          </p:cNvPr>
          <p:cNvGrpSpPr/>
          <p:nvPr/>
        </p:nvGrpSpPr>
        <p:grpSpPr>
          <a:xfrm>
            <a:off x="5509486" y="3531236"/>
            <a:ext cx="2240934" cy="1893620"/>
            <a:chOff x="5509486" y="3531236"/>
            <a:chExt cx="2240934" cy="1893620"/>
          </a:xfrm>
        </p:grpSpPr>
        <p:sp>
          <p:nvSpPr>
            <p:cNvPr id="14" name="Title">
              <a:extLst>
                <a:ext uri="{FF2B5EF4-FFF2-40B4-BE49-F238E27FC236}">
                  <a16:creationId xmlns:a16="http://schemas.microsoft.com/office/drawing/2014/main" id="{21D4463C-C192-8F64-19F4-B05F8A81A0C5}"/>
                </a:ext>
              </a:extLst>
            </p:cNvPr>
            <p:cNvSpPr txBox="1">
              <a:spLocks/>
            </p:cNvSpPr>
            <p:nvPr/>
          </p:nvSpPr>
          <p:spPr>
            <a:xfrm>
              <a:off x="5509486" y="3531236"/>
              <a:ext cx="167822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chemeClr val="tx1"/>
                  </a:solidFill>
                </a:rPr>
                <a:t>I cook</a:t>
              </a:r>
              <a:r>
                <a:rPr lang="en-US" sz="2400" dirty="0">
                  <a:solidFill>
                    <a:srgbClr val="82CA9C"/>
                  </a:solidFill>
                </a:rPr>
                <a:t>ed</a:t>
              </a:r>
              <a:endParaRPr lang="en-GB" sz="2400" dirty="0">
                <a:solidFill>
                  <a:srgbClr val="82CA9C"/>
                </a:solidFill>
              </a:endParaRPr>
            </a:p>
          </p:txBody>
        </p:sp>
        <p:sp>
          <p:nvSpPr>
            <p:cNvPr id="18" name="Title">
              <a:extLst>
                <a:ext uri="{FF2B5EF4-FFF2-40B4-BE49-F238E27FC236}">
                  <a16:creationId xmlns:a16="http://schemas.microsoft.com/office/drawing/2014/main" id="{F4FB92BA-5D68-2EA2-BFE6-57C087776893}"/>
                </a:ext>
              </a:extLst>
            </p:cNvPr>
            <p:cNvSpPr txBox="1">
              <a:spLocks/>
            </p:cNvSpPr>
            <p:nvPr/>
          </p:nvSpPr>
          <p:spPr>
            <a:xfrm>
              <a:off x="5509486" y="4501123"/>
              <a:ext cx="2240934"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play</a:t>
              </a:r>
              <a:r>
                <a:rPr lang="en-US" sz="2400" dirty="0">
                  <a:solidFill>
                    <a:srgbClr val="82CA9C"/>
                  </a:solidFill>
                </a:rPr>
                <a:t>ed</a:t>
              </a:r>
              <a:r>
                <a:rPr lang="en-US" sz="2400" b="0" dirty="0">
                  <a:solidFill>
                    <a:sysClr val="windowText" lastClr="000000"/>
                  </a:solidFill>
                </a:rPr>
                <a:t> video games</a:t>
              </a:r>
              <a:endParaRPr lang="en-GB" sz="2400" b="0" dirty="0">
                <a:solidFill>
                  <a:sysClr val="windowText" lastClr="000000"/>
                </a:solidFill>
              </a:endParaRPr>
            </a:p>
          </p:txBody>
        </p:sp>
      </p:grpSp>
    </p:spTree>
    <p:extLst>
      <p:ext uri="{BB962C8B-B14F-4D97-AF65-F5344CB8AC3E}">
        <p14:creationId xmlns:p14="http://schemas.microsoft.com/office/powerpoint/2010/main" val="139011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1E509D6-B006-A23D-FAB8-073E7C7A53A6}"/>
              </a:ext>
            </a:extLst>
          </p:cNvPr>
          <p:cNvSpPr>
            <a:spLocks noGrp="1"/>
          </p:cNvSpPr>
          <p:nvPr>
            <p:ph type="title"/>
          </p:nvPr>
        </p:nvSpPr>
        <p:spPr>
          <a:xfrm>
            <a:off x="325315" y="1348161"/>
            <a:ext cx="8493370" cy="994306"/>
          </a:xfrm>
        </p:spPr>
        <p:txBody>
          <a:bodyPr/>
          <a:lstStyle/>
          <a:p>
            <a:pPr algn="ctr">
              <a:lnSpc>
                <a:spcPct val="180000"/>
              </a:lnSpc>
              <a:spcBef>
                <a:spcPts val="0"/>
              </a:spcBef>
            </a:pPr>
            <a:r>
              <a:rPr lang="en-ZA" sz="1900" b="0" dirty="0"/>
              <a:t>There are different types of </a:t>
            </a:r>
            <a:r>
              <a:rPr lang="en-ZA" sz="1900" dirty="0">
                <a:solidFill>
                  <a:srgbClr val="E98E36"/>
                </a:solidFill>
              </a:rPr>
              <a:t>verbs</a:t>
            </a:r>
            <a:r>
              <a:rPr lang="en-ZA" sz="1900" b="0" dirty="0"/>
              <a:t> in English. Some are regular </a:t>
            </a:r>
            <a:r>
              <a:rPr lang="en-ZA" sz="1900" dirty="0">
                <a:solidFill>
                  <a:srgbClr val="E98E36"/>
                </a:solidFill>
              </a:rPr>
              <a:t>verbs</a:t>
            </a:r>
            <a:r>
              <a:rPr lang="en-ZA" sz="1900" b="0" dirty="0"/>
              <a:t>.</a:t>
            </a:r>
            <a:br>
              <a:rPr lang="en-ZA" sz="1900" b="0" dirty="0">
                <a:effectLst/>
              </a:rPr>
            </a:br>
            <a:r>
              <a:rPr lang="en-ZA" sz="1900" b="0" dirty="0"/>
              <a:t>Regular </a:t>
            </a:r>
            <a:r>
              <a:rPr lang="en-ZA" sz="1900" dirty="0">
                <a:solidFill>
                  <a:srgbClr val="E98E36"/>
                </a:solidFill>
              </a:rPr>
              <a:t>verbs</a:t>
            </a:r>
            <a:r>
              <a:rPr lang="en-ZA" sz="1900" b="0" dirty="0"/>
              <a:t> just need a </a:t>
            </a:r>
            <a:r>
              <a:rPr lang="en-ZA" sz="1900" dirty="0">
                <a:solidFill>
                  <a:srgbClr val="82CA9C"/>
                </a:solidFill>
              </a:rPr>
              <a:t>-d</a:t>
            </a:r>
            <a:r>
              <a:rPr lang="en-ZA" sz="1900" b="0" dirty="0"/>
              <a:t>, </a:t>
            </a:r>
            <a:r>
              <a:rPr lang="en-ZA" sz="1900" dirty="0">
                <a:solidFill>
                  <a:srgbClr val="82CA9C"/>
                </a:solidFill>
              </a:rPr>
              <a:t>-ed</a:t>
            </a:r>
            <a:r>
              <a:rPr lang="en-ZA" sz="1900" b="0" dirty="0"/>
              <a:t>, or </a:t>
            </a:r>
            <a:r>
              <a:rPr lang="en-ZA" sz="1900" dirty="0">
                <a:solidFill>
                  <a:srgbClr val="82CA9C"/>
                </a:solidFill>
              </a:rPr>
              <a:t>-</a:t>
            </a:r>
            <a:r>
              <a:rPr lang="en-ZA" sz="1900" dirty="0" err="1">
                <a:solidFill>
                  <a:srgbClr val="82CA9C"/>
                </a:solidFill>
              </a:rPr>
              <a:t>ied</a:t>
            </a:r>
            <a:r>
              <a:rPr lang="en-ZA" sz="1900" dirty="0">
                <a:solidFill>
                  <a:srgbClr val="82CA9C"/>
                </a:solidFill>
              </a:rPr>
              <a:t> </a:t>
            </a:r>
            <a:r>
              <a:rPr lang="en-ZA" sz="1900" b="0" dirty="0"/>
              <a:t>added to become </a:t>
            </a:r>
            <a:r>
              <a:rPr lang="en-ZA" sz="1900" dirty="0">
                <a:solidFill>
                  <a:srgbClr val="82CA9C"/>
                </a:solidFill>
              </a:rPr>
              <a:t>past tense</a:t>
            </a:r>
            <a:r>
              <a:rPr lang="en-ZA" sz="1900" b="0" dirty="0"/>
              <a:t>:</a:t>
            </a:r>
            <a:endParaRPr lang="en-GB" sz="1900" dirty="0">
              <a:solidFill>
                <a:srgbClr val="9C6DAF"/>
              </a:solidFill>
            </a:endParaRPr>
          </a:p>
        </p:txBody>
      </p:sp>
      <p:sp>
        <p:nvSpPr>
          <p:cNvPr id="11" name="Title">
            <a:extLst>
              <a:ext uri="{FF2B5EF4-FFF2-40B4-BE49-F238E27FC236}">
                <a16:creationId xmlns:a16="http://schemas.microsoft.com/office/drawing/2014/main" id="{03AB1C7D-DF1E-2ADF-BA4B-3E7C6AFE3450}"/>
              </a:ext>
            </a:extLst>
          </p:cNvPr>
          <p:cNvSpPr txBox="1">
            <a:spLocks/>
          </p:cNvSpPr>
          <p:nvPr/>
        </p:nvSpPr>
        <p:spPr>
          <a:xfrm>
            <a:off x="457198" y="509754"/>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4800" dirty="0">
                <a:solidFill>
                  <a:srgbClr val="82CA9C"/>
                </a:solidFill>
              </a:rPr>
              <a:t>Grammar Time</a:t>
            </a:r>
            <a:endParaRPr lang="en-GB" sz="4800" dirty="0">
              <a:solidFill>
                <a:srgbClr val="82CA9C"/>
              </a:solidFill>
            </a:endParaRPr>
          </a:p>
        </p:txBody>
      </p:sp>
      <p:grpSp>
        <p:nvGrpSpPr>
          <p:cNvPr id="16" name="Group 15">
            <a:extLst>
              <a:ext uri="{FF2B5EF4-FFF2-40B4-BE49-F238E27FC236}">
                <a16:creationId xmlns:a16="http://schemas.microsoft.com/office/drawing/2014/main" id="{5E2EFCDF-7DF3-4C44-28E4-FBE131E998AD}"/>
              </a:ext>
            </a:extLst>
          </p:cNvPr>
          <p:cNvGrpSpPr/>
          <p:nvPr/>
        </p:nvGrpSpPr>
        <p:grpSpPr>
          <a:xfrm>
            <a:off x="3530112" y="3007815"/>
            <a:ext cx="1843211" cy="1562720"/>
            <a:chOff x="3530112" y="3007815"/>
            <a:chExt cx="1843211" cy="1562720"/>
          </a:xfrm>
        </p:grpSpPr>
        <p:cxnSp>
          <p:nvCxnSpPr>
            <p:cNvPr id="5" name="Straight Arrow Connector 4">
              <a:extLst>
                <a:ext uri="{FF2B5EF4-FFF2-40B4-BE49-F238E27FC236}">
                  <a16:creationId xmlns:a16="http://schemas.microsoft.com/office/drawing/2014/main" id="{07BB562A-8AB1-DF49-0C78-4859A6596C28}"/>
                </a:ext>
              </a:extLst>
            </p:cNvPr>
            <p:cNvCxnSpPr>
              <a:cxnSpLocks/>
            </p:cNvCxnSpPr>
            <p:nvPr/>
          </p:nvCxnSpPr>
          <p:spPr>
            <a:xfrm>
              <a:off x="3530112" y="3007815"/>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D2D7785-BAD3-0CFD-86EA-D8552B3A7504}"/>
                </a:ext>
              </a:extLst>
            </p:cNvPr>
            <p:cNvCxnSpPr>
              <a:cxnSpLocks/>
            </p:cNvCxnSpPr>
            <p:nvPr/>
          </p:nvCxnSpPr>
          <p:spPr>
            <a:xfrm>
              <a:off x="3530112" y="3789174"/>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EDF0A1B-CFE7-8FB8-CE60-0776C4B43A8E}"/>
                </a:ext>
              </a:extLst>
            </p:cNvPr>
            <p:cNvCxnSpPr>
              <a:cxnSpLocks/>
            </p:cNvCxnSpPr>
            <p:nvPr/>
          </p:nvCxnSpPr>
          <p:spPr>
            <a:xfrm>
              <a:off x="3530112" y="4570535"/>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D65943F-4EA8-3654-2189-10F7565831AE}"/>
              </a:ext>
            </a:extLst>
          </p:cNvPr>
          <p:cNvGrpSpPr/>
          <p:nvPr/>
        </p:nvGrpSpPr>
        <p:grpSpPr>
          <a:xfrm>
            <a:off x="2118947" y="2717787"/>
            <a:ext cx="1295762" cy="2137400"/>
            <a:chOff x="2118947" y="2717787"/>
            <a:chExt cx="1295762" cy="2137400"/>
          </a:xfrm>
        </p:grpSpPr>
        <p:sp>
          <p:nvSpPr>
            <p:cNvPr id="13" name="Title">
              <a:extLst>
                <a:ext uri="{FF2B5EF4-FFF2-40B4-BE49-F238E27FC236}">
                  <a16:creationId xmlns:a16="http://schemas.microsoft.com/office/drawing/2014/main" id="{BDA513D3-CE14-61F5-B32D-5AB020661D44}"/>
                </a:ext>
              </a:extLst>
            </p:cNvPr>
            <p:cNvSpPr txBox="1">
              <a:spLocks/>
            </p:cNvSpPr>
            <p:nvPr/>
          </p:nvSpPr>
          <p:spPr>
            <a:xfrm>
              <a:off x="2250831" y="2717787"/>
              <a:ext cx="116387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love</a:t>
              </a:r>
              <a:endParaRPr lang="en-GB" sz="2400" b="0" dirty="0">
                <a:solidFill>
                  <a:sysClr val="windowText" lastClr="000000"/>
                </a:solidFill>
              </a:endParaRPr>
            </a:p>
          </p:txBody>
        </p:sp>
        <p:sp>
          <p:nvSpPr>
            <p:cNvPr id="3" name="Title">
              <a:extLst>
                <a:ext uri="{FF2B5EF4-FFF2-40B4-BE49-F238E27FC236}">
                  <a16:creationId xmlns:a16="http://schemas.microsoft.com/office/drawing/2014/main" id="{83167C4C-B394-E568-830E-BF6CD9A0F33A}"/>
                </a:ext>
              </a:extLst>
            </p:cNvPr>
            <p:cNvSpPr txBox="1">
              <a:spLocks/>
            </p:cNvSpPr>
            <p:nvPr/>
          </p:nvSpPr>
          <p:spPr>
            <a:xfrm>
              <a:off x="2250831" y="3499146"/>
              <a:ext cx="116387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play</a:t>
              </a:r>
              <a:endParaRPr lang="en-GB" sz="2400" b="0" dirty="0">
                <a:solidFill>
                  <a:sysClr val="windowText" lastClr="000000"/>
                </a:solidFill>
              </a:endParaRPr>
            </a:p>
          </p:txBody>
        </p:sp>
        <p:sp>
          <p:nvSpPr>
            <p:cNvPr id="8" name="Title">
              <a:extLst>
                <a:ext uri="{FF2B5EF4-FFF2-40B4-BE49-F238E27FC236}">
                  <a16:creationId xmlns:a16="http://schemas.microsoft.com/office/drawing/2014/main" id="{6B6F3975-1245-6D57-BADF-75D35EF39E52}"/>
                </a:ext>
              </a:extLst>
            </p:cNvPr>
            <p:cNvSpPr txBox="1">
              <a:spLocks/>
            </p:cNvSpPr>
            <p:nvPr/>
          </p:nvSpPr>
          <p:spPr>
            <a:xfrm>
              <a:off x="2118947" y="4280507"/>
              <a:ext cx="1295762"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study</a:t>
              </a:r>
              <a:endParaRPr lang="en-GB" sz="2400" b="0" dirty="0">
                <a:solidFill>
                  <a:sysClr val="windowText" lastClr="000000"/>
                </a:solidFill>
              </a:endParaRPr>
            </a:p>
          </p:txBody>
        </p:sp>
      </p:grpSp>
      <p:grpSp>
        <p:nvGrpSpPr>
          <p:cNvPr id="17" name="Group 16">
            <a:extLst>
              <a:ext uri="{FF2B5EF4-FFF2-40B4-BE49-F238E27FC236}">
                <a16:creationId xmlns:a16="http://schemas.microsoft.com/office/drawing/2014/main" id="{B34709B6-9D66-1177-00F7-12DAD567A691}"/>
              </a:ext>
            </a:extLst>
          </p:cNvPr>
          <p:cNvGrpSpPr/>
          <p:nvPr/>
        </p:nvGrpSpPr>
        <p:grpSpPr>
          <a:xfrm>
            <a:off x="5474316" y="2717787"/>
            <a:ext cx="1550738" cy="2137400"/>
            <a:chOff x="5474316" y="2717787"/>
            <a:chExt cx="1550738" cy="2137400"/>
          </a:xfrm>
        </p:grpSpPr>
        <p:sp>
          <p:nvSpPr>
            <p:cNvPr id="14" name="Title">
              <a:extLst>
                <a:ext uri="{FF2B5EF4-FFF2-40B4-BE49-F238E27FC236}">
                  <a16:creationId xmlns:a16="http://schemas.microsoft.com/office/drawing/2014/main" id="{21D4463C-C192-8F64-19F4-B05F8A81A0C5}"/>
                </a:ext>
              </a:extLst>
            </p:cNvPr>
            <p:cNvSpPr txBox="1">
              <a:spLocks/>
            </p:cNvSpPr>
            <p:nvPr/>
          </p:nvSpPr>
          <p:spPr>
            <a:xfrm>
              <a:off x="5474316" y="2717787"/>
              <a:ext cx="124300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chemeClr val="tx1"/>
                  </a:solidFill>
                </a:rPr>
                <a:t>love</a:t>
              </a:r>
              <a:r>
                <a:rPr lang="en-US" sz="2400" dirty="0">
                  <a:solidFill>
                    <a:srgbClr val="82CA9C"/>
                  </a:solidFill>
                </a:rPr>
                <a:t>d</a:t>
              </a:r>
              <a:endParaRPr lang="en-GB" sz="2400" dirty="0">
                <a:solidFill>
                  <a:srgbClr val="82CA9C"/>
                </a:solidFill>
              </a:endParaRPr>
            </a:p>
          </p:txBody>
        </p:sp>
        <p:sp>
          <p:nvSpPr>
            <p:cNvPr id="6" name="Title">
              <a:extLst>
                <a:ext uri="{FF2B5EF4-FFF2-40B4-BE49-F238E27FC236}">
                  <a16:creationId xmlns:a16="http://schemas.microsoft.com/office/drawing/2014/main" id="{6763EA91-1421-21AF-559A-543B6BE084BE}"/>
                </a:ext>
              </a:extLst>
            </p:cNvPr>
            <p:cNvSpPr txBox="1">
              <a:spLocks/>
            </p:cNvSpPr>
            <p:nvPr/>
          </p:nvSpPr>
          <p:spPr>
            <a:xfrm>
              <a:off x="5474316" y="3499146"/>
              <a:ext cx="1401269"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chemeClr val="tx1"/>
                  </a:solidFill>
                </a:rPr>
                <a:t>play</a:t>
              </a:r>
              <a:r>
                <a:rPr lang="en-US" sz="2400" dirty="0">
                  <a:solidFill>
                    <a:srgbClr val="82CA9C"/>
                  </a:solidFill>
                </a:rPr>
                <a:t>ed</a:t>
              </a:r>
              <a:endParaRPr lang="en-GB" sz="2400" dirty="0">
                <a:solidFill>
                  <a:srgbClr val="82CA9C"/>
                </a:solidFill>
              </a:endParaRPr>
            </a:p>
          </p:txBody>
        </p:sp>
        <p:sp>
          <p:nvSpPr>
            <p:cNvPr id="9" name="Title">
              <a:extLst>
                <a:ext uri="{FF2B5EF4-FFF2-40B4-BE49-F238E27FC236}">
                  <a16:creationId xmlns:a16="http://schemas.microsoft.com/office/drawing/2014/main" id="{13FBF9EC-E576-5F5E-8505-40A6F8E379E4}"/>
                </a:ext>
              </a:extLst>
            </p:cNvPr>
            <p:cNvSpPr txBox="1">
              <a:spLocks/>
            </p:cNvSpPr>
            <p:nvPr/>
          </p:nvSpPr>
          <p:spPr>
            <a:xfrm>
              <a:off x="5474316" y="4280507"/>
              <a:ext cx="1550738"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chemeClr val="tx1"/>
                  </a:solidFill>
                </a:rPr>
                <a:t>stud</a:t>
              </a:r>
              <a:r>
                <a:rPr lang="en-US" sz="2400" dirty="0">
                  <a:solidFill>
                    <a:srgbClr val="82CA9C"/>
                  </a:solidFill>
                </a:rPr>
                <a:t>ied</a:t>
              </a:r>
              <a:endParaRPr lang="en-GB" sz="2400" dirty="0">
                <a:solidFill>
                  <a:srgbClr val="82CA9C"/>
                </a:solidFill>
              </a:endParaRPr>
            </a:p>
          </p:txBody>
        </p:sp>
      </p:grpSp>
      <p:sp>
        <p:nvSpPr>
          <p:cNvPr id="10" name="Title">
            <a:extLst>
              <a:ext uri="{FF2B5EF4-FFF2-40B4-BE49-F238E27FC236}">
                <a16:creationId xmlns:a16="http://schemas.microsoft.com/office/drawing/2014/main" id="{6765FBD1-2396-ABFE-946E-6EAE5ED0AB12}"/>
              </a:ext>
            </a:extLst>
          </p:cNvPr>
          <p:cNvSpPr txBox="1">
            <a:spLocks/>
          </p:cNvSpPr>
          <p:nvPr/>
        </p:nvSpPr>
        <p:spPr>
          <a:xfrm>
            <a:off x="325315" y="5049047"/>
            <a:ext cx="849337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80000"/>
              </a:lnSpc>
              <a:spcBef>
                <a:spcPts val="0"/>
              </a:spcBef>
            </a:pPr>
            <a:r>
              <a:rPr lang="en-ZA" sz="1900" b="0" dirty="0"/>
              <a:t>We only add a ‘</a:t>
            </a:r>
            <a:r>
              <a:rPr lang="en-ZA" sz="1900" dirty="0">
                <a:solidFill>
                  <a:srgbClr val="82CA9C"/>
                </a:solidFill>
              </a:rPr>
              <a:t>d</a:t>
            </a:r>
            <a:r>
              <a:rPr lang="en-ZA" sz="1900" b="0" dirty="0"/>
              <a:t>’ if the </a:t>
            </a:r>
            <a:r>
              <a:rPr lang="en-ZA" sz="1900" dirty="0">
                <a:solidFill>
                  <a:srgbClr val="E98E36"/>
                </a:solidFill>
              </a:rPr>
              <a:t>verb</a:t>
            </a:r>
            <a:r>
              <a:rPr lang="en-ZA" sz="1900" b="0" dirty="0"/>
              <a:t> ends in an ‘</a:t>
            </a:r>
            <a:r>
              <a:rPr lang="en-ZA" sz="1900" b="0" dirty="0">
                <a:solidFill>
                  <a:schemeClr val="tx1"/>
                </a:solidFill>
              </a:rPr>
              <a:t>e</a:t>
            </a:r>
            <a:r>
              <a:rPr lang="en-ZA" sz="1900" b="0" dirty="0"/>
              <a:t>’.</a:t>
            </a:r>
            <a:br>
              <a:rPr lang="en-ZA" sz="1900" b="0" dirty="0"/>
            </a:br>
            <a:r>
              <a:rPr lang="en-ZA" sz="1900" b="0" dirty="0"/>
              <a:t>We remove ‘y’ if a word ends in a consonant + y (like ‘</a:t>
            </a:r>
            <a:r>
              <a:rPr lang="en-ZA" sz="1900" b="0" dirty="0" err="1"/>
              <a:t>dy</a:t>
            </a:r>
            <a:r>
              <a:rPr lang="en-ZA" sz="1900" b="0" dirty="0"/>
              <a:t>’) and add ‘</a:t>
            </a:r>
            <a:r>
              <a:rPr lang="en-ZA" sz="1900" dirty="0" err="1">
                <a:solidFill>
                  <a:srgbClr val="82CA9C"/>
                </a:solidFill>
              </a:rPr>
              <a:t>ied</a:t>
            </a:r>
            <a:r>
              <a:rPr lang="en-ZA" sz="1900" b="0" dirty="0"/>
              <a:t>’.</a:t>
            </a:r>
            <a:endParaRPr lang="en-GB" sz="1900" dirty="0">
              <a:solidFill>
                <a:srgbClr val="9C6DAF"/>
              </a:solidFill>
            </a:endParaRPr>
          </a:p>
        </p:txBody>
      </p:sp>
    </p:spTree>
    <p:extLst>
      <p:ext uri="{BB962C8B-B14F-4D97-AF65-F5344CB8AC3E}">
        <p14:creationId xmlns:p14="http://schemas.microsoft.com/office/powerpoint/2010/main" val="1558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1E509D6-B006-A23D-FAB8-073E7C7A53A6}"/>
              </a:ext>
            </a:extLst>
          </p:cNvPr>
          <p:cNvSpPr>
            <a:spLocks noGrp="1"/>
          </p:cNvSpPr>
          <p:nvPr>
            <p:ph type="title"/>
          </p:nvPr>
        </p:nvSpPr>
        <p:spPr>
          <a:xfrm>
            <a:off x="325315" y="1472239"/>
            <a:ext cx="8493370" cy="994306"/>
          </a:xfrm>
        </p:spPr>
        <p:txBody>
          <a:bodyPr/>
          <a:lstStyle/>
          <a:p>
            <a:pPr algn="ctr">
              <a:lnSpc>
                <a:spcPct val="180000"/>
              </a:lnSpc>
              <a:spcBef>
                <a:spcPts val="0"/>
              </a:spcBef>
            </a:pPr>
            <a:r>
              <a:rPr lang="en-ZA" sz="1900" b="0" dirty="0"/>
              <a:t>The other </a:t>
            </a:r>
            <a:r>
              <a:rPr lang="en-ZA" sz="1900" dirty="0">
                <a:solidFill>
                  <a:srgbClr val="E98E36"/>
                </a:solidFill>
              </a:rPr>
              <a:t>verbs</a:t>
            </a:r>
            <a:r>
              <a:rPr lang="en-ZA" sz="1900" b="0" dirty="0"/>
              <a:t> are irregular </a:t>
            </a:r>
            <a:r>
              <a:rPr lang="en-ZA" sz="1900" dirty="0">
                <a:solidFill>
                  <a:srgbClr val="E98E36"/>
                </a:solidFill>
              </a:rPr>
              <a:t>verbs</a:t>
            </a:r>
            <a:r>
              <a:rPr lang="en-ZA" sz="1900" b="0" dirty="0"/>
              <a:t>.</a:t>
            </a:r>
            <a:br>
              <a:rPr lang="en-ZA" sz="1900" b="0" dirty="0">
                <a:effectLst/>
              </a:rPr>
            </a:br>
            <a:r>
              <a:rPr lang="en-ZA" sz="1900" b="0" dirty="0"/>
              <a:t>Irregular </a:t>
            </a:r>
            <a:r>
              <a:rPr lang="en-ZA" sz="1900" dirty="0">
                <a:solidFill>
                  <a:srgbClr val="E98E36"/>
                </a:solidFill>
              </a:rPr>
              <a:t>verbs</a:t>
            </a:r>
            <a:r>
              <a:rPr lang="en-ZA" sz="1900" b="0" dirty="0"/>
              <a:t> become </a:t>
            </a:r>
            <a:r>
              <a:rPr lang="en-ZA" sz="1900" dirty="0">
                <a:solidFill>
                  <a:srgbClr val="82CA9C"/>
                </a:solidFill>
              </a:rPr>
              <a:t>past tense </a:t>
            </a:r>
            <a:r>
              <a:rPr lang="en-ZA" sz="1900" b="0" dirty="0"/>
              <a:t>in different ways.</a:t>
            </a:r>
            <a:endParaRPr lang="en-GB" sz="1900" dirty="0">
              <a:solidFill>
                <a:srgbClr val="9C6DAF"/>
              </a:solidFill>
            </a:endParaRPr>
          </a:p>
        </p:txBody>
      </p:sp>
      <p:sp>
        <p:nvSpPr>
          <p:cNvPr id="11" name="Title">
            <a:extLst>
              <a:ext uri="{FF2B5EF4-FFF2-40B4-BE49-F238E27FC236}">
                <a16:creationId xmlns:a16="http://schemas.microsoft.com/office/drawing/2014/main" id="{03AB1C7D-DF1E-2ADF-BA4B-3E7C6AFE3450}"/>
              </a:ext>
            </a:extLst>
          </p:cNvPr>
          <p:cNvSpPr txBox="1">
            <a:spLocks/>
          </p:cNvSpPr>
          <p:nvPr/>
        </p:nvSpPr>
        <p:spPr>
          <a:xfrm>
            <a:off x="457198" y="544922"/>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4800" dirty="0">
                <a:solidFill>
                  <a:srgbClr val="82CA9C"/>
                </a:solidFill>
              </a:rPr>
              <a:t>Grammar Time</a:t>
            </a:r>
            <a:endParaRPr lang="en-GB" sz="4800" dirty="0">
              <a:solidFill>
                <a:srgbClr val="82CA9C"/>
              </a:solidFill>
            </a:endParaRPr>
          </a:p>
        </p:txBody>
      </p:sp>
      <p:sp>
        <p:nvSpPr>
          <p:cNvPr id="10" name="Title">
            <a:extLst>
              <a:ext uri="{FF2B5EF4-FFF2-40B4-BE49-F238E27FC236}">
                <a16:creationId xmlns:a16="http://schemas.microsoft.com/office/drawing/2014/main" id="{6765FBD1-2396-ABFE-946E-6EAE5ED0AB12}"/>
              </a:ext>
            </a:extLst>
          </p:cNvPr>
          <p:cNvSpPr txBox="1">
            <a:spLocks/>
          </p:cNvSpPr>
          <p:nvPr/>
        </p:nvSpPr>
        <p:spPr>
          <a:xfrm>
            <a:off x="325315" y="5049047"/>
            <a:ext cx="8493370"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80000"/>
              </a:lnSpc>
              <a:spcBef>
                <a:spcPts val="0"/>
              </a:spcBef>
            </a:pPr>
            <a:r>
              <a:rPr lang="en-ZA" sz="1900" b="0" dirty="0"/>
              <a:t>You need to remember each one, as they don’t share the same rules.</a:t>
            </a:r>
            <a:endParaRPr lang="en-GB" sz="1900" dirty="0">
              <a:solidFill>
                <a:srgbClr val="9C6DAF"/>
              </a:solidFill>
            </a:endParaRPr>
          </a:p>
        </p:txBody>
      </p:sp>
      <p:grpSp>
        <p:nvGrpSpPr>
          <p:cNvPr id="16" name="Group 15">
            <a:extLst>
              <a:ext uri="{FF2B5EF4-FFF2-40B4-BE49-F238E27FC236}">
                <a16:creationId xmlns:a16="http://schemas.microsoft.com/office/drawing/2014/main" id="{29AF3454-0DD5-74FD-4A27-216E5AE57701}"/>
              </a:ext>
            </a:extLst>
          </p:cNvPr>
          <p:cNvGrpSpPr/>
          <p:nvPr/>
        </p:nvGrpSpPr>
        <p:grpSpPr>
          <a:xfrm>
            <a:off x="3231169" y="3219259"/>
            <a:ext cx="1843211" cy="1548016"/>
            <a:chOff x="3231169" y="3219259"/>
            <a:chExt cx="1843211" cy="1548016"/>
          </a:xfrm>
        </p:grpSpPr>
        <p:cxnSp>
          <p:nvCxnSpPr>
            <p:cNvPr id="5" name="Straight Arrow Connector 4">
              <a:extLst>
                <a:ext uri="{FF2B5EF4-FFF2-40B4-BE49-F238E27FC236}">
                  <a16:creationId xmlns:a16="http://schemas.microsoft.com/office/drawing/2014/main" id="{07BB562A-8AB1-DF49-0C78-4859A6596C28}"/>
                </a:ext>
              </a:extLst>
            </p:cNvPr>
            <p:cNvCxnSpPr>
              <a:cxnSpLocks/>
            </p:cNvCxnSpPr>
            <p:nvPr/>
          </p:nvCxnSpPr>
          <p:spPr>
            <a:xfrm>
              <a:off x="3231169" y="3219259"/>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FD2D7785-BAD3-0CFD-86EA-D8552B3A7504}"/>
                </a:ext>
              </a:extLst>
            </p:cNvPr>
            <p:cNvCxnSpPr>
              <a:cxnSpLocks/>
            </p:cNvCxnSpPr>
            <p:nvPr/>
          </p:nvCxnSpPr>
          <p:spPr>
            <a:xfrm>
              <a:off x="3231169" y="3993266"/>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EDF0A1B-CFE7-8FB8-CE60-0776C4B43A8E}"/>
                </a:ext>
              </a:extLst>
            </p:cNvPr>
            <p:cNvCxnSpPr>
              <a:cxnSpLocks/>
            </p:cNvCxnSpPr>
            <p:nvPr/>
          </p:nvCxnSpPr>
          <p:spPr>
            <a:xfrm>
              <a:off x="3231169" y="4767275"/>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A5589041-F354-7AA3-5D85-27ED4EEE1A22}"/>
              </a:ext>
            </a:extLst>
          </p:cNvPr>
          <p:cNvGrpSpPr/>
          <p:nvPr/>
        </p:nvGrpSpPr>
        <p:grpSpPr>
          <a:xfrm>
            <a:off x="1820004" y="2929231"/>
            <a:ext cx="1295762" cy="2122696"/>
            <a:chOff x="1820004" y="2929231"/>
            <a:chExt cx="1295762" cy="2122696"/>
          </a:xfrm>
        </p:grpSpPr>
        <p:sp>
          <p:nvSpPr>
            <p:cNvPr id="13" name="Title">
              <a:extLst>
                <a:ext uri="{FF2B5EF4-FFF2-40B4-BE49-F238E27FC236}">
                  <a16:creationId xmlns:a16="http://schemas.microsoft.com/office/drawing/2014/main" id="{BDA513D3-CE14-61F5-B32D-5AB020661D44}"/>
                </a:ext>
              </a:extLst>
            </p:cNvPr>
            <p:cNvSpPr txBox="1">
              <a:spLocks/>
            </p:cNvSpPr>
            <p:nvPr/>
          </p:nvSpPr>
          <p:spPr>
            <a:xfrm>
              <a:off x="1951888" y="2929231"/>
              <a:ext cx="116387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read</a:t>
              </a:r>
              <a:endParaRPr lang="en-GB" sz="2400" b="0" dirty="0">
                <a:solidFill>
                  <a:sysClr val="windowText" lastClr="000000"/>
                </a:solidFill>
              </a:endParaRPr>
            </a:p>
          </p:txBody>
        </p:sp>
        <p:sp>
          <p:nvSpPr>
            <p:cNvPr id="3" name="Title">
              <a:extLst>
                <a:ext uri="{FF2B5EF4-FFF2-40B4-BE49-F238E27FC236}">
                  <a16:creationId xmlns:a16="http://schemas.microsoft.com/office/drawing/2014/main" id="{83167C4C-B394-E568-830E-BF6CD9A0F33A}"/>
                </a:ext>
              </a:extLst>
            </p:cNvPr>
            <p:cNvSpPr txBox="1">
              <a:spLocks/>
            </p:cNvSpPr>
            <p:nvPr/>
          </p:nvSpPr>
          <p:spPr>
            <a:xfrm>
              <a:off x="1951888" y="3703238"/>
              <a:ext cx="116387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go</a:t>
              </a:r>
              <a:endParaRPr lang="en-GB" sz="2400" b="0" dirty="0">
                <a:solidFill>
                  <a:sysClr val="windowText" lastClr="000000"/>
                </a:solidFill>
              </a:endParaRPr>
            </a:p>
          </p:txBody>
        </p:sp>
        <p:sp>
          <p:nvSpPr>
            <p:cNvPr id="8" name="Title">
              <a:extLst>
                <a:ext uri="{FF2B5EF4-FFF2-40B4-BE49-F238E27FC236}">
                  <a16:creationId xmlns:a16="http://schemas.microsoft.com/office/drawing/2014/main" id="{6B6F3975-1245-6D57-BADF-75D35EF39E52}"/>
                </a:ext>
              </a:extLst>
            </p:cNvPr>
            <p:cNvSpPr txBox="1">
              <a:spLocks/>
            </p:cNvSpPr>
            <p:nvPr/>
          </p:nvSpPr>
          <p:spPr>
            <a:xfrm>
              <a:off x="1820004" y="4477247"/>
              <a:ext cx="1295762"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b="0" dirty="0">
                  <a:solidFill>
                    <a:sysClr val="windowText" lastClr="000000"/>
                  </a:solidFill>
                </a:rPr>
                <a:t>sleep</a:t>
              </a:r>
              <a:endParaRPr lang="en-GB" sz="2400" b="0" dirty="0">
                <a:solidFill>
                  <a:sysClr val="windowText" lastClr="000000"/>
                </a:solidFill>
              </a:endParaRPr>
            </a:p>
          </p:txBody>
        </p:sp>
      </p:grpSp>
      <p:grpSp>
        <p:nvGrpSpPr>
          <p:cNvPr id="18" name="Group 17">
            <a:extLst>
              <a:ext uri="{FF2B5EF4-FFF2-40B4-BE49-F238E27FC236}">
                <a16:creationId xmlns:a16="http://schemas.microsoft.com/office/drawing/2014/main" id="{74ACE491-0686-309F-41B4-946931CF3993}"/>
              </a:ext>
            </a:extLst>
          </p:cNvPr>
          <p:cNvGrpSpPr/>
          <p:nvPr/>
        </p:nvGrpSpPr>
        <p:grpSpPr>
          <a:xfrm>
            <a:off x="5175373" y="2929231"/>
            <a:ext cx="3019054" cy="2122696"/>
            <a:chOff x="5175373" y="2929231"/>
            <a:chExt cx="3019054" cy="2122696"/>
          </a:xfrm>
        </p:grpSpPr>
        <p:sp>
          <p:nvSpPr>
            <p:cNvPr id="14" name="Title">
              <a:extLst>
                <a:ext uri="{FF2B5EF4-FFF2-40B4-BE49-F238E27FC236}">
                  <a16:creationId xmlns:a16="http://schemas.microsoft.com/office/drawing/2014/main" id="{21D4463C-C192-8F64-19F4-B05F8A81A0C5}"/>
                </a:ext>
              </a:extLst>
            </p:cNvPr>
            <p:cNvSpPr txBox="1">
              <a:spLocks/>
            </p:cNvSpPr>
            <p:nvPr/>
          </p:nvSpPr>
          <p:spPr>
            <a:xfrm>
              <a:off x="5175373" y="2929231"/>
              <a:ext cx="1243007"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dirty="0">
                  <a:solidFill>
                    <a:srgbClr val="82CA9C"/>
                  </a:solidFill>
                </a:rPr>
                <a:t>read</a:t>
              </a:r>
              <a:endParaRPr lang="en-GB" sz="2400" dirty="0">
                <a:solidFill>
                  <a:srgbClr val="82CA9C"/>
                </a:solidFill>
              </a:endParaRPr>
            </a:p>
          </p:txBody>
        </p:sp>
        <p:sp>
          <p:nvSpPr>
            <p:cNvPr id="6" name="Title">
              <a:extLst>
                <a:ext uri="{FF2B5EF4-FFF2-40B4-BE49-F238E27FC236}">
                  <a16:creationId xmlns:a16="http://schemas.microsoft.com/office/drawing/2014/main" id="{6763EA91-1421-21AF-559A-543B6BE084BE}"/>
                </a:ext>
              </a:extLst>
            </p:cNvPr>
            <p:cNvSpPr txBox="1">
              <a:spLocks/>
            </p:cNvSpPr>
            <p:nvPr/>
          </p:nvSpPr>
          <p:spPr>
            <a:xfrm>
              <a:off x="5175373" y="3703238"/>
              <a:ext cx="1401269"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dirty="0">
                  <a:solidFill>
                    <a:srgbClr val="82CA9C"/>
                  </a:solidFill>
                </a:rPr>
                <a:t>went</a:t>
              </a:r>
              <a:endParaRPr lang="en-GB" sz="2400" dirty="0">
                <a:solidFill>
                  <a:srgbClr val="82CA9C"/>
                </a:solidFill>
              </a:endParaRPr>
            </a:p>
          </p:txBody>
        </p:sp>
        <p:sp>
          <p:nvSpPr>
            <p:cNvPr id="9" name="Title">
              <a:extLst>
                <a:ext uri="{FF2B5EF4-FFF2-40B4-BE49-F238E27FC236}">
                  <a16:creationId xmlns:a16="http://schemas.microsoft.com/office/drawing/2014/main" id="{13FBF9EC-E576-5F5E-8505-40A6F8E379E4}"/>
                </a:ext>
              </a:extLst>
            </p:cNvPr>
            <p:cNvSpPr txBox="1">
              <a:spLocks/>
            </p:cNvSpPr>
            <p:nvPr/>
          </p:nvSpPr>
          <p:spPr>
            <a:xfrm>
              <a:off x="5175373" y="4477247"/>
              <a:ext cx="1550738" cy="574680"/>
            </a:xfrm>
            <a:prstGeom prst="rect">
              <a:avLst/>
            </a:prstGeom>
            <a:solidFill>
              <a:srgbClr val="FFFFFF"/>
            </a:solidFill>
            <a:ln w="31750">
              <a:solidFill>
                <a:srgbClr val="EEA358"/>
              </a:solidFill>
            </a:ln>
          </p:spPr>
          <p:txBody>
            <a:bodyPr vert="horz" lIns="252000" tIns="288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2400" dirty="0">
                  <a:solidFill>
                    <a:srgbClr val="82CA9C"/>
                  </a:solidFill>
                </a:rPr>
                <a:t>slept</a:t>
              </a:r>
              <a:endParaRPr lang="en-GB" sz="2400" dirty="0">
                <a:solidFill>
                  <a:srgbClr val="82CA9C"/>
                </a:solidFill>
              </a:endParaRPr>
            </a:p>
          </p:txBody>
        </p:sp>
        <p:sp>
          <p:nvSpPr>
            <p:cNvPr id="15" name="Title">
              <a:extLst>
                <a:ext uri="{FF2B5EF4-FFF2-40B4-BE49-F238E27FC236}">
                  <a16:creationId xmlns:a16="http://schemas.microsoft.com/office/drawing/2014/main" id="{F4F94E00-503C-66D4-219D-8536671DB9E3}"/>
                </a:ext>
              </a:extLst>
            </p:cNvPr>
            <p:cNvSpPr txBox="1">
              <a:spLocks/>
            </p:cNvSpPr>
            <p:nvPr/>
          </p:nvSpPr>
          <p:spPr>
            <a:xfrm>
              <a:off x="6528165" y="2997173"/>
              <a:ext cx="1666262" cy="442118"/>
            </a:xfrm>
            <a:prstGeom prst="roundRect">
              <a:avLst>
                <a:gd name="adj" fmla="val 9641"/>
              </a:avLst>
            </a:prstGeom>
            <a:noFill/>
            <a:ln w="25400">
              <a:no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00000"/>
                </a:lnSpc>
                <a:spcBef>
                  <a:spcPts val="0"/>
                </a:spcBef>
              </a:pPr>
              <a:r>
                <a:rPr lang="en-ZA" sz="1800" b="0" dirty="0"/>
                <a:t>but now it </a:t>
              </a:r>
              <a:br>
                <a:rPr lang="en-ZA" sz="1800" b="0" dirty="0"/>
              </a:br>
              <a:r>
                <a:rPr lang="en-ZA" sz="1800" b="0" dirty="0"/>
                <a:t>sounds like ‘</a:t>
              </a:r>
              <a:r>
                <a:rPr lang="en-ZA" sz="1800" dirty="0">
                  <a:solidFill>
                    <a:srgbClr val="82CA9C"/>
                  </a:solidFill>
                </a:rPr>
                <a:t>red</a:t>
              </a:r>
              <a:r>
                <a:rPr lang="en-ZA" sz="1800" b="0" dirty="0"/>
                <a:t>’</a:t>
              </a:r>
              <a:endParaRPr lang="en-GB" sz="1800" dirty="0">
                <a:solidFill>
                  <a:srgbClr val="9C6DAF"/>
                </a:solidFill>
              </a:endParaRPr>
            </a:p>
          </p:txBody>
        </p:sp>
      </p:grpSp>
    </p:spTree>
    <p:extLst>
      <p:ext uri="{BB962C8B-B14F-4D97-AF65-F5344CB8AC3E}">
        <p14:creationId xmlns:p14="http://schemas.microsoft.com/office/powerpoint/2010/main" val="401788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1E509D6-B006-A23D-FAB8-073E7C7A53A6}"/>
              </a:ext>
            </a:extLst>
          </p:cNvPr>
          <p:cNvSpPr>
            <a:spLocks noGrp="1"/>
          </p:cNvSpPr>
          <p:nvPr>
            <p:ph type="title"/>
          </p:nvPr>
        </p:nvSpPr>
        <p:spPr>
          <a:xfrm>
            <a:off x="1591408" y="1610888"/>
            <a:ext cx="5961184" cy="994306"/>
          </a:xfrm>
        </p:spPr>
        <p:txBody>
          <a:bodyPr/>
          <a:lstStyle/>
          <a:p>
            <a:pPr algn="ctr">
              <a:lnSpc>
                <a:spcPct val="150000"/>
              </a:lnSpc>
              <a:spcBef>
                <a:spcPts val="0"/>
              </a:spcBef>
            </a:pPr>
            <a:r>
              <a:rPr lang="en-ZA" sz="2000" b="0" dirty="0"/>
              <a:t>Talking about the </a:t>
            </a:r>
            <a:r>
              <a:rPr lang="en-ZA" sz="2000" dirty="0">
                <a:solidFill>
                  <a:srgbClr val="82CA9C"/>
                </a:solidFill>
              </a:rPr>
              <a:t>past</a:t>
            </a:r>
            <a:r>
              <a:rPr lang="en-ZA" sz="2000" b="0" dirty="0"/>
              <a:t> in the negative is easier, as the </a:t>
            </a:r>
            <a:r>
              <a:rPr lang="en-ZA" sz="2000" dirty="0">
                <a:solidFill>
                  <a:srgbClr val="E98E36"/>
                </a:solidFill>
              </a:rPr>
              <a:t>verbs</a:t>
            </a:r>
            <a:r>
              <a:rPr lang="en-ZA" sz="2000" b="0" dirty="0"/>
              <a:t> don’t change:</a:t>
            </a:r>
            <a:endParaRPr lang="en-GB" sz="4400" dirty="0">
              <a:solidFill>
                <a:srgbClr val="9C6DAF"/>
              </a:solidFill>
            </a:endParaRPr>
          </a:p>
        </p:txBody>
      </p:sp>
      <p:sp>
        <p:nvSpPr>
          <p:cNvPr id="11" name="Title">
            <a:extLst>
              <a:ext uri="{FF2B5EF4-FFF2-40B4-BE49-F238E27FC236}">
                <a16:creationId xmlns:a16="http://schemas.microsoft.com/office/drawing/2014/main" id="{03AB1C7D-DF1E-2ADF-BA4B-3E7C6AFE3450}"/>
              </a:ext>
            </a:extLst>
          </p:cNvPr>
          <p:cNvSpPr txBox="1">
            <a:spLocks/>
          </p:cNvSpPr>
          <p:nvPr/>
        </p:nvSpPr>
        <p:spPr>
          <a:xfrm>
            <a:off x="457198" y="62878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4800" dirty="0">
                <a:solidFill>
                  <a:srgbClr val="82CA9C"/>
                </a:solidFill>
              </a:rPr>
              <a:t>Grammar Time</a:t>
            </a:r>
            <a:endParaRPr lang="en-GB" sz="4800" dirty="0">
              <a:solidFill>
                <a:srgbClr val="82CA9C"/>
              </a:solidFill>
            </a:endParaRPr>
          </a:p>
        </p:txBody>
      </p:sp>
      <p:grpSp>
        <p:nvGrpSpPr>
          <p:cNvPr id="10" name="Group 9">
            <a:extLst>
              <a:ext uri="{FF2B5EF4-FFF2-40B4-BE49-F238E27FC236}">
                <a16:creationId xmlns:a16="http://schemas.microsoft.com/office/drawing/2014/main" id="{D1B3725A-7950-7C89-C31C-410120887948}"/>
              </a:ext>
            </a:extLst>
          </p:cNvPr>
          <p:cNvGrpSpPr/>
          <p:nvPr/>
        </p:nvGrpSpPr>
        <p:grpSpPr>
          <a:xfrm>
            <a:off x="3565282" y="3465495"/>
            <a:ext cx="1843211" cy="2149320"/>
            <a:chOff x="3565282" y="3465495"/>
            <a:chExt cx="1843211" cy="2149320"/>
          </a:xfrm>
        </p:grpSpPr>
        <p:cxnSp>
          <p:nvCxnSpPr>
            <p:cNvPr id="15" name="Straight Arrow Connector 14">
              <a:extLst>
                <a:ext uri="{FF2B5EF4-FFF2-40B4-BE49-F238E27FC236}">
                  <a16:creationId xmlns:a16="http://schemas.microsoft.com/office/drawing/2014/main" id="{6C68F048-8C66-AA6E-F432-B1338782492E}"/>
                </a:ext>
              </a:extLst>
            </p:cNvPr>
            <p:cNvCxnSpPr>
              <a:cxnSpLocks/>
            </p:cNvCxnSpPr>
            <p:nvPr/>
          </p:nvCxnSpPr>
          <p:spPr>
            <a:xfrm>
              <a:off x="3565282" y="4623682"/>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5C92DF17-E177-3B00-E195-DB4CE6106029}"/>
                </a:ext>
              </a:extLst>
            </p:cNvPr>
            <p:cNvCxnSpPr>
              <a:cxnSpLocks/>
            </p:cNvCxnSpPr>
            <p:nvPr/>
          </p:nvCxnSpPr>
          <p:spPr>
            <a:xfrm>
              <a:off x="3565282" y="3465495"/>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0541309-F25A-6D55-9E3C-0A98A1A73B7B}"/>
                </a:ext>
              </a:extLst>
            </p:cNvPr>
            <p:cNvCxnSpPr>
              <a:cxnSpLocks/>
            </p:cNvCxnSpPr>
            <p:nvPr/>
          </p:nvCxnSpPr>
          <p:spPr>
            <a:xfrm>
              <a:off x="3565282" y="5614815"/>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770129A8-9F74-CA0D-C52D-3FA73C96B055}"/>
              </a:ext>
            </a:extLst>
          </p:cNvPr>
          <p:cNvGrpSpPr/>
          <p:nvPr/>
        </p:nvGrpSpPr>
        <p:grpSpPr>
          <a:xfrm>
            <a:off x="1208945" y="2964451"/>
            <a:ext cx="2240933" cy="2949483"/>
            <a:chOff x="1208945" y="2964451"/>
            <a:chExt cx="2240933" cy="2949483"/>
          </a:xfrm>
        </p:grpSpPr>
        <p:sp>
          <p:nvSpPr>
            <p:cNvPr id="16" name="Title">
              <a:extLst>
                <a:ext uri="{FF2B5EF4-FFF2-40B4-BE49-F238E27FC236}">
                  <a16:creationId xmlns:a16="http://schemas.microsoft.com/office/drawing/2014/main" id="{604FD457-718D-9EC7-B3A9-1A4DEFFC9339}"/>
                </a:ext>
              </a:extLst>
            </p:cNvPr>
            <p:cNvSpPr txBox="1">
              <a:spLocks/>
            </p:cNvSpPr>
            <p:nvPr/>
          </p:nvSpPr>
          <p:spPr>
            <a:xfrm>
              <a:off x="1208945" y="4122638"/>
              <a:ext cx="2240933"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He </a:t>
              </a:r>
              <a:r>
                <a:rPr lang="en-US" sz="2400" dirty="0">
                  <a:solidFill>
                    <a:srgbClr val="E98E36"/>
                  </a:solidFill>
                </a:rPr>
                <a:t>played</a:t>
              </a:r>
              <a:r>
                <a:rPr lang="en-US" sz="2400" b="0" dirty="0">
                  <a:solidFill>
                    <a:sysClr val="windowText" lastClr="000000"/>
                  </a:solidFill>
                </a:rPr>
                <a:t> video games</a:t>
              </a:r>
              <a:endParaRPr lang="en-GB" sz="2400" b="0" dirty="0">
                <a:solidFill>
                  <a:sysClr val="windowText" lastClr="000000"/>
                </a:solidFill>
              </a:endParaRPr>
            </a:p>
          </p:txBody>
        </p:sp>
        <p:sp>
          <p:nvSpPr>
            <p:cNvPr id="3" name="Title">
              <a:extLst>
                <a:ext uri="{FF2B5EF4-FFF2-40B4-BE49-F238E27FC236}">
                  <a16:creationId xmlns:a16="http://schemas.microsoft.com/office/drawing/2014/main" id="{FB2B843F-0719-F231-CF1B-0DFA270D1BC8}"/>
                </a:ext>
              </a:extLst>
            </p:cNvPr>
            <p:cNvSpPr txBox="1">
              <a:spLocks/>
            </p:cNvSpPr>
            <p:nvPr/>
          </p:nvSpPr>
          <p:spPr>
            <a:xfrm>
              <a:off x="1606666" y="2964451"/>
              <a:ext cx="1843212" cy="923733"/>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a:t>
              </a:r>
              <a:r>
                <a:rPr lang="en-US" sz="2400" dirty="0">
                  <a:solidFill>
                    <a:srgbClr val="E98E36"/>
                  </a:solidFill>
                </a:rPr>
                <a:t>watched</a:t>
              </a:r>
              <a:r>
                <a:rPr lang="en-US" sz="2400" b="0" dirty="0">
                  <a:solidFill>
                    <a:sysClr val="windowText" lastClr="000000"/>
                  </a:solidFill>
                </a:rPr>
                <a:t> TV</a:t>
              </a:r>
              <a:endParaRPr lang="en-GB" sz="2400" b="0" dirty="0">
                <a:solidFill>
                  <a:sysClr val="windowText" lastClr="000000"/>
                </a:solidFill>
              </a:endParaRPr>
            </a:p>
          </p:txBody>
        </p:sp>
        <p:sp>
          <p:nvSpPr>
            <p:cNvPr id="8" name="Title">
              <a:extLst>
                <a:ext uri="{FF2B5EF4-FFF2-40B4-BE49-F238E27FC236}">
                  <a16:creationId xmlns:a16="http://schemas.microsoft.com/office/drawing/2014/main" id="{4FE3BDD0-8B5A-6937-6EBC-0FEF8AA99682}"/>
                </a:ext>
              </a:extLst>
            </p:cNvPr>
            <p:cNvSpPr txBox="1">
              <a:spLocks/>
            </p:cNvSpPr>
            <p:nvPr/>
          </p:nvSpPr>
          <p:spPr>
            <a:xfrm>
              <a:off x="1494695" y="5280825"/>
              <a:ext cx="1955183" cy="633109"/>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They </a:t>
              </a:r>
              <a:r>
                <a:rPr lang="en-US" sz="2400" dirty="0">
                  <a:solidFill>
                    <a:srgbClr val="E98E36"/>
                  </a:solidFill>
                </a:rPr>
                <a:t>slept</a:t>
              </a:r>
              <a:endParaRPr lang="en-GB" sz="2400" dirty="0">
                <a:solidFill>
                  <a:srgbClr val="E98E36"/>
                </a:solidFill>
              </a:endParaRPr>
            </a:p>
          </p:txBody>
        </p:sp>
      </p:grpSp>
      <p:grpSp>
        <p:nvGrpSpPr>
          <p:cNvPr id="12" name="Group 11">
            <a:extLst>
              <a:ext uri="{FF2B5EF4-FFF2-40B4-BE49-F238E27FC236}">
                <a16:creationId xmlns:a16="http://schemas.microsoft.com/office/drawing/2014/main" id="{3B6F0543-9B2D-F83A-FEF6-7A501284D90D}"/>
              </a:ext>
            </a:extLst>
          </p:cNvPr>
          <p:cNvGrpSpPr/>
          <p:nvPr/>
        </p:nvGrpSpPr>
        <p:grpSpPr>
          <a:xfrm>
            <a:off x="5509486" y="2964451"/>
            <a:ext cx="2851999" cy="2949483"/>
            <a:chOff x="5509486" y="2964451"/>
            <a:chExt cx="2851999" cy="2949483"/>
          </a:xfrm>
        </p:grpSpPr>
        <p:sp>
          <p:nvSpPr>
            <p:cNvPr id="18" name="Title">
              <a:extLst>
                <a:ext uri="{FF2B5EF4-FFF2-40B4-BE49-F238E27FC236}">
                  <a16:creationId xmlns:a16="http://schemas.microsoft.com/office/drawing/2014/main" id="{F4FB92BA-5D68-2EA2-BFE6-57C087776893}"/>
                </a:ext>
              </a:extLst>
            </p:cNvPr>
            <p:cNvSpPr txBox="1">
              <a:spLocks/>
            </p:cNvSpPr>
            <p:nvPr/>
          </p:nvSpPr>
          <p:spPr>
            <a:xfrm>
              <a:off x="5509486" y="4122638"/>
              <a:ext cx="2425569"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He </a:t>
              </a:r>
              <a:r>
                <a:rPr lang="en-US" sz="2400" dirty="0">
                  <a:solidFill>
                    <a:srgbClr val="82CA9C"/>
                  </a:solidFill>
                </a:rPr>
                <a:t>didn’t</a:t>
              </a:r>
              <a:r>
                <a:rPr lang="en-US" sz="2400" b="0" dirty="0">
                  <a:solidFill>
                    <a:sysClr val="windowText" lastClr="000000"/>
                  </a:solidFill>
                </a:rPr>
                <a:t> </a:t>
              </a:r>
              <a:r>
                <a:rPr lang="en-US" sz="2400" dirty="0">
                  <a:solidFill>
                    <a:srgbClr val="E98E36"/>
                  </a:solidFill>
                </a:rPr>
                <a:t>play</a:t>
              </a:r>
              <a:r>
                <a:rPr lang="en-US" sz="2400" b="0" dirty="0">
                  <a:solidFill>
                    <a:sysClr val="windowText" lastClr="000000"/>
                  </a:solidFill>
                </a:rPr>
                <a:t> video games</a:t>
              </a:r>
              <a:endParaRPr lang="en-GB" sz="2400" b="0" dirty="0">
                <a:solidFill>
                  <a:sysClr val="windowText" lastClr="000000"/>
                </a:solidFill>
              </a:endParaRPr>
            </a:p>
          </p:txBody>
        </p:sp>
        <p:sp>
          <p:nvSpPr>
            <p:cNvPr id="6" name="Title">
              <a:extLst>
                <a:ext uri="{FF2B5EF4-FFF2-40B4-BE49-F238E27FC236}">
                  <a16:creationId xmlns:a16="http://schemas.microsoft.com/office/drawing/2014/main" id="{39F8A149-04CB-61EC-E79C-AE48C72D2740}"/>
                </a:ext>
              </a:extLst>
            </p:cNvPr>
            <p:cNvSpPr txBox="1">
              <a:spLocks/>
            </p:cNvSpPr>
            <p:nvPr/>
          </p:nvSpPr>
          <p:spPr>
            <a:xfrm>
              <a:off x="5509486" y="2964451"/>
              <a:ext cx="1858471"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a:t>
              </a:r>
              <a:r>
                <a:rPr lang="en-US" sz="2400" dirty="0">
                  <a:solidFill>
                    <a:srgbClr val="82CA9C"/>
                  </a:solidFill>
                </a:rPr>
                <a:t>didn’t</a:t>
              </a:r>
              <a:r>
                <a:rPr lang="en-US" sz="2400" b="0" dirty="0">
                  <a:solidFill>
                    <a:sysClr val="windowText" lastClr="000000"/>
                  </a:solidFill>
                </a:rPr>
                <a:t> </a:t>
              </a:r>
              <a:r>
                <a:rPr lang="en-US" sz="2400" dirty="0">
                  <a:solidFill>
                    <a:srgbClr val="E98E36"/>
                  </a:solidFill>
                </a:rPr>
                <a:t>watch</a:t>
              </a:r>
              <a:r>
                <a:rPr lang="en-US" sz="2400" b="0" dirty="0">
                  <a:solidFill>
                    <a:sysClr val="windowText" lastClr="000000"/>
                  </a:solidFill>
                </a:rPr>
                <a:t> TV</a:t>
              </a:r>
              <a:endParaRPr lang="en-GB" sz="2400" b="0" dirty="0">
                <a:solidFill>
                  <a:sysClr val="windowText" lastClr="000000"/>
                </a:solidFill>
              </a:endParaRPr>
            </a:p>
          </p:txBody>
        </p:sp>
        <p:sp>
          <p:nvSpPr>
            <p:cNvPr id="9" name="Title">
              <a:extLst>
                <a:ext uri="{FF2B5EF4-FFF2-40B4-BE49-F238E27FC236}">
                  <a16:creationId xmlns:a16="http://schemas.microsoft.com/office/drawing/2014/main" id="{A3373D25-299B-B11B-9A34-2999BAF17517}"/>
                </a:ext>
              </a:extLst>
            </p:cNvPr>
            <p:cNvSpPr txBox="1">
              <a:spLocks/>
            </p:cNvSpPr>
            <p:nvPr/>
          </p:nvSpPr>
          <p:spPr>
            <a:xfrm>
              <a:off x="5509486" y="5280826"/>
              <a:ext cx="2851999" cy="633108"/>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They </a:t>
              </a:r>
              <a:r>
                <a:rPr lang="en-US" sz="2400" dirty="0">
                  <a:solidFill>
                    <a:srgbClr val="82CA9C"/>
                  </a:solidFill>
                </a:rPr>
                <a:t>didn’t</a:t>
              </a:r>
              <a:r>
                <a:rPr lang="en-US" sz="2400" b="0" dirty="0">
                  <a:solidFill>
                    <a:sysClr val="windowText" lastClr="000000"/>
                  </a:solidFill>
                </a:rPr>
                <a:t> </a:t>
              </a:r>
              <a:r>
                <a:rPr lang="en-US" sz="2400" dirty="0">
                  <a:solidFill>
                    <a:srgbClr val="E98E36"/>
                  </a:solidFill>
                </a:rPr>
                <a:t>sleep</a:t>
              </a:r>
              <a:endParaRPr lang="en-GB" sz="2400" dirty="0">
                <a:solidFill>
                  <a:srgbClr val="E98E36"/>
                </a:solidFill>
              </a:endParaRPr>
            </a:p>
          </p:txBody>
        </p:sp>
      </p:grpSp>
    </p:spTree>
    <p:extLst>
      <p:ext uri="{BB962C8B-B14F-4D97-AF65-F5344CB8AC3E}">
        <p14:creationId xmlns:p14="http://schemas.microsoft.com/office/powerpoint/2010/main" val="291517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81E509D6-B006-A23D-FAB8-073E7C7A53A6}"/>
              </a:ext>
            </a:extLst>
          </p:cNvPr>
          <p:cNvSpPr>
            <a:spLocks noGrp="1"/>
          </p:cNvSpPr>
          <p:nvPr>
            <p:ph type="title"/>
          </p:nvPr>
        </p:nvSpPr>
        <p:spPr>
          <a:xfrm>
            <a:off x="694592" y="1308034"/>
            <a:ext cx="7754816" cy="994306"/>
          </a:xfrm>
        </p:spPr>
        <p:txBody>
          <a:bodyPr/>
          <a:lstStyle/>
          <a:p>
            <a:pPr algn="ctr">
              <a:lnSpc>
                <a:spcPct val="150000"/>
              </a:lnSpc>
              <a:spcBef>
                <a:spcPts val="0"/>
              </a:spcBef>
            </a:pPr>
            <a:r>
              <a:rPr lang="en-ZA" sz="2000" b="0" dirty="0"/>
              <a:t>Look at these sentences. How do we make them </a:t>
            </a:r>
            <a:r>
              <a:rPr lang="en-ZA" sz="2000" dirty="0">
                <a:solidFill>
                  <a:srgbClr val="82CA9C"/>
                </a:solidFill>
              </a:rPr>
              <a:t>past tense</a:t>
            </a:r>
            <a:r>
              <a:rPr lang="en-ZA" sz="2000" b="0" dirty="0"/>
              <a:t>? </a:t>
            </a:r>
            <a:r>
              <a:rPr lang="en-ZA" sz="2000" dirty="0">
                <a:solidFill>
                  <a:srgbClr val="E98E36"/>
                </a:solidFill>
              </a:rPr>
              <a:t>(Click to reveal)</a:t>
            </a:r>
            <a:endParaRPr lang="en-GB" sz="4400" dirty="0">
              <a:solidFill>
                <a:srgbClr val="E98E36"/>
              </a:solidFill>
            </a:endParaRPr>
          </a:p>
        </p:txBody>
      </p:sp>
      <p:sp>
        <p:nvSpPr>
          <p:cNvPr id="11" name="Title">
            <a:extLst>
              <a:ext uri="{FF2B5EF4-FFF2-40B4-BE49-F238E27FC236}">
                <a16:creationId xmlns:a16="http://schemas.microsoft.com/office/drawing/2014/main" id="{03AB1C7D-DF1E-2ADF-BA4B-3E7C6AFE3450}"/>
              </a:ext>
            </a:extLst>
          </p:cNvPr>
          <p:cNvSpPr txBox="1">
            <a:spLocks/>
          </p:cNvSpPr>
          <p:nvPr/>
        </p:nvSpPr>
        <p:spPr>
          <a:xfrm>
            <a:off x="457198" y="49685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4800" dirty="0">
                <a:solidFill>
                  <a:srgbClr val="82CA9C"/>
                </a:solidFill>
              </a:rPr>
              <a:t>Grammar Time</a:t>
            </a:r>
            <a:endParaRPr lang="en-GB" sz="4800" dirty="0">
              <a:solidFill>
                <a:srgbClr val="82CA9C"/>
              </a:solidFill>
            </a:endParaRPr>
          </a:p>
        </p:txBody>
      </p:sp>
      <p:cxnSp>
        <p:nvCxnSpPr>
          <p:cNvPr id="7" name="Straight Arrow Connector 6">
            <a:extLst>
              <a:ext uri="{FF2B5EF4-FFF2-40B4-BE49-F238E27FC236}">
                <a16:creationId xmlns:a16="http://schemas.microsoft.com/office/drawing/2014/main" id="{10541309-F25A-6D55-9E3C-0A98A1A73B7B}"/>
              </a:ext>
            </a:extLst>
          </p:cNvPr>
          <p:cNvCxnSpPr>
            <a:cxnSpLocks/>
          </p:cNvCxnSpPr>
          <p:nvPr/>
        </p:nvCxnSpPr>
        <p:spPr>
          <a:xfrm>
            <a:off x="3565282" y="2896118"/>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sp>
        <p:nvSpPr>
          <p:cNvPr id="8" name="Title">
            <a:extLst>
              <a:ext uri="{FF2B5EF4-FFF2-40B4-BE49-F238E27FC236}">
                <a16:creationId xmlns:a16="http://schemas.microsoft.com/office/drawing/2014/main" id="{4FE3BDD0-8B5A-6937-6EBC-0FEF8AA99682}"/>
              </a:ext>
            </a:extLst>
          </p:cNvPr>
          <p:cNvSpPr txBox="1">
            <a:spLocks/>
          </p:cNvSpPr>
          <p:nvPr/>
        </p:nvSpPr>
        <p:spPr>
          <a:xfrm>
            <a:off x="1969477" y="2562128"/>
            <a:ext cx="1480401" cy="633109"/>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sleep</a:t>
            </a:r>
            <a:endParaRPr lang="en-GB" sz="2400" dirty="0">
              <a:solidFill>
                <a:srgbClr val="E98E36"/>
              </a:solidFill>
            </a:endParaRPr>
          </a:p>
        </p:txBody>
      </p:sp>
      <p:sp>
        <p:nvSpPr>
          <p:cNvPr id="9" name="Title">
            <a:extLst>
              <a:ext uri="{FF2B5EF4-FFF2-40B4-BE49-F238E27FC236}">
                <a16:creationId xmlns:a16="http://schemas.microsoft.com/office/drawing/2014/main" id="{A3373D25-299B-B11B-9A34-2999BAF17517}"/>
              </a:ext>
            </a:extLst>
          </p:cNvPr>
          <p:cNvSpPr txBox="1">
            <a:spLocks/>
          </p:cNvSpPr>
          <p:nvPr/>
        </p:nvSpPr>
        <p:spPr>
          <a:xfrm>
            <a:off x="5509487" y="2562129"/>
            <a:ext cx="1480402" cy="633108"/>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a:t>
            </a:r>
            <a:r>
              <a:rPr lang="en-US" sz="2400" dirty="0">
                <a:solidFill>
                  <a:srgbClr val="82CA9C"/>
                </a:solidFill>
              </a:rPr>
              <a:t>slept</a:t>
            </a:r>
            <a:endParaRPr lang="en-GB" sz="2400" dirty="0">
              <a:solidFill>
                <a:srgbClr val="82CA9C"/>
              </a:solidFill>
            </a:endParaRPr>
          </a:p>
        </p:txBody>
      </p:sp>
      <p:cxnSp>
        <p:nvCxnSpPr>
          <p:cNvPr id="13" name="Straight Arrow Connector 12">
            <a:extLst>
              <a:ext uri="{FF2B5EF4-FFF2-40B4-BE49-F238E27FC236}">
                <a16:creationId xmlns:a16="http://schemas.microsoft.com/office/drawing/2014/main" id="{DEAC2B9A-C144-E3B1-5475-D03C03378578}"/>
              </a:ext>
            </a:extLst>
          </p:cNvPr>
          <p:cNvCxnSpPr>
            <a:cxnSpLocks/>
          </p:cNvCxnSpPr>
          <p:nvPr/>
        </p:nvCxnSpPr>
        <p:spPr>
          <a:xfrm>
            <a:off x="3565282" y="3817691"/>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6891B48A-3EB6-8246-BD51-756F8A774ADB}"/>
              </a:ext>
            </a:extLst>
          </p:cNvPr>
          <p:cNvSpPr txBox="1">
            <a:spLocks/>
          </p:cNvSpPr>
          <p:nvPr/>
        </p:nvSpPr>
        <p:spPr>
          <a:xfrm>
            <a:off x="1327638" y="3316647"/>
            <a:ext cx="2122240"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He watches TV</a:t>
            </a:r>
            <a:endParaRPr lang="en-GB" sz="2400" b="0" dirty="0">
              <a:solidFill>
                <a:sysClr val="windowText" lastClr="000000"/>
              </a:solidFill>
            </a:endParaRPr>
          </a:p>
        </p:txBody>
      </p:sp>
      <p:sp>
        <p:nvSpPr>
          <p:cNvPr id="17" name="Title">
            <a:extLst>
              <a:ext uri="{FF2B5EF4-FFF2-40B4-BE49-F238E27FC236}">
                <a16:creationId xmlns:a16="http://schemas.microsoft.com/office/drawing/2014/main" id="{FB45C5A1-363E-E883-76F3-3BC5B65023B7}"/>
              </a:ext>
            </a:extLst>
          </p:cNvPr>
          <p:cNvSpPr txBox="1">
            <a:spLocks/>
          </p:cNvSpPr>
          <p:nvPr/>
        </p:nvSpPr>
        <p:spPr>
          <a:xfrm>
            <a:off x="5509487" y="3316647"/>
            <a:ext cx="2122240"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He </a:t>
            </a:r>
            <a:r>
              <a:rPr lang="en-US" sz="2400" dirty="0">
                <a:solidFill>
                  <a:srgbClr val="82CA9C"/>
                </a:solidFill>
              </a:rPr>
              <a:t>watched</a:t>
            </a:r>
            <a:r>
              <a:rPr lang="en-US" sz="2400" b="0" dirty="0">
                <a:solidFill>
                  <a:sysClr val="windowText" lastClr="000000"/>
                </a:solidFill>
              </a:rPr>
              <a:t> TV</a:t>
            </a:r>
            <a:endParaRPr lang="en-GB" sz="2400" b="0" dirty="0">
              <a:solidFill>
                <a:sysClr val="windowText" lastClr="000000"/>
              </a:solidFill>
            </a:endParaRPr>
          </a:p>
        </p:txBody>
      </p:sp>
      <p:cxnSp>
        <p:nvCxnSpPr>
          <p:cNvPr id="19" name="Straight Arrow Connector 18">
            <a:extLst>
              <a:ext uri="{FF2B5EF4-FFF2-40B4-BE49-F238E27FC236}">
                <a16:creationId xmlns:a16="http://schemas.microsoft.com/office/drawing/2014/main" id="{97BCAD93-BEC2-F9FC-F521-19116CF5E15B}"/>
              </a:ext>
            </a:extLst>
          </p:cNvPr>
          <p:cNvCxnSpPr>
            <a:cxnSpLocks/>
          </p:cNvCxnSpPr>
          <p:nvPr/>
        </p:nvCxnSpPr>
        <p:spPr>
          <a:xfrm>
            <a:off x="3565282" y="4860674"/>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sp>
        <p:nvSpPr>
          <p:cNvPr id="20" name="Title">
            <a:extLst>
              <a:ext uri="{FF2B5EF4-FFF2-40B4-BE49-F238E27FC236}">
                <a16:creationId xmlns:a16="http://schemas.microsoft.com/office/drawing/2014/main" id="{886262F5-6102-8A59-594F-636DFCCD217D}"/>
              </a:ext>
            </a:extLst>
          </p:cNvPr>
          <p:cNvSpPr txBox="1">
            <a:spLocks/>
          </p:cNvSpPr>
          <p:nvPr/>
        </p:nvSpPr>
        <p:spPr>
          <a:xfrm>
            <a:off x="1441938" y="4359630"/>
            <a:ext cx="2007940"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They study hard</a:t>
            </a:r>
            <a:endParaRPr lang="en-GB" sz="2400" b="0" dirty="0">
              <a:solidFill>
                <a:sysClr val="windowText" lastClr="000000"/>
              </a:solidFill>
            </a:endParaRPr>
          </a:p>
        </p:txBody>
      </p:sp>
      <p:sp>
        <p:nvSpPr>
          <p:cNvPr id="21" name="Title">
            <a:extLst>
              <a:ext uri="{FF2B5EF4-FFF2-40B4-BE49-F238E27FC236}">
                <a16:creationId xmlns:a16="http://schemas.microsoft.com/office/drawing/2014/main" id="{84BFFE9E-B15E-89E0-AD02-79C22785A5B9}"/>
              </a:ext>
            </a:extLst>
          </p:cNvPr>
          <p:cNvSpPr txBox="1">
            <a:spLocks/>
          </p:cNvSpPr>
          <p:nvPr/>
        </p:nvSpPr>
        <p:spPr>
          <a:xfrm>
            <a:off x="5509486" y="4359630"/>
            <a:ext cx="2306876" cy="923733"/>
          </a:xfrm>
          <a:prstGeom prst="rect">
            <a:avLst/>
          </a:prstGeom>
          <a:solidFill>
            <a:srgbClr val="FFFFFF"/>
          </a:solidFill>
          <a:ln w="31750">
            <a:solidFill>
              <a:srgbClr val="EEA358"/>
            </a:solidFill>
          </a:ln>
        </p:spPr>
        <p:txBody>
          <a:bodyPr vert="horz" lIns="252000" tIns="216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They </a:t>
            </a:r>
            <a:r>
              <a:rPr lang="en-US" sz="2400" dirty="0">
                <a:solidFill>
                  <a:srgbClr val="82CA9C"/>
                </a:solidFill>
              </a:rPr>
              <a:t>studied</a:t>
            </a:r>
            <a:r>
              <a:rPr lang="en-US" sz="2400" b="0" dirty="0">
                <a:solidFill>
                  <a:sysClr val="windowText" lastClr="000000"/>
                </a:solidFill>
              </a:rPr>
              <a:t> hard</a:t>
            </a:r>
            <a:endParaRPr lang="en-GB" sz="2400" b="0" dirty="0">
              <a:solidFill>
                <a:sysClr val="windowText" lastClr="000000"/>
              </a:solidFill>
            </a:endParaRPr>
          </a:p>
        </p:txBody>
      </p:sp>
      <p:cxnSp>
        <p:nvCxnSpPr>
          <p:cNvPr id="25" name="Straight Arrow Connector 24">
            <a:extLst>
              <a:ext uri="{FF2B5EF4-FFF2-40B4-BE49-F238E27FC236}">
                <a16:creationId xmlns:a16="http://schemas.microsoft.com/office/drawing/2014/main" id="{7989E117-D435-92C5-BD41-DA1A0ED33B50}"/>
              </a:ext>
            </a:extLst>
          </p:cNvPr>
          <p:cNvCxnSpPr>
            <a:cxnSpLocks/>
          </p:cNvCxnSpPr>
          <p:nvPr/>
        </p:nvCxnSpPr>
        <p:spPr>
          <a:xfrm>
            <a:off x="3565282" y="5736602"/>
            <a:ext cx="1843211" cy="0"/>
          </a:xfrm>
          <a:prstGeom prst="straightConnector1">
            <a:avLst/>
          </a:prstGeom>
          <a:ln w="50800">
            <a:solidFill>
              <a:srgbClr val="EEA358"/>
            </a:solidFill>
            <a:round/>
            <a:tailEnd type="triangle" w="med" len="med"/>
          </a:ln>
        </p:spPr>
        <p:style>
          <a:lnRef idx="1">
            <a:schemeClr val="accent1"/>
          </a:lnRef>
          <a:fillRef idx="0">
            <a:schemeClr val="accent1"/>
          </a:fillRef>
          <a:effectRef idx="0">
            <a:schemeClr val="accent1"/>
          </a:effectRef>
          <a:fontRef idx="minor">
            <a:schemeClr val="tx1"/>
          </a:fontRef>
        </p:style>
      </p:cxnSp>
      <p:sp>
        <p:nvSpPr>
          <p:cNvPr id="26" name="Title">
            <a:extLst>
              <a:ext uri="{FF2B5EF4-FFF2-40B4-BE49-F238E27FC236}">
                <a16:creationId xmlns:a16="http://schemas.microsoft.com/office/drawing/2014/main" id="{61F0878E-211A-B253-B28B-748D3AD1360F}"/>
              </a:ext>
            </a:extLst>
          </p:cNvPr>
          <p:cNvSpPr txBox="1">
            <a:spLocks/>
          </p:cNvSpPr>
          <p:nvPr/>
        </p:nvSpPr>
        <p:spPr>
          <a:xfrm>
            <a:off x="1529863" y="5402612"/>
            <a:ext cx="1920016" cy="633109"/>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go hiking</a:t>
            </a:r>
            <a:endParaRPr lang="en-GB" sz="2400" dirty="0">
              <a:solidFill>
                <a:srgbClr val="E98E36"/>
              </a:solidFill>
            </a:endParaRPr>
          </a:p>
        </p:txBody>
      </p:sp>
      <p:sp>
        <p:nvSpPr>
          <p:cNvPr id="27" name="Title">
            <a:extLst>
              <a:ext uri="{FF2B5EF4-FFF2-40B4-BE49-F238E27FC236}">
                <a16:creationId xmlns:a16="http://schemas.microsoft.com/office/drawing/2014/main" id="{BBF5CD8E-372B-0C61-96D1-F0A50BEEEC99}"/>
              </a:ext>
            </a:extLst>
          </p:cNvPr>
          <p:cNvSpPr txBox="1">
            <a:spLocks/>
          </p:cNvSpPr>
          <p:nvPr/>
        </p:nvSpPr>
        <p:spPr>
          <a:xfrm>
            <a:off x="5509486" y="5402613"/>
            <a:ext cx="2306876" cy="633108"/>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b="0" dirty="0">
                <a:solidFill>
                  <a:sysClr val="windowText" lastClr="000000"/>
                </a:solidFill>
              </a:rPr>
              <a:t>I </a:t>
            </a:r>
            <a:r>
              <a:rPr lang="en-US" sz="2400" dirty="0">
                <a:solidFill>
                  <a:srgbClr val="82CA9C"/>
                </a:solidFill>
              </a:rPr>
              <a:t>went</a:t>
            </a:r>
            <a:r>
              <a:rPr lang="en-US" sz="2400" b="0" dirty="0">
                <a:solidFill>
                  <a:sysClr val="windowText" lastClr="000000"/>
                </a:solidFill>
              </a:rPr>
              <a:t> hiking</a:t>
            </a:r>
            <a:endParaRPr lang="en-GB" sz="2400" dirty="0">
              <a:solidFill>
                <a:srgbClr val="E98E36"/>
              </a:solidFill>
            </a:endParaRPr>
          </a:p>
        </p:txBody>
      </p:sp>
    </p:spTree>
    <p:extLst>
      <p:ext uri="{BB962C8B-B14F-4D97-AF65-F5344CB8AC3E}">
        <p14:creationId xmlns:p14="http://schemas.microsoft.com/office/powerpoint/2010/main" val="419551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4" grpId="0" animBg="1"/>
      <p:bldP spid="17" grpId="0" animBg="1"/>
      <p:bldP spid="20" grpId="0" animBg="1"/>
      <p:bldP spid="21"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C077276-FB67-051E-DD2D-E26433A73D77}"/>
              </a:ext>
            </a:extLst>
          </p:cNvPr>
          <p:cNvSpPr txBox="1">
            <a:spLocks/>
          </p:cNvSpPr>
          <p:nvPr/>
        </p:nvSpPr>
        <p:spPr>
          <a:xfrm>
            <a:off x="280618" y="547503"/>
            <a:ext cx="857323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10000"/>
              </a:lnSpc>
            </a:pPr>
            <a:r>
              <a:rPr lang="en-ZA" sz="3000" dirty="0">
                <a:solidFill>
                  <a:srgbClr val="82CA9C"/>
                </a:solidFill>
              </a:rPr>
              <a:t>Look at what the woman did last weekend.</a:t>
            </a:r>
          </a:p>
        </p:txBody>
      </p:sp>
      <p:sp>
        <p:nvSpPr>
          <p:cNvPr id="16" name="Title">
            <a:extLst>
              <a:ext uri="{FF2B5EF4-FFF2-40B4-BE49-F238E27FC236}">
                <a16:creationId xmlns:a16="http://schemas.microsoft.com/office/drawing/2014/main" id="{F5CBBFB3-5F69-DBB4-A1E6-3DC7A90422C8}"/>
              </a:ext>
            </a:extLst>
          </p:cNvPr>
          <p:cNvSpPr>
            <a:spLocks noGrp="1"/>
          </p:cNvSpPr>
          <p:nvPr>
            <p:ph type="title"/>
          </p:nvPr>
        </p:nvSpPr>
        <p:spPr>
          <a:xfrm>
            <a:off x="589085" y="4044419"/>
            <a:ext cx="7965830" cy="994306"/>
          </a:xfrm>
        </p:spPr>
        <p:txBody>
          <a:bodyPr/>
          <a:lstStyle/>
          <a:p>
            <a:pPr algn="ctr">
              <a:lnSpc>
                <a:spcPct val="150000"/>
              </a:lnSpc>
              <a:spcBef>
                <a:spcPts val="0"/>
              </a:spcBef>
            </a:pPr>
            <a:r>
              <a:rPr lang="en-ZA" sz="2000" b="0" dirty="0">
                <a:solidFill>
                  <a:schemeClr val="tx1"/>
                </a:solidFill>
              </a:rPr>
              <a:t>With your partner or teacher, make </a:t>
            </a:r>
            <a:r>
              <a:rPr lang="en-ZA" sz="2000" dirty="0">
                <a:solidFill>
                  <a:srgbClr val="82CA9C"/>
                </a:solidFill>
              </a:rPr>
              <a:t>sentences</a:t>
            </a:r>
            <a:r>
              <a:rPr lang="en-ZA" sz="2000" b="0" dirty="0">
                <a:solidFill>
                  <a:schemeClr val="tx1"/>
                </a:solidFill>
              </a:rPr>
              <a:t> about the woman.</a:t>
            </a:r>
            <a:endParaRPr lang="en-GB" sz="4400" b="0" dirty="0">
              <a:solidFill>
                <a:schemeClr val="tx1"/>
              </a:solidFill>
            </a:endParaRPr>
          </a:p>
        </p:txBody>
      </p:sp>
      <p:grpSp>
        <p:nvGrpSpPr>
          <p:cNvPr id="36" name="Group 35">
            <a:extLst>
              <a:ext uri="{FF2B5EF4-FFF2-40B4-BE49-F238E27FC236}">
                <a16:creationId xmlns:a16="http://schemas.microsoft.com/office/drawing/2014/main" id="{E0BCD9B5-BC1A-0766-5BA5-1E0D8946B2B7}"/>
              </a:ext>
            </a:extLst>
          </p:cNvPr>
          <p:cNvGrpSpPr/>
          <p:nvPr/>
        </p:nvGrpSpPr>
        <p:grpSpPr>
          <a:xfrm>
            <a:off x="1027839" y="4985819"/>
            <a:ext cx="7105906" cy="935952"/>
            <a:chOff x="1081455" y="5125737"/>
            <a:chExt cx="7105906" cy="935952"/>
          </a:xfrm>
        </p:grpSpPr>
        <p:sp>
          <p:nvSpPr>
            <p:cNvPr id="8" name="Title">
              <a:extLst>
                <a:ext uri="{FF2B5EF4-FFF2-40B4-BE49-F238E27FC236}">
                  <a16:creationId xmlns:a16="http://schemas.microsoft.com/office/drawing/2014/main" id="{4FE3BDD0-8B5A-6937-6EBC-0FEF8AA99682}"/>
                </a:ext>
              </a:extLst>
            </p:cNvPr>
            <p:cNvSpPr txBox="1">
              <a:spLocks/>
            </p:cNvSpPr>
            <p:nvPr/>
          </p:nvSpPr>
          <p:spPr>
            <a:xfrm>
              <a:off x="1081455" y="5462497"/>
              <a:ext cx="1863966"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She went…</a:t>
              </a:r>
              <a:endParaRPr lang="en-GB" sz="2200" dirty="0">
                <a:solidFill>
                  <a:srgbClr val="E98E36"/>
                </a:solidFill>
              </a:endParaRPr>
            </a:p>
          </p:txBody>
        </p:sp>
        <p:sp>
          <p:nvSpPr>
            <p:cNvPr id="29" name="Title">
              <a:extLst>
                <a:ext uri="{FF2B5EF4-FFF2-40B4-BE49-F238E27FC236}">
                  <a16:creationId xmlns:a16="http://schemas.microsoft.com/office/drawing/2014/main" id="{972E6E8E-2238-F81A-39D6-B3694471E07D}"/>
                </a:ext>
              </a:extLst>
            </p:cNvPr>
            <p:cNvSpPr txBox="1">
              <a:spLocks/>
            </p:cNvSpPr>
            <p:nvPr/>
          </p:nvSpPr>
          <p:spPr>
            <a:xfrm>
              <a:off x="3490234" y="5125737"/>
              <a:ext cx="2163532"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 on Sunday.</a:t>
              </a:r>
              <a:endParaRPr lang="en-GB" sz="2200" dirty="0">
                <a:solidFill>
                  <a:srgbClr val="E98E36"/>
                </a:solidFill>
              </a:endParaRPr>
            </a:p>
          </p:txBody>
        </p:sp>
        <p:sp>
          <p:nvSpPr>
            <p:cNvPr id="30" name="Title">
              <a:extLst>
                <a:ext uri="{FF2B5EF4-FFF2-40B4-BE49-F238E27FC236}">
                  <a16:creationId xmlns:a16="http://schemas.microsoft.com/office/drawing/2014/main" id="{EF7DA139-C21D-6CA3-2D11-D6008A4E2C14}"/>
                </a:ext>
              </a:extLst>
            </p:cNvPr>
            <p:cNvSpPr txBox="1">
              <a:spLocks/>
            </p:cNvSpPr>
            <p:nvPr/>
          </p:nvSpPr>
          <p:spPr>
            <a:xfrm>
              <a:off x="6198579" y="5462497"/>
              <a:ext cx="1988782"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She didn’t…</a:t>
              </a:r>
              <a:endParaRPr lang="en-GB" sz="2200" dirty="0">
                <a:solidFill>
                  <a:srgbClr val="E98E36"/>
                </a:solidFill>
              </a:endParaRPr>
            </a:p>
          </p:txBody>
        </p:sp>
      </p:grpSp>
      <p:grpSp>
        <p:nvGrpSpPr>
          <p:cNvPr id="40" name="Group 39">
            <a:extLst>
              <a:ext uri="{FF2B5EF4-FFF2-40B4-BE49-F238E27FC236}">
                <a16:creationId xmlns:a16="http://schemas.microsoft.com/office/drawing/2014/main" id="{3666369D-A810-6932-96A5-827AC22D2DF2}"/>
              </a:ext>
            </a:extLst>
          </p:cNvPr>
          <p:cNvGrpSpPr/>
          <p:nvPr/>
        </p:nvGrpSpPr>
        <p:grpSpPr>
          <a:xfrm>
            <a:off x="4185138" y="1697889"/>
            <a:ext cx="1828800" cy="1978135"/>
            <a:chOff x="4185138" y="1697889"/>
            <a:chExt cx="1828800" cy="1978135"/>
          </a:xfrm>
        </p:grpSpPr>
        <p:sp>
          <p:nvSpPr>
            <p:cNvPr id="22" name="Title">
              <a:extLst>
                <a:ext uri="{FF2B5EF4-FFF2-40B4-BE49-F238E27FC236}">
                  <a16:creationId xmlns:a16="http://schemas.microsoft.com/office/drawing/2014/main" id="{8568D442-7561-8B86-7B63-B947952E34BB}"/>
                </a:ext>
              </a:extLst>
            </p:cNvPr>
            <p:cNvSpPr txBox="1">
              <a:spLocks/>
            </p:cNvSpPr>
            <p:nvPr/>
          </p:nvSpPr>
          <p:spPr>
            <a:xfrm>
              <a:off x="4185138" y="1697889"/>
              <a:ext cx="1828800" cy="533591"/>
            </a:xfrm>
            <a:prstGeom prst="rect">
              <a:avLst/>
            </a:prstGeom>
            <a:solidFill>
              <a:srgbClr val="FFFFFF"/>
            </a:solidFill>
            <a:ln w="31750">
              <a:solidFill>
                <a:srgbClr val="82CA9C"/>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dirty="0">
                  <a:solidFill>
                    <a:sysClr val="windowText" lastClr="000000"/>
                  </a:solidFill>
                </a:rPr>
                <a:t>Saturday</a:t>
              </a:r>
              <a:endParaRPr lang="en-GB" sz="2400" dirty="0">
                <a:solidFill>
                  <a:srgbClr val="E98E36"/>
                </a:solidFill>
              </a:endParaRPr>
            </a:p>
          </p:txBody>
        </p:sp>
        <p:sp>
          <p:nvSpPr>
            <p:cNvPr id="28" name="Title">
              <a:extLst>
                <a:ext uri="{FF2B5EF4-FFF2-40B4-BE49-F238E27FC236}">
                  <a16:creationId xmlns:a16="http://schemas.microsoft.com/office/drawing/2014/main" id="{DEAFB220-8E70-40AA-EFDC-36AC2A42120F}"/>
                </a:ext>
              </a:extLst>
            </p:cNvPr>
            <p:cNvSpPr txBox="1">
              <a:spLocks/>
            </p:cNvSpPr>
            <p:nvPr/>
          </p:nvSpPr>
          <p:spPr>
            <a:xfrm>
              <a:off x="4185138" y="2380952"/>
              <a:ext cx="1828800" cy="738552"/>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go to the cinema</a:t>
              </a:r>
            </a:p>
          </p:txBody>
        </p:sp>
        <p:sp>
          <p:nvSpPr>
            <p:cNvPr id="31" name="Title">
              <a:extLst>
                <a:ext uri="{FF2B5EF4-FFF2-40B4-BE49-F238E27FC236}">
                  <a16:creationId xmlns:a16="http://schemas.microsoft.com/office/drawing/2014/main" id="{67FD9819-4414-803E-86B4-12542A8FA2AA}"/>
                </a:ext>
              </a:extLst>
            </p:cNvPr>
            <p:cNvSpPr txBox="1">
              <a:spLocks/>
            </p:cNvSpPr>
            <p:nvPr/>
          </p:nvSpPr>
          <p:spPr>
            <a:xfrm>
              <a:off x="4185138" y="3207430"/>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watch tv</a:t>
              </a:r>
            </a:p>
          </p:txBody>
        </p:sp>
      </p:grpSp>
      <p:grpSp>
        <p:nvGrpSpPr>
          <p:cNvPr id="41" name="Group 40">
            <a:extLst>
              <a:ext uri="{FF2B5EF4-FFF2-40B4-BE49-F238E27FC236}">
                <a16:creationId xmlns:a16="http://schemas.microsoft.com/office/drawing/2014/main" id="{7A92123E-1D76-A5A2-96B9-742BB185F75D}"/>
              </a:ext>
            </a:extLst>
          </p:cNvPr>
          <p:cNvGrpSpPr/>
          <p:nvPr/>
        </p:nvGrpSpPr>
        <p:grpSpPr>
          <a:xfrm>
            <a:off x="6469744" y="1697889"/>
            <a:ext cx="1828800" cy="2259343"/>
            <a:chOff x="6469744" y="1697889"/>
            <a:chExt cx="1828800" cy="2259343"/>
          </a:xfrm>
        </p:grpSpPr>
        <p:sp>
          <p:nvSpPr>
            <p:cNvPr id="23" name="Title">
              <a:extLst>
                <a:ext uri="{FF2B5EF4-FFF2-40B4-BE49-F238E27FC236}">
                  <a16:creationId xmlns:a16="http://schemas.microsoft.com/office/drawing/2014/main" id="{BAD4C24E-FC83-95D8-E26F-681387ED6732}"/>
                </a:ext>
              </a:extLst>
            </p:cNvPr>
            <p:cNvSpPr txBox="1">
              <a:spLocks/>
            </p:cNvSpPr>
            <p:nvPr/>
          </p:nvSpPr>
          <p:spPr>
            <a:xfrm>
              <a:off x="6469744" y="1697889"/>
              <a:ext cx="1828800" cy="533591"/>
            </a:xfrm>
            <a:prstGeom prst="rect">
              <a:avLst/>
            </a:prstGeom>
            <a:solidFill>
              <a:srgbClr val="FFFFFF"/>
            </a:solidFill>
            <a:ln w="31750">
              <a:solidFill>
                <a:srgbClr val="82CA9C"/>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dirty="0">
                  <a:solidFill>
                    <a:sysClr val="windowText" lastClr="000000"/>
                  </a:solidFill>
                </a:rPr>
                <a:t>Sunday</a:t>
              </a:r>
              <a:endParaRPr lang="en-GB" sz="2400" dirty="0">
                <a:solidFill>
                  <a:srgbClr val="E98E36"/>
                </a:solidFill>
              </a:endParaRPr>
            </a:p>
          </p:txBody>
        </p:sp>
        <p:sp>
          <p:nvSpPr>
            <p:cNvPr id="33" name="Title">
              <a:extLst>
                <a:ext uri="{FF2B5EF4-FFF2-40B4-BE49-F238E27FC236}">
                  <a16:creationId xmlns:a16="http://schemas.microsoft.com/office/drawing/2014/main" id="{C68C80CC-A834-D09D-E1C7-0562246F47B4}"/>
                </a:ext>
              </a:extLst>
            </p:cNvPr>
            <p:cNvSpPr txBox="1">
              <a:spLocks/>
            </p:cNvSpPr>
            <p:nvPr/>
          </p:nvSpPr>
          <p:spPr>
            <a:xfrm>
              <a:off x="6469744" y="2934795"/>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sleep</a:t>
              </a:r>
            </a:p>
          </p:txBody>
        </p:sp>
        <p:sp>
          <p:nvSpPr>
            <p:cNvPr id="34" name="Title">
              <a:extLst>
                <a:ext uri="{FF2B5EF4-FFF2-40B4-BE49-F238E27FC236}">
                  <a16:creationId xmlns:a16="http://schemas.microsoft.com/office/drawing/2014/main" id="{3C424707-C7F3-6C33-708B-B998B51C0B23}"/>
                </a:ext>
              </a:extLst>
            </p:cNvPr>
            <p:cNvSpPr txBox="1">
              <a:spLocks/>
            </p:cNvSpPr>
            <p:nvPr/>
          </p:nvSpPr>
          <p:spPr>
            <a:xfrm>
              <a:off x="6469744" y="2380952"/>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stay at home</a:t>
              </a:r>
            </a:p>
          </p:txBody>
        </p:sp>
        <p:sp>
          <p:nvSpPr>
            <p:cNvPr id="35" name="Title">
              <a:extLst>
                <a:ext uri="{FF2B5EF4-FFF2-40B4-BE49-F238E27FC236}">
                  <a16:creationId xmlns:a16="http://schemas.microsoft.com/office/drawing/2014/main" id="{EDF342C2-9DB8-80F6-8D25-79C06B60C08C}"/>
                </a:ext>
              </a:extLst>
            </p:cNvPr>
            <p:cNvSpPr txBox="1">
              <a:spLocks/>
            </p:cNvSpPr>
            <p:nvPr/>
          </p:nvSpPr>
          <p:spPr>
            <a:xfrm>
              <a:off x="6469744" y="3488638"/>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study</a:t>
              </a:r>
            </a:p>
          </p:txBody>
        </p:sp>
      </p:grpSp>
      <p:pic>
        <p:nvPicPr>
          <p:cNvPr id="38" name="Picture 37">
            <a:extLst>
              <a:ext uri="{FF2B5EF4-FFF2-40B4-BE49-F238E27FC236}">
                <a16:creationId xmlns:a16="http://schemas.microsoft.com/office/drawing/2014/main" id="{B30EC1D7-891F-9BBF-C9C6-CFDF5B1CF5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175"/>
          <a:stretch/>
        </p:blipFill>
        <p:spPr>
          <a:xfrm>
            <a:off x="887287" y="1697888"/>
            <a:ext cx="2842045" cy="2259343"/>
          </a:xfrm>
          <a:prstGeom prst="rect">
            <a:avLst/>
          </a:prstGeom>
          <a:ln w="31750">
            <a:solidFill>
              <a:srgbClr val="E98E36"/>
            </a:solidFill>
          </a:ln>
        </p:spPr>
      </p:pic>
    </p:spTree>
    <p:extLst>
      <p:ext uri="{BB962C8B-B14F-4D97-AF65-F5344CB8AC3E}">
        <p14:creationId xmlns:p14="http://schemas.microsoft.com/office/powerpoint/2010/main" val="125295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BC077276-FB67-051E-DD2D-E26433A73D77}"/>
              </a:ext>
            </a:extLst>
          </p:cNvPr>
          <p:cNvSpPr txBox="1">
            <a:spLocks/>
          </p:cNvSpPr>
          <p:nvPr/>
        </p:nvSpPr>
        <p:spPr>
          <a:xfrm>
            <a:off x="280618" y="547503"/>
            <a:ext cx="857323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10000"/>
              </a:lnSpc>
            </a:pPr>
            <a:r>
              <a:rPr lang="en-ZA" sz="3000" dirty="0">
                <a:solidFill>
                  <a:srgbClr val="82CA9C"/>
                </a:solidFill>
              </a:rPr>
              <a:t>Look at what the children did last weekend.</a:t>
            </a:r>
          </a:p>
        </p:txBody>
      </p:sp>
      <p:sp>
        <p:nvSpPr>
          <p:cNvPr id="16" name="Title">
            <a:extLst>
              <a:ext uri="{FF2B5EF4-FFF2-40B4-BE49-F238E27FC236}">
                <a16:creationId xmlns:a16="http://schemas.microsoft.com/office/drawing/2014/main" id="{F5CBBFB3-5F69-DBB4-A1E6-3DC7A90422C8}"/>
              </a:ext>
            </a:extLst>
          </p:cNvPr>
          <p:cNvSpPr>
            <a:spLocks noGrp="1"/>
          </p:cNvSpPr>
          <p:nvPr>
            <p:ph type="title"/>
          </p:nvPr>
        </p:nvSpPr>
        <p:spPr>
          <a:xfrm>
            <a:off x="589085" y="4044419"/>
            <a:ext cx="7965830" cy="994306"/>
          </a:xfrm>
        </p:spPr>
        <p:txBody>
          <a:bodyPr/>
          <a:lstStyle/>
          <a:p>
            <a:pPr algn="ctr">
              <a:lnSpc>
                <a:spcPct val="150000"/>
              </a:lnSpc>
              <a:spcBef>
                <a:spcPts val="0"/>
              </a:spcBef>
            </a:pPr>
            <a:r>
              <a:rPr lang="en-ZA" sz="2000" b="0" dirty="0">
                <a:solidFill>
                  <a:schemeClr val="tx1"/>
                </a:solidFill>
              </a:rPr>
              <a:t>With your partner or teacher, make </a:t>
            </a:r>
            <a:r>
              <a:rPr lang="en-ZA" sz="2000" dirty="0">
                <a:solidFill>
                  <a:srgbClr val="82CA9C"/>
                </a:solidFill>
              </a:rPr>
              <a:t>sentences</a:t>
            </a:r>
            <a:r>
              <a:rPr lang="en-ZA" sz="2000" b="0" dirty="0">
                <a:solidFill>
                  <a:schemeClr val="tx1"/>
                </a:solidFill>
              </a:rPr>
              <a:t> about the children.</a:t>
            </a:r>
            <a:endParaRPr lang="en-GB" sz="4400" b="0" dirty="0">
              <a:solidFill>
                <a:schemeClr val="tx1"/>
              </a:solidFill>
            </a:endParaRPr>
          </a:p>
        </p:txBody>
      </p:sp>
      <p:grpSp>
        <p:nvGrpSpPr>
          <p:cNvPr id="36" name="Group 35">
            <a:extLst>
              <a:ext uri="{FF2B5EF4-FFF2-40B4-BE49-F238E27FC236}">
                <a16:creationId xmlns:a16="http://schemas.microsoft.com/office/drawing/2014/main" id="{E0BCD9B5-BC1A-0766-5BA5-1E0D8946B2B7}"/>
              </a:ext>
            </a:extLst>
          </p:cNvPr>
          <p:cNvGrpSpPr/>
          <p:nvPr/>
        </p:nvGrpSpPr>
        <p:grpSpPr>
          <a:xfrm>
            <a:off x="958361" y="4985819"/>
            <a:ext cx="7244862" cy="935952"/>
            <a:chOff x="1011977" y="5125737"/>
            <a:chExt cx="7244862" cy="935952"/>
          </a:xfrm>
        </p:grpSpPr>
        <p:sp>
          <p:nvSpPr>
            <p:cNvPr id="8" name="Title">
              <a:extLst>
                <a:ext uri="{FF2B5EF4-FFF2-40B4-BE49-F238E27FC236}">
                  <a16:creationId xmlns:a16="http://schemas.microsoft.com/office/drawing/2014/main" id="{4FE3BDD0-8B5A-6937-6EBC-0FEF8AA99682}"/>
                </a:ext>
              </a:extLst>
            </p:cNvPr>
            <p:cNvSpPr txBox="1">
              <a:spLocks/>
            </p:cNvSpPr>
            <p:nvPr/>
          </p:nvSpPr>
          <p:spPr>
            <a:xfrm>
              <a:off x="1011977" y="5462497"/>
              <a:ext cx="2002922"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They went…</a:t>
              </a:r>
              <a:endParaRPr lang="en-GB" sz="2200" dirty="0">
                <a:solidFill>
                  <a:srgbClr val="E98E36"/>
                </a:solidFill>
              </a:endParaRPr>
            </a:p>
          </p:txBody>
        </p:sp>
        <p:sp>
          <p:nvSpPr>
            <p:cNvPr id="29" name="Title">
              <a:extLst>
                <a:ext uri="{FF2B5EF4-FFF2-40B4-BE49-F238E27FC236}">
                  <a16:creationId xmlns:a16="http://schemas.microsoft.com/office/drawing/2014/main" id="{972E6E8E-2238-F81A-39D6-B3694471E07D}"/>
                </a:ext>
              </a:extLst>
            </p:cNvPr>
            <p:cNvSpPr txBox="1">
              <a:spLocks/>
            </p:cNvSpPr>
            <p:nvPr/>
          </p:nvSpPr>
          <p:spPr>
            <a:xfrm>
              <a:off x="3490234" y="5125737"/>
              <a:ext cx="2163532"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 on Sunday.</a:t>
              </a:r>
              <a:endParaRPr lang="en-GB" sz="2200" dirty="0">
                <a:solidFill>
                  <a:srgbClr val="E98E36"/>
                </a:solidFill>
              </a:endParaRPr>
            </a:p>
          </p:txBody>
        </p:sp>
        <p:sp>
          <p:nvSpPr>
            <p:cNvPr id="30" name="Title">
              <a:extLst>
                <a:ext uri="{FF2B5EF4-FFF2-40B4-BE49-F238E27FC236}">
                  <a16:creationId xmlns:a16="http://schemas.microsoft.com/office/drawing/2014/main" id="{EF7DA139-C21D-6CA3-2D11-D6008A4E2C14}"/>
                </a:ext>
              </a:extLst>
            </p:cNvPr>
            <p:cNvSpPr txBox="1">
              <a:spLocks/>
            </p:cNvSpPr>
            <p:nvPr/>
          </p:nvSpPr>
          <p:spPr>
            <a:xfrm>
              <a:off x="6129101" y="5462497"/>
              <a:ext cx="2127738" cy="599192"/>
            </a:xfrm>
            <a:prstGeom prst="rect">
              <a:avLst/>
            </a:prstGeom>
            <a:solidFill>
              <a:srgbClr val="FFFFFF"/>
            </a:solidFill>
            <a:ln w="31750">
              <a:solidFill>
                <a:srgbClr val="EEA358"/>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200" b="0" dirty="0">
                  <a:solidFill>
                    <a:sysClr val="windowText" lastClr="000000"/>
                  </a:solidFill>
                </a:rPr>
                <a:t>They didn’t…</a:t>
              </a:r>
              <a:endParaRPr lang="en-GB" sz="2200" dirty="0">
                <a:solidFill>
                  <a:srgbClr val="E98E36"/>
                </a:solidFill>
              </a:endParaRPr>
            </a:p>
          </p:txBody>
        </p:sp>
      </p:grpSp>
      <p:pic>
        <p:nvPicPr>
          <p:cNvPr id="38" name="Picture 37">
            <a:extLst>
              <a:ext uri="{FF2B5EF4-FFF2-40B4-BE49-F238E27FC236}">
                <a16:creationId xmlns:a16="http://schemas.microsoft.com/office/drawing/2014/main" id="{B30EC1D7-891F-9BBF-C9C6-CFDF5B1CF5D6}"/>
              </a:ext>
            </a:extLst>
          </p:cNvPr>
          <p:cNvPicPr>
            <a:picLocks noChangeAspect="1"/>
          </p:cNvPicPr>
          <p:nvPr/>
        </p:nvPicPr>
        <p:blipFill>
          <a:blip r:embed="rId2" cstate="screen">
            <a:extLst>
              <a:ext uri="{28A0092B-C50C-407E-A947-70E740481C1C}">
                <a14:useLocalDpi xmlns:a14="http://schemas.microsoft.com/office/drawing/2010/main"/>
              </a:ext>
            </a:extLst>
          </a:blip>
          <a:srcRect l="8086" r="8086"/>
          <a:stretch/>
        </p:blipFill>
        <p:spPr>
          <a:xfrm>
            <a:off x="887287" y="1697888"/>
            <a:ext cx="2842045" cy="2259343"/>
          </a:xfrm>
          <a:prstGeom prst="rect">
            <a:avLst/>
          </a:prstGeom>
          <a:ln w="31750">
            <a:solidFill>
              <a:srgbClr val="E98E36"/>
            </a:solidFill>
          </a:ln>
        </p:spPr>
      </p:pic>
      <p:grpSp>
        <p:nvGrpSpPr>
          <p:cNvPr id="9" name="Group 8">
            <a:extLst>
              <a:ext uri="{FF2B5EF4-FFF2-40B4-BE49-F238E27FC236}">
                <a16:creationId xmlns:a16="http://schemas.microsoft.com/office/drawing/2014/main" id="{309B3A94-2376-F965-E5DD-9A8405EE0BEA}"/>
              </a:ext>
            </a:extLst>
          </p:cNvPr>
          <p:cNvGrpSpPr/>
          <p:nvPr/>
        </p:nvGrpSpPr>
        <p:grpSpPr>
          <a:xfrm>
            <a:off x="4185138" y="1697889"/>
            <a:ext cx="1828800" cy="1705500"/>
            <a:chOff x="4185138" y="1697889"/>
            <a:chExt cx="1828800" cy="1705500"/>
          </a:xfrm>
        </p:grpSpPr>
        <p:sp>
          <p:nvSpPr>
            <p:cNvPr id="22" name="Title">
              <a:extLst>
                <a:ext uri="{FF2B5EF4-FFF2-40B4-BE49-F238E27FC236}">
                  <a16:creationId xmlns:a16="http://schemas.microsoft.com/office/drawing/2014/main" id="{8568D442-7561-8B86-7B63-B947952E34BB}"/>
                </a:ext>
              </a:extLst>
            </p:cNvPr>
            <p:cNvSpPr txBox="1">
              <a:spLocks/>
            </p:cNvSpPr>
            <p:nvPr/>
          </p:nvSpPr>
          <p:spPr>
            <a:xfrm>
              <a:off x="4185138" y="1697889"/>
              <a:ext cx="1828800" cy="533591"/>
            </a:xfrm>
            <a:prstGeom prst="rect">
              <a:avLst/>
            </a:prstGeom>
            <a:solidFill>
              <a:srgbClr val="FFFFFF"/>
            </a:solidFill>
            <a:ln w="31750">
              <a:solidFill>
                <a:srgbClr val="82CA9C"/>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dirty="0">
                  <a:solidFill>
                    <a:sysClr val="windowText" lastClr="000000"/>
                  </a:solidFill>
                </a:rPr>
                <a:t>Saturday</a:t>
              </a:r>
              <a:endParaRPr lang="en-GB" sz="2400" dirty="0">
                <a:solidFill>
                  <a:srgbClr val="E98E36"/>
                </a:solidFill>
              </a:endParaRPr>
            </a:p>
          </p:txBody>
        </p:sp>
        <p:sp>
          <p:nvSpPr>
            <p:cNvPr id="31" name="Title">
              <a:extLst>
                <a:ext uri="{FF2B5EF4-FFF2-40B4-BE49-F238E27FC236}">
                  <a16:creationId xmlns:a16="http://schemas.microsoft.com/office/drawing/2014/main" id="{67FD9819-4414-803E-86B4-12542A8FA2AA}"/>
                </a:ext>
              </a:extLst>
            </p:cNvPr>
            <p:cNvSpPr txBox="1">
              <a:spLocks/>
            </p:cNvSpPr>
            <p:nvPr/>
          </p:nvSpPr>
          <p:spPr>
            <a:xfrm>
              <a:off x="4185138" y="2934795"/>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read</a:t>
              </a:r>
            </a:p>
          </p:txBody>
        </p:sp>
        <p:sp>
          <p:nvSpPr>
            <p:cNvPr id="3" name="Title">
              <a:extLst>
                <a:ext uri="{FF2B5EF4-FFF2-40B4-BE49-F238E27FC236}">
                  <a16:creationId xmlns:a16="http://schemas.microsoft.com/office/drawing/2014/main" id="{AA836F86-9D84-FF7E-6209-05BC4EE36946}"/>
                </a:ext>
              </a:extLst>
            </p:cNvPr>
            <p:cNvSpPr txBox="1">
              <a:spLocks/>
            </p:cNvSpPr>
            <p:nvPr/>
          </p:nvSpPr>
          <p:spPr>
            <a:xfrm>
              <a:off x="4185138" y="2380952"/>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go hiking</a:t>
              </a:r>
            </a:p>
          </p:txBody>
        </p:sp>
      </p:grpSp>
      <p:grpSp>
        <p:nvGrpSpPr>
          <p:cNvPr id="10" name="Group 9">
            <a:extLst>
              <a:ext uri="{FF2B5EF4-FFF2-40B4-BE49-F238E27FC236}">
                <a16:creationId xmlns:a16="http://schemas.microsoft.com/office/drawing/2014/main" id="{CB65AEF5-7BA8-0681-A657-D1580EC436E0}"/>
              </a:ext>
            </a:extLst>
          </p:cNvPr>
          <p:cNvGrpSpPr/>
          <p:nvPr/>
        </p:nvGrpSpPr>
        <p:grpSpPr>
          <a:xfrm>
            <a:off x="6469744" y="1697889"/>
            <a:ext cx="1828800" cy="1975458"/>
            <a:chOff x="6469744" y="1697889"/>
            <a:chExt cx="1828800" cy="1975458"/>
          </a:xfrm>
        </p:grpSpPr>
        <p:sp>
          <p:nvSpPr>
            <p:cNvPr id="23" name="Title">
              <a:extLst>
                <a:ext uri="{FF2B5EF4-FFF2-40B4-BE49-F238E27FC236}">
                  <a16:creationId xmlns:a16="http://schemas.microsoft.com/office/drawing/2014/main" id="{BAD4C24E-FC83-95D8-E26F-681387ED6732}"/>
                </a:ext>
              </a:extLst>
            </p:cNvPr>
            <p:cNvSpPr txBox="1">
              <a:spLocks/>
            </p:cNvSpPr>
            <p:nvPr/>
          </p:nvSpPr>
          <p:spPr>
            <a:xfrm>
              <a:off x="6469744" y="1697889"/>
              <a:ext cx="1828800" cy="533591"/>
            </a:xfrm>
            <a:prstGeom prst="rect">
              <a:avLst/>
            </a:prstGeom>
            <a:solidFill>
              <a:srgbClr val="FFFFFF"/>
            </a:solidFill>
            <a:ln w="31750">
              <a:solidFill>
                <a:srgbClr val="82CA9C"/>
              </a:solid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US" sz="2400" dirty="0">
                  <a:solidFill>
                    <a:sysClr val="windowText" lastClr="000000"/>
                  </a:solidFill>
                </a:rPr>
                <a:t>Sunday</a:t>
              </a:r>
              <a:endParaRPr lang="en-GB" sz="2400" dirty="0">
                <a:solidFill>
                  <a:srgbClr val="E98E36"/>
                </a:solidFill>
              </a:endParaRPr>
            </a:p>
          </p:txBody>
        </p:sp>
        <p:sp>
          <p:nvSpPr>
            <p:cNvPr id="34" name="Title">
              <a:extLst>
                <a:ext uri="{FF2B5EF4-FFF2-40B4-BE49-F238E27FC236}">
                  <a16:creationId xmlns:a16="http://schemas.microsoft.com/office/drawing/2014/main" id="{3C424707-C7F3-6C33-708B-B998B51C0B23}"/>
                </a:ext>
              </a:extLst>
            </p:cNvPr>
            <p:cNvSpPr txBox="1">
              <a:spLocks/>
            </p:cNvSpPr>
            <p:nvPr/>
          </p:nvSpPr>
          <p:spPr>
            <a:xfrm>
              <a:off x="6469744" y="2380952"/>
              <a:ext cx="1828800" cy="738552"/>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play video games</a:t>
              </a:r>
            </a:p>
          </p:txBody>
        </p:sp>
        <p:sp>
          <p:nvSpPr>
            <p:cNvPr id="7" name="Title">
              <a:extLst>
                <a:ext uri="{FF2B5EF4-FFF2-40B4-BE49-F238E27FC236}">
                  <a16:creationId xmlns:a16="http://schemas.microsoft.com/office/drawing/2014/main" id="{75429D2E-455C-8509-42F8-1847FEA020D7}"/>
                </a:ext>
              </a:extLst>
            </p:cNvPr>
            <p:cNvSpPr txBox="1">
              <a:spLocks/>
            </p:cNvSpPr>
            <p:nvPr/>
          </p:nvSpPr>
          <p:spPr>
            <a:xfrm>
              <a:off x="6469744" y="3204753"/>
              <a:ext cx="1828800" cy="468594"/>
            </a:xfrm>
            <a:prstGeom prst="rect">
              <a:avLst/>
            </a:prstGeom>
            <a:solidFill>
              <a:srgbClr val="FFFFFF"/>
            </a:solidFill>
            <a:ln w="31750">
              <a:solidFill>
                <a:srgbClr val="EEA358"/>
              </a:solidFill>
            </a:ln>
          </p:spPr>
          <p:txBody>
            <a:bodyPr vert="horz" lIns="0" tIns="0" rIns="0" bIns="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0000"/>
                </a:lnSpc>
              </a:pPr>
              <a:r>
                <a:rPr lang="en-ZA" sz="2000" b="0" dirty="0">
                  <a:solidFill>
                    <a:sysClr val="windowText" lastClr="000000"/>
                  </a:solidFill>
                </a:rPr>
                <a:t>study</a:t>
              </a:r>
            </a:p>
          </p:txBody>
        </p:sp>
      </p:grpSp>
    </p:spTree>
    <p:extLst>
      <p:ext uri="{BB962C8B-B14F-4D97-AF65-F5344CB8AC3E}">
        <p14:creationId xmlns:p14="http://schemas.microsoft.com/office/powerpoint/2010/main" val="4213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914941C-1782-F675-F458-3DB53739C14E}"/>
              </a:ext>
            </a:extLst>
          </p:cNvPr>
          <p:cNvSpPr>
            <a:spLocks noGrp="1"/>
          </p:cNvSpPr>
          <p:nvPr>
            <p:ph type="title"/>
          </p:nvPr>
        </p:nvSpPr>
        <p:spPr>
          <a:xfrm>
            <a:off x="1767254" y="1761915"/>
            <a:ext cx="5609492" cy="994306"/>
          </a:xfrm>
        </p:spPr>
        <p:txBody>
          <a:bodyPr/>
          <a:lstStyle/>
          <a:p>
            <a:pPr algn="ctr">
              <a:lnSpc>
                <a:spcPct val="150000"/>
              </a:lnSpc>
              <a:spcBef>
                <a:spcPts val="0"/>
              </a:spcBef>
            </a:pPr>
            <a:r>
              <a:rPr lang="en-ZA" sz="2200" b="0" dirty="0"/>
              <a:t>You are going to talk to your partner about what they did at the weekend.</a:t>
            </a:r>
            <a:endParaRPr lang="en-GB" sz="2200" dirty="0">
              <a:solidFill>
                <a:srgbClr val="E98E36"/>
              </a:solidFill>
            </a:endParaRPr>
          </a:p>
        </p:txBody>
      </p:sp>
      <p:sp>
        <p:nvSpPr>
          <p:cNvPr id="15" name="Title">
            <a:extLst>
              <a:ext uri="{FF2B5EF4-FFF2-40B4-BE49-F238E27FC236}">
                <a16:creationId xmlns:a16="http://schemas.microsoft.com/office/drawing/2014/main" id="{92559E56-3B88-DF48-433E-54A64B43023C}"/>
              </a:ext>
            </a:extLst>
          </p:cNvPr>
          <p:cNvSpPr txBox="1">
            <a:spLocks/>
          </p:cNvSpPr>
          <p:nvPr/>
        </p:nvSpPr>
        <p:spPr>
          <a:xfrm>
            <a:off x="457198" y="74123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5400" dirty="0">
                <a:solidFill>
                  <a:srgbClr val="E98E36"/>
                </a:solidFill>
              </a:rPr>
              <a:t>Talking Time</a:t>
            </a:r>
            <a:endParaRPr lang="en-GB" sz="5400" dirty="0">
              <a:solidFill>
                <a:srgbClr val="E98E36"/>
              </a:solidFill>
            </a:endParaRPr>
          </a:p>
        </p:txBody>
      </p:sp>
      <p:sp>
        <p:nvSpPr>
          <p:cNvPr id="16" name="Title">
            <a:extLst>
              <a:ext uri="{FF2B5EF4-FFF2-40B4-BE49-F238E27FC236}">
                <a16:creationId xmlns:a16="http://schemas.microsoft.com/office/drawing/2014/main" id="{E22CA934-99AD-086B-AF71-100CCC16BB88}"/>
              </a:ext>
            </a:extLst>
          </p:cNvPr>
          <p:cNvSpPr txBox="1">
            <a:spLocks/>
          </p:cNvSpPr>
          <p:nvPr/>
        </p:nvSpPr>
        <p:spPr>
          <a:xfrm>
            <a:off x="2158362" y="3148943"/>
            <a:ext cx="4817745" cy="1308672"/>
          </a:xfrm>
          <a:prstGeom prst="rect">
            <a:avLst/>
          </a:prstGeom>
          <a:solidFill>
            <a:srgbClr val="FFFFFF"/>
          </a:solidFill>
          <a:ln w="31750">
            <a:solidFill>
              <a:srgbClr val="E98E36"/>
            </a:solidFill>
          </a:ln>
        </p:spPr>
        <p:txBody>
          <a:bodyPr vert="horz" lIns="252000" tIns="144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For a few minutes, write down some things you did.</a:t>
            </a:r>
            <a:endParaRPr lang="en-GB" sz="2800" dirty="0">
              <a:solidFill>
                <a:srgbClr val="9C6DAF"/>
              </a:solidFill>
            </a:endParaRPr>
          </a:p>
        </p:txBody>
      </p:sp>
      <p:sp>
        <p:nvSpPr>
          <p:cNvPr id="18" name="Title">
            <a:extLst>
              <a:ext uri="{FF2B5EF4-FFF2-40B4-BE49-F238E27FC236}">
                <a16:creationId xmlns:a16="http://schemas.microsoft.com/office/drawing/2014/main" id="{C79E228B-28CE-311E-B7F8-32CFA19F0264}"/>
              </a:ext>
            </a:extLst>
          </p:cNvPr>
          <p:cNvSpPr txBox="1">
            <a:spLocks/>
          </p:cNvSpPr>
          <p:nvPr/>
        </p:nvSpPr>
        <p:spPr>
          <a:xfrm>
            <a:off x="1599462" y="4747166"/>
            <a:ext cx="5935546" cy="635748"/>
          </a:xfrm>
          <a:prstGeom prst="rect">
            <a:avLst/>
          </a:prstGeom>
          <a:solidFill>
            <a:srgbClr val="FFFFFF"/>
          </a:solidFill>
          <a:ln w="31750">
            <a:solidFill>
              <a:srgbClr val="E98E36"/>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Think about both </a:t>
            </a:r>
            <a:r>
              <a:rPr lang="en-ZA" sz="2400" dirty="0">
                <a:solidFill>
                  <a:srgbClr val="E98E36"/>
                </a:solidFill>
              </a:rPr>
              <a:t>Saturday</a:t>
            </a:r>
            <a:r>
              <a:rPr lang="en-ZA" sz="2400" b="0" dirty="0">
                <a:solidFill>
                  <a:srgbClr val="000000"/>
                </a:solidFill>
              </a:rPr>
              <a:t> and </a:t>
            </a:r>
            <a:r>
              <a:rPr lang="en-ZA" sz="2400" dirty="0">
                <a:solidFill>
                  <a:srgbClr val="E98E36"/>
                </a:solidFill>
              </a:rPr>
              <a:t>Sunday</a:t>
            </a:r>
            <a:r>
              <a:rPr lang="en-ZA" sz="2400" b="0" dirty="0">
                <a:solidFill>
                  <a:srgbClr val="000000"/>
                </a:solidFill>
              </a:rPr>
              <a:t>.</a:t>
            </a:r>
            <a:endParaRPr lang="en-GB" sz="2800" dirty="0">
              <a:solidFill>
                <a:srgbClr val="9C6DAF"/>
              </a:solidFill>
            </a:endParaRPr>
          </a:p>
        </p:txBody>
      </p:sp>
    </p:spTree>
    <p:extLst>
      <p:ext uri="{BB962C8B-B14F-4D97-AF65-F5344CB8AC3E}">
        <p14:creationId xmlns:p14="http://schemas.microsoft.com/office/powerpoint/2010/main" val="24189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0914941C-1782-F675-F458-3DB53739C14E}"/>
              </a:ext>
            </a:extLst>
          </p:cNvPr>
          <p:cNvSpPr>
            <a:spLocks noGrp="1"/>
          </p:cNvSpPr>
          <p:nvPr>
            <p:ph type="title"/>
          </p:nvPr>
        </p:nvSpPr>
        <p:spPr>
          <a:xfrm>
            <a:off x="466727" y="1563105"/>
            <a:ext cx="8210546" cy="994306"/>
          </a:xfrm>
        </p:spPr>
        <p:txBody>
          <a:bodyPr/>
          <a:lstStyle/>
          <a:p>
            <a:pPr algn="ctr">
              <a:lnSpc>
                <a:spcPct val="150000"/>
              </a:lnSpc>
              <a:spcBef>
                <a:spcPts val="0"/>
              </a:spcBef>
            </a:pPr>
            <a:r>
              <a:rPr lang="en-ZA" sz="2200" b="0" dirty="0"/>
              <a:t>Tell your partner about your family and friends’ routines.</a:t>
            </a:r>
            <a:endParaRPr lang="en-GB" sz="2200" dirty="0">
              <a:solidFill>
                <a:srgbClr val="E98E36"/>
              </a:solidFill>
            </a:endParaRPr>
          </a:p>
        </p:txBody>
      </p:sp>
      <p:sp>
        <p:nvSpPr>
          <p:cNvPr id="15" name="Title">
            <a:extLst>
              <a:ext uri="{FF2B5EF4-FFF2-40B4-BE49-F238E27FC236}">
                <a16:creationId xmlns:a16="http://schemas.microsoft.com/office/drawing/2014/main" id="{92559E56-3B88-DF48-433E-54A64B43023C}"/>
              </a:ext>
            </a:extLst>
          </p:cNvPr>
          <p:cNvSpPr txBox="1">
            <a:spLocks/>
          </p:cNvSpPr>
          <p:nvPr/>
        </p:nvSpPr>
        <p:spPr>
          <a:xfrm>
            <a:off x="457198" y="74123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5400" dirty="0">
                <a:solidFill>
                  <a:srgbClr val="E98E36"/>
                </a:solidFill>
              </a:rPr>
              <a:t>Talking Time</a:t>
            </a:r>
            <a:endParaRPr lang="en-GB" sz="5400" dirty="0">
              <a:solidFill>
                <a:srgbClr val="E98E36"/>
              </a:solidFill>
            </a:endParaRPr>
          </a:p>
        </p:txBody>
      </p:sp>
      <p:sp>
        <p:nvSpPr>
          <p:cNvPr id="2" name="Title">
            <a:extLst>
              <a:ext uri="{FF2B5EF4-FFF2-40B4-BE49-F238E27FC236}">
                <a16:creationId xmlns:a16="http://schemas.microsoft.com/office/drawing/2014/main" id="{06C34CF3-65CC-CF53-88A8-B9F9D6AD0427}"/>
              </a:ext>
            </a:extLst>
          </p:cNvPr>
          <p:cNvSpPr txBox="1">
            <a:spLocks/>
          </p:cNvSpPr>
          <p:nvPr/>
        </p:nvSpPr>
        <p:spPr>
          <a:xfrm>
            <a:off x="1762859" y="2857917"/>
            <a:ext cx="3472961" cy="781136"/>
          </a:xfrm>
          <a:prstGeom prst="wedgeRoundRectCallout">
            <a:avLst>
              <a:gd name="adj1" fmla="val -35343"/>
              <a:gd name="adj2" fmla="val 73462"/>
              <a:gd name="adj3" fmla="val 16667"/>
            </a:avLst>
          </a:prstGeom>
          <a:noFill/>
          <a:ln w="31750">
            <a:solidFill>
              <a:srgbClr val="E98E36"/>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2600" b="0" dirty="0"/>
              <a:t>What did you do…</a:t>
            </a:r>
          </a:p>
        </p:txBody>
      </p:sp>
      <p:sp>
        <p:nvSpPr>
          <p:cNvPr id="3" name="Title">
            <a:extLst>
              <a:ext uri="{FF2B5EF4-FFF2-40B4-BE49-F238E27FC236}">
                <a16:creationId xmlns:a16="http://schemas.microsoft.com/office/drawing/2014/main" id="{E409559A-2A56-3A1A-3D3D-B095F04B2637}"/>
              </a:ext>
            </a:extLst>
          </p:cNvPr>
          <p:cNvSpPr txBox="1">
            <a:spLocks/>
          </p:cNvSpPr>
          <p:nvPr/>
        </p:nvSpPr>
        <p:spPr>
          <a:xfrm>
            <a:off x="4928089" y="3920594"/>
            <a:ext cx="2453053" cy="695368"/>
          </a:xfrm>
          <a:prstGeom prst="wedgeRoundRectCallout">
            <a:avLst>
              <a:gd name="adj1" fmla="val 34017"/>
              <a:gd name="adj2" fmla="val 73462"/>
              <a:gd name="adj3" fmla="val 16667"/>
            </a:avLst>
          </a:prstGeom>
          <a:noFill/>
          <a:ln w="31750">
            <a:solidFill>
              <a:srgbClr val="82CA9C"/>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2600" b="0" dirty="0"/>
              <a:t>I played…</a:t>
            </a:r>
          </a:p>
        </p:txBody>
      </p:sp>
      <p:sp>
        <p:nvSpPr>
          <p:cNvPr id="4" name="Title">
            <a:extLst>
              <a:ext uri="{FF2B5EF4-FFF2-40B4-BE49-F238E27FC236}">
                <a16:creationId xmlns:a16="http://schemas.microsoft.com/office/drawing/2014/main" id="{F944B532-4862-4084-ED68-3EB14F6A604C}"/>
              </a:ext>
            </a:extLst>
          </p:cNvPr>
          <p:cNvSpPr txBox="1">
            <a:spLocks/>
          </p:cNvSpPr>
          <p:nvPr/>
        </p:nvSpPr>
        <p:spPr>
          <a:xfrm>
            <a:off x="2967405" y="4897503"/>
            <a:ext cx="2365130" cy="695368"/>
          </a:xfrm>
          <a:prstGeom prst="wedgeRoundRectCallout">
            <a:avLst>
              <a:gd name="adj1" fmla="val -21961"/>
              <a:gd name="adj2" fmla="val 75004"/>
              <a:gd name="adj3" fmla="val 16667"/>
            </a:avLst>
          </a:prstGeom>
          <a:noFill/>
          <a:ln w="31750">
            <a:solidFill>
              <a:srgbClr val="6EA5EE"/>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2600" b="0" dirty="0"/>
              <a:t>I slept…</a:t>
            </a:r>
          </a:p>
        </p:txBody>
      </p:sp>
    </p:spTree>
    <p:extLst>
      <p:ext uri="{BB962C8B-B14F-4D97-AF65-F5344CB8AC3E}">
        <p14:creationId xmlns:p14="http://schemas.microsoft.com/office/powerpoint/2010/main" val="19697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a:extLst>
              <a:ext uri="{FF2B5EF4-FFF2-40B4-BE49-F238E27FC236}">
                <a16:creationId xmlns:a16="http://schemas.microsoft.com/office/drawing/2014/main" id="{92559E56-3B88-DF48-433E-54A64B43023C}"/>
              </a:ext>
            </a:extLst>
          </p:cNvPr>
          <p:cNvSpPr txBox="1">
            <a:spLocks/>
          </p:cNvSpPr>
          <p:nvPr/>
        </p:nvSpPr>
        <p:spPr>
          <a:xfrm>
            <a:off x="457198" y="741233"/>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r>
              <a:rPr lang="en-US" sz="5400" dirty="0">
                <a:solidFill>
                  <a:srgbClr val="82CA9C"/>
                </a:solidFill>
              </a:rPr>
              <a:t>Final Activity</a:t>
            </a:r>
            <a:endParaRPr lang="en-GB" sz="5400" dirty="0">
              <a:solidFill>
                <a:srgbClr val="82CA9C"/>
              </a:solidFill>
            </a:endParaRPr>
          </a:p>
        </p:txBody>
      </p:sp>
      <p:sp>
        <p:nvSpPr>
          <p:cNvPr id="18" name="Title">
            <a:extLst>
              <a:ext uri="{FF2B5EF4-FFF2-40B4-BE49-F238E27FC236}">
                <a16:creationId xmlns:a16="http://schemas.microsoft.com/office/drawing/2014/main" id="{C79E228B-28CE-311E-B7F8-32CFA19F0264}"/>
              </a:ext>
            </a:extLst>
          </p:cNvPr>
          <p:cNvSpPr txBox="1">
            <a:spLocks/>
          </p:cNvSpPr>
          <p:nvPr/>
        </p:nvSpPr>
        <p:spPr>
          <a:xfrm>
            <a:off x="2126999" y="3648130"/>
            <a:ext cx="2365869" cy="635748"/>
          </a:xfrm>
          <a:prstGeom prst="rect">
            <a:avLst/>
          </a:prstGeom>
          <a:solidFill>
            <a:srgbClr val="FFFFFF"/>
          </a:solidFill>
          <a:ln w="31750">
            <a:solidFill>
              <a:srgbClr val="E98E36"/>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I </a:t>
            </a:r>
            <a:r>
              <a:rPr lang="en-ZA" sz="2400" b="0" dirty="0" err="1">
                <a:solidFill>
                  <a:srgbClr val="000000"/>
                </a:solidFill>
              </a:rPr>
              <a:t>goed</a:t>
            </a:r>
            <a:r>
              <a:rPr lang="en-ZA" sz="2400" b="0" dirty="0">
                <a:solidFill>
                  <a:srgbClr val="000000"/>
                </a:solidFill>
              </a:rPr>
              <a:t> hiking.</a:t>
            </a:r>
            <a:endParaRPr lang="en-GB" sz="2800" dirty="0">
              <a:solidFill>
                <a:srgbClr val="9C6DAF"/>
              </a:solidFill>
            </a:endParaRPr>
          </a:p>
        </p:txBody>
      </p:sp>
      <p:sp>
        <p:nvSpPr>
          <p:cNvPr id="4" name="Title">
            <a:extLst>
              <a:ext uri="{FF2B5EF4-FFF2-40B4-BE49-F238E27FC236}">
                <a16:creationId xmlns:a16="http://schemas.microsoft.com/office/drawing/2014/main" id="{73A639EB-3FCF-AA47-005A-4C9910B1B5FF}"/>
              </a:ext>
            </a:extLst>
          </p:cNvPr>
          <p:cNvSpPr>
            <a:spLocks noGrp="1"/>
          </p:cNvSpPr>
          <p:nvPr>
            <p:ph type="title"/>
          </p:nvPr>
        </p:nvSpPr>
        <p:spPr>
          <a:xfrm>
            <a:off x="2470638" y="2022911"/>
            <a:ext cx="4202724" cy="994306"/>
          </a:xfrm>
        </p:spPr>
        <p:txBody>
          <a:bodyPr/>
          <a:lstStyle/>
          <a:p>
            <a:pPr algn="ctr">
              <a:lnSpc>
                <a:spcPct val="150000"/>
              </a:lnSpc>
              <a:spcBef>
                <a:spcPts val="0"/>
              </a:spcBef>
            </a:pPr>
            <a:r>
              <a:rPr lang="en-ZA" sz="2200" b="0" dirty="0"/>
              <a:t>Look at the sentences below. Can you spot the mistakes?</a:t>
            </a:r>
            <a:br>
              <a:rPr lang="en-ZA" sz="2200" b="0" dirty="0"/>
            </a:br>
            <a:r>
              <a:rPr lang="en-ZA" sz="2000" dirty="0">
                <a:solidFill>
                  <a:srgbClr val="E98E36"/>
                </a:solidFill>
              </a:rPr>
              <a:t>(Click to reveal)</a:t>
            </a:r>
            <a:endParaRPr lang="en-GB" sz="2000" dirty="0">
              <a:solidFill>
                <a:srgbClr val="E98E36"/>
              </a:solidFill>
            </a:endParaRPr>
          </a:p>
        </p:txBody>
      </p:sp>
      <p:sp>
        <p:nvSpPr>
          <p:cNvPr id="6" name="Title">
            <a:extLst>
              <a:ext uri="{FF2B5EF4-FFF2-40B4-BE49-F238E27FC236}">
                <a16:creationId xmlns:a16="http://schemas.microsoft.com/office/drawing/2014/main" id="{1B997DBC-1B82-AC78-9FF6-44E9B403CD45}"/>
              </a:ext>
            </a:extLst>
          </p:cNvPr>
          <p:cNvSpPr txBox="1">
            <a:spLocks/>
          </p:cNvSpPr>
          <p:nvPr/>
        </p:nvSpPr>
        <p:spPr>
          <a:xfrm>
            <a:off x="4651132" y="3648130"/>
            <a:ext cx="2365869" cy="635748"/>
          </a:xfrm>
          <a:prstGeom prst="rect">
            <a:avLst/>
          </a:prstGeom>
          <a:solidFill>
            <a:srgbClr val="FFFFFF"/>
          </a:solidFill>
          <a:ln w="31750">
            <a:solidFill>
              <a:srgbClr val="82CA9C"/>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I </a:t>
            </a:r>
            <a:r>
              <a:rPr lang="en-ZA" sz="2400" dirty="0">
                <a:solidFill>
                  <a:srgbClr val="82CA9C"/>
                </a:solidFill>
              </a:rPr>
              <a:t>went</a:t>
            </a:r>
            <a:r>
              <a:rPr lang="en-ZA" sz="2400" b="0" dirty="0">
                <a:solidFill>
                  <a:srgbClr val="000000"/>
                </a:solidFill>
              </a:rPr>
              <a:t> hiking.</a:t>
            </a:r>
            <a:endParaRPr lang="en-GB" sz="2800" dirty="0">
              <a:solidFill>
                <a:srgbClr val="9C6DAF"/>
              </a:solidFill>
            </a:endParaRPr>
          </a:p>
        </p:txBody>
      </p:sp>
      <p:sp>
        <p:nvSpPr>
          <p:cNvPr id="7" name="Title">
            <a:extLst>
              <a:ext uri="{FF2B5EF4-FFF2-40B4-BE49-F238E27FC236}">
                <a16:creationId xmlns:a16="http://schemas.microsoft.com/office/drawing/2014/main" id="{BF7FE747-49D9-41E5-39D6-FB7778CE8754}"/>
              </a:ext>
            </a:extLst>
          </p:cNvPr>
          <p:cNvSpPr txBox="1">
            <a:spLocks/>
          </p:cNvSpPr>
          <p:nvPr/>
        </p:nvSpPr>
        <p:spPr>
          <a:xfrm>
            <a:off x="2127000" y="4439438"/>
            <a:ext cx="2365869" cy="635748"/>
          </a:xfrm>
          <a:prstGeom prst="rect">
            <a:avLst/>
          </a:prstGeom>
          <a:solidFill>
            <a:srgbClr val="FFFFFF"/>
          </a:solidFill>
          <a:ln w="31750">
            <a:solidFill>
              <a:srgbClr val="E98E36"/>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She </a:t>
            </a:r>
            <a:r>
              <a:rPr lang="en-ZA" sz="2400" b="0" dirty="0" err="1">
                <a:solidFill>
                  <a:srgbClr val="000000"/>
                </a:solidFill>
              </a:rPr>
              <a:t>sleeped</a:t>
            </a:r>
            <a:r>
              <a:rPr lang="en-ZA" sz="2400" b="0" dirty="0">
                <a:solidFill>
                  <a:srgbClr val="000000"/>
                </a:solidFill>
              </a:rPr>
              <a:t>.</a:t>
            </a:r>
            <a:endParaRPr lang="en-GB" sz="2800" dirty="0">
              <a:solidFill>
                <a:srgbClr val="9C6DAF"/>
              </a:solidFill>
            </a:endParaRPr>
          </a:p>
        </p:txBody>
      </p:sp>
      <p:sp>
        <p:nvSpPr>
          <p:cNvPr id="8" name="Title">
            <a:extLst>
              <a:ext uri="{FF2B5EF4-FFF2-40B4-BE49-F238E27FC236}">
                <a16:creationId xmlns:a16="http://schemas.microsoft.com/office/drawing/2014/main" id="{8A4E0B42-6695-93F7-DD0F-75FF8416A7BC}"/>
              </a:ext>
            </a:extLst>
          </p:cNvPr>
          <p:cNvSpPr txBox="1">
            <a:spLocks/>
          </p:cNvSpPr>
          <p:nvPr/>
        </p:nvSpPr>
        <p:spPr>
          <a:xfrm>
            <a:off x="4651132" y="4439438"/>
            <a:ext cx="2365869" cy="635748"/>
          </a:xfrm>
          <a:prstGeom prst="rect">
            <a:avLst/>
          </a:prstGeom>
          <a:solidFill>
            <a:srgbClr val="FFFFFF"/>
          </a:solidFill>
          <a:ln w="31750">
            <a:solidFill>
              <a:srgbClr val="82CA9C"/>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She </a:t>
            </a:r>
            <a:r>
              <a:rPr lang="en-ZA" sz="2400" dirty="0">
                <a:solidFill>
                  <a:srgbClr val="82CA9C"/>
                </a:solidFill>
              </a:rPr>
              <a:t>slept</a:t>
            </a:r>
            <a:r>
              <a:rPr lang="en-ZA" sz="2400" b="0" dirty="0">
                <a:solidFill>
                  <a:srgbClr val="000000"/>
                </a:solidFill>
              </a:rPr>
              <a:t>.</a:t>
            </a:r>
            <a:endParaRPr lang="en-GB" sz="2800" dirty="0">
              <a:solidFill>
                <a:srgbClr val="9C6DAF"/>
              </a:solidFill>
            </a:endParaRPr>
          </a:p>
        </p:txBody>
      </p:sp>
      <p:sp>
        <p:nvSpPr>
          <p:cNvPr id="9" name="Title">
            <a:extLst>
              <a:ext uri="{FF2B5EF4-FFF2-40B4-BE49-F238E27FC236}">
                <a16:creationId xmlns:a16="http://schemas.microsoft.com/office/drawing/2014/main" id="{ED1A3839-5EA6-6719-C47D-D13EC0EC7249}"/>
              </a:ext>
            </a:extLst>
          </p:cNvPr>
          <p:cNvSpPr txBox="1">
            <a:spLocks/>
          </p:cNvSpPr>
          <p:nvPr/>
        </p:nvSpPr>
        <p:spPr>
          <a:xfrm>
            <a:off x="1028700" y="5230746"/>
            <a:ext cx="3464169" cy="635748"/>
          </a:xfrm>
          <a:prstGeom prst="rect">
            <a:avLst/>
          </a:prstGeom>
          <a:solidFill>
            <a:srgbClr val="FFFFFF"/>
          </a:solidFill>
          <a:ln w="31750">
            <a:solidFill>
              <a:srgbClr val="E98E36"/>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I </a:t>
            </a:r>
            <a:r>
              <a:rPr lang="en-ZA" sz="2400" b="0" dirty="0" err="1">
                <a:solidFill>
                  <a:srgbClr val="000000"/>
                </a:solidFill>
              </a:rPr>
              <a:t>plaied</a:t>
            </a:r>
            <a:r>
              <a:rPr lang="en-ZA" sz="2400" b="0" dirty="0">
                <a:solidFill>
                  <a:srgbClr val="000000"/>
                </a:solidFill>
              </a:rPr>
              <a:t> video games.</a:t>
            </a:r>
            <a:endParaRPr lang="en-GB" sz="2800" dirty="0">
              <a:solidFill>
                <a:srgbClr val="9C6DAF"/>
              </a:solidFill>
            </a:endParaRPr>
          </a:p>
        </p:txBody>
      </p:sp>
      <p:sp>
        <p:nvSpPr>
          <p:cNvPr id="11" name="Title">
            <a:extLst>
              <a:ext uri="{FF2B5EF4-FFF2-40B4-BE49-F238E27FC236}">
                <a16:creationId xmlns:a16="http://schemas.microsoft.com/office/drawing/2014/main" id="{13BBA461-B67F-63FF-CD7F-0432B294C6BC}"/>
              </a:ext>
            </a:extLst>
          </p:cNvPr>
          <p:cNvSpPr txBox="1">
            <a:spLocks/>
          </p:cNvSpPr>
          <p:nvPr/>
        </p:nvSpPr>
        <p:spPr>
          <a:xfrm>
            <a:off x="4651132" y="5230746"/>
            <a:ext cx="3464169" cy="635748"/>
          </a:xfrm>
          <a:prstGeom prst="rect">
            <a:avLst/>
          </a:prstGeom>
          <a:solidFill>
            <a:srgbClr val="FFFFFF"/>
          </a:solidFill>
          <a:ln w="31750">
            <a:solidFill>
              <a:srgbClr val="82CA9C"/>
            </a:solidFill>
          </a:ln>
        </p:spPr>
        <p:txBody>
          <a:bodyPr vert="horz" lIns="252000" tIns="180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30000"/>
              </a:lnSpc>
            </a:pPr>
            <a:r>
              <a:rPr lang="en-ZA" sz="2400" b="0" dirty="0">
                <a:solidFill>
                  <a:srgbClr val="000000"/>
                </a:solidFill>
              </a:rPr>
              <a:t>I </a:t>
            </a:r>
            <a:r>
              <a:rPr lang="en-ZA" sz="2400" dirty="0">
                <a:solidFill>
                  <a:srgbClr val="82CA9C"/>
                </a:solidFill>
              </a:rPr>
              <a:t>played</a:t>
            </a:r>
            <a:r>
              <a:rPr lang="en-ZA" sz="2400" b="0" dirty="0">
                <a:solidFill>
                  <a:srgbClr val="000000"/>
                </a:solidFill>
              </a:rPr>
              <a:t> video games.</a:t>
            </a:r>
            <a:endParaRPr lang="en-GB" sz="2800" dirty="0">
              <a:solidFill>
                <a:srgbClr val="9C6DAF"/>
              </a:solidFill>
            </a:endParaRPr>
          </a:p>
        </p:txBody>
      </p:sp>
    </p:spTree>
    <p:extLst>
      <p:ext uri="{BB962C8B-B14F-4D97-AF65-F5344CB8AC3E}">
        <p14:creationId xmlns:p14="http://schemas.microsoft.com/office/powerpoint/2010/main" val="15240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6" grpId="0" animBg="1"/>
      <p:bldP spid="7" grpId="0" animBg="1"/>
      <p:bldP spid="8" grpId="0" animBg="1"/>
      <p:bldP spid="9"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628785"/>
            <a:ext cx="8220075" cy="994306"/>
          </a:xfrm>
        </p:spPr>
        <p:txBody>
          <a:bodyPr/>
          <a:lstStyle/>
          <a:p>
            <a:r>
              <a:rPr lang="en-US" sz="4000" dirty="0">
                <a:solidFill>
                  <a:srgbClr val="E98E36"/>
                </a:solidFill>
              </a:rPr>
              <a:t>In this lesson, we will…</a:t>
            </a:r>
            <a:endParaRPr lang="en-GB" sz="4000" dirty="0">
              <a:solidFill>
                <a:srgbClr val="E98E36"/>
              </a:solidFill>
            </a:endParaRPr>
          </a:p>
        </p:txBody>
      </p:sp>
      <p:grpSp>
        <p:nvGrpSpPr>
          <p:cNvPr id="17" name="Group 16">
            <a:extLst>
              <a:ext uri="{FF2B5EF4-FFF2-40B4-BE49-F238E27FC236}">
                <a16:creationId xmlns:a16="http://schemas.microsoft.com/office/drawing/2014/main" id="{9672BAA2-1DB1-9CA5-A509-E539B4022FBF}"/>
              </a:ext>
            </a:extLst>
          </p:cNvPr>
          <p:cNvGrpSpPr/>
          <p:nvPr/>
        </p:nvGrpSpPr>
        <p:grpSpPr>
          <a:xfrm>
            <a:off x="1966072" y="1848594"/>
            <a:ext cx="5633886" cy="2686028"/>
            <a:chOff x="1865952" y="2357212"/>
            <a:chExt cx="5633886" cy="2686028"/>
          </a:xfrm>
        </p:grpSpPr>
        <p:sp>
          <p:nvSpPr>
            <p:cNvPr id="12" name="Oval 11">
              <a:extLst>
                <a:ext uri="{FF2B5EF4-FFF2-40B4-BE49-F238E27FC236}">
                  <a16:creationId xmlns:a16="http://schemas.microsoft.com/office/drawing/2014/main" id="{C00CA43D-3413-E4BD-B636-46AA52021ABA}"/>
                </a:ext>
              </a:extLst>
            </p:cNvPr>
            <p:cNvSpPr/>
            <p:nvPr/>
          </p:nvSpPr>
          <p:spPr>
            <a:xfrm>
              <a:off x="1865952" y="2357212"/>
              <a:ext cx="483343" cy="483343"/>
            </a:xfrm>
            <a:prstGeom prst="ellipse">
              <a:avLst/>
            </a:prstGeom>
            <a:solidFill>
              <a:srgbClr val="FFFFFF"/>
            </a:solidFill>
            <a:ln w="25400">
              <a:solidFill>
                <a:srgbClr val="E98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ln>
                  <a:solidFill>
                    <a:srgbClr val="E98E36"/>
                  </a:solidFill>
                </a:ln>
              </a:endParaRPr>
            </a:p>
          </p:txBody>
        </p:sp>
        <p:sp>
          <p:nvSpPr>
            <p:cNvPr id="13" name="Oval 12">
              <a:extLst>
                <a:ext uri="{FF2B5EF4-FFF2-40B4-BE49-F238E27FC236}">
                  <a16:creationId xmlns:a16="http://schemas.microsoft.com/office/drawing/2014/main" id="{E3C29EA8-FFD0-0A11-251F-09DD3F9B51DA}"/>
                </a:ext>
              </a:extLst>
            </p:cNvPr>
            <p:cNvSpPr/>
            <p:nvPr/>
          </p:nvSpPr>
          <p:spPr>
            <a:xfrm>
              <a:off x="1865952" y="3095083"/>
              <a:ext cx="483343" cy="483343"/>
            </a:xfrm>
            <a:prstGeom prst="ellipse">
              <a:avLst/>
            </a:prstGeom>
            <a:solidFill>
              <a:srgbClr val="FFFFFF"/>
            </a:solidFill>
            <a:ln w="25400">
              <a:solidFill>
                <a:srgbClr val="E98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E98E36"/>
                  </a:solidFill>
                </a:ln>
              </a:endParaRPr>
            </a:p>
          </p:txBody>
        </p:sp>
        <p:sp>
          <p:nvSpPr>
            <p:cNvPr id="5" name="Text"/>
            <p:cNvSpPr/>
            <p:nvPr/>
          </p:nvSpPr>
          <p:spPr>
            <a:xfrm>
              <a:off x="2026214" y="2405983"/>
              <a:ext cx="5226690" cy="376385"/>
            </a:xfrm>
            <a:prstGeom prst="rect">
              <a:avLst/>
            </a:prstGeom>
            <a:ln>
              <a:noFill/>
            </a:ln>
          </p:spPr>
          <p:txBody>
            <a:bodyPr wrap="square" lIns="0" tIns="0" rIns="0" bIns="0">
              <a:spAutoFit/>
            </a:bodyPr>
            <a:lstStyle/>
            <a:p>
              <a:pPr>
                <a:lnSpc>
                  <a:spcPct val="114000"/>
                </a:lnSpc>
              </a:pPr>
              <a:r>
                <a:rPr lang="en-ZA" sz="2300" b="1" i="0" u="none" strike="noStrike" dirty="0">
                  <a:effectLst/>
                  <a:latin typeface="Roboto" panose="02000000000000000000" pitchFamily="2" charset="0"/>
                  <a:ea typeface="Roboto" panose="02000000000000000000" pitchFamily="2" charset="0"/>
                </a:rPr>
                <a:t>1</a:t>
              </a:r>
              <a:r>
                <a:rPr lang="en-ZA" sz="2300" i="0" u="none" strike="noStrike" dirty="0">
                  <a:effectLst/>
                  <a:latin typeface="Roboto" panose="02000000000000000000" pitchFamily="2" charset="0"/>
                  <a:ea typeface="Roboto" panose="02000000000000000000" pitchFamily="2" charset="0"/>
                </a:rPr>
                <a:t>      Learn some new words</a:t>
              </a:r>
              <a:endParaRPr lang="en-GB" sz="2300" dirty="0">
                <a:latin typeface="Roboto" panose="02000000000000000000" pitchFamily="2" charset="0"/>
                <a:ea typeface="Roboto" panose="02000000000000000000" pitchFamily="2" charset="0"/>
              </a:endParaRPr>
            </a:p>
          </p:txBody>
        </p:sp>
        <p:sp>
          <p:nvSpPr>
            <p:cNvPr id="2" name="Text">
              <a:extLst>
                <a:ext uri="{FF2B5EF4-FFF2-40B4-BE49-F238E27FC236}">
                  <a16:creationId xmlns:a16="http://schemas.microsoft.com/office/drawing/2014/main" id="{54D54269-BF7D-9B0C-AC5D-AD0B40B6AEFA}"/>
                </a:ext>
              </a:extLst>
            </p:cNvPr>
            <p:cNvSpPr/>
            <p:nvPr/>
          </p:nvSpPr>
          <p:spPr>
            <a:xfrm>
              <a:off x="2026214" y="3141169"/>
              <a:ext cx="5473624" cy="376385"/>
            </a:xfrm>
            <a:prstGeom prst="rect">
              <a:avLst/>
            </a:prstGeom>
            <a:ln>
              <a:noFill/>
            </a:ln>
          </p:spPr>
          <p:txBody>
            <a:bodyPr wrap="square" lIns="0" tIns="0" rIns="0" bIns="0">
              <a:spAutoFit/>
            </a:bodyPr>
            <a:lstStyle/>
            <a:p>
              <a:pPr>
                <a:lnSpc>
                  <a:spcPct val="114000"/>
                </a:lnSpc>
              </a:pPr>
              <a:r>
                <a:rPr lang="en-ZA" sz="2300" b="1" i="0" u="none" strike="noStrike" dirty="0">
                  <a:effectLst/>
                  <a:latin typeface="Roboto" panose="02000000000000000000" pitchFamily="2" charset="0"/>
                  <a:ea typeface="Roboto" panose="02000000000000000000" pitchFamily="2" charset="0"/>
                </a:rPr>
                <a:t>2</a:t>
              </a:r>
              <a:r>
                <a:rPr lang="en-ZA" sz="2300" i="0" u="none" strike="noStrike" dirty="0">
                  <a:effectLst/>
                  <a:latin typeface="Roboto" panose="02000000000000000000" pitchFamily="2" charset="0"/>
                  <a:ea typeface="Roboto" panose="02000000000000000000" pitchFamily="2" charset="0"/>
                </a:rPr>
                <a:t>      Read a conversation</a:t>
              </a:r>
              <a:endParaRPr lang="en-GB" sz="2300" dirty="0">
                <a:latin typeface="Roboto" panose="02000000000000000000" pitchFamily="2" charset="0"/>
                <a:ea typeface="Roboto" panose="02000000000000000000" pitchFamily="2" charset="0"/>
              </a:endParaRPr>
            </a:p>
          </p:txBody>
        </p:sp>
        <p:sp>
          <p:nvSpPr>
            <p:cNvPr id="3" name="Oval 2">
              <a:extLst>
                <a:ext uri="{FF2B5EF4-FFF2-40B4-BE49-F238E27FC236}">
                  <a16:creationId xmlns:a16="http://schemas.microsoft.com/office/drawing/2014/main" id="{6A670715-22E7-699E-993A-9E9E9845BAC9}"/>
                </a:ext>
              </a:extLst>
            </p:cNvPr>
            <p:cNvSpPr/>
            <p:nvPr/>
          </p:nvSpPr>
          <p:spPr>
            <a:xfrm>
              <a:off x="1865952" y="3827490"/>
              <a:ext cx="483343" cy="483343"/>
            </a:xfrm>
            <a:prstGeom prst="ellipse">
              <a:avLst/>
            </a:prstGeom>
            <a:solidFill>
              <a:srgbClr val="FFFFFF"/>
            </a:solidFill>
            <a:ln w="25400">
              <a:solidFill>
                <a:srgbClr val="E98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E98E36"/>
                  </a:solidFill>
                </a:ln>
              </a:endParaRPr>
            </a:p>
          </p:txBody>
        </p:sp>
        <p:sp>
          <p:nvSpPr>
            <p:cNvPr id="4" name="Text">
              <a:extLst>
                <a:ext uri="{FF2B5EF4-FFF2-40B4-BE49-F238E27FC236}">
                  <a16:creationId xmlns:a16="http://schemas.microsoft.com/office/drawing/2014/main" id="{A8C48B41-7B15-C7F5-50A2-6BBED31A1B06}"/>
                </a:ext>
              </a:extLst>
            </p:cNvPr>
            <p:cNvSpPr/>
            <p:nvPr/>
          </p:nvSpPr>
          <p:spPr>
            <a:xfrm>
              <a:off x="2026214" y="3873576"/>
              <a:ext cx="5473624" cy="376385"/>
            </a:xfrm>
            <a:prstGeom prst="rect">
              <a:avLst/>
            </a:prstGeom>
            <a:ln>
              <a:noFill/>
            </a:ln>
          </p:spPr>
          <p:txBody>
            <a:bodyPr wrap="square" lIns="0" tIns="0" rIns="0" bIns="0">
              <a:spAutoFit/>
            </a:bodyPr>
            <a:lstStyle/>
            <a:p>
              <a:pPr>
                <a:lnSpc>
                  <a:spcPct val="114000"/>
                </a:lnSpc>
              </a:pPr>
              <a:r>
                <a:rPr lang="en-ZA" sz="2300" b="1" i="0" u="none" strike="noStrike" dirty="0">
                  <a:effectLst/>
                  <a:latin typeface="Roboto" panose="02000000000000000000" pitchFamily="2" charset="0"/>
                  <a:ea typeface="Roboto" panose="02000000000000000000" pitchFamily="2" charset="0"/>
                </a:rPr>
                <a:t>3</a:t>
              </a:r>
              <a:r>
                <a:rPr lang="en-ZA" sz="2300" i="0" u="none" strike="noStrike" dirty="0">
                  <a:effectLst/>
                  <a:latin typeface="Roboto" panose="02000000000000000000" pitchFamily="2" charset="0"/>
                  <a:ea typeface="Roboto" panose="02000000000000000000" pitchFamily="2" charset="0"/>
                </a:rPr>
                <a:t>      Learn about the past simple</a:t>
              </a:r>
              <a:endParaRPr lang="en-GB" sz="2300" dirty="0">
                <a:latin typeface="Roboto" panose="02000000000000000000" pitchFamily="2" charset="0"/>
                <a:ea typeface="Roboto" panose="02000000000000000000" pitchFamily="2" charset="0"/>
              </a:endParaRPr>
            </a:p>
          </p:txBody>
        </p:sp>
        <p:sp>
          <p:nvSpPr>
            <p:cNvPr id="6" name="Oval 5">
              <a:extLst>
                <a:ext uri="{FF2B5EF4-FFF2-40B4-BE49-F238E27FC236}">
                  <a16:creationId xmlns:a16="http://schemas.microsoft.com/office/drawing/2014/main" id="{1FA5DF10-A971-DA28-16B9-DCD3D0566E3A}"/>
                </a:ext>
              </a:extLst>
            </p:cNvPr>
            <p:cNvSpPr/>
            <p:nvPr/>
          </p:nvSpPr>
          <p:spPr>
            <a:xfrm>
              <a:off x="1865952" y="4559897"/>
              <a:ext cx="483343" cy="483343"/>
            </a:xfrm>
            <a:prstGeom prst="ellipse">
              <a:avLst/>
            </a:prstGeom>
            <a:solidFill>
              <a:srgbClr val="FFFFFF"/>
            </a:solidFill>
            <a:ln w="25400">
              <a:solidFill>
                <a:srgbClr val="E98E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E98E36"/>
                  </a:solidFill>
                </a:ln>
              </a:endParaRPr>
            </a:p>
          </p:txBody>
        </p:sp>
        <p:sp>
          <p:nvSpPr>
            <p:cNvPr id="15" name="Text">
              <a:extLst>
                <a:ext uri="{FF2B5EF4-FFF2-40B4-BE49-F238E27FC236}">
                  <a16:creationId xmlns:a16="http://schemas.microsoft.com/office/drawing/2014/main" id="{5F402C55-B787-3AD6-76DA-4A2DA7CF288E}"/>
                </a:ext>
              </a:extLst>
            </p:cNvPr>
            <p:cNvSpPr/>
            <p:nvPr/>
          </p:nvSpPr>
          <p:spPr>
            <a:xfrm>
              <a:off x="2026214" y="4605983"/>
              <a:ext cx="5473624" cy="376385"/>
            </a:xfrm>
            <a:prstGeom prst="rect">
              <a:avLst/>
            </a:prstGeom>
            <a:ln>
              <a:noFill/>
            </a:ln>
          </p:spPr>
          <p:txBody>
            <a:bodyPr wrap="square" lIns="0" tIns="0" rIns="0" bIns="0">
              <a:spAutoFit/>
            </a:bodyPr>
            <a:lstStyle/>
            <a:p>
              <a:pPr>
                <a:lnSpc>
                  <a:spcPct val="114000"/>
                </a:lnSpc>
              </a:pPr>
              <a:r>
                <a:rPr lang="en-ZA" sz="2300" b="1" i="0" u="none" strike="noStrike" dirty="0">
                  <a:effectLst/>
                  <a:latin typeface="Roboto" panose="02000000000000000000" pitchFamily="2" charset="0"/>
                  <a:ea typeface="Roboto" panose="02000000000000000000" pitchFamily="2" charset="0"/>
                </a:rPr>
                <a:t>4</a:t>
              </a:r>
              <a:r>
                <a:rPr lang="en-ZA" sz="2300" i="0" u="none" strike="noStrike" dirty="0">
                  <a:effectLst/>
                  <a:latin typeface="Roboto" panose="02000000000000000000" pitchFamily="2" charset="0"/>
                  <a:ea typeface="Roboto" panose="02000000000000000000" pitchFamily="2" charset="0"/>
                </a:rPr>
                <a:t>      Talk about what we did last weekend</a:t>
              </a:r>
              <a:endParaRPr lang="en-GB" sz="2300" dirty="0">
                <a:latin typeface="Roboto" panose="02000000000000000000" pitchFamily="2" charset="0"/>
                <a:ea typeface="Roboto" panose="02000000000000000000" pitchFamily="2" charset="0"/>
              </a:endParaRPr>
            </a:p>
          </p:txBody>
        </p:sp>
      </p:grpSp>
      <p:pic>
        <p:nvPicPr>
          <p:cNvPr id="19" name="Picture 18" descr="A pen on a book&#10;&#10;Description automatically generated">
            <a:extLst>
              <a:ext uri="{FF2B5EF4-FFF2-40B4-BE49-F238E27FC236}">
                <a16:creationId xmlns:a16="http://schemas.microsoft.com/office/drawing/2014/main" id="{41E867D7-FA3B-A025-404B-56E3C3909C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47252">
            <a:off x="3408982" y="4259653"/>
            <a:ext cx="7221369" cy="5106342"/>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57198" y="628785"/>
            <a:ext cx="8220075" cy="994306"/>
          </a:xfrm>
        </p:spPr>
        <p:txBody>
          <a:bodyPr/>
          <a:lstStyle/>
          <a:p>
            <a:r>
              <a:rPr lang="en-US" sz="4800" dirty="0">
                <a:solidFill>
                  <a:srgbClr val="E98E36"/>
                </a:solidFill>
              </a:rPr>
              <a:t>Discussion</a:t>
            </a:r>
            <a:endParaRPr lang="en-GB" sz="4800" dirty="0">
              <a:solidFill>
                <a:srgbClr val="E98E36"/>
              </a:solidFill>
            </a:endParaRPr>
          </a:p>
        </p:txBody>
      </p:sp>
      <p:sp>
        <p:nvSpPr>
          <p:cNvPr id="7" name="Title">
            <a:extLst>
              <a:ext uri="{FF2B5EF4-FFF2-40B4-BE49-F238E27FC236}">
                <a16:creationId xmlns:a16="http://schemas.microsoft.com/office/drawing/2014/main" id="{8C8E7788-F521-1F6A-543E-0C15609F32F6}"/>
              </a:ext>
            </a:extLst>
          </p:cNvPr>
          <p:cNvSpPr txBox="1">
            <a:spLocks/>
          </p:cNvSpPr>
          <p:nvPr/>
        </p:nvSpPr>
        <p:spPr>
          <a:xfrm>
            <a:off x="1099039" y="2120326"/>
            <a:ext cx="3938953" cy="1308674"/>
          </a:xfrm>
          <a:prstGeom prst="wedgeRoundRectCallout">
            <a:avLst>
              <a:gd name="adj1" fmla="val -35343"/>
              <a:gd name="adj2" fmla="val 73462"/>
              <a:gd name="adj3" fmla="val 16667"/>
            </a:avLst>
          </a:prstGeom>
          <a:noFill/>
          <a:ln w="31750">
            <a:solidFill>
              <a:srgbClr val="E98E36"/>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2400" b="0" dirty="0"/>
              <a:t>What is your favourite day of the week? Why?</a:t>
            </a:r>
          </a:p>
        </p:txBody>
      </p:sp>
      <p:sp>
        <p:nvSpPr>
          <p:cNvPr id="8" name="Title">
            <a:extLst>
              <a:ext uri="{FF2B5EF4-FFF2-40B4-BE49-F238E27FC236}">
                <a16:creationId xmlns:a16="http://schemas.microsoft.com/office/drawing/2014/main" id="{5F8F13CF-2B80-4C64-CD48-EBB3994F14F4}"/>
              </a:ext>
            </a:extLst>
          </p:cNvPr>
          <p:cNvSpPr txBox="1">
            <a:spLocks/>
          </p:cNvSpPr>
          <p:nvPr/>
        </p:nvSpPr>
        <p:spPr>
          <a:xfrm>
            <a:off x="3560885" y="3850255"/>
            <a:ext cx="4484076" cy="1308674"/>
          </a:xfrm>
          <a:prstGeom prst="wedgeRoundRectCallout">
            <a:avLst>
              <a:gd name="adj1" fmla="val 34017"/>
              <a:gd name="adj2" fmla="val 73462"/>
              <a:gd name="adj3" fmla="val 16667"/>
            </a:avLst>
          </a:prstGeom>
          <a:noFill/>
          <a:ln w="31750">
            <a:solidFill>
              <a:srgbClr val="82CA9C"/>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2400" b="0" dirty="0"/>
              <a:t>Do you enjoy the weekend? Why or why not?</a:t>
            </a:r>
          </a:p>
        </p:txBody>
      </p:sp>
    </p:spTree>
    <p:extLst>
      <p:ext uri="{BB962C8B-B14F-4D97-AF65-F5344CB8AC3E}">
        <p14:creationId xmlns:p14="http://schemas.microsoft.com/office/powerpoint/2010/main" val="94004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4DA06AD-82E0-3247-5851-9533D8ABB5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13" t="6054" r="613" b="6054"/>
          <a:stretch/>
        </p:blipFill>
        <p:spPr>
          <a:xfrm>
            <a:off x="1409645" y="1429139"/>
            <a:ext cx="2446108" cy="1632438"/>
          </a:xfrm>
          <a:prstGeom prst="rect">
            <a:avLst/>
          </a:prstGeom>
          <a:ln w="31750">
            <a:solidFill>
              <a:srgbClr val="E98E36"/>
            </a:solidFill>
          </a:ln>
        </p:spPr>
      </p:pic>
      <p:pic>
        <p:nvPicPr>
          <p:cNvPr id="5" name="Picture 4">
            <a:extLst>
              <a:ext uri="{FF2B5EF4-FFF2-40B4-BE49-F238E27FC236}">
                <a16:creationId xmlns:a16="http://schemas.microsoft.com/office/drawing/2014/main" id="{2C45671C-8C58-66BD-9FE1-8C67DFE6BF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533" t="22960" r="14180" b="14154"/>
          <a:stretch/>
        </p:blipFill>
        <p:spPr>
          <a:xfrm>
            <a:off x="5288245" y="1429139"/>
            <a:ext cx="2446108" cy="1632438"/>
          </a:xfrm>
          <a:prstGeom prst="rect">
            <a:avLst/>
          </a:prstGeom>
          <a:ln w="31750">
            <a:solidFill>
              <a:srgbClr val="E98E36"/>
            </a:solidFill>
          </a:ln>
        </p:spPr>
      </p:pic>
      <p:pic>
        <p:nvPicPr>
          <p:cNvPr id="6" name="Picture 5">
            <a:extLst>
              <a:ext uri="{FF2B5EF4-FFF2-40B4-BE49-F238E27FC236}">
                <a16:creationId xmlns:a16="http://schemas.microsoft.com/office/drawing/2014/main" id="{B13DE980-659B-B018-F0EA-38A8C5741E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78" t="62" r="6878" b="13694"/>
          <a:stretch/>
        </p:blipFill>
        <p:spPr>
          <a:xfrm>
            <a:off x="1409645" y="3225139"/>
            <a:ext cx="2446108" cy="1630101"/>
          </a:xfrm>
          <a:prstGeom prst="rect">
            <a:avLst/>
          </a:prstGeom>
          <a:ln w="31750">
            <a:solidFill>
              <a:srgbClr val="E98E36"/>
            </a:solidFill>
          </a:ln>
        </p:spPr>
      </p:pic>
      <p:pic>
        <p:nvPicPr>
          <p:cNvPr id="7" name="Picture 6">
            <a:extLst>
              <a:ext uri="{FF2B5EF4-FFF2-40B4-BE49-F238E27FC236}">
                <a16:creationId xmlns:a16="http://schemas.microsoft.com/office/drawing/2014/main" id="{C56274F7-01E4-FCC1-B549-6238F1167B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5865" t="23145" r="19529" b="12249"/>
          <a:stretch/>
        </p:blipFill>
        <p:spPr>
          <a:xfrm>
            <a:off x="5288245" y="3225139"/>
            <a:ext cx="2446108" cy="1630101"/>
          </a:xfrm>
          <a:prstGeom prst="rect">
            <a:avLst/>
          </a:prstGeom>
          <a:ln w="31750">
            <a:solidFill>
              <a:srgbClr val="E98E36"/>
            </a:solidFill>
          </a:ln>
        </p:spPr>
      </p:pic>
      <p:sp>
        <p:nvSpPr>
          <p:cNvPr id="16" name="Title 4">
            <a:extLst>
              <a:ext uri="{FF2B5EF4-FFF2-40B4-BE49-F238E27FC236}">
                <a16:creationId xmlns:a16="http://schemas.microsoft.com/office/drawing/2014/main" id="{396CF9A7-8DE0-6CF1-403D-7AB52A0FE527}"/>
              </a:ext>
            </a:extLst>
          </p:cNvPr>
          <p:cNvSpPr txBox="1">
            <a:spLocks/>
          </p:cNvSpPr>
          <p:nvPr/>
        </p:nvSpPr>
        <p:spPr>
          <a:xfrm>
            <a:off x="5943600" y="5696394"/>
            <a:ext cx="2177698"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b="0" dirty="0">
                <a:solidFill>
                  <a:schemeClr val="tx2">
                    <a:lumMod val="75000"/>
                  </a:schemeClr>
                </a:solidFill>
              </a:rPr>
              <a:t> for a test.</a:t>
            </a:r>
            <a:endParaRPr lang="en-GB" sz="1900" b="0" dirty="0">
              <a:solidFill>
                <a:schemeClr val="tx2">
                  <a:lumMod val="75000"/>
                </a:schemeClr>
              </a:solidFill>
            </a:endParaRPr>
          </a:p>
        </p:txBody>
      </p:sp>
      <p:sp>
        <p:nvSpPr>
          <p:cNvPr id="15" name="Title 3">
            <a:extLst>
              <a:ext uri="{FF2B5EF4-FFF2-40B4-BE49-F238E27FC236}">
                <a16:creationId xmlns:a16="http://schemas.microsoft.com/office/drawing/2014/main" id="{E4AF2B6C-2FE9-8315-ADBB-27191BCE2E9B}"/>
              </a:ext>
            </a:extLst>
          </p:cNvPr>
          <p:cNvSpPr txBox="1">
            <a:spLocks/>
          </p:cNvSpPr>
          <p:nvPr/>
        </p:nvSpPr>
        <p:spPr>
          <a:xfrm>
            <a:off x="1082628" y="5696394"/>
            <a:ext cx="4008118"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dirty="0">
                <a:solidFill>
                  <a:srgbClr val="E98E36"/>
                </a:solidFill>
              </a:rPr>
              <a:t> </a:t>
            </a:r>
            <a:r>
              <a:rPr lang="en-ZA" sz="1900" b="0" dirty="0">
                <a:solidFill>
                  <a:schemeClr val="tx2">
                    <a:lumMod val="75000"/>
                  </a:schemeClr>
                </a:solidFill>
              </a:rPr>
              <a:t>to watch a film.</a:t>
            </a:r>
            <a:endParaRPr lang="en-GB" sz="1900" b="0" dirty="0">
              <a:solidFill>
                <a:schemeClr val="tx2">
                  <a:lumMod val="75000"/>
                </a:schemeClr>
              </a:solidFill>
            </a:endParaRPr>
          </a:p>
        </p:txBody>
      </p:sp>
      <p:sp>
        <p:nvSpPr>
          <p:cNvPr id="17" name="Title 2">
            <a:extLst>
              <a:ext uri="{FF2B5EF4-FFF2-40B4-BE49-F238E27FC236}">
                <a16:creationId xmlns:a16="http://schemas.microsoft.com/office/drawing/2014/main" id="{35FD7CC2-D9EF-C5CA-A044-EF7ED1AA71F4}"/>
              </a:ext>
            </a:extLst>
          </p:cNvPr>
          <p:cNvSpPr txBox="1">
            <a:spLocks/>
          </p:cNvSpPr>
          <p:nvPr/>
        </p:nvSpPr>
        <p:spPr>
          <a:xfrm>
            <a:off x="4705157" y="5098767"/>
            <a:ext cx="3046780"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dirty="0">
                <a:solidFill>
                  <a:srgbClr val="E98E36"/>
                </a:solidFill>
              </a:rPr>
              <a:t> </a:t>
            </a:r>
            <a:r>
              <a:rPr lang="en-ZA" sz="1900" b="0" dirty="0">
                <a:solidFill>
                  <a:schemeClr val="tx2">
                    <a:lumMod val="75000"/>
                  </a:schemeClr>
                </a:solidFill>
              </a:rPr>
              <a:t>and relax.</a:t>
            </a:r>
            <a:endParaRPr lang="en-GB" sz="1900" b="0" dirty="0">
              <a:solidFill>
                <a:schemeClr val="tx2">
                  <a:lumMod val="75000"/>
                </a:schemeClr>
              </a:solidFill>
            </a:endParaRPr>
          </a:p>
        </p:txBody>
      </p:sp>
      <p:sp>
        <p:nvSpPr>
          <p:cNvPr id="14" name="Title 1">
            <a:extLst>
              <a:ext uri="{FF2B5EF4-FFF2-40B4-BE49-F238E27FC236}">
                <a16:creationId xmlns:a16="http://schemas.microsoft.com/office/drawing/2014/main" id="{5AB82C19-4673-072F-849A-C85B3BB3030C}"/>
              </a:ext>
            </a:extLst>
          </p:cNvPr>
          <p:cNvSpPr txBox="1">
            <a:spLocks/>
          </p:cNvSpPr>
          <p:nvPr/>
        </p:nvSpPr>
        <p:spPr>
          <a:xfrm>
            <a:off x="1392061" y="5097935"/>
            <a:ext cx="1827402"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US" sz="1900" b="0" dirty="0">
                <a:solidFill>
                  <a:schemeClr val="tx2">
                    <a:lumMod val="75000"/>
                  </a:schemeClr>
                </a:solidFill>
              </a:rPr>
              <a:t>I </a:t>
            </a:r>
            <a:r>
              <a:rPr lang="en-US" sz="2400" u="sng" dirty="0">
                <a:solidFill>
                  <a:srgbClr val="E98E36"/>
                </a:solidFill>
              </a:rPr>
              <a:t>      </a:t>
            </a:r>
            <a:r>
              <a:rPr lang="en-US" sz="1900" b="0" dirty="0">
                <a:solidFill>
                  <a:schemeClr val="tx2">
                    <a:lumMod val="75000"/>
                  </a:schemeClr>
                </a:solidFill>
              </a:rPr>
              <a:t> a book.</a:t>
            </a:r>
            <a:endParaRPr lang="en-GB" sz="1900" b="0" dirty="0">
              <a:solidFill>
                <a:schemeClr val="tx2">
                  <a:lumMod val="75000"/>
                </a:schemeClr>
              </a:solidFill>
            </a:endParaRPr>
          </a:p>
        </p:txBody>
      </p:sp>
      <p:sp>
        <p:nvSpPr>
          <p:cNvPr id="24" name="Title Answer 1">
            <a:extLst>
              <a:ext uri="{FF2B5EF4-FFF2-40B4-BE49-F238E27FC236}">
                <a16:creationId xmlns:a16="http://schemas.microsoft.com/office/drawing/2014/main" id="{4524EAB8-82EF-4AF0-64D0-5C293F181E0A}"/>
              </a:ext>
            </a:extLst>
          </p:cNvPr>
          <p:cNvSpPr txBox="1">
            <a:spLocks/>
          </p:cNvSpPr>
          <p:nvPr/>
        </p:nvSpPr>
        <p:spPr>
          <a:xfrm>
            <a:off x="1392061" y="5097935"/>
            <a:ext cx="1827402"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US" sz="1900" b="0" dirty="0">
                <a:solidFill>
                  <a:schemeClr val="tx2">
                    <a:lumMod val="75000"/>
                  </a:schemeClr>
                </a:solidFill>
              </a:rPr>
              <a:t>I </a:t>
            </a:r>
            <a:r>
              <a:rPr lang="en-US" sz="1900" dirty="0">
                <a:solidFill>
                  <a:srgbClr val="E98E36"/>
                </a:solidFill>
              </a:rPr>
              <a:t>read</a:t>
            </a:r>
            <a:r>
              <a:rPr lang="en-US" sz="1900" b="0" dirty="0">
                <a:solidFill>
                  <a:schemeClr val="tx2">
                    <a:lumMod val="75000"/>
                  </a:schemeClr>
                </a:solidFill>
              </a:rPr>
              <a:t> a book.</a:t>
            </a:r>
            <a:endParaRPr lang="en-GB" sz="1900" b="0" dirty="0">
              <a:solidFill>
                <a:schemeClr val="tx2">
                  <a:lumMod val="75000"/>
                </a:schemeClr>
              </a:solidFill>
            </a:endParaRPr>
          </a:p>
        </p:txBody>
      </p:sp>
      <p:sp>
        <p:nvSpPr>
          <p:cNvPr id="10" name="Title Answer 2">
            <a:extLst>
              <a:ext uri="{FF2B5EF4-FFF2-40B4-BE49-F238E27FC236}">
                <a16:creationId xmlns:a16="http://schemas.microsoft.com/office/drawing/2014/main" id="{968E8EC7-79C8-8597-ABC3-31DDDF8E15E6}"/>
              </a:ext>
            </a:extLst>
          </p:cNvPr>
          <p:cNvSpPr txBox="1">
            <a:spLocks/>
          </p:cNvSpPr>
          <p:nvPr/>
        </p:nvSpPr>
        <p:spPr>
          <a:xfrm>
            <a:off x="4705157" y="5098767"/>
            <a:ext cx="3046780"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stay at home </a:t>
            </a:r>
            <a:r>
              <a:rPr lang="en-ZA" sz="1900" b="0" dirty="0">
                <a:solidFill>
                  <a:schemeClr val="tx2">
                    <a:lumMod val="75000"/>
                  </a:schemeClr>
                </a:solidFill>
              </a:rPr>
              <a:t>and relax.</a:t>
            </a:r>
            <a:endParaRPr lang="en-GB" sz="1900" b="0" dirty="0">
              <a:solidFill>
                <a:schemeClr val="tx2">
                  <a:lumMod val="75000"/>
                </a:schemeClr>
              </a:solidFill>
            </a:endParaRPr>
          </a:p>
        </p:txBody>
      </p:sp>
      <p:sp>
        <p:nvSpPr>
          <p:cNvPr id="8" name="Title Answer 3">
            <a:extLst>
              <a:ext uri="{FF2B5EF4-FFF2-40B4-BE49-F238E27FC236}">
                <a16:creationId xmlns:a16="http://schemas.microsoft.com/office/drawing/2014/main" id="{40C5310C-90CB-24CF-87B3-4FEFAD421559}"/>
              </a:ext>
            </a:extLst>
          </p:cNvPr>
          <p:cNvSpPr txBox="1">
            <a:spLocks/>
          </p:cNvSpPr>
          <p:nvPr/>
        </p:nvSpPr>
        <p:spPr>
          <a:xfrm>
            <a:off x="1082628" y="5696394"/>
            <a:ext cx="4008118"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go to the cinema </a:t>
            </a:r>
            <a:r>
              <a:rPr lang="en-ZA" sz="1900" b="0" dirty="0">
                <a:solidFill>
                  <a:schemeClr val="tx2">
                    <a:lumMod val="75000"/>
                  </a:schemeClr>
                </a:solidFill>
              </a:rPr>
              <a:t>to watch a film.</a:t>
            </a:r>
            <a:endParaRPr lang="en-GB" sz="1900" b="0" dirty="0">
              <a:solidFill>
                <a:schemeClr val="tx2">
                  <a:lumMod val="75000"/>
                </a:schemeClr>
              </a:solidFill>
            </a:endParaRPr>
          </a:p>
        </p:txBody>
      </p:sp>
      <p:sp>
        <p:nvSpPr>
          <p:cNvPr id="9" name="Title Answer 4">
            <a:extLst>
              <a:ext uri="{FF2B5EF4-FFF2-40B4-BE49-F238E27FC236}">
                <a16:creationId xmlns:a16="http://schemas.microsoft.com/office/drawing/2014/main" id="{B66DD757-C423-4472-0CA3-7A42A455C74D}"/>
              </a:ext>
            </a:extLst>
          </p:cNvPr>
          <p:cNvSpPr txBox="1">
            <a:spLocks/>
          </p:cNvSpPr>
          <p:nvPr/>
        </p:nvSpPr>
        <p:spPr>
          <a:xfrm>
            <a:off x="5943600" y="5696394"/>
            <a:ext cx="2177698"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study</a:t>
            </a:r>
            <a:r>
              <a:rPr lang="en-ZA" sz="1900" b="0" dirty="0">
                <a:solidFill>
                  <a:schemeClr val="tx2">
                    <a:lumMod val="75000"/>
                  </a:schemeClr>
                </a:solidFill>
              </a:rPr>
              <a:t> for a test.</a:t>
            </a:r>
            <a:endParaRPr lang="en-GB" sz="1900" b="0" dirty="0">
              <a:solidFill>
                <a:schemeClr val="tx2">
                  <a:lumMod val="75000"/>
                </a:schemeClr>
              </a:solidFill>
            </a:endParaRPr>
          </a:p>
        </p:txBody>
      </p:sp>
      <p:sp>
        <p:nvSpPr>
          <p:cNvPr id="46" name="Title">
            <a:extLst>
              <a:ext uri="{FF2B5EF4-FFF2-40B4-BE49-F238E27FC236}">
                <a16:creationId xmlns:a16="http://schemas.microsoft.com/office/drawing/2014/main" id="{EB57CDA0-905F-A555-BA1D-A5D5B33F7165}"/>
              </a:ext>
            </a:extLst>
          </p:cNvPr>
          <p:cNvSpPr>
            <a:spLocks noGrp="1"/>
          </p:cNvSpPr>
          <p:nvPr>
            <p:ph type="title"/>
          </p:nvPr>
        </p:nvSpPr>
        <p:spPr>
          <a:xfrm>
            <a:off x="553918" y="598395"/>
            <a:ext cx="3293043" cy="667182"/>
          </a:xfrm>
        </p:spPr>
        <p:txBody>
          <a:bodyPr/>
          <a:lstStyle/>
          <a:p>
            <a:r>
              <a:rPr lang="en-US" sz="4100" dirty="0">
                <a:solidFill>
                  <a:srgbClr val="82CA9C"/>
                </a:solidFill>
              </a:rPr>
              <a:t>Vocabulary</a:t>
            </a:r>
            <a:endParaRPr lang="en-GB" sz="4100" dirty="0">
              <a:solidFill>
                <a:srgbClr val="82CA9C"/>
              </a:solidFill>
            </a:endParaRPr>
          </a:p>
        </p:txBody>
      </p:sp>
      <p:sp>
        <p:nvSpPr>
          <p:cNvPr id="47" name="Title">
            <a:extLst>
              <a:ext uri="{FF2B5EF4-FFF2-40B4-BE49-F238E27FC236}">
                <a16:creationId xmlns:a16="http://schemas.microsoft.com/office/drawing/2014/main" id="{C5E5388F-033F-D7A9-DB66-2B6532AE7835}"/>
              </a:ext>
            </a:extLst>
          </p:cNvPr>
          <p:cNvSpPr txBox="1">
            <a:spLocks/>
          </p:cNvSpPr>
          <p:nvPr/>
        </p:nvSpPr>
        <p:spPr>
          <a:xfrm>
            <a:off x="3587263" y="545616"/>
            <a:ext cx="5065768" cy="75349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5000"/>
              </a:lnSpc>
            </a:pPr>
            <a:r>
              <a:rPr lang="en-ZA" sz="1480" b="0" i="0" u="none" strike="noStrike" dirty="0">
                <a:solidFill>
                  <a:srgbClr val="000000"/>
                </a:solidFill>
                <a:effectLst/>
              </a:rPr>
              <a:t>Read the sentences below and add the missing word. Then match them to the correct photos.</a:t>
            </a:r>
            <a:br>
              <a:rPr lang="en-ZA" sz="1480" b="0" i="0" u="none" strike="noStrike" dirty="0">
                <a:solidFill>
                  <a:srgbClr val="000000"/>
                </a:solidFill>
                <a:effectLst/>
              </a:rPr>
            </a:br>
            <a:r>
              <a:rPr lang="en-ZA" sz="1480" i="0" u="none" strike="noStrike" dirty="0">
                <a:solidFill>
                  <a:srgbClr val="82CA9C"/>
                </a:solidFill>
                <a:effectLst/>
              </a:rPr>
              <a:t>(Click to reveal)</a:t>
            </a:r>
            <a:endParaRPr lang="en-GB" sz="1480" dirty="0">
              <a:solidFill>
                <a:srgbClr val="82CA9C"/>
              </a:solidFill>
            </a:endParaRPr>
          </a:p>
        </p:txBody>
      </p:sp>
    </p:spTree>
    <p:extLst>
      <p:ext uri="{BB962C8B-B14F-4D97-AF65-F5344CB8AC3E}">
        <p14:creationId xmlns:p14="http://schemas.microsoft.com/office/powerpoint/2010/main" val="413130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1" nodeType="withEffect">
                                  <p:stCondLst>
                                    <p:cond delay="8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1" nodeType="withEffect">
                                  <p:stCondLst>
                                    <p:cond delay="8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1" nodeType="withEffect">
                                  <p:stCondLst>
                                    <p:cond delay="8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1" nodeType="withEffect">
                                  <p:stCondLst>
                                    <p:cond delay="8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xit" presetSubtype="0" fill="hold" grpId="2"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0"/>
                            </p:stCondLst>
                            <p:childTnLst>
                              <p:par>
                                <p:cTn id="36" presetID="42" presetClass="path" presetSubtype="0" accel="50000" decel="50000" fill="hold" grpId="2" nodeType="afterEffect">
                                  <p:stCondLst>
                                    <p:cond delay="0"/>
                                  </p:stCondLst>
                                  <p:childTnLst>
                                    <p:animMotion origin="layout" path="M -3.33333E-6 -4.81481E-6 L 0.45938 -0.09652 " pathEditMode="relative" rAng="0" ptsTypes="AA">
                                      <p:cBhvr>
                                        <p:cTn id="37" dur="1500" fill="hold"/>
                                        <p:tgtEl>
                                          <p:spTgt spid="24"/>
                                        </p:tgtEl>
                                        <p:attrNameLst>
                                          <p:attrName>ppt_x</p:attrName>
                                          <p:attrName>ppt_y</p:attrName>
                                        </p:attrNameLst>
                                      </p:cBhvr>
                                      <p:rCtr x="22969" y="-4838"/>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xit" presetSubtype="0" fill="hold" grpId="2"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par>
                          <p:cTn id="44" fill="hold">
                            <p:stCondLst>
                              <p:cond delay="0"/>
                            </p:stCondLst>
                            <p:childTnLst>
                              <p:par>
                                <p:cTn id="45" presetID="42" presetClass="path" presetSubtype="0" accel="50000" decel="50000" fill="hold" grpId="2" nodeType="afterEffect">
                                  <p:stCondLst>
                                    <p:cond delay="0"/>
                                  </p:stCondLst>
                                  <p:childTnLst>
                                    <p:animMotion origin="layout" path="M 3.61111E-6 3.7037E-6 L 0.03038 -0.35949 " pathEditMode="relative" rAng="0" ptsTypes="AA">
                                      <p:cBhvr>
                                        <p:cTn id="46" dur="1500" fill="hold"/>
                                        <p:tgtEl>
                                          <p:spTgt spid="10"/>
                                        </p:tgtEl>
                                        <p:attrNameLst>
                                          <p:attrName>ppt_x</p:attrName>
                                          <p:attrName>ppt_y</p:attrName>
                                        </p:attrNameLst>
                                      </p:cBhvr>
                                      <p:rCtr x="1510" y="-17986"/>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xit" presetSubtype="0" fill="hold" grpId="2"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par>
                          <p:cTn id="53" fill="hold">
                            <p:stCondLst>
                              <p:cond delay="0"/>
                            </p:stCondLst>
                            <p:childTnLst>
                              <p:par>
                                <p:cTn id="54" presetID="42" presetClass="path" presetSubtype="0" accel="50000" decel="50000" fill="hold" grpId="2" nodeType="afterEffect">
                                  <p:stCondLst>
                                    <p:cond delay="0"/>
                                  </p:stCondLst>
                                  <p:childTnLst>
                                    <p:animMotion origin="layout" path="M 5.55112E-17 -3.33333E-6 L -0.05 -0.18379 " pathEditMode="relative" rAng="0" ptsTypes="AA">
                                      <p:cBhvr>
                                        <p:cTn id="55" dur="1500" fill="hold"/>
                                        <p:tgtEl>
                                          <p:spTgt spid="8"/>
                                        </p:tgtEl>
                                        <p:attrNameLst>
                                          <p:attrName>ppt_x</p:attrName>
                                          <p:attrName>ppt_y</p:attrName>
                                        </p:attrNameLst>
                                      </p:cBhvr>
                                      <p:rCtr x="-2500" y="-9190"/>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1"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1" presetClass="exit" presetSubtype="0" fill="hold" grpId="2" nodeType="with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par>
                          <p:cTn id="62" fill="hold">
                            <p:stCondLst>
                              <p:cond delay="0"/>
                            </p:stCondLst>
                            <p:childTnLst>
                              <p:par>
                                <p:cTn id="63" presetID="42" presetClass="path" presetSubtype="0" accel="50000" decel="50000" fill="hold" grpId="2" nodeType="afterEffect">
                                  <p:stCondLst>
                                    <p:cond delay="0"/>
                                  </p:stCondLst>
                                  <p:childTnLst>
                                    <p:animMotion origin="layout" path="M 2.77778E-6 -3.33333E-6 L -0.4816 -0.44537 " pathEditMode="relative" rAng="0" ptsTypes="AA">
                                      <p:cBhvr>
                                        <p:cTn id="64" dur="1500" fill="hold"/>
                                        <p:tgtEl>
                                          <p:spTgt spid="9"/>
                                        </p:tgtEl>
                                        <p:attrNameLst>
                                          <p:attrName>ppt_x</p:attrName>
                                          <p:attrName>ppt_y</p:attrName>
                                        </p:attrNameLst>
                                      </p:cBhvr>
                                      <p:rCtr x="-24080" y="-2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animBg="1"/>
      <p:bldP spid="16" grpId="2" animBg="1"/>
      <p:bldP spid="15" grpId="1" animBg="1"/>
      <p:bldP spid="15" grpId="2" animBg="1"/>
      <p:bldP spid="17" grpId="1" animBg="1"/>
      <p:bldP spid="17" grpId="2" animBg="1"/>
      <p:bldP spid="14" grpId="1" animBg="1"/>
      <p:bldP spid="14" grpId="2" animBg="1"/>
      <p:bldP spid="24" grpId="1" animBg="1"/>
      <p:bldP spid="24" grpId="2" animBg="1"/>
      <p:bldP spid="10" grpId="1" animBg="1"/>
      <p:bldP spid="10" grpId="2" animBg="1"/>
      <p:bldP spid="8" grpId="1" animBg="1"/>
      <p:bldP spid="8" grpId="2" animBg="1"/>
      <p:bldP spid="9" grpId="1" animBg="1"/>
      <p:bldP spid="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4DA06AD-82E0-3247-5851-9533D8ABB571}"/>
              </a:ext>
            </a:extLst>
          </p:cNvPr>
          <p:cNvPicPr>
            <a:picLocks noChangeAspect="1"/>
          </p:cNvPicPr>
          <p:nvPr/>
        </p:nvPicPr>
        <p:blipFill>
          <a:blip r:embed="rId2" cstate="screen">
            <a:extLst>
              <a:ext uri="{28A0092B-C50C-407E-A947-70E740481C1C}">
                <a14:useLocalDpi xmlns:a14="http://schemas.microsoft.com/office/drawing/2010/main"/>
              </a:ext>
            </a:extLst>
          </a:blip>
          <a:srcRect t="5509" b="5509"/>
          <a:stretch/>
        </p:blipFill>
        <p:spPr>
          <a:xfrm>
            <a:off x="1409646" y="1429139"/>
            <a:ext cx="2446108" cy="1632438"/>
          </a:xfrm>
          <a:prstGeom prst="rect">
            <a:avLst/>
          </a:prstGeom>
          <a:ln w="31750">
            <a:solidFill>
              <a:srgbClr val="E98E36"/>
            </a:solidFill>
          </a:ln>
        </p:spPr>
      </p:pic>
      <p:pic>
        <p:nvPicPr>
          <p:cNvPr id="5" name="Picture 4">
            <a:extLst>
              <a:ext uri="{FF2B5EF4-FFF2-40B4-BE49-F238E27FC236}">
                <a16:creationId xmlns:a16="http://schemas.microsoft.com/office/drawing/2014/main" id="{2C45671C-8C58-66BD-9FE1-8C67DFE6BF56}"/>
              </a:ext>
            </a:extLst>
          </p:cNvPr>
          <p:cNvPicPr>
            <a:picLocks noChangeAspect="1"/>
          </p:cNvPicPr>
          <p:nvPr/>
        </p:nvPicPr>
        <p:blipFill>
          <a:blip r:embed="rId3" cstate="screen">
            <a:extLst>
              <a:ext uri="{28A0092B-C50C-407E-A947-70E740481C1C}">
                <a14:useLocalDpi xmlns:a14="http://schemas.microsoft.com/office/drawing/2010/main"/>
              </a:ext>
            </a:extLst>
          </a:blip>
          <a:srcRect l="6510" r="6510"/>
          <a:stretch/>
        </p:blipFill>
        <p:spPr>
          <a:xfrm>
            <a:off x="5288246" y="1429139"/>
            <a:ext cx="2446108" cy="1632438"/>
          </a:xfrm>
          <a:prstGeom prst="rect">
            <a:avLst/>
          </a:prstGeom>
          <a:ln w="31750">
            <a:solidFill>
              <a:srgbClr val="E98E36"/>
            </a:solidFill>
          </a:ln>
        </p:spPr>
      </p:pic>
      <p:pic>
        <p:nvPicPr>
          <p:cNvPr id="6" name="Picture 5">
            <a:extLst>
              <a:ext uri="{FF2B5EF4-FFF2-40B4-BE49-F238E27FC236}">
                <a16:creationId xmlns:a16="http://schemas.microsoft.com/office/drawing/2014/main" id="{B13DE980-659B-B018-F0EA-38A8C5741E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1472" t="17619" r="11472" b="5325"/>
          <a:stretch/>
        </p:blipFill>
        <p:spPr>
          <a:xfrm>
            <a:off x="1409646" y="3225139"/>
            <a:ext cx="2446108" cy="1630101"/>
          </a:xfrm>
          <a:prstGeom prst="rect">
            <a:avLst/>
          </a:prstGeom>
          <a:ln w="31750">
            <a:solidFill>
              <a:srgbClr val="E98E36"/>
            </a:solidFill>
          </a:ln>
        </p:spPr>
      </p:pic>
      <p:pic>
        <p:nvPicPr>
          <p:cNvPr id="7" name="Picture 6">
            <a:extLst>
              <a:ext uri="{FF2B5EF4-FFF2-40B4-BE49-F238E27FC236}">
                <a16:creationId xmlns:a16="http://schemas.microsoft.com/office/drawing/2014/main" id="{C56274F7-01E4-FCC1-B549-6238F1167B3B}"/>
              </a:ext>
            </a:extLst>
          </p:cNvPr>
          <p:cNvPicPr>
            <a:picLocks noChangeAspect="1"/>
          </p:cNvPicPr>
          <p:nvPr/>
        </p:nvPicPr>
        <p:blipFill>
          <a:blip r:embed="rId5" cstate="screen">
            <a:extLst>
              <a:ext uri="{28A0092B-C50C-407E-A947-70E740481C1C}">
                <a14:useLocalDpi xmlns:a14="http://schemas.microsoft.com/office/drawing/2010/main"/>
              </a:ext>
            </a:extLst>
          </a:blip>
          <a:srcRect l="4982" r="4982"/>
          <a:stretch/>
        </p:blipFill>
        <p:spPr>
          <a:xfrm>
            <a:off x="5288246" y="3225139"/>
            <a:ext cx="2446108" cy="1630101"/>
          </a:xfrm>
          <a:prstGeom prst="rect">
            <a:avLst/>
          </a:prstGeom>
          <a:ln w="31750">
            <a:solidFill>
              <a:srgbClr val="E98E36"/>
            </a:solidFill>
          </a:ln>
        </p:spPr>
      </p:pic>
      <p:sp>
        <p:nvSpPr>
          <p:cNvPr id="16" name="Title 4">
            <a:extLst>
              <a:ext uri="{FF2B5EF4-FFF2-40B4-BE49-F238E27FC236}">
                <a16:creationId xmlns:a16="http://schemas.microsoft.com/office/drawing/2014/main" id="{396CF9A7-8DE0-6CF1-403D-7AB52A0FE527}"/>
              </a:ext>
            </a:extLst>
          </p:cNvPr>
          <p:cNvSpPr txBox="1">
            <a:spLocks/>
          </p:cNvSpPr>
          <p:nvPr/>
        </p:nvSpPr>
        <p:spPr>
          <a:xfrm>
            <a:off x="5609491" y="5696394"/>
            <a:ext cx="2787161"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b="0" dirty="0">
                <a:solidFill>
                  <a:schemeClr val="tx2">
                    <a:lumMod val="75000"/>
                  </a:schemeClr>
                </a:solidFill>
              </a:rPr>
              <a:t> when I am tired.</a:t>
            </a:r>
          </a:p>
        </p:txBody>
      </p:sp>
      <p:sp>
        <p:nvSpPr>
          <p:cNvPr id="15" name="Title 3">
            <a:extLst>
              <a:ext uri="{FF2B5EF4-FFF2-40B4-BE49-F238E27FC236}">
                <a16:creationId xmlns:a16="http://schemas.microsoft.com/office/drawing/2014/main" id="{E4AF2B6C-2FE9-8315-ADBB-27191BCE2E9B}"/>
              </a:ext>
            </a:extLst>
          </p:cNvPr>
          <p:cNvSpPr txBox="1">
            <a:spLocks/>
          </p:cNvSpPr>
          <p:nvPr/>
        </p:nvSpPr>
        <p:spPr>
          <a:xfrm>
            <a:off x="747346" y="5696394"/>
            <a:ext cx="4219136"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b="0" dirty="0">
                <a:solidFill>
                  <a:schemeClr val="tx2">
                    <a:lumMod val="75000"/>
                  </a:schemeClr>
                </a:solidFill>
              </a:rPr>
              <a:t> on my </a:t>
            </a:r>
            <a:r>
              <a:rPr lang="en-ZA" sz="1900" b="0" dirty="0" err="1">
                <a:solidFill>
                  <a:schemeClr val="tx2">
                    <a:lumMod val="75000"/>
                  </a:schemeClr>
                </a:solidFill>
              </a:rPr>
              <a:t>Playstation</a:t>
            </a:r>
            <a:r>
              <a:rPr lang="en-ZA" sz="1900" b="0" dirty="0">
                <a:solidFill>
                  <a:schemeClr val="tx2">
                    <a:lumMod val="75000"/>
                  </a:schemeClr>
                </a:solidFill>
              </a:rPr>
              <a:t>.</a:t>
            </a:r>
          </a:p>
        </p:txBody>
      </p:sp>
      <p:sp>
        <p:nvSpPr>
          <p:cNvPr id="17" name="Title 2">
            <a:extLst>
              <a:ext uri="{FF2B5EF4-FFF2-40B4-BE49-F238E27FC236}">
                <a16:creationId xmlns:a16="http://schemas.microsoft.com/office/drawing/2014/main" id="{35FD7CC2-D9EF-C5CA-A044-EF7ED1AA71F4}"/>
              </a:ext>
            </a:extLst>
          </p:cNvPr>
          <p:cNvSpPr txBox="1">
            <a:spLocks/>
          </p:cNvSpPr>
          <p:nvPr/>
        </p:nvSpPr>
        <p:spPr>
          <a:xfrm>
            <a:off x="4429636" y="5097935"/>
            <a:ext cx="3967017"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b="0" dirty="0">
                <a:solidFill>
                  <a:schemeClr val="tx2">
                    <a:lumMod val="75000"/>
                  </a:schemeClr>
                </a:solidFill>
              </a:rPr>
              <a:t> because I love dramas.</a:t>
            </a:r>
          </a:p>
        </p:txBody>
      </p:sp>
      <p:sp>
        <p:nvSpPr>
          <p:cNvPr id="14" name="Title 1">
            <a:extLst>
              <a:ext uri="{FF2B5EF4-FFF2-40B4-BE49-F238E27FC236}">
                <a16:creationId xmlns:a16="http://schemas.microsoft.com/office/drawing/2014/main" id="{5AB82C19-4673-072F-849A-C85B3BB3030C}"/>
              </a:ext>
            </a:extLst>
          </p:cNvPr>
          <p:cNvSpPr txBox="1">
            <a:spLocks/>
          </p:cNvSpPr>
          <p:nvPr/>
        </p:nvSpPr>
        <p:spPr>
          <a:xfrm>
            <a:off x="747345" y="5097935"/>
            <a:ext cx="3226777" cy="468428"/>
          </a:xfrm>
          <a:prstGeom prst="rect">
            <a:avLst/>
          </a:prstGeom>
          <a:solidFill>
            <a:srgbClr val="FFFFFF"/>
          </a:solidFill>
          <a:ln w="31750">
            <a:solidFill>
              <a:srgbClr val="82CA9C"/>
            </a:solidFill>
          </a:ln>
        </p:spPr>
        <p:txBody>
          <a:bodyPr vert="horz" lIns="0" tIns="252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US" sz="2400" u="sng" dirty="0">
                <a:solidFill>
                  <a:srgbClr val="E98E36"/>
                </a:solidFill>
              </a:rPr>
              <a:t>             </a:t>
            </a:r>
            <a:r>
              <a:rPr lang="en-ZA" sz="1900" b="0" dirty="0">
                <a:solidFill>
                  <a:schemeClr val="tx2">
                    <a:lumMod val="75000"/>
                  </a:schemeClr>
                </a:solidFill>
              </a:rPr>
              <a:t> to free my mind.</a:t>
            </a:r>
          </a:p>
        </p:txBody>
      </p:sp>
      <p:sp>
        <p:nvSpPr>
          <p:cNvPr id="24" name="Title Answer 1">
            <a:extLst>
              <a:ext uri="{FF2B5EF4-FFF2-40B4-BE49-F238E27FC236}">
                <a16:creationId xmlns:a16="http://schemas.microsoft.com/office/drawing/2014/main" id="{4524EAB8-82EF-4AF0-64D0-5C293F181E0A}"/>
              </a:ext>
            </a:extLst>
          </p:cNvPr>
          <p:cNvSpPr txBox="1">
            <a:spLocks/>
          </p:cNvSpPr>
          <p:nvPr/>
        </p:nvSpPr>
        <p:spPr>
          <a:xfrm>
            <a:off x="747346" y="5097935"/>
            <a:ext cx="3226777"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go hiking </a:t>
            </a:r>
            <a:r>
              <a:rPr lang="en-ZA" sz="1900" b="0" dirty="0">
                <a:solidFill>
                  <a:schemeClr val="tx2">
                    <a:lumMod val="75000"/>
                  </a:schemeClr>
                </a:solidFill>
              </a:rPr>
              <a:t>to free my mind.</a:t>
            </a:r>
            <a:endParaRPr lang="en-GB" sz="1900" b="0" dirty="0">
              <a:solidFill>
                <a:schemeClr val="tx2">
                  <a:lumMod val="75000"/>
                </a:schemeClr>
              </a:solidFill>
            </a:endParaRPr>
          </a:p>
        </p:txBody>
      </p:sp>
      <p:sp>
        <p:nvSpPr>
          <p:cNvPr id="10" name="Title Answer 2">
            <a:extLst>
              <a:ext uri="{FF2B5EF4-FFF2-40B4-BE49-F238E27FC236}">
                <a16:creationId xmlns:a16="http://schemas.microsoft.com/office/drawing/2014/main" id="{968E8EC7-79C8-8597-ABC3-31DDDF8E15E6}"/>
              </a:ext>
            </a:extLst>
          </p:cNvPr>
          <p:cNvSpPr txBox="1">
            <a:spLocks/>
          </p:cNvSpPr>
          <p:nvPr/>
        </p:nvSpPr>
        <p:spPr>
          <a:xfrm>
            <a:off x="4429636" y="5097935"/>
            <a:ext cx="3967018"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watch TV </a:t>
            </a:r>
            <a:r>
              <a:rPr lang="en-ZA" sz="1900" b="0" dirty="0">
                <a:solidFill>
                  <a:schemeClr val="tx2">
                    <a:lumMod val="75000"/>
                  </a:schemeClr>
                </a:solidFill>
              </a:rPr>
              <a:t>because I love dramas.</a:t>
            </a:r>
            <a:endParaRPr lang="en-GB" sz="1900" b="0" dirty="0">
              <a:solidFill>
                <a:schemeClr val="tx2">
                  <a:lumMod val="75000"/>
                </a:schemeClr>
              </a:solidFill>
            </a:endParaRPr>
          </a:p>
        </p:txBody>
      </p:sp>
      <p:sp>
        <p:nvSpPr>
          <p:cNvPr id="8" name="Title Answer 3">
            <a:extLst>
              <a:ext uri="{FF2B5EF4-FFF2-40B4-BE49-F238E27FC236}">
                <a16:creationId xmlns:a16="http://schemas.microsoft.com/office/drawing/2014/main" id="{40C5310C-90CB-24CF-87B3-4FEFAD421559}"/>
              </a:ext>
            </a:extLst>
          </p:cNvPr>
          <p:cNvSpPr txBox="1">
            <a:spLocks/>
          </p:cNvSpPr>
          <p:nvPr/>
        </p:nvSpPr>
        <p:spPr>
          <a:xfrm>
            <a:off x="747347" y="5696394"/>
            <a:ext cx="4219136"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850" b="0" dirty="0">
                <a:solidFill>
                  <a:schemeClr val="tx2">
                    <a:lumMod val="75000"/>
                  </a:schemeClr>
                </a:solidFill>
              </a:rPr>
              <a:t>I </a:t>
            </a:r>
            <a:r>
              <a:rPr lang="en-ZA" sz="1850" dirty="0">
                <a:solidFill>
                  <a:srgbClr val="E98E36"/>
                </a:solidFill>
              </a:rPr>
              <a:t>play video games </a:t>
            </a:r>
            <a:r>
              <a:rPr lang="en-ZA" sz="1850" b="0" dirty="0">
                <a:solidFill>
                  <a:schemeClr val="tx2">
                    <a:lumMod val="75000"/>
                  </a:schemeClr>
                </a:solidFill>
              </a:rPr>
              <a:t>on my </a:t>
            </a:r>
            <a:r>
              <a:rPr lang="en-ZA" sz="1850" b="0" dirty="0" err="1">
                <a:solidFill>
                  <a:schemeClr val="tx2">
                    <a:lumMod val="75000"/>
                  </a:schemeClr>
                </a:solidFill>
              </a:rPr>
              <a:t>Playstation</a:t>
            </a:r>
            <a:r>
              <a:rPr lang="en-ZA" sz="1850" b="0" dirty="0">
                <a:solidFill>
                  <a:schemeClr val="tx2">
                    <a:lumMod val="75000"/>
                  </a:schemeClr>
                </a:solidFill>
              </a:rPr>
              <a:t>.</a:t>
            </a:r>
            <a:endParaRPr lang="en-GB" sz="1850" b="0" dirty="0">
              <a:solidFill>
                <a:schemeClr val="tx2">
                  <a:lumMod val="75000"/>
                </a:schemeClr>
              </a:solidFill>
            </a:endParaRPr>
          </a:p>
        </p:txBody>
      </p:sp>
      <p:sp>
        <p:nvSpPr>
          <p:cNvPr id="9" name="Title Answer 4">
            <a:extLst>
              <a:ext uri="{FF2B5EF4-FFF2-40B4-BE49-F238E27FC236}">
                <a16:creationId xmlns:a16="http://schemas.microsoft.com/office/drawing/2014/main" id="{B66DD757-C423-4472-0CA3-7A42A455C74D}"/>
              </a:ext>
            </a:extLst>
          </p:cNvPr>
          <p:cNvSpPr txBox="1">
            <a:spLocks/>
          </p:cNvSpPr>
          <p:nvPr/>
        </p:nvSpPr>
        <p:spPr>
          <a:xfrm>
            <a:off x="5609492" y="5696394"/>
            <a:ext cx="2787162" cy="468428"/>
          </a:xfrm>
          <a:prstGeom prst="rect">
            <a:avLst/>
          </a:prstGeom>
          <a:solidFill>
            <a:srgbClr val="FFFFFF"/>
          </a:solidFill>
          <a:ln w="31750">
            <a:solidFill>
              <a:srgbClr val="82CA9C"/>
            </a:solidFill>
          </a:ln>
        </p:spPr>
        <p:txBody>
          <a:bodyPr vert="horz" lIns="0" tIns="288000" rIns="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r>
              <a:rPr lang="en-ZA" sz="1900" b="0" dirty="0">
                <a:solidFill>
                  <a:schemeClr val="tx2">
                    <a:lumMod val="75000"/>
                  </a:schemeClr>
                </a:solidFill>
              </a:rPr>
              <a:t>I </a:t>
            </a:r>
            <a:r>
              <a:rPr lang="en-ZA" sz="1900" dirty="0">
                <a:solidFill>
                  <a:srgbClr val="E98E36"/>
                </a:solidFill>
              </a:rPr>
              <a:t>sleep</a:t>
            </a:r>
            <a:r>
              <a:rPr lang="en-ZA" sz="1900" b="0" dirty="0">
                <a:solidFill>
                  <a:schemeClr val="tx2">
                    <a:lumMod val="75000"/>
                  </a:schemeClr>
                </a:solidFill>
              </a:rPr>
              <a:t> when I am tired.</a:t>
            </a:r>
            <a:endParaRPr lang="en-GB" sz="1900" b="0" dirty="0">
              <a:solidFill>
                <a:schemeClr val="tx2">
                  <a:lumMod val="75000"/>
                </a:schemeClr>
              </a:solidFill>
            </a:endParaRPr>
          </a:p>
        </p:txBody>
      </p:sp>
      <p:sp>
        <p:nvSpPr>
          <p:cNvPr id="20" name="Title">
            <a:extLst>
              <a:ext uri="{FF2B5EF4-FFF2-40B4-BE49-F238E27FC236}">
                <a16:creationId xmlns:a16="http://schemas.microsoft.com/office/drawing/2014/main" id="{03ACA2E7-816D-D4C7-D6B8-0090FA4F97C9}"/>
              </a:ext>
            </a:extLst>
          </p:cNvPr>
          <p:cNvSpPr>
            <a:spLocks noGrp="1"/>
          </p:cNvSpPr>
          <p:nvPr>
            <p:ph type="title"/>
          </p:nvPr>
        </p:nvSpPr>
        <p:spPr>
          <a:xfrm>
            <a:off x="553918" y="598395"/>
            <a:ext cx="3293043" cy="667182"/>
          </a:xfrm>
        </p:spPr>
        <p:txBody>
          <a:bodyPr/>
          <a:lstStyle/>
          <a:p>
            <a:r>
              <a:rPr lang="en-US" sz="4100" dirty="0">
                <a:solidFill>
                  <a:srgbClr val="82CA9C"/>
                </a:solidFill>
              </a:rPr>
              <a:t>Vocabulary</a:t>
            </a:r>
            <a:endParaRPr lang="en-GB" sz="4100" dirty="0">
              <a:solidFill>
                <a:srgbClr val="82CA9C"/>
              </a:solidFill>
            </a:endParaRPr>
          </a:p>
        </p:txBody>
      </p:sp>
      <p:sp>
        <p:nvSpPr>
          <p:cNvPr id="21" name="Title">
            <a:extLst>
              <a:ext uri="{FF2B5EF4-FFF2-40B4-BE49-F238E27FC236}">
                <a16:creationId xmlns:a16="http://schemas.microsoft.com/office/drawing/2014/main" id="{0F4131C7-FA15-4F39-5756-5BD938A0DF0C}"/>
              </a:ext>
            </a:extLst>
          </p:cNvPr>
          <p:cNvSpPr txBox="1">
            <a:spLocks/>
          </p:cNvSpPr>
          <p:nvPr/>
        </p:nvSpPr>
        <p:spPr>
          <a:xfrm>
            <a:off x="3587263" y="545616"/>
            <a:ext cx="5065768" cy="753492"/>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05000"/>
              </a:lnSpc>
            </a:pPr>
            <a:r>
              <a:rPr lang="en-ZA" sz="1480" b="0" i="0" u="none" strike="noStrike" dirty="0">
                <a:solidFill>
                  <a:srgbClr val="000000"/>
                </a:solidFill>
                <a:effectLst/>
              </a:rPr>
              <a:t>Read the sentences below and add the missing word. Then match them to the correct photos.</a:t>
            </a:r>
            <a:br>
              <a:rPr lang="en-ZA" sz="1480" b="0" i="0" u="none" strike="noStrike" dirty="0">
                <a:solidFill>
                  <a:srgbClr val="000000"/>
                </a:solidFill>
                <a:effectLst/>
              </a:rPr>
            </a:br>
            <a:r>
              <a:rPr lang="en-ZA" sz="1480" i="0" u="none" strike="noStrike" dirty="0">
                <a:solidFill>
                  <a:srgbClr val="82CA9C"/>
                </a:solidFill>
                <a:effectLst/>
              </a:rPr>
              <a:t>(Click to reveal)</a:t>
            </a:r>
            <a:endParaRPr lang="en-GB" sz="1480" dirty="0">
              <a:solidFill>
                <a:srgbClr val="82CA9C"/>
              </a:solidFill>
            </a:endParaRPr>
          </a:p>
        </p:txBody>
      </p:sp>
    </p:spTree>
    <p:extLst>
      <p:ext uri="{BB962C8B-B14F-4D97-AF65-F5344CB8AC3E}">
        <p14:creationId xmlns:p14="http://schemas.microsoft.com/office/powerpoint/2010/main" val="315386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8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par>
                          <p:cTn id="35" fill="hold">
                            <p:stCondLst>
                              <p:cond delay="0"/>
                            </p:stCondLst>
                            <p:childTnLst>
                              <p:par>
                                <p:cTn id="36" presetID="42" presetClass="path" presetSubtype="0" accel="50000" decel="50000" fill="hold" grpId="1" nodeType="afterEffect">
                                  <p:stCondLst>
                                    <p:cond delay="0"/>
                                  </p:stCondLst>
                                  <p:childTnLst>
                                    <p:animMotion origin="layout" path="M 2.77778E-7 -4.81481E-6 L 0.45104 -0.09652 " pathEditMode="relative" rAng="0" ptsTypes="AA">
                                      <p:cBhvr>
                                        <p:cTn id="37" dur="1500" fill="hold"/>
                                        <p:tgtEl>
                                          <p:spTgt spid="24"/>
                                        </p:tgtEl>
                                        <p:attrNameLst>
                                          <p:attrName>ppt_x</p:attrName>
                                          <p:attrName>ppt_y</p:attrName>
                                        </p:attrNameLst>
                                      </p:cBhvr>
                                      <p:rCtr x="22552" y="-4838"/>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par>
                          <p:cTn id="44" fill="hold">
                            <p:stCondLst>
                              <p:cond delay="0"/>
                            </p:stCondLst>
                            <p:childTnLst>
                              <p:par>
                                <p:cTn id="45" presetID="42" presetClass="path" presetSubtype="0" accel="50000" decel="50000" fill="hold" grpId="1" nodeType="afterEffect">
                                  <p:stCondLst>
                                    <p:cond delay="0"/>
                                  </p:stCondLst>
                                  <p:childTnLst>
                                    <p:animMotion origin="layout" path="M 4.72222E-6 -4.81481E-6 L 0.01024 -0.3581 " pathEditMode="relative" rAng="0" ptsTypes="AA">
                                      <p:cBhvr>
                                        <p:cTn id="46" dur="1500" fill="hold"/>
                                        <p:tgtEl>
                                          <p:spTgt spid="10"/>
                                        </p:tgtEl>
                                        <p:attrNameLst>
                                          <p:attrName>ppt_x</p:attrName>
                                          <p:attrName>ppt_y</p:attrName>
                                        </p:attrNameLst>
                                      </p:cBhvr>
                                      <p:rCtr x="503" y="-17917"/>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par>
                                <p:cTn id="51" presetID="1" presetClass="exit" presetSubtype="0" fill="hold" grpId="1" nodeType="with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par>
                          <p:cTn id="53" fill="hold">
                            <p:stCondLst>
                              <p:cond delay="0"/>
                            </p:stCondLst>
                            <p:childTnLst>
                              <p:par>
                                <p:cTn id="54" presetID="42" presetClass="path" presetSubtype="0" accel="50000" decel="50000" fill="hold" grpId="1" nodeType="afterEffect">
                                  <p:stCondLst>
                                    <p:cond delay="0"/>
                                  </p:stCondLst>
                                  <p:childTnLst>
                                    <p:animMotion origin="layout" path="M 3.61111E-6 -3.33333E-6 L -0.02379 -0.18379 " pathEditMode="relative" rAng="0" ptsTypes="AA">
                                      <p:cBhvr>
                                        <p:cTn id="55" dur="1500" fill="hold"/>
                                        <p:tgtEl>
                                          <p:spTgt spid="8"/>
                                        </p:tgtEl>
                                        <p:attrNameLst>
                                          <p:attrName>ppt_x</p:attrName>
                                          <p:attrName>ppt_y</p:attrName>
                                        </p:attrNameLst>
                                      </p:cBhvr>
                                      <p:rCtr x="-1198" y="-9190"/>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par>
                                <p:cTn id="60" presetID="1" presetClass="exit" presetSubtype="0" fill="hold" grpId="1" nodeType="withEffect">
                                  <p:stCondLst>
                                    <p:cond delay="0"/>
                                  </p:stCondLst>
                                  <p:childTnLst>
                                    <p:set>
                                      <p:cBhvr>
                                        <p:cTn id="61" dur="1" fill="hold">
                                          <p:stCondLst>
                                            <p:cond delay="0"/>
                                          </p:stCondLst>
                                        </p:cTn>
                                        <p:tgtEl>
                                          <p:spTgt spid="16"/>
                                        </p:tgtEl>
                                        <p:attrNameLst>
                                          <p:attrName>style.visibility</p:attrName>
                                        </p:attrNameLst>
                                      </p:cBhvr>
                                      <p:to>
                                        <p:strVal val="hidden"/>
                                      </p:to>
                                    </p:set>
                                  </p:childTnLst>
                                </p:cTn>
                              </p:par>
                            </p:childTnLst>
                          </p:cTn>
                        </p:par>
                        <p:par>
                          <p:cTn id="62" fill="hold">
                            <p:stCondLst>
                              <p:cond delay="0"/>
                            </p:stCondLst>
                            <p:childTnLst>
                              <p:par>
                                <p:cTn id="63" presetID="42" presetClass="path" presetSubtype="0" accel="50000" decel="50000" fill="hold" grpId="1" nodeType="afterEffect">
                                  <p:stCondLst>
                                    <p:cond delay="0"/>
                                  </p:stCondLst>
                                  <p:childTnLst>
                                    <p:animMotion origin="layout" path="M 1.38889E-6 -3.33333E-6 L -0.4783 -0.44537 " pathEditMode="relative" rAng="0" ptsTypes="AA">
                                      <p:cBhvr>
                                        <p:cTn id="64" dur="1500" fill="hold"/>
                                        <p:tgtEl>
                                          <p:spTgt spid="9"/>
                                        </p:tgtEl>
                                        <p:attrNameLst>
                                          <p:attrName>ppt_x</p:attrName>
                                          <p:attrName>ppt_y</p:attrName>
                                        </p:attrNameLst>
                                      </p:cBhvr>
                                      <p:rCtr x="-23924" y="-2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5" grpId="0" animBg="1"/>
      <p:bldP spid="15" grpId="1" animBg="1"/>
      <p:bldP spid="17" grpId="0" animBg="1"/>
      <p:bldP spid="17" grpId="1" animBg="1"/>
      <p:bldP spid="14" grpId="0" animBg="1"/>
      <p:bldP spid="14" grpId="1" animBg="1"/>
      <p:bldP spid="24" grpId="0" animBg="1"/>
      <p:bldP spid="24" grpId="1" animBg="1"/>
      <p:bldP spid="10" grpId="0" animBg="1"/>
      <p:bldP spid="10"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1520334" y="636931"/>
            <a:ext cx="6093804" cy="994306"/>
          </a:xfrm>
        </p:spPr>
        <p:txBody>
          <a:bodyPr/>
          <a:lstStyle/>
          <a:p>
            <a:pPr algn="ctr">
              <a:lnSpc>
                <a:spcPct val="110000"/>
              </a:lnSpc>
            </a:pPr>
            <a:r>
              <a:rPr lang="en-ZA" sz="2700" dirty="0">
                <a:solidFill>
                  <a:srgbClr val="E98E36"/>
                </a:solidFill>
              </a:rPr>
              <a:t>Tom and Sarah are talking about what they did last weekend.</a:t>
            </a:r>
            <a:endParaRPr lang="en-GB" sz="2700" dirty="0">
              <a:solidFill>
                <a:srgbClr val="E98E36"/>
              </a:solidFill>
            </a:endParaRPr>
          </a:p>
        </p:txBody>
      </p:sp>
      <p:pic>
        <p:nvPicPr>
          <p:cNvPr id="29" name="Picture 28">
            <a:extLst>
              <a:ext uri="{FF2B5EF4-FFF2-40B4-BE49-F238E27FC236}">
                <a16:creationId xmlns:a16="http://schemas.microsoft.com/office/drawing/2014/main" id="{24DA06AD-82E0-3247-5851-9533D8ABB57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9948" y="1870233"/>
            <a:ext cx="5214576" cy="3475026"/>
          </a:xfrm>
          <a:prstGeom prst="rect">
            <a:avLst/>
          </a:prstGeom>
          <a:ln w="31750">
            <a:solidFill>
              <a:srgbClr val="82CA9C"/>
            </a:solidFill>
          </a:ln>
        </p:spPr>
      </p:pic>
      <p:sp>
        <p:nvSpPr>
          <p:cNvPr id="4" name="Title">
            <a:extLst>
              <a:ext uri="{FF2B5EF4-FFF2-40B4-BE49-F238E27FC236}">
                <a16:creationId xmlns:a16="http://schemas.microsoft.com/office/drawing/2014/main" id="{9409734E-15E7-8C8B-B1AA-27C9525271BB}"/>
              </a:ext>
            </a:extLst>
          </p:cNvPr>
          <p:cNvSpPr txBox="1">
            <a:spLocks/>
          </p:cNvSpPr>
          <p:nvPr/>
        </p:nvSpPr>
        <p:spPr>
          <a:xfrm>
            <a:off x="1309318" y="5365332"/>
            <a:ext cx="6515836"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10000"/>
              </a:lnSpc>
            </a:pPr>
            <a:r>
              <a:rPr lang="en-ZA" sz="2400" b="0" dirty="0">
                <a:solidFill>
                  <a:schemeClr val="tx1"/>
                </a:solidFill>
              </a:rPr>
              <a:t>What do you think they did?</a:t>
            </a:r>
            <a:endParaRPr lang="en-GB" sz="2400" b="0" dirty="0">
              <a:solidFill>
                <a:schemeClr val="tx1"/>
              </a:solidFill>
            </a:endParaRPr>
          </a:p>
        </p:txBody>
      </p:sp>
    </p:spTree>
    <p:extLst>
      <p:ext uri="{BB962C8B-B14F-4D97-AF65-F5344CB8AC3E}">
        <p14:creationId xmlns:p14="http://schemas.microsoft.com/office/powerpoint/2010/main" val="259370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4DA06AD-82E0-3247-5851-9533D8ABB5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212"/>
          <a:stretch/>
        </p:blipFill>
        <p:spPr>
          <a:xfrm>
            <a:off x="682963" y="4202725"/>
            <a:ext cx="3694213" cy="2013481"/>
          </a:xfrm>
          <a:prstGeom prst="rect">
            <a:avLst/>
          </a:prstGeom>
          <a:ln w="31750">
            <a:solidFill>
              <a:srgbClr val="82CA9C"/>
            </a:solidFill>
          </a:ln>
        </p:spPr>
      </p:pic>
      <p:sp>
        <p:nvSpPr>
          <p:cNvPr id="5" name="Title">
            <a:extLst>
              <a:ext uri="{FF2B5EF4-FFF2-40B4-BE49-F238E27FC236}">
                <a16:creationId xmlns:a16="http://schemas.microsoft.com/office/drawing/2014/main" id="{CF7633A2-BCB8-0380-143A-7636EED881A2}"/>
              </a:ext>
            </a:extLst>
          </p:cNvPr>
          <p:cNvSpPr txBox="1">
            <a:spLocks/>
          </p:cNvSpPr>
          <p:nvPr/>
        </p:nvSpPr>
        <p:spPr>
          <a:xfrm>
            <a:off x="666821" y="568413"/>
            <a:ext cx="3736731" cy="846781"/>
          </a:xfrm>
          <a:prstGeom prst="wedgeRoundRectCallout">
            <a:avLst>
              <a:gd name="adj1" fmla="val -35343"/>
              <a:gd name="adj2" fmla="val 73462"/>
              <a:gd name="adj3" fmla="val 16667"/>
            </a:avLst>
          </a:prstGeom>
          <a:noFill/>
          <a:ln w="31750">
            <a:solidFill>
              <a:srgbClr val="E98E36"/>
            </a:solidFill>
          </a:ln>
        </p:spPr>
        <p:txBody>
          <a:bodyPr vert="horz" lIns="252000" tIns="252000" rIns="252000" bIns="288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Hey Sarah, nice to see you! What did you do last weekend?</a:t>
            </a:r>
          </a:p>
        </p:txBody>
      </p:sp>
      <p:sp>
        <p:nvSpPr>
          <p:cNvPr id="6" name="Title">
            <a:extLst>
              <a:ext uri="{FF2B5EF4-FFF2-40B4-BE49-F238E27FC236}">
                <a16:creationId xmlns:a16="http://schemas.microsoft.com/office/drawing/2014/main" id="{AE2F6C07-8E4B-9E9D-7F47-131176602CD0}"/>
              </a:ext>
            </a:extLst>
          </p:cNvPr>
          <p:cNvSpPr txBox="1">
            <a:spLocks/>
          </p:cNvSpPr>
          <p:nvPr/>
        </p:nvSpPr>
        <p:spPr>
          <a:xfrm>
            <a:off x="4069281" y="1517825"/>
            <a:ext cx="4391756" cy="1099898"/>
          </a:xfrm>
          <a:prstGeom prst="wedgeRoundRectCallout">
            <a:avLst>
              <a:gd name="adj1" fmla="val 34017"/>
              <a:gd name="adj2" fmla="val 73462"/>
              <a:gd name="adj3" fmla="val 16667"/>
            </a:avLst>
          </a:prstGeom>
          <a:solidFill>
            <a:schemeClr val="bg1"/>
          </a:solidFill>
          <a:ln w="31750">
            <a:solidFill>
              <a:srgbClr val="82CA9C"/>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Hey Tom! I was so tired, so I stayed at home last weekend! I slept a lot and played video games. How about you?</a:t>
            </a:r>
          </a:p>
        </p:txBody>
      </p:sp>
      <p:sp>
        <p:nvSpPr>
          <p:cNvPr id="7" name="Title">
            <a:extLst>
              <a:ext uri="{FF2B5EF4-FFF2-40B4-BE49-F238E27FC236}">
                <a16:creationId xmlns:a16="http://schemas.microsoft.com/office/drawing/2014/main" id="{0FDFB62E-0D16-DE00-CF68-9F17F7BBCA90}"/>
              </a:ext>
            </a:extLst>
          </p:cNvPr>
          <p:cNvSpPr txBox="1">
            <a:spLocks/>
          </p:cNvSpPr>
          <p:nvPr/>
        </p:nvSpPr>
        <p:spPr>
          <a:xfrm>
            <a:off x="666821" y="2720355"/>
            <a:ext cx="5020408" cy="1099898"/>
          </a:xfrm>
          <a:prstGeom prst="wedgeRoundRectCallout">
            <a:avLst>
              <a:gd name="adj1" fmla="val -35343"/>
              <a:gd name="adj2" fmla="val 73462"/>
              <a:gd name="adj3" fmla="val 16667"/>
            </a:avLst>
          </a:prstGeom>
          <a:solidFill>
            <a:schemeClr val="bg1"/>
          </a:solidFill>
          <a:ln w="31750">
            <a:solidFill>
              <a:srgbClr val="E98E36"/>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I had so much energy, so I didn’t stay at home! I went hiking on Saturday and on Sunday I went to the cinema. I also studied.</a:t>
            </a:r>
          </a:p>
        </p:txBody>
      </p:sp>
      <p:sp>
        <p:nvSpPr>
          <p:cNvPr id="8" name="Title">
            <a:extLst>
              <a:ext uri="{FF2B5EF4-FFF2-40B4-BE49-F238E27FC236}">
                <a16:creationId xmlns:a16="http://schemas.microsoft.com/office/drawing/2014/main" id="{91E2089C-7CB0-3C29-E557-4C34B0C2BCC6}"/>
              </a:ext>
            </a:extLst>
          </p:cNvPr>
          <p:cNvSpPr txBox="1">
            <a:spLocks/>
          </p:cNvSpPr>
          <p:nvPr/>
        </p:nvSpPr>
        <p:spPr>
          <a:xfrm>
            <a:off x="4583629" y="3922884"/>
            <a:ext cx="3877408" cy="846780"/>
          </a:xfrm>
          <a:prstGeom prst="wedgeRoundRectCallout">
            <a:avLst>
              <a:gd name="adj1" fmla="val 34017"/>
              <a:gd name="adj2" fmla="val 73462"/>
              <a:gd name="adj3" fmla="val 16667"/>
            </a:avLst>
          </a:prstGeom>
          <a:solidFill>
            <a:schemeClr val="bg1"/>
          </a:solidFill>
          <a:ln w="31750">
            <a:solidFill>
              <a:srgbClr val="82CA9C"/>
            </a:solidFill>
          </a:ln>
        </p:spPr>
        <p:txBody>
          <a:bodyPr vert="horz" lIns="252000" tIns="252000" rIns="252000" bIns="324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700" b="0" dirty="0"/>
              <a:t>Wow! I read some books, but I didn’t study much this weekend.</a:t>
            </a:r>
          </a:p>
        </p:txBody>
      </p:sp>
    </p:spTree>
    <p:extLst>
      <p:ext uri="{BB962C8B-B14F-4D97-AF65-F5344CB8AC3E}">
        <p14:creationId xmlns:p14="http://schemas.microsoft.com/office/powerpoint/2010/main" val="383899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4DA06AD-82E0-3247-5851-9533D8ABB5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8212"/>
          <a:stretch/>
        </p:blipFill>
        <p:spPr>
          <a:xfrm>
            <a:off x="682963" y="2442450"/>
            <a:ext cx="4342722" cy="2366942"/>
          </a:xfrm>
          <a:prstGeom prst="rect">
            <a:avLst/>
          </a:prstGeom>
          <a:ln w="31750">
            <a:solidFill>
              <a:srgbClr val="82CA9C"/>
            </a:solidFill>
          </a:ln>
        </p:spPr>
      </p:pic>
      <p:sp>
        <p:nvSpPr>
          <p:cNvPr id="6" name="Title">
            <a:extLst>
              <a:ext uri="{FF2B5EF4-FFF2-40B4-BE49-F238E27FC236}">
                <a16:creationId xmlns:a16="http://schemas.microsoft.com/office/drawing/2014/main" id="{AE2F6C07-8E4B-9E9D-7F47-131176602CD0}"/>
              </a:ext>
            </a:extLst>
          </p:cNvPr>
          <p:cNvSpPr txBox="1">
            <a:spLocks/>
          </p:cNvSpPr>
          <p:nvPr/>
        </p:nvSpPr>
        <p:spPr>
          <a:xfrm>
            <a:off x="5647499" y="594711"/>
            <a:ext cx="2019396"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Stayed at home?</a:t>
            </a:r>
          </a:p>
        </p:txBody>
      </p:sp>
      <p:sp>
        <p:nvSpPr>
          <p:cNvPr id="4" name="Title">
            <a:extLst>
              <a:ext uri="{FF2B5EF4-FFF2-40B4-BE49-F238E27FC236}">
                <a16:creationId xmlns:a16="http://schemas.microsoft.com/office/drawing/2014/main" id="{8292E18C-2655-E43F-8787-119BFCA64E4F}"/>
              </a:ext>
            </a:extLst>
          </p:cNvPr>
          <p:cNvSpPr txBox="1">
            <a:spLocks/>
          </p:cNvSpPr>
          <p:nvPr/>
        </p:nvSpPr>
        <p:spPr>
          <a:xfrm>
            <a:off x="7332784" y="986255"/>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Sarah</a:t>
            </a:r>
          </a:p>
        </p:txBody>
      </p:sp>
      <p:sp>
        <p:nvSpPr>
          <p:cNvPr id="25" name="Title">
            <a:extLst>
              <a:ext uri="{FF2B5EF4-FFF2-40B4-BE49-F238E27FC236}">
                <a16:creationId xmlns:a16="http://schemas.microsoft.com/office/drawing/2014/main" id="{12DEE0D8-775D-F0B6-5075-375FA6904515}"/>
              </a:ext>
            </a:extLst>
          </p:cNvPr>
          <p:cNvSpPr txBox="1">
            <a:spLocks/>
          </p:cNvSpPr>
          <p:nvPr/>
        </p:nvSpPr>
        <p:spPr>
          <a:xfrm>
            <a:off x="5372101" y="1412955"/>
            <a:ext cx="2294794"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Didn’t stay at home?</a:t>
            </a:r>
          </a:p>
        </p:txBody>
      </p:sp>
      <p:sp>
        <p:nvSpPr>
          <p:cNvPr id="26" name="Title">
            <a:extLst>
              <a:ext uri="{FF2B5EF4-FFF2-40B4-BE49-F238E27FC236}">
                <a16:creationId xmlns:a16="http://schemas.microsoft.com/office/drawing/2014/main" id="{FDBF0C1E-3372-9BBD-7A40-824661480130}"/>
              </a:ext>
            </a:extLst>
          </p:cNvPr>
          <p:cNvSpPr txBox="1">
            <a:spLocks/>
          </p:cNvSpPr>
          <p:nvPr/>
        </p:nvSpPr>
        <p:spPr>
          <a:xfrm>
            <a:off x="7332784" y="1826678"/>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Tom</a:t>
            </a:r>
          </a:p>
        </p:txBody>
      </p:sp>
      <p:sp>
        <p:nvSpPr>
          <p:cNvPr id="27" name="Title">
            <a:extLst>
              <a:ext uri="{FF2B5EF4-FFF2-40B4-BE49-F238E27FC236}">
                <a16:creationId xmlns:a16="http://schemas.microsoft.com/office/drawing/2014/main" id="{CA4032E5-9B4C-C006-641F-491F29EA6E99}"/>
              </a:ext>
            </a:extLst>
          </p:cNvPr>
          <p:cNvSpPr txBox="1">
            <a:spLocks/>
          </p:cNvSpPr>
          <p:nvPr/>
        </p:nvSpPr>
        <p:spPr>
          <a:xfrm>
            <a:off x="6266081" y="2231199"/>
            <a:ext cx="1400813"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Studied?</a:t>
            </a:r>
          </a:p>
        </p:txBody>
      </p:sp>
      <p:sp>
        <p:nvSpPr>
          <p:cNvPr id="28" name="Title">
            <a:extLst>
              <a:ext uri="{FF2B5EF4-FFF2-40B4-BE49-F238E27FC236}">
                <a16:creationId xmlns:a16="http://schemas.microsoft.com/office/drawing/2014/main" id="{C08B61AE-C42D-AE5C-F9B8-28EE3F65A317}"/>
              </a:ext>
            </a:extLst>
          </p:cNvPr>
          <p:cNvSpPr txBox="1">
            <a:spLocks/>
          </p:cNvSpPr>
          <p:nvPr/>
        </p:nvSpPr>
        <p:spPr>
          <a:xfrm>
            <a:off x="7332784" y="2628640"/>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Tom</a:t>
            </a:r>
          </a:p>
        </p:txBody>
      </p:sp>
      <p:sp>
        <p:nvSpPr>
          <p:cNvPr id="30" name="Title">
            <a:extLst>
              <a:ext uri="{FF2B5EF4-FFF2-40B4-BE49-F238E27FC236}">
                <a16:creationId xmlns:a16="http://schemas.microsoft.com/office/drawing/2014/main" id="{E893F544-16A8-AFFC-5185-F7D4CA8F46D9}"/>
              </a:ext>
            </a:extLst>
          </p:cNvPr>
          <p:cNvSpPr txBox="1">
            <a:spLocks/>
          </p:cNvSpPr>
          <p:nvPr/>
        </p:nvSpPr>
        <p:spPr>
          <a:xfrm>
            <a:off x="5547947" y="3049443"/>
            <a:ext cx="2118948"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Read some books?</a:t>
            </a:r>
          </a:p>
        </p:txBody>
      </p:sp>
      <p:sp>
        <p:nvSpPr>
          <p:cNvPr id="31" name="Title">
            <a:extLst>
              <a:ext uri="{FF2B5EF4-FFF2-40B4-BE49-F238E27FC236}">
                <a16:creationId xmlns:a16="http://schemas.microsoft.com/office/drawing/2014/main" id="{AECA8E64-40E3-E118-F8E4-C43AC9F4AA7D}"/>
              </a:ext>
            </a:extLst>
          </p:cNvPr>
          <p:cNvSpPr txBox="1">
            <a:spLocks/>
          </p:cNvSpPr>
          <p:nvPr/>
        </p:nvSpPr>
        <p:spPr>
          <a:xfrm>
            <a:off x="7332784" y="3442460"/>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Sarah</a:t>
            </a:r>
          </a:p>
        </p:txBody>
      </p:sp>
      <p:sp>
        <p:nvSpPr>
          <p:cNvPr id="32" name="Title">
            <a:extLst>
              <a:ext uri="{FF2B5EF4-FFF2-40B4-BE49-F238E27FC236}">
                <a16:creationId xmlns:a16="http://schemas.microsoft.com/office/drawing/2014/main" id="{4127B073-64AD-1095-A1E4-289A5E34B2BF}"/>
              </a:ext>
            </a:extLst>
          </p:cNvPr>
          <p:cNvSpPr txBox="1">
            <a:spLocks/>
          </p:cNvSpPr>
          <p:nvPr/>
        </p:nvSpPr>
        <p:spPr>
          <a:xfrm>
            <a:off x="6066693" y="3867687"/>
            <a:ext cx="1600202"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Slept a lot?</a:t>
            </a:r>
          </a:p>
        </p:txBody>
      </p:sp>
      <p:sp>
        <p:nvSpPr>
          <p:cNvPr id="33" name="Title">
            <a:extLst>
              <a:ext uri="{FF2B5EF4-FFF2-40B4-BE49-F238E27FC236}">
                <a16:creationId xmlns:a16="http://schemas.microsoft.com/office/drawing/2014/main" id="{68112704-3388-E513-72C2-02C893026AFB}"/>
              </a:ext>
            </a:extLst>
          </p:cNvPr>
          <p:cNvSpPr txBox="1">
            <a:spLocks/>
          </p:cNvSpPr>
          <p:nvPr/>
        </p:nvSpPr>
        <p:spPr>
          <a:xfrm>
            <a:off x="7332784" y="4245964"/>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Sarah</a:t>
            </a:r>
          </a:p>
        </p:txBody>
      </p:sp>
      <p:sp>
        <p:nvSpPr>
          <p:cNvPr id="34" name="Title">
            <a:extLst>
              <a:ext uri="{FF2B5EF4-FFF2-40B4-BE49-F238E27FC236}">
                <a16:creationId xmlns:a16="http://schemas.microsoft.com/office/drawing/2014/main" id="{C8EA812D-4A9B-E4B9-E3B2-20242934CDDC}"/>
              </a:ext>
            </a:extLst>
          </p:cNvPr>
          <p:cNvSpPr txBox="1">
            <a:spLocks/>
          </p:cNvSpPr>
          <p:nvPr/>
        </p:nvSpPr>
        <p:spPr>
          <a:xfrm>
            <a:off x="5372101" y="4685931"/>
            <a:ext cx="2294794"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Played video games?</a:t>
            </a:r>
          </a:p>
        </p:txBody>
      </p:sp>
      <p:sp>
        <p:nvSpPr>
          <p:cNvPr id="35" name="Title">
            <a:extLst>
              <a:ext uri="{FF2B5EF4-FFF2-40B4-BE49-F238E27FC236}">
                <a16:creationId xmlns:a16="http://schemas.microsoft.com/office/drawing/2014/main" id="{D0611D46-1EAC-AF18-B8CB-F51E730EB396}"/>
              </a:ext>
            </a:extLst>
          </p:cNvPr>
          <p:cNvSpPr txBox="1">
            <a:spLocks/>
          </p:cNvSpPr>
          <p:nvPr/>
        </p:nvSpPr>
        <p:spPr>
          <a:xfrm>
            <a:off x="7332784" y="5072669"/>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Sarah</a:t>
            </a:r>
          </a:p>
        </p:txBody>
      </p:sp>
      <p:sp>
        <p:nvSpPr>
          <p:cNvPr id="36" name="Title">
            <a:extLst>
              <a:ext uri="{FF2B5EF4-FFF2-40B4-BE49-F238E27FC236}">
                <a16:creationId xmlns:a16="http://schemas.microsoft.com/office/drawing/2014/main" id="{5A4374F9-A43C-7CC1-7EA5-84C555ECEC87}"/>
              </a:ext>
            </a:extLst>
          </p:cNvPr>
          <p:cNvSpPr txBox="1">
            <a:spLocks/>
          </p:cNvSpPr>
          <p:nvPr/>
        </p:nvSpPr>
        <p:spPr>
          <a:xfrm>
            <a:off x="5372102" y="5504176"/>
            <a:ext cx="2294794" cy="422503"/>
          </a:xfrm>
          <a:prstGeom prst="wedgeRoundRectCallout">
            <a:avLst>
              <a:gd name="adj1" fmla="val 34017"/>
              <a:gd name="adj2" fmla="val 73462"/>
              <a:gd name="adj3" fmla="val 16667"/>
            </a:avLst>
          </a:prstGeom>
          <a:solidFill>
            <a:schemeClr val="bg1"/>
          </a:solidFill>
          <a:ln w="31750">
            <a:solidFill>
              <a:srgbClr val="82CA9C"/>
            </a:solidFill>
          </a:ln>
        </p:spPr>
        <p:txBody>
          <a:bodyPr vert="horz" lIns="0" tIns="0" rIns="0" bIns="36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gn="ctr">
              <a:lnSpc>
                <a:spcPct val="120000"/>
              </a:lnSpc>
              <a:spcBef>
                <a:spcPts val="0"/>
              </a:spcBef>
            </a:pPr>
            <a:r>
              <a:rPr lang="en-ZA" sz="1600" b="0" dirty="0"/>
              <a:t>Went to the cinema?</a:t>
            </a:r>
          </a:p>
        </p:txBody>
      </p:sp>
      <p:sp>
        <p:nvSpPr>
          <p:cNvPr id="37" name="Title">
            <a:extLst>
              <a:ext uri="{FF2B5EF4-FFF2-40B4-BE49-F238E27FC236}">
                <a16:creationId xmlns:a16="http://schemas.microsoft.com/office/drawing/2014/main" id="{D30CCE30-D0ED-B21D-8DF2-3495D1A2A190}"/>
              </a:ext>
            </a:extLst>
          </p:cNvPr>
          <p:cNvSpPr txBox="1">
            <a:spLocks/>
          </p:cNvSpPr>
          <p:nvPr/>
        </p:nvSpPr>
        <p:spPr>
          <a:xfrm>
            <a:off x="7332784" y="5910613"/>
            <a:ext cx="1321684" cy="437624"/>
          </a:xfrm>
          <a:prstGeom prst="rect">
            <a:avLst/>
          </a:prstGeom>
          <a:noFill/>
          <a:ln w="31750">
            <a:noFill/>
          </a:ln>
        </p:spPr>
        <p:txBody>
          <a:bodyPr vert="horz" lIns="252000" tIns="252000" rIns="252000" bIns="324000" rtlCol="0" anchor="ctr" anchorCtr="0">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20000"/>
              </a:lnSpc>
              <a:spcBef>
                <a:spcPts val="0"/>
              </a:spcBef>
            </a:pPr>
            <a:r>
              <a:rPr lang="en-ZA" sz="1950" dirty="0">
                <a:solidFill>
                  <a:srgbClr val="E98E36"/>
                </a:solidFill>
              </a:rPr>
              <a:t>Tom</a:t>
            </a:r>
          </a:p>
        </p:txBody>
      </p:sp>
      <p:sp>
        <p:nvSpPr>
          <p:cNvPr id="45" name="Title">
            <a:extLst>
              <a:ext uri="{FF2B5EF4-FFF2-40B4-BE49-F238E27FC236}">
                <a16:creationId xmlns:a16="http://schemas.microsoft.com/office/drawing/2014/main" id="{D9238B96-CB90-86DE-E511-D4604A18C9F0}"/>
              </a:ext>
            </a:extLst>
          </p:cNvPr>
          <p:cNvSpPr>
            <a:spLocks noGrp="1"/>
          </p:cNvSpPr>
          <p:nvPr>
            <p:ph type="title"/>
          </p:nvPr>
        </p:nvSpPr>
        <p:spPr>
          <a:xfrm>
            <a:off x="329739" y="960778"/>
            <a:ext cx="5051154" cy="595460"/>
          </a:xfrm>
        </p:spPr>
        <p:txBody>
          <a:bodyPr/>
          <a:lstStyle/>
          <a:p>
            <a:pPr>
              <a:lnSpc>
                <a:spcPct val="110000"/>
              </a:lnSpc>
            </a:pPr>
            <a:r>
              <a:rPr lang="en-ZA" sz="3000" dirty="0">
                <a:solidFill>
                  <a:srgbClr val="E98E36"/>
                </a:solidFill>
              </a:rPr>
              <a:t>Can you remember who…</a:t>
            </a:r>
            <a:endParaRPr lang="en-GB" sz="3000" dirty="0">
              <a:solidFill>
                <a:srgbClr val="E98E36"/>
              </a:solidFill>
            </a:endParaRPr>
          </a:p>
        </p:txBody>
      </p:sp>
      <p:sp>
        <p:nvSpPr>
          <p:cNvPr id="46" name="Title">
            <a:extLst>
              <a:ext uri="{FF2B5EF4-FFF2-40B4-BE49-F238E27FC236}">
                <a16:creationId xmlns:a16="http://schemas.microsoft.com/office/drawing/2014/main" id="{92F6EF86-0BE7-2DAF-3B05-8B2BBCEA96FC}"/>
              </a:ext>
            </a:extLst>
          </p:cNvPr>
          <p:cNvSpPr txBox="1">
            <a:spLocks/>
          </p:cNvSpPr>
          <p:nvPr/>
        </p:nvSpPr>
        <p:spPr>
          <a:xfrm>
            <a:off x="1112032" y="1497887"/>
            <a:ext cx="3468984" cy="42762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Roboto" panose="02000000000000000000" pitchFamily="2" charset="0"/>
                <a:ea typeface="Roboto" panose="02000000000000000000" pitchFamily="2" charset="0"/>
                <a:cs typeface="+mj-cs"/>
              </a:defRPr>
            </a:lvl1pPr>
          </a:lstStyle>
          <a:p>
            <a:pPr>
              <a:lnSpc>
                <a:spcPct val="110000"/>
              </a:lnSpc>
            </a:pPr>
            <a:r>
              <a:rPr lang="en-ZA" sz="1900" dirty="0">
                <a:solidFill>
                  <a:srgbClr val="82CA9C"/>
                </a:solidFill>
              </a:rPr>
              <a:t>(Click to reveal)</a:t>
            </a:r>
            <a:endParaRPr lang="en-GB" sz="1900" dirty="0">
              <a:solidFill>
                <a:srgbClr val="82CA9C"/>
              </a:solidFill>
            </a:endParaRPr>
          </a:p>
        </p:txBody>
      </p:sp>
    </p:spTree>
    <p:extLst>
      <p:ext uri="{BB962C8B-B14F-4D97-AF65-F5344CB8AC3E}">
        <p14:creationId xmlns:p14="http://schemas.microsoft.com/office/powerpoint/2010/main" val="279505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25" grpId="0" animBg="1"/>
      <p:bldP spid="26" grpId="0"/>
      <p:bldP spid="27" grpId="0" animBg="1"/>
      <p:bldP spid="28" grpId="0"/>
      <p:bldP spid="30" grpId="0" animBg="1"/>
      <p:bldP spid="31" grpId="0"/>
      <p:bldP spid="32" grpId="0" animBg="1"/>
      <p:bldP spid="33" grpId="0"/>
      <p:bldP spid="34" grpId="0" animBg="1"/>
      <p:bldP spid="35" grpId="0"/>
      <p:bldP spid="36" grpId="0" animBg="1"/>
      <p:bldP spid="37"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1262</TotalTime>
  <Words>923</Words>
  <Application>Microsoft Office PowerPoint</Application>
  <PresentationFormat>On-screen Show (4:3)</PresentationFormat>
  <Paragraphs>138</Paragraphs>
  <Slides>21</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Roboto</vt:lpstr>
      <vt:lpstr>Twinkl</vt:lpstr>
      <vt:lpstr>Slide Layouts</vt:lpstr>
      <vt:lpstr>Disclaimers/Guidance</vt:lpstr>
      <vt:lpstr>PowerPoint Presentation</vt:lpstr>
      <vt:lpstr>PowerPoint Presentation</vt:lpstr>
      <vt:lpstr>In this lesson, we will…</vt:lpstr>
      <vt:lpstr>Discussion</vt:lpstr>
      <vt:lpstr>Vocabulary</vt:lpstr>
      <vt:lpstr>Vocabulary</vt:lpstr>
      <vt:lpstr>Tom and Sarah are talking about what they did last weekend.</vt:lpstr>
      <vt:lpstr>PowerPoint Presentation</vt:lpstr>
      <vt:lpstr>Can you remember who…</vt:lpstr>
      <vt:lpstr>With your partner or teacher, practise the conversation.</vt:lpstr>
      <vt:lpstr>When we talk about an action in the past, we use the past simple. The past simple uses the past tense form of a verb.</vt:lpstr>
      <vt:lpstr>There are different types of verbs in English. Some are regular verbs. Regular verbs just need a -d, -ed, or -ied added to become past tense:</vt:lpstr>
      <vt:lpstr>The other verbs are irregular verbs. Irregular verbs become past tense in different ways.</vt:lpstr>
      <vt:lpstr>Talking about the past in the negative is easier, as the verbs don’t change:</vt:lpstr>
      <vt:lpstr>Look at these sentences. How do we make them past tense? (Click to reveal)</vt:lpstr>
      <vt:lpstr>With your partner or teacher, make sentences about the woman.</vt:lpstr>
      <vt:lpstr>With your partner or teacher, make sentences about the children.</vt:lpstr>
      <vt:lpstr>You are going to talk to your partner about what they did at the weekend.</vt:lpstr>
      <vt:lpstr>Tell your partner about your family and friends’ routines.</vt:lpstr>
      <vt:lpstr>Look at the sentences below. Can you spot the mistakes? (Click to reveal)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Indy Miller</cp:lastModifiedBy>
  <cp:revision>79</cp:revision>
  <dcterms:created xsi:type="dcterms:W3CDTF">2023-06-28T12:25:04Z</dcterms:created>
  <dcterms:modified xsi:type="dcterms:W3CDTF">2023-09-04T08:10:58Z</dcterms:modified>
</cp:coreProperties>
</file>