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38"/>
  </p:notesMasterIdLst>
  <p:handoutMasterIdLst>
    <p:handoutMasterId r:id="rId39"/>
  </p:handoutMasterIdLst>
  <p:sldIdLst>
    <p:sldId id="268" r:id="rId3"/>
    <p:sldId id="272" r:id="rId4"/>
    <p:sldId id="264"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270" r:id="rId37"/>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Roboto" panose="02000000000000000000" pitchFamily="2" charset="0"/>
      <p:regular r:id="rId44"/>
      <p:bold r:id="rId45"/>
      <p:italic r:id="rId46"/>
      <p:boldItalic r:id="rId47"/>
    </p:embeddedFont>
    <p:embeddedFont>
      <p:font typeface="Twinkl" panose="02000000000000000000" pitchFamily="2" charset="77"/>
      <p:regular r:id="rId48"/>
      <p:bold r:id="rId49"/>
    </p:embeddedFont>
    <p:embeddedFont>
      <p:font typeface="Twinkl Bold" panose="02000000000000000000" pitchFamily="2" charset="77"/>
      <p:bold r:id="rId50"/>
      <p: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105"/>
    <a:srgbClr val="21A6F9"/>
    <a:srgbClr val="4DB1E3"/>
    <a:srgbClr val="E34192"/>
    <a:srgbClr val="18A0DB"/>
    <a:srgbClr val="DE1E5A"/>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showGuides="1">
      <p:cViewPr varScale="1">
        <p:scale>
          <a:sx n="119" d="100"/>
          <a:sy n="119" d="100"/>
        </p:scale>
        <p:origin x="512" y="1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24/08/2023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24/08/2023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resources/esl-resources/browse-by-skill-esl-efl-resources/grammar-browse-by-skill-esl-efl-resources"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resources/esl-resources/browse-by-skill-esl-efl-resources/grammar-browse-by-skill-esl-efl-resources"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171716" y="0"/>
            <a:ext cx="1433800" cy="1031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4744807"/>
            <a:ext cx="7643458" cy="1356510"/>
            <a:chOff x="744892" y="3707365"/>
            <a:chExt cx="7643458" cy="135651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2137712" cy="273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ZA" sz="1600" b="1" i="0" u="none" strike="noStrike" dirty="0">
                  <a:solidFill>
                    <a:schemeClr val="bg1"/>
                  </a:solidFill>
                  <a:effectLst/>
                  <a:latin typeface="Roboto" panose="02000000000000000000" pitchFamily="2" charset="0"/>
                  <a:ea typeface="Roboto" panose="02000000000000000000" pitchFamily="2" charset="0"/>
                  <a:cs typeface="Roboto" panose="02000000000000000000" pitchFamily="2" charset="0"/>
                </a:rPr>
                <a:t>Teacher Instructions</a:t>
              </a:r>
              <a:endParaRPr lang="en-GB" sz="14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082550"/>
            </a:xfrm>
            <a:prstGeom prst="rect">
              <a:avLst/>
            </a:prstGeom>
            <a:solidFill>
              <a:schemeClr val="bg1"/>
            </a:solidFill>
            <a:ln w="19050">
              <a:solidFill>
                <a:schemeClr val="accent4"/>
              </a:solidFill>
            </a:ln>
          </p:spPr>
          <p:txBody>
            <a:bodyPr wrap="square" lIns="216000" tIns="216000" rIns="216000" bIns="216000">
              <a:spAutoFit/>
            </a:bodyPr>
            <a:lstStyle/>
            <a:p>
              <a:r>
                <a:rPr lang="en-ZA"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Ask each question to your students and get them to discuss their answers in pairs. As the slides go on, the questions progressively get more difficult, so stop whenever your students are unable to answer the questions.</a:t>
              </a:r>
              <a:endParaRPr lang="en-GB" sz="1400" dirty="0">
                <a:latin typeface="Roboto" panose="02000000000000000000" pitchFamily="2" charset="0"/>
                <a:ea typeface="Roboto" panose="02000000000000000000" pitchFamily="2" charset="0"/>
                <a:cs typeface="Roboto" panose="02000000000000000000" pitchFamily="2" charset="0"/>
              </a:endParaRP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chemeClr val="accent2"/>
                </a:solidFill>
                <a:latin typeface="Roboto" panose="02000000000000000000" pitchFamily="2" charset="0"/>
                <a:ea typeface="Roboto" panose="02000000000000000000" pitchFamily="2" charset="0"/>
              </a:rPr>
              <a:t>Disclaimers</a:t>
            </a:r>
            <a:endParaRPr lang="en-GB" sz="2800" b="1" dirty="0">
              <a:solidFill>
                <a:schemeClr val="accent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9" y="1678482"/>
            <a:ext cx="7643457" cy="2864615"/>
            <a:chOff x="744893" y="3707365"/>
            <a:chExt cx="7643457" cy="2864615"/>
          </a:xfrm>
        </p:grpSpPr>
        <p:sp>
          <p:nvSpPr>
            <p:cNvPr id="41" name="Rectangle 40">
              <a:extLst>
                <a:ext uri="{FF2B5EF4-FFF2-40B4-BE49-F238E27FC236}">
                  <a16:creationId xmlns:a16="http://schemas.microsoft.com/office/drawing/2014/main" id="{B0D18F5C-122B-478C-AA2E-1A9D89C3D4CD}"/>
                </a:ext>
              </a:extLst>
            </p:cNvPr>
            <p:cNvSpPr/>
            <p:nvPr/>
          </p:nvSpPr>
          <p:spPr>
            <a:xfrm>
              <a:off x="744893" y="3707365"/>
              <a:ext cx="1443856" cy="273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pPr algn="ctr"/>
              <a:r>
                <a:rPr lang="en-GB" sz="1600" b="1" dirty="0">
                  <a:latin typeface="Roboto" panose="02000000000000000000" pitchFamily="2" charset="0"/>
                  <a:ea typeface="Roboto" panose="02000000000000000000" pitchFamily="2" charset="0"/>
                </a:rPr>
                <a:t>ESL Acronym</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2590655"/>
            </a:xfrm>
            <a:prstGeom prst="rect">
              <a:avLst/>
            </a:prstGeom>
            <a:solidFill>
              <a:schemeClr val="bg1"/>
            </a:solidFill>
            <a:ln w="19050">
              <a:solidFill>
                <a:srgbClr val="7030A0"/>
              </a:solidFill>
            </a:ln>
          </p:spPr>
          <p:txBody>
            <a:bodyPr wrap="square" lIns="216000" tIns="216000" rIns="216000" bIns="216000">
              <a:spAutoFit/>
            </a:bodyPr>
            <a:lstStyle/>
            <a:p>
              <a:pPr rtl="0">
                <a:spcBef>
                  <a:spcPts val="0"/>
                </a:spcBef>
                <a:spcAft>
                  <a:spcPts val="0"/>
                </a:spcAft>
              </a:pPr>
              <a:r>
                <a:rPr lang="en-ZA"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This resource has been made for the purpose of teaching English language learners. We </a:t>
              </a:r>
              <a:endParaRPr lang="en-ZA" sz="1400" b="0" dirty="0">
                <a:effectLst/>
                <a:latin typeface="Roboto" panose="02000000000000000000" pitchFamily="2" charset="0"/>
                <a:ea typeface="Roboto" panose="02000000000000000000" pitchFamily="2" charset="0"/>
                <a:cs typeface="Roboto" panose="02000000000000000000" pitchFamily="2" charset="0"/>
              </a:endParaRPr>
            </a:p>
            <a:p>
              <a:pPr rtl="0">
                <a:spcBef>
                  <a:spcPts val="0"/>
                </a:spcBef>
                <a:spcAft>
                  <a:spcPts val="0"/>
                </a:spcAft>
              </a:pPr>
              <a:r>
                <a:rPr lang="en-ZA"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know that students can be learning English in many different places, in many different ways and at age, so we try to keep these resources as general as possible. </a:t>
              </a:r>
              <a:endParaRPr lang="en-ZA" sz="1400" b="0" dirty="0">
                <a:effectLst/>
                <a:latin typeface="Roboto" panose="02000000000000000000" pitchFamily="2" charset="0"/>
                <a:ea typeface="Roboto" panose="02000000000000000000" pitchFamily="2" charset="0"/>
                <a:cs typeface="Roboto" panose="02000000000000000000" pitchFamily="2" charset="0"/>
              </a:endParaRPr>
            </a:p>
            <a:p>
              <a:pPr rtl="0">
                <a:spcBef>
                  <a:spcPts val="0"/>
                </a:spcBef>
                <a:spcAft>
                  <a:spcPts val="0"/>
                </a:spcAft>
              </a:pPr>
              <a:br>
                <a:rPr lang="en-ZA" sz="1400" b="0" dirty="0">
                  <a:effectLst/>
                  <a:latin typeface="Roboto" panose="02000000000000000000" pitchFamily="2" charset="0"/>
                  <a:ea typeface="Roboto" panose="02000000000000000000" pitchFamily="2" charset="0"/>
                  <a:cs typeface="Roboto" panose="02000000000000000000" pitchFamily="2" charset="0"/>
                </a:rPr>
              </a:br>
              <a:r>
                <a:rPr lang="en-ZA" sz="14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There are many acronyms associated with English language teaching. These include (but are not limited to) ELT, TEFL, EFL, ELL, EAL and ESOL. While the term ESL may not fully represent the linguistic backgrounds of all students, it is the most widely recognised term for English language teaching globally.  Therefore, we use the term ‘ESL’ in the names of our resources to make them easy to find but they are suitable for any student learning to speak English.</a:t>
              </a:r>
              <a:endParaRPr lang="en-ZA" sz="1400" b="0" dirty="0">
                <a:effectLst/>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5"/>
          <p:cNvSpPr>
            <a:spLocks noGrp="1"/>
          </p:cNvSpPr>
          <p:nvPr>
            <p:ph type="title"/>
          </p:nvPr>
        </p:nvSpPr>
        <p:spPr>
          <a:xfrm>
            <a:off x="461962" y="2931847"/>
            <a:ext cx="8220075" cy="994306"/>
          </a:xfrm>
          <a:prstGeom prst="roundRect">
            <a:avLst>
              <a:gd name="adj" fmla="val 9641"/>
            </a:avLst>
          </a:prstGeom>
        </p:spPr>
        <p:txBody>
          <a:bodyPr>
            <a:noAutofit/>
          </a:bodyPr>
          <a:lstStyle>
            <a:lvl1pPr>
              <a:defRPr sz="3600">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414283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192980" y="-1"/>
            <a:ext cx="1401903" cy="10100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63" r:id="rId4"/>
    <p:sldLayoutId id="2147483666" r:id="rId5"/>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2">
                    <a:lumMod val="75000"/>
                  </a:schemeClr>
                </a:solidFill>
              </a:rPr>
              <a:t>Have you ever read a book?</a:t>
            </a:r>
            <a:endParaRPr lang="en-GB" sz="6600" dirty="0">
              <a:solidFill>
                <a:schemeClr val="accent2">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spTree>
    <p:extLst>
      <p:ext uri="{BB962C8B-B14F-4D97-AF65-F5344CB8AC3E}">
        <p14:creationId xmlns:p14="http://schemas.microsoft.com/office/powerpoint/2010/main" val="318652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2">
                    <a:lumMod val="75000"/>
                  </a:schemeClr>
                </a:solidFill>
              </a:rPr>
              <a:t>Have you ever eaten fish?</a:t>
            </a:r>
            <a:endParaRPr lang="en-GB" sz="7200" dirty="0">
              <a:solidFill>
                <a:schemeClr val="accent2">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spTree>
    <p:extLst>
      <p:ext uri="{BB962C8B-B14F-4D97-AF65-F5344CB8AC3E}">
        <p14:creationId xmlns:p14="http://schemas.microsoft.com/office/powerpoint/2010/main" val="417795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6">
                    <a:lumMod val="75000"/>
                  </a:schemeClr>
                </a:solidFill>
              </a:rPr>
              <a:t>Have you ever celebrated</a:t>
            </a:r>
            <a:br>
              <a:rPr lang="en-ZA" sz="4000" dirty="0">
                <a:solidFill>
                  <a:schemeClr val="accent6">
                    <a:lumMod val="75000"/>
                  </a:schemeClr>
                </a:solidFill>
              </a:rPr>
            </a:br>
            <a:r>
              <a:rPr lang="en-ZA" sz="4000" dirty="0">
                <a:solidFill>
                  <a:schemeClr val="accent6">
                    <a:lumMod val="75000"/>
                  </a:schemeClr>
                </a:solidFill>
              </a:rPr>
              <a:t>your birthday?</a:t>
            </a:r>
            <a:endParaRPr lang="en-GB" sz="8000" dirty="0">
              <a:solidFill>
                <a:schemeClr val="accent6">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760303" y="275336"/>
            <a:ext cx="532134" cy="505431"/>
          </a:xfrm>
          <a:prstGeom prst="rect">
            <a:avLst/>
          </a:prstGeom>
        </p:spPr>
      </p:pic>
    </p:spTree>
    <p:extLst>
      <p:ext uri="{BB962C8B-B14F-4D97-AF65-F5344CB8AC3E}">
        <p14:creationId xmlns:p14="http://schemas.microsoft.com/office/powerpoint/2010/main" val="13073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6">
                    <a:lumMod val="75000"/>
                  </a:schemeClr>
                </a:solidFill>
              </a:rPr>
              <a:t>Have you ever eaten</a:t>
            </a:r>
            <a:br>
              <a:rPr lang="en-ZA" sz="4000" dirty="0">
                <a:solidFill>
                  <a:schemeClr val="accent6">
                    <a:lumMod val="75000"/>
                  </a:schemeClr>
                </a:solidFill>
              </a:rPr>
            </a:br>
            <a:r>
              <a:rPr lang="en-ZA" sz="4000" dirty="0">
                <a:solidFill>
                  <a:schemeClr val="accent6">
                    <a:lumMod val="75000"/>
                  </a:schemeClr>
                </a:solidFill>
              </a:rPr>
              <a:t>French food?</a:t>
            </a:r>
            <a:endParaRPr lang="en-GB" sz="8800" dirty="0">
              <a:solidFill>
                <a:schemeClr val="accent6">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760303" y="275336"/>
            <a:ext cx="532134" cy="505431"/>
          </a:xfrm>
          <a:prstGeom prst="rect">
            <a:avLst/>
          </a:prstGeom>
        </p:spPr>
      </p:pic>
    </p:spTree>
    <p:extLst>
      <p:ext uri="{BB962C8B-B14F-4D97-AF65-F5344CB8AC3E}">
        <p14:creationId xmlns:p14="http://schemas.microsoft.com/office/powerpoint/2010/main" val="250591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6">
                    <a:lumMod val="75000"/>
                  </a:schemeClr>
                </a:solidFill>
              </a:rPr>
              <a:t>Have you ever been on TV?</a:t>
            </a:r>
            <a:endParaRPr lang="en-GB" sz="9600" dirty="0">
              <a:solidFill>
                <a:schemeClr val="accent6">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760303" y="275336"/>
            <a:ext cx="532134" cy="505431"/>
          </a:xfrm>
          <a:prstGeom prst="rect">
            <a:avLst/>
          </a:prstGeom>
        </p:spPr>
      </p:pic>
    </p:spTree>
    <p:extLst>
      <p:ext uri="{BB962C8B-B14F-4D97-AF65-F5344CB8AC3E}">
        <p14:creationId xmlns:p14="http://schemas.microsoft.com/office/powerpoint/2010/main" val="252032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6">
                    <a:lumMod val="75000"/>
                  </a:schemeClr>
                </a:solidFill>
              </a:rPr>
              <a:t>Have you ever missed the bus?</a:t>
            </a:r>
            <a:endParaRPr lang="en-GB" sz="11500" dirty="0">
              <a:solidFill>
                <a:schemeClr val="accent6">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760303" y="275336"/>
            <a:ext cx="532134" cy="505431"/>
          </a:xfrm>
          <a:prstGeom prst="rect">
            <a:avLst/>
          </a:prstGeom>
        </p:spPr>
      </p:pic>
    </p:spTree>
    <p:extLst>
      <p:ext uri="{BB962C8B-B14F-4D97-AF65-F5344CB8AC3E}">
        <p14:creationId xmlns:p14="http://schemas.microsoft.com/office/powerpoint/2010/main" val="81786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6">
                    <a:lumMod val="75000"/>
                  </a:schemeClr>
                </a:solidFill>
              </a:rPr>
              <a:t>Have you ever fallen down</a:t>
            </a:r>
            <a:br>
              <a:rPr lang="en-ZA" sz="4000" dirty="0">
                <a:solidFill>
                  <a:schemeClr val="accent6">
                    <a:lumMod val="75000"/>
                  </a:schemeClr>
                </a:solidFill>
              </a:rPr>
            </a:br>
            <a:r>
              <a:rPr lang="en-ZA" sz="4000" dirty="0">
                <a:solidFill>
                  <a:schemeClr val="accent6">
                    <a:lumMod val="75000"/>
                  </a:schemeClr>
                </a:solidFill>
              </a:rPr>
              <a:t>the stairs?</a:t>
            </a:r>
            <a:endParaRPr lang="en-GB" sz="13800" dirty="0">
              <a:solidFill>
                <a:schemeClr val="accent6">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760303" y="275336"/>
            <a:ext cx="532134" cy="505431"/>
          </a:xfrm>
          <a:prstGeom prst="rect">
            <a:avLst/>
          </a:prstGeom>
        </p:spPr>
      </p:pic>
    </p:spTree>
    <p:extLst>
      <p:ext uri="{BB962C8B-B14F-4D97-AF65-F5344CB8AC3E}">
        <p14:creationId xmlns:p14="http://schemas.microsoft.com/office/powerpoint/2010/main" val="3793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6">
                    <a:lumMod val="75000"/>
                  </a:schemeClr>
                </a:solidFill>
              </a:rPr>
              <a:t>Have you ever tried any </a:t>
            </a:r>
            <a:br>
              <a:rPr lang="en-ZA" sz="4000" dirty="0">
                <a:solidFill>
                  <a:schemeClr val="accent6">
                    <a:lumMod val="75000"/>
                  </a:schemeClr>
                </a:solidFill>
              </a:rPr>
            </a:br>
            <a:r>
              <a:rPr lang="en-ZA" sz="4000" dirty="0">
                <a:solidFill>
                  <a:schemeClr val="accent6">
                    <a:lumMod val="75000"/>
                  </a:schemeClr>
                </a:solidFill>
              </a:rPr>
              <a:t>extreme sports?</a:t>
            </a:r>
            <a:endParaRPr lang="en-GB" sz="16600" dirty="0">
              <a:solidFill>
                <a:schemeClr val="accent6">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760303" y="275336"/>
            <a:ext cx="532134" cy="505431"/>
          </a:xfrm>
          <a:prstGeom prst="rect">
            <a:avLst/>
          </a:prstGeom>
        </p:spPr>
      </p:pic>
    </p:spTree>
    <p:extLst>
      <p:ext uri="{BB962C8B-B14F-4D97-AF65-F5344CB8AC3E}">
        <p14:creationId xmlns:p14="http://schemas.microsoft.com/office/powerpoint/2010/main" val="49143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dirty="0">
                <a:solidFill>
                  <a:schemeClr val="accent6">
                    <a:lumMod val="75000"/>
                  </a:schemeClr>
                </a:solidFill>
              </a:rPr>
              <a:t>Have you ever broken a bone?</a:t>
            </a:r>
            <a:endParaRPr lang="en-GB" sz="16600" dirty="0">
              <a:solidFill>
                <a:schemeClr val="accent6">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760303" y="275336"/>
            <a:ext cx="532134" cy="505431"/>
          </a:xfrm>
          <a:prstGeom prst="rect">
            <a:avLst/>
          </a:prstGeom>
        </p:spPr>
      </p:pic>
    </p:spTree>
    <p:extLst>
      <p:ext uri="{BB962C8B-B14F-4D97-AF65-F5344CB8AC3E}">
        <p14:creationId xmlns:p14="http://schemas.microsoft.com/office/powerpoint/2010/main" val="180081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6">
                    <a:lumMod val="75000"/>
                  </a:schemeClr>
                </a:solidFill>
              </a:rPr>
              <a:t>Have you ever gone </a:t>
            </a:r>
            <a:br>
              <a:rPr lang="en-ZA" sz="4000" dirty="0">
                <a:solidFill>
                  <a:schemeClr val="accent6">
                    <a:lumMod val="75000"/>
                  </a:schemeClr>
                </a:solidFill>
              </a:rPr>
            </a:br>
            <a:r>
              <a:rPr lang="en-ZA" sz="4000" dirty="0">
                <a:solidFill>
                  <a:schemeClr val="accent6">
                    <a:lumMod val="75000"/>
                  </a:schemeClr>
                </a:solidFill>
              </a:rPr>
              <a:t>to university?</a:t>
            </a:r>
            <a:endParaRPr lang="en-GB" sz="19900" dirty="0">
              <a:solidFill>
                <a:schemeClr val="accent6">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760303" y="275336"/>
            <a:ext cx="532134" cy="505431"/>
          </a:xfrm>
          <a:prstGeom prst="rect">
            <a:avLst/>
          </a:prstGeom>
        </p:spPr>
      </p:pic>
    </p:spTree>
    <p:extLst>
      <p:ext uri="{BB962C8B-B14F-4D97-AF65-F5344CB8AC3E}">
        <p14:creationId xmlns:p14="http://schemas.microsoft.com/office/powerpoint/2010/main" val="32864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96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6">
                    <a:lumMod val="75000"/>
                  </a:schemeClr>
                </a:solidFill>
              </a:rPr>
              <a:t>Have you ever been to</a:t>
            </a:r>
            <a:br>
              <a:rPr lang="en-ZA" sz="4000" dirty="0">
                <a:solidFill>
                  <a:schemeClr val="accent6">
                    <a:lumMod val="75000"/>
                  </a:schemeClr>
                </a:solidFill>
              </a:rPr>
            </a:br>
            <a:r>
              <a:rPr lang="en-ZA" sz="4000" dirty="0">
                <a:solidFill>
                  <a:schemeClr val="accent6">
                    <a:lumMod val="75000"/>
                  </a:schemeClr>
                </a:solidFill>
              </a:rPr>
              <a:t>a wedding?</a:t>
            </a:r>
            <a:endParaRPr lang="en-GB" sz="23900" dirty="0">
              <a:solidFill>
                <a:schemeClr val="accent6">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760303" y="275336"/>
            <a:ext cx="532134" cy="505431"/>
          </a:xfrm>
          <a:prstGeom prst="rect">
            <a:avLst/>
          </a:prstGeom>
        </p:spPr>
      </p:pic>
    </p:spTree>
    <p:extLst>
      <p:ext uri="{BB962C8B-B14F-4D97-AF65-F5344CB8AC3E}">
        <p14:creationId xmlns:p14="http://schemas.microsoft.com/office/powerpoint/2010/main" val="12808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6">
                    <a:lumMod val="75000"/>
                  </a:schemeClr>
                </a:solidFill>
              </a:rPr>
              <a:t>Have you ever played an instrument in public?</a:t>
            </a:r>
            <a:endParaRPr lang="en-GB" sz="28700" dirty="0">
              <a:solidFill>
                <a:schemeClr val="accent6">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760303" y="275336"/>
            <a:ext cx="532134" cy="505431"/>
          </a:xfrm>
          <a:prstGeom prst="rect">
            <a:avLst/>
          </a:prstGeom>
        </p:spPr>
      </p:pic>
    </p:spTree>
    <p:extLst>
      <p:ext uri="{BB962C8B-B14F-4D97-AF65-F5344CB8AC3E}">
        <p14:creationId xmlns:p14="http://schemas.microsoft.com/office/powerpoint/2010/main" val="210212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6">
                    <a:lumMod val="75000"/>
                  </a:schemeClr>
                </a:solidFill>
              </a:rPr>
              <a:t>Have you ever met a celebrity?</a:t>
            </a:r>
            <a:endParaRPr lang="en-GB" sz="34400" dirty="0">
              <a:solidFill>
                <a:schemeClr val="accent6">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760303" y="275336"/>
            <a:ext cx="532134" cy="505431"/>
          </a:xfrm>
          <a:prstGeom prst="rect">
            <a:avLst/>
          </a:prstGeom>
        </p:spPr>
      </p:pic>
    </p:spTree>
    <p:extLst>
      <p:ext uri="{BB962C8B-B14F-4D97-AF65-F5344CB8AC3E}">
        <p14:creationId xmlns:p14="http://schemas.microsoft.com/office/powerpoint/2010/main" val="260299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6">
                    <a:lumMod val="75000"/>
                  </a:schemeClr>
                </a:solidFill>
              </a:rPr>
              <a:t>Have you ever fallen asleep on the sofa?</a:t>
            </a:r>
            <a:endParaRPr lang="en-GB" sz="41300" dirty="0">
              <a:solidFill>
                <a:schemeClr val="accent6">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p:blipFill>
        <p:spPr>
          <a:xfrm>
            <a:off x="760303" y="275336"/>
            <a:ext cx="532134" cy="505431"/>
          </a:xfrm>
          <a:prstGeom prst="rect">
            <a:avLst/>
          </a:prstGeom>
        </p:spPr>
      </p:pic>
    </p:spTree>
    <p:extLst>
      <p:ext uri="{BB962C8B-B14F-4D97-AF65-F5344CB8AC3E}">
        <p14:creationId xmlns:p14="http://schemas.microsoft.com/office/powerpoint/2010/main" val="344195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4">
                    <a:lumMod val="75000"/>
                  </a:schemeClr>
                </a:solidFill>
              </a:rPr>
              <a:t>Have you ever organised a surprise party?</a:t>
            </a:r>
            <a:endParaRPr lang="en-GB" sz="49600" dirty="0">
              <a:solidFill>
                <a:schemeClr val="accent4">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3"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0303" y="275336"/>
            <a:ext cx="532133" cy="505431"/>
          </a:xfrm>
          <a:prstGeom prst="rect">
            <a:avLst/>
          </a:prstGeom>
        </p:spPr>
      </p:pic>
      <p:pic>
        <p:nvPicPr>
          <p:cNvPr id="4" name="Picture 3">
            <a:extLst>
              <a:ext uri="{FF2B5EF4-FFF2-40B4-BE49-F238E27FC236}">
                <a16:creationId xmlns:a16="http://schemas.microsoft.com/office/drawing/2014/main" id="{CEF32485-5C37-45FC-B474-594B242178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4711" y="275336"/>
            <a:ext cx="532133" cy="505431"/>
          </a:xfrm>
          <a:prstGeom prst="rect">
            <a:avLst/>
          </a:prstGeom>
        </p:spPr>
      </p:pic>
    </p:spTree>
    <p:extLst>
      <p:ext uri="{BB962C8B-B14F-4D97-AF65-F5344CB8AC3E}">
        <p14:creationId xmlns:p14="http://schemas.microsoft.com/office/powerpoint/2010/main" val="184878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4">
                    <a:lumMod val="75000"/>
                  </a:schemeClr>
                </a:solidFill>
              </a:rPr>
              <a:t>Have you ever forgotten a friend’s birthday?</a:t>
            </a:r>
            <a:endParaRPr lang="en-GB" sz="59500" dirty="0">
              <a:solidFill>
                <a:schemeClr val="accent4">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3"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0303" y="275336"/>
            <a:ext cx="532133" cy="505431"/>
          </a:xfrm>
          <a:prstGeom prst="rect">
            <a:avLst/>
          </a:prstGeom>
        </p:spPr>
      </p:pic>
      <p:pic>
        <p:nvPicPr>
          <p:cNvPr id="4" name="Picture 3">
            <a:extLst>
              <a:ext uri="{FF2B5EF4-FFF2-40B4-BE49-F238E27FC236}">
                <a16:creationId xmlns:a16="http://schemas.microsoft.com/office/drawing/2014/main" id="{CEF32485-5C37-45FC-B474-594B242178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4711" y="275336"/>
            <a:ext cx="532133" cy="505431"/>
          </a:xfrm>
          <a:prstGeom prst="rect">
            <a:avLst/>
          </a:prstGeom>
        </p:spPr>
      </p:pic>
    </p:spTree>
    <p:extLst>
      <p:ext uri="{BB962C8B-B14F-4D97-AF65-F5344CB8AC3E}">
        <p14:creationId xmlns:p14="http://schemas.microsoft.com/office/powerpoint/2010/main" val="20459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4">
                    <a:lumMod val="75000"/>
                  </a:schemeClr>
                </a:solidFill>
              </a:rPr>
              <a:t>Have you ever hosted a Thanksgiving dinner?</a:t>
            </a:r>
            <a:endParaRPr lang="en-GB" sz="71400" dirty="0">
              <a:solidFill>
                <a:schemeClr val="accent4">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3"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0303" y="275336"/>
            <a:ext cx="532133" cy="505431"/>
          </a:xfrm>
          <a:prstGeom prst="rect">
            <a:avLst/>
          </a:prstGeom>
        </p:spPr>
      </p:pic>
      <p:pic>
        <p:nvPicPr>
          <p:cNvPr id="4" name="Picture 3">
            <a:extLst>
              <a:ext uri="{FF2B5EF4-FFF2-40B4-BE49-F238E27FC236}">
                <a16:creationId xmlns:a16="http://schemas.microsoft.com/office/drawing/2014/main" id="{CEF32485-5C37-45FC-B474-594B242178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4711" y="275336"/>
            <a:ext cx="532133" cy="505431"/>
          </a:xfrm>
          <a:prstGeom prst="rect">
            <a:avLst/>
          </a:prstGeom>
        </p:spPr>
      </p:pic>
    </p:spTree>
    <p:extLst>
      <p:ext uri="{BB962C8B-B14F-4D97-AF65-F5344CB8AC3E}">
        <p14:creationId xmlns:p14="http://schemas.microsoft.com/office/powerpoint/2010/main" val="19419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4">
                    <a:lumMod val="75000"/>
                  </a:schemeClr>
                </a:solidFill>
              </a:rPr>
              <a:t>Have you ever left a restaurant without paying?</a:t>
            </a:r>
            <a:endParaRPr lang="en-GB" sz="85700" dirty="0">
              <a:solidFill>
                <a:schemeClr val="accent4">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3"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0303" y="275336"/>
            <a:ext cx="532133" cy="505431"/>
          </a:xfrm>
          <a:prstGeom prst="rect">
            <a:avLst/>
          </a:prstGeom>
        </p:spPr>
      </p:pic>
      <p:pic>
        <p:nvPicPr>
          <p:cNvPr id="4" name="Picture 3">
            <a:extLst>
              <a:ext uri="{FF2B5EF4-FFF2-40B4-BE49-F238E27FC236}">
                <a16:creationId xmlns:a16="http://schemas.microsoft.com/office/drawing/2014/main" id="{CEF32485-5C37-45FC-B474-594B242178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4711" y="275336"/>
            <a:ext cx="532133" cy="505431"/>
          </a:xfrm>
          <a:prstGeom prst="rect">
            <a:avLst/>
          </a:prstGeom>
        </p:spPr>
      </p:pic>
    </p:spTree>
    <p:extLst>
      <p:ext uri="{BB962C8B-B14F-4D97-AF65-F5344CB8AC3E}">
        <p14:creationId xmlns:p14="http://schemas.microsoft.com/office/powerpoint/2010/main" val="27781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4">
                    <a:lumMod val="75000"/>
                  </a:schemeClr>
                </a:solidFill>
              </a:rPr>
              <a:t>Have you ever been stuck in</a:t>
            </a:r>
            <a:br>
              <a:rPr lang="en-ZA" sz="4000" dirty="0">
                <a:solidFill>
                  <a:schemeClr val="accent4">
                    <a:lumMod val="75000"/>
                  </a:schemeClr>
                </a:solidFill>
              </a:rPr>
            </a:br>
            <a:r>
              <a:rPr lang="en-ZA" sz="4000" dirty="0">
                <a:solidFill>
                  <a:schemeClr val="accent4">
                    <a:lumMod val="75000"/>
                  </a:schemeClr>
                </a:solidFill>
              </a:rPr>
              <a:t>a lift?</a:t>
            </a:r>
            <a:endParaRPr lang="en-GB" sz="102800" dirty="0">
              <a:solidFill>
                <a:schemeClr val="accent4">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3"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0303" y="275336"/>
            <a:ext cx="532133" cy="505431"/>
          </a:xfrm>
          <a:prstGeom prst="rect">
            <a:avLst/>
          </a:prstGeom>
        </p:spPr>
      </p:pic>
      <p:pic>
        <p:nvPicPr>
          <p:cNvPr id="4" name="Picture 3">
            <a:extLst>
              <a:ext uri="{FF2B5EF4-FFF2-40B4-BE49-F238E27FC236}">
                <a16:creationId xmlns:a16="http://schemas.microsoft.com/office/drawing/2014/main" id="{CEF32485-5C37-45FC-B474-594B242178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4711" y="275336"/>
            <a:ext cx="532133" cy="505431"/>
          </a:xfrm>
          <a:prstGeom prst="rect">
            <a:avLst/>
          </a:prstGeom>
        </p:spPr>
      </p:pic>
    </p:spTree>
    <p:extLst>
      <p:ext uri="{BB962C8B-B14F-4D97-AF65-F5344CB8AC3E}">
        <p14:creationId xmlns:p14="http://schemas.microsoft.com/office/powerpoint/2010/main" val="210771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4">
                    <a:lumMod val="75000"/>
                  </a:schemeClr>
                </a:solidFill>
              </a:rPr>
              <a:t>Have you ever called a female teacher ‘mum’ by mistake?</a:t>
            </a:r>
            <a:endParaRPr lang="en-GB" sz="123400" dirty="0">
              <a:solidFill>
                <a:schemeClr val="accent4">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3"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0303" y="275336"/>
            <a:ext cx="532133" cy="505431"/>
          </a:xfrm>
          <a:prstGeom prst="rect">
            <a:avLst/>
          </a:prstGeom>
        </p:spPr>
      </p:pic>
      <p:pic>
        <p:nvPicPr>
          <p:cNvPr id="4" name="Picture 3">
            <a:extLst>
              <a:ext uri="{FF2B5EF4-FFF2-40B4-BE49-F238E27FC236}">
                <a16:creationId xmlns:a16="http://schemas.microsoft.com/office/drawing/2014/main" id="{CEF32485-5C37-45FC-B474-594B242178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4711" y="275336"/>
            <a:ext cx="532133" cy="505431"/>
          </a:xfrm>
          <a:prstGeom prst="rect">
            <a:avLst/>
          </a:prstGeom>
        </p:spPr>
      </p:pic>
    </p:spTree>
    <p:extLst>
      <p:ext uri="{BB962C8B-B14F-4D97-AF65-F5344CB8AC3E}">
        <p14:creationId xmlns:p14="http://schemas.microsoft.com/office/powerpoint/2010/main" val="340178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b="0" i="0" u="none" strike="noStrike" dirty="0">
                <a:solidFill>
                  <a:schemeClr val="accent2">
                    <a:lumMod val="75000"/>
                  </a:schemeClr>
                </a:solidFill>
                <a:effectLst/>
                <a:latin typeface="+mj-lt"/>
              </a:rPr>
              <a:t>Have you ever been to</a:t>
            </a:r>
            <a:br>
              <a:rPr lang="en-ZA" sz="4000" b="0" i="0" u="none" strike="noStrike" dirty="0">
                <a:solidFill>
                  <a:schemeClr val="accent2">
                    <a:lumMod val="75000"/>
                  </a:schemeClr>
                </a:solidFill>
                <a:effectLst/>
                <a:latin typeface="+mj-lt"/>
              </a:rPr>
            </a:br>
            <a:r>
              <a:rPr lang="en-ZA" sz="4000" b="0" i="0" u="none" strike="noStrike" dirty="0">
                <a:solidFill>
                  <a:schemeClr val="accent2">
                    <a:lumMod val="75000"/>
                  </a:schemeClr>
                </a:solidFill>
                <a:effectLst/>
                <a:latin typeface="+mj-lt"/>
              </a:rPr>
              <a:t>the beach?</a:t>
            </a:r>
            <a:endParaRPr lang="en-GB" sz="6600" dirty="0">
              <a:solidFill>
                <a:schemeClr val="accent2">
                  <a:lumMod val="75000"/>
                </a:schemeClr>
              </a:solidFill>
              <a:latin typeface="+mj-lt"/>
            </a:endParaRPr>
          </a:p>
        </p:txBody>
      </p:sp>
      <p:pic>
        <p:nvPicPr>
          <p:cNvPr id="19" name="Picture 18">
            <a:extLst>
              <a:ext uri="{FF2B5EF4-FFF2-40B4-BE49-F238E27FC236}">
                <a16:creationId xmlns:a16="http://schemas.microsoft.com/office/drawing/2014/main" id="{B4A4106C-F5A1-6CF1-5D21-6B9B0C3F34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4">
                    <a:lumMod val="75000"/>
                  </a:schemeClr>
                </a:solidFill>
              </a:rPr>
              <a:t>Have you ever laughed until</a:t>
            </a:r>
            <a:br>
              <a:rPr lang="en-ZA" sz="4000" dirty="0">
                <a:solidFill>
                  <a:schemeClr val="accent4">
                    <a:lumMod val="75000"/>
                  </a:schemeClr>
                </a:solidFill>
              </a:rPr>
            </a:br>
            <a:r>
              <a:rPr lang="en-ZA" sz="4000" dirty="0">
                <a:solidFill>
                  <a:schemeClr val="accent4">
                    <a:lumMod val="75000"/>
                  </a:schemeClr>
                </a:solidFill>
              </a:rPr>
              <a:t>you cried?</a:t>
            </a:r>
            <a:endParaRPr lang="en-GB" sz="148100" dirty="0">
              <a:solidFill>
                <a:schemeClr val="accent4">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3"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0303" y="275336"/>
            <a:ext cx="532133" cy="505431"/>
          </a:xfrm>
          <a:prstGeom prst="rect">
            <a:avLst/>
          </a:prstGeom>
        </p:spPr>
      </p:pic>
      <p:pic>
        <p:nvPicPr>
          <p:cNvPr id="4" name="Picture 3">
            <a:extLst>
              <a:ext uri="{FF2B5EF4-FFF2-40B4-BE49-F238E27FC236}">
                <a16:creationId xmlns:a16="http://schemas.microsoft.com/office/drawing/2014/main" id="{CEF32485-5C37-45FC-B474-594B242178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4711" y="275336"/>
            <a:ext cx="532133" cy="505431"/>
          </a:xfrm>
          <a:prstGeom prst="rect">
            <a:avLst/>
          </a:prstGeom>
        </p:spPr>
      </p:pic>
    </p:spTree>
    <p:extLst>
      <p:ext uri="{BB962C8B-B14F-4D97-AF65-F5344CB8AC3E}">
        <p14:creationId xmlns:p14="http://schemas.microsoft.com/office/powerpoint/2010/main" val="157854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4">
                    <a:lumMod val="75000"/>
                  </a:schemeClr>
                </a:solidFill>
              </a:rPr>
              <a:t>Have you ever shaken hands with a politician?</a:t>
            </a:r>
            <a:endParaRPr lang="en-GB" sz="177700" dirty="0">
              <a:solidFill>
                <a:schemeClr val="accent4">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3"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0303" y="275336"/>
            <a:ext cx="532133" cy="505431"/>
          </a:xfrm>
          <a:prstGeom prst="rect">
            <a:avLst/>
          </a:prstGeom>
        </p:spPr>
      </p:pic>
      <p:pic>
        <p:nvPicPr>
          <p:cNvPr id="4" name="Picture 3">
            <a:extLst>
              <a:ext uri="{FF2B5EF4-FFF2-40B4-BE49-F238E27FC236}">
                <a16:creationId xmlns:a16="http://schemas.microsoft.com/office/drawing/2014/main" id="{CEF32485-5C37-45FC-B474-594B242178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4711" y="275336"/>
            <a:ext cx="532133" cy="505431"/>
          </a:xfrm>
          <a:prstGeom prst="rect">
            <a:avLst/>
          </a:prstGeom>
        </p:spPr>
      </p:pic>
    </p:spTree>
    <p:extLst>
      <p:ext uri="{BB962C8B-B14F-4D97-AF65-F5344CB8AC3E}">
        <p14:creationId xmlns:p14="http://schemas.microsoft.com/office/powerpoint/2010/main" val="349846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4">
                    <a:lumMod val="75000"/>
                  </a:schemeClr>
                </a:solidFill>
              </a:rPr>
              <a:t>Have you ever sprained</a:t>
            </a:r>
            <a:br>
              <a:rPr lang="en-ZA" sz="4000" dirty="0">
                <a:solidFill>
                  <a:schemeClr val="accent4">
                    <a:lumMod val="75000"/>
                  </a:schemeClr>
                </a:solidFill>
              </a:rPr>
            </a:br>
            <a:r>
              <a:rPr lang="en-ZA" sz="4000" dirty="0">
                <a:solidFill>
                  <a:schemeClr val="accent4">
                    <a:lumMod val="75000"/>
                  </a:schemeClr>
                </a:solidFill>
              </a:rPr>
              <a:t>your ankle?</a:t>
            </a:r>
            <a:endParaRPr lang="en-GB" sz="213200" dirty="0">
              <a:solidFill>
                <a:schemeClr val="accent4">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3"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0303" y="275336"/>
            <a:ext cx="532133" cy="505431"/>
          </a:xfrm>
          <a:prstGeom prst="rect">
            <a:avLst/>
          </a:prstGeom>
        </p:spPr>
      </p:pic>
      <p:pic>
        <p:nvPicPr>
          <p:cNvPr id="4" name="Picture 3">
            <a:extLst>
              <a:ext uri="{FF2B5EF4-FFF2-40B4-BE49-F238E27FC236}">
                <a16:creationId xmlns:a16="http://schemas.microsoft.com/office/drawing/2014/main" id="{CEF32485-5C37-45FC-B474-594B242178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4711" y="275336"/>
            <a:ext cx="532133" cy="505431"/>
          </a:xfrm>
          <a:prstGeom prst="rect">
            <a:avLst/>
          </a:prstGeom>
        </p:spPr>
      </p:pic>
    </p:spTree>
    <p:extLst>
      <p:ext uri="{BB962C8B-B14F-4D97-AF65-F5344CB8AC3E}">
        <p14:creationId xmlns:p14="http://schemas.microsoft.com/office/powerpoint/2010/main" val="138548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4">
                    <a:lumMod val="75000"/>
                  </a:schemeClr>
                </a:solidFill>
              </a:rPr>
              <a:t>Have you ever written an article for a newspaper or magazine?</a:t>
            </a:r>
            <a:endParaRPr lang="en-GB" sz="255800" dirty="0">
              <a:solidFill>
                <a:schemeClr val="accent4">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3"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0303" y="275336"/>
            <a:ext cx="532133" cy="505431"/>
          </a:xfrm>
          <a:prstGeom prst="rect">
            <a:avLst/>
          </a:prstGeom>
        </p:spPr>
      </p:pic>
      <p:pic>
        <p:nvPicPr>
          <p:cNvPr id="4" name="Picture 3">
            <a:extLst>
              <a:ext uri="{FF2B5EF4-FFF2-40B4-BE49-F238E27FC236}">
                <a16:creationId xmlns:a16="http://schemas.microsoft.com/office/drawing/2014/main" id="{CEF32485-5C37-45FC-B474-594B242178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4711" y="275336"/>
            <a:ext cx="532133" cy="505431"/>
          </a:xfrm>
          <a:prstGeom prst="rect">
            <a:avLst/>
          </a:prstGeom>
        </p:spPr>
      </p:pic>
    </p:spTree>
    <p:extLst>
      <p:ext uri="{BB962C8B-B14F-4D97-AF65-F5344CB8AC3E}">
        <p14:creationId xmlns:p14="http://schemas.microsoft.com/office/powerpoint/2010/main" val="380722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4">
                    <a:lumMod val="75000"/>
                  </a:schemeClr>
                </a:solidFill>
              </a:rPr>
              <a:t>Have you ever travelled without paying for a ticket?</a:t>
            </a:r>
            <a:endParaRPr lang="en-GB" sz="307000" dirty="0">
              <a:solidFill>
                <a:schemeClr val="accent4">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3" cy="505431"/>
          </a:xfrm>
          <a:prstGeom prst="rect">
            <a:avLst/>
          </a:prstGeom>
        </p:spPr>
      </p:pic>
      <p:pic>
        <p:nvPicPr>
          <p:cNvPr id="3" name="Picture 2">
            <a:extLst>
              <a:ext uri="{FF2B5EF4-FFF2-40B4-BE49-F238E27FC236}">
                <a16:creationId xmlns:a16="http://schemas.microsoft.com/office/drawing/2014/main" id="{3522FDA3-1D1B-CD52-0A71-7E5479810A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60303" y="275336"/>
            <a:ext cx="532133" cy="505431"/>
          </a:xfrm>
          <a:prstGeom prst="rect">
            <a:avLst/>
          </a:prstGeom>
        </p:spPr>
      </p:pic>
      <p:pic>
        <p:nvPicPr>
          <p:cNvPr id="4" name="Picture 3">
            <a:extLst>
              <a:ext uri="{FF2B5EF4-FFF2-40B4-BE49-F238E27FC236}">
                <a16:creationId xmlns:a16="http://schemas.microsoft.com/office/drawing/2014/main" id="{CEF32485-5C37-45FC-B474-594B242178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4711" y="275336"/>
            <a:ext cx="532133" cy="505431"/>
          </a:xfrm>
          <a:prstGeom prst="rect">
            <a:avLst/>
          </a:prstGeom>
        </p:spPr>
      </p:pic>
    </p:spTree>
    <p:extLst>
      <p:ext uri="{BB962C8B-B14F-4D97-AF65-F5344CB8AC3E}">
        <p14:creationId xmlns:p14="http://schemas.microsoft.com/office/powerpoint/2010/main" val="1801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b="0" dirty="0">
                <a:solidFill>
                  <a:schemeClr val="accent2">
                    <a:lumMod val="75000"/>
                  </a:schemeClr>
                </a:solidFill>
                <a:latin typeface="+mj-lt"/>
              </a:rPr>
              <a:t>Have you ever played football?</a:t>
            </a:r>
            <a:endParaRPr lang="en-GB" sz="7200" dirty="0">
              <a:solidFill>
                <a:schemeClr val="accent2">
                  <a:lumMod val="75000"/>
                </a:schemeClr>
              </a:solidFill>
              <a:latin typeface="+mj-lt"/>
            </a:endParaRPr>
          </a:p>
        </p:txBody>
      </p:sp>
      <p:pic>
        <p:nvPicPr>
          <p:cNvPr id="2" name="Picture 1">
            <a:extLst>
              <a:ext uri="{FF2B5EF4-FFF2-40B4-BE49-F238E27FC236}">
                <a16:creationId xmlns:a16="http://schemas.microsoft.com/office/drawing/2014/main" id="{4080D228-EE0F-C022-D78A-B241E4E214A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spTree>
    <p:extLst>
      <p:ext uri="{BB962C8B-B14F-4D97-AF65-F5344CB8AC3E}">
        <p14:creationId xmlns:p14="http://schemas.microsoft.com/office/powerpoint/2010/main" val="21659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b="0" dirty="0">
                <a:solidFill>
                  <a:schemeClr val="accent2">
                    <a:lumMod val="75000"/>
                  </a:schemeClr>
                </a:solidFill>
                <a:latin typeface="+mj-lt"/>
              </a:rPr>
              <a:t>Have you ever eaten ice cream?</a:t>
            </a:r>
            <a:endParaRPr lang="en-GB" sz="4000" dirty="0">
              <a:solidFill>
                <a:schemeClr val="accent2">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spTree>
    <p:extLst>
      <p:ext uri="{BB962C8B-B14F-4D97-AF65-F5344CB8AC3E}">
        <p14:creationId xmlns:p14="http://schemas.microsoft.com/office/powerpoint/2010/main" val="412216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2">
                    <a:lumMod val="75000"/>
                  </a:schemeClr>
                </a:solidFill>
              </a:rPr>
              <a:t>Have you ever</a:t>
            </a:r>
            <a:br>
              <a:rPr lang="en-ZA" sz="4000" dirty="0">
                <a:solidFill>
                  <a:schemeClr val="accent2">
                    <a:lumMod val="75000"/>
                  </a:schemeClr>
                </a:solidFill>
              </a:rPr>
            </a:br>
            <a:r>
              <a:rPr lang="en-ZA" sz="4000" dirty="0">
                <a:solidFill>
                  <a:schemeClr val="accent2">
                    <a:lumMod val="75000"/>
                  </a:schemeClr>
                </a:solidFill>
              </a:rPr>
              <a:t>watched television?</a:t>
            </a:r>
            <a:endParaRPr lang="en-GB" sz="4400" dirty="0">
              <a:solidFill>
                <a:schemeClr val="accent2">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spTree>
    <p:extLst>
      <p:ext uri="{BB962C8B-B14F-4D97-AF65-F5344CB8AC3E}">
        <p14:creationId xmlns:p14="http://schemas.microsoft.com/office/powerpoint/2010/main" val="224375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b="0" dirty="0">
                <a:solidFill>
                  <a:schemeClr val="accent2">
                    <a:lumMod val="75000"/>
                  </a:schemeClr>
                </a:solidFill>
                <a:latin typeface="+mj-lt"/>
              </a:rPr>
              <a:t>Have you ever built a snowman?</a:t>
            </a:r>
            <a:endParaRPr lang="en-GB" sz="4800" dirty="0">
              <a:solidFill>
                <a:schemeClr val="accent2">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spTree>
    <p:extLst>
      <p:ext uri="{BB962C8B-B14F-4D97-AF65-F5344CB8AC3E}">
        <p14:creationId xmlns:p14="http://schemas.microsoft.com/office/powerpoint/2010/main" val="63523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b="0" dirty="0">
                <a:solidFill>
                  <a:schemeClr val="accent2">
                    <a:lumMod val="75000"/>
                  </a:schemeClr>
                </a:solidFill>
                <a:latin typeface="+mj-lt"/>
              </a:rPr>
              <a:t>Have you ever caught the bus?</a:t>
            </a:r>
            <a:endParaRPr lang="en-GB" sz="5400" dirty="0">
              <a:solidFill>
                <a:schemeClr val="accent2">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spTree>
    <p:extLst>
      <p:ext uri="{BB962C8B-B14F-4D97-AF65-F5344CB8AC3E}">
        <p14:creationId xmlns:p14="http://schemas.microsoft.com/office/powerpoint/2010/main" val="113956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461962" y="2931847"/>
            <a:ext cx="8220075" cy="994306"/>
          </a:xfrm>
        </p:spPr>
        <p:txBody>
          <a:bodyPr/>
          <a:lstStyle/>
          <a:p>
            <a:pPr algn="ctr"/>
            <a:r>
              <a:rPr lang="en-ZA" sz="4000" dirty="0">
                <a:solidFill>
                  <a:schemeClr val="accent2">
                    <a:lumMod val="75000"/>
                  </a:schemeClr>
                </a:solidFill>
              </a:rPr>
              <a:t>Have you ever gone to school?</a:t>
            </a:r>
            <a:endParaRPr lang="en-GB" sz="6000" dirty="0">
              <a:solidFill>
                <a:schemeClr val="accent2">
                  <a:lumMod val="75000"/>
                </a:schemeClr>
              </a:solidFill>
              <a:latin typeface="+mj-lt"/>
            </a:endParaRPr>
          </a:p>
        </p:txBody>
      </p:sp>
      <p:pic>
        <p:nvPicPr>
          <p:cNvPr id="2" name="Picture 1">
            <a:extLst>
              <a:ext uri="{FF2B5EF4-FFF2-40B4-BE49-F238E27FC236}">
                <a16:creationId xmlns:a16="http://schemas.microsoft.com/office/drawing/2014/main" id="{A60FDA76-A12B-211A-F311-02F21D461AA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895" y="275336"/>
            <a:ext cx="532134" cy="505431"/>
          </a:xfrm>
          <a:prstGeom prst="rect">
            <a:avLst/>
          </a:prstGeom>
        </p:spPr>
      </p:pic>
    </p:spTree>
    <p:extLst>
      <p:ext uri="{BB962C8B-B14F-4D97-AF65-F5344CB8AC3E}">
        <p14:creationId xmlns:p14="http://schemas.microsoft.com/office/powerpoint/2010/main" val="395052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B1C08F5-5315-487F-9B55-50747BA125B9}" vid="{591DCDC8-B5CB-40D9-895D-BF0BE3276CC9}"/>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B1C08F5-5315-487F-9B55-50747BA125B9}" vid="{CC6DB3A1-B424-437D-9AB2-DB05A7DEA7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Layouts</Template>
  <TotalTime>324</TotalTime>
  <Words>264</Words>
  <Application>Microsoft Macintosh PowerPoint</Application>
  <PresentationFormat>On-screen Show (4:3)</PresentationFormat>
  <Paragraphs>32</Paragraphs>
  <Slides>35</Slides>
  <Notes>0</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Twinkl</vt:lpstr>
      <vt:lpstr>Arial</vt:lpstr>
      <vt:lpstr>Roboto</vt:lpstr>
      <vt:lpstr>Calibri</vt:lpstr>
      <vt:lpstr>Twinkl Bold</vt:lpstr>
      <vt:lpstr>Slide Layouts</vt:lpstr>
      <vt:lpstr>Disclaimers/Guidance</vt:lpstr>
      <vt:lpstr>PowerPoint Presentation</vt:lpstr>
      <vt:lpstr>PowerPoint Presentation</vt:lpstr>
      <vt:lpstr>Have you ever been to the beach?</vt:lpstr>
      <vt:lpstr>Have you ever played football?</vt:lpstr>
      <vt:lpstr>Have you ever eaten ice cream?</vt:lpstr>
      <vt:lpstr>Have you ever watched television?</vt:lpstr>
      <vt:lpstr>Have you ever built a snowman?</vt:lpstr>
      <vt:lpstr>Have you ever caught the bus?</vt:lpstr>
      <vt:lpstr>Have you ever gone to school?</vt:lpstr>
      <vt:lpstr>Have you ever read a book?</vt:lpstr>
      <vt:lpstr>Have you ever eaten fish?</vt:lpstr>
      <vt:lpstr>Have you ever celebrated your birthday?</vt:lpstr>
      <vt:lpstr>Have you ever eaten French food?</vt:lpstr>
      <vt:lpstr>Have you ever been on TV?</vt:lpstr>
      <vt:lpstr>Have you ever missed the bus?</vt:lpstr>
      <vt:lpstr>Have you ever fallen down the stairs?</vt:lpstr>
      <vt:lpstr>Have you ever tried any  extreme sports?</vt:lpstr>
      <vt:lpstr>Have you ever broken a bone?</vt:lpstr>
      <vt:lpstr>Have you ever gone  to university?</vt:lpstr>
      <vt:lpstr>Have you ever been to a wedding?</vt:lpstr>
      <vt:lpstr>Have you ever played an instrument in public?</vt:lpstr>
      <vt:lpstr>Have you ever met a celebrity?</vt:lpstr>
      <vt:lpstr>Have you ever fallen asleep on the sofa?</vt:lpstr>
      <vt:lpstr>Have you ever organised a surprise party?</vt:lpstr>
      <vt:lpstr>Have you ever forgotten a friend’s birthday?</vt:lpstr>
      <vt:lpstr>Have you ever hosted a Thanksgiving dinner?</vt:lpstr>
      <vt:lpstr>Have you ever left a restaurant without paying?</vt:lpstr>
      <vt:lpstr>Have you ever been stuck in a lift?</vt:lpstr>
      <vt:lpstr>Have you ever called a female teacher ‘mum’ by mistake?</vt:lpstr>
      <vt:lpstr>Have you ever laughed until you cried?</vt:lpstr>
      <vt:lpstr>Have you ever shaken hands with a politician?</vt:lpstr>
      <vt:lpstr>Have you ever sprained your ankle?</vt:lpstr>
      <vt:lpstr>Have you ever written an article for a newspaper or magazine?</vt:lpstr>
      <vt:lpstr>Have you ever travelled without paying for a ticket?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Twinkl Twinkl</cp:lastModifiedBy>
  <cp:revision>51</cp:revision>
  <dcterms:created xsi:type="dcterms:W3CDTF">2023-08-24T07:13:17Z</dcterms:created>
  <dcterms:modified xsi:type="dcterms:W3CDTF">2023-08-24T12:38:06Z</dcterms:modified>
</cp:coreProperties>
</file>