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75" r:id="rId3"/>
    <p:sldId id="268" r:id="rId4"/>
    <p:sldId id="264" r:id="rId5"/>
    <p:sldId id="271" r:id="rId6"/>
    <p:sldId id="272" r:id="rId7"/>
    <p:sldId id="273" r:id="rId8"/>
    <p:sldId id="276" r:id="rId9"/>
    <p:sldId id="277" r:id="rId10"/>
    <p:sldId id="278" r:id="rId11"/>
    <p:sldId id="279" r:id="rId12"/>
    <p:sldId id="270"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anose="02000000000000000000"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8AC"/>
    <a:srgbClr val="85BD33"/>
    <a:srgbClr val="F08215"/>
    <a:srgbClr val="EE73AA"/>
    <a:srgbClr val="00AAEA"/>
    <a:srgbClr val="FCB028"/>
    <a:srgbClr val="F4796C"/>
    <a:srgbClr val="F79F95"/>
    <a:srgbClr val="009640"/>
    <a:srgbClr val="D81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1" autoAdjust="0"/>
    <p:restoredTop sz="94660"/>
  </p:normalViewPr>
  <p:slideViewPr>
    <p:cSldViewPr snapToGrid="0" showGuides="1">
      <p:cViewPr varScale="1">
        <p:scale>
          <a:sx n="114" d="100"/>
          <a:sy n="114" d="100"/>
        </p:scale>
        <p:origin x="708"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85BD33"/>
              </a:solidFill>
              <a:ln w="19050">
                <a:solidFill>
                  <a:schemeClr val="lt1"/>
                </a:solidFill>
              </a:ln>
              <a:effectLst/>
            </c:spPr>
            <c:extLst>
              <c:ext xmlns:c16="http://schemas.microsoft.com/office/drawing/2014/chart" uri="{C3380CC4-5D6E-409C-BE32-E72D297353CC}">
                <c16:uniqueId val="{00000001-4664-439C-8E24-B6F00A14CCC6}"/>
              </c:ext>
            </c:extLst>
          </c:dPt>
          <c:dPt>
            <c:idx val="1"/>
            <c:bubble3D val="0"/>
            <c:spPr>
              <a:solidFill>
                <a:srgbClr val="FCB028"/>
              </a:solidFill>
              <a:ln w="19050">
                <a:solidFill>
                  <a:schemeClr val="lt1"/>
                </a:solidFill>
              </a:ln>
              <a:effectLst/>
            </c:spPr>
            <c:extLst>
              <c:ext xmlns:c16="http://schemas.microsoft.com/office/drawing/2014/chart" uri="{C3380CC4-5D6E-409C-BE32-E72D297353CC}">
                <c16:uniqueId val="{00000003-4664-439C-8E24-B6F00A14CCC6}"/>
              </c:ext>
            </c:extLst>
          </c:dPt>
          <c:dPt>
            <c:idx val="2"/>
            <c:bubble3D val="0"/>
            <c:spPr>
              <a:solidFill>
                <a:srgbClr val="EE73AA"/>
              </a:solidFill>
              <a:ln w="19050">
                <a:solidFill>
                  <a:schemeClr val="lt1"/>
                </a:solidFill>
              </a:ln>
              <a:effectLst/>
            </c:spPr>
            <c:extLst>
              <c:ext xmlns:c16="http://schemas.microsoft.com/office/drawing/2014/chart" uri="{C3380CC4-5D6E-409C-BE32-E72D297353CC}">
                <c16:uniqueId val="{00000005-4664-439C-8E24-B6F00A14CCC6}"/>
              </c:ext>
            </c:extLst>
          </c:dPt>
          <c:dPt>
            <c:idx val="3"/>
            <c:bubble3D val="0"/>
            <c:spPr>
              <a:solidFill>
                <a:srgbClr val="F4796C"/>
              </a:solidFill>
              <a:ln w="19050">
                <a:solidFill>
                  <a:schemeClr val="lt1"/>
                </a:solidFill>
              </a:ln>
              <a:effectLst/>
            </c:spPr>
            <c:extLst>
              <c:ext xmlns:c16="http://schemas.microsoft.com/office/drawing/2014/chart" uri="{C3380CC4-5D6E-409C-BE32-E72D297353CC}">
                <c16:uniqueId val="{00000008-4664-439C-8E24-B6F00A14CCC6}"/>
              </c:ext>
            </c:extLst>
          </c:dPt>
          <c:dPt>
            <c:idx val="4"/>
            <c:bubble3D val="0"/>
            <c:spPr>
              <a:solidFill>
                <a:srgbClr val="00AAEA"/>
              </a:solidFill>
              <a:ln w="19050">
                <a:solidFill>
                  <a:schemeClr val="lt1"/>
                </a:solidFill>
              </a:ln>
              <a:effectLst/>
            </c:spPr>
            <c:extLst>
              <c:ext xmlns:c16="http://schemas.microsoft.com/office/drawing/2014/chart" uri="{C3380CC4-5D6E-409C-BE32-E72D297353CC}">
                <c16:uniqueId val="{00000007-4664-439C-8E24-B6F00A14CCC6}"/>
              </c:ext>
            </c:extLst>
          </c:dPt>
          <c:cat>
            <c:strRef>
              <c:f>Sheet1!$A$2:$A$6</c:f>
              <c:strCache>
                <c:ptCount val="5"/>
                <c:pt idx="0">
                  <c:v>1. Stand up</c:v>
                </c:pt>
                <c:pt idx="1">
                  <c:v>2. Sit down</c:v>
                </c:pt>
                <c:pt idx="2">
                  <c:v>3. Look at the board</c:v>
                </c:pt>
                <c:pt idx="3">
                  <c:v>1</c:v>
                </c:pt>
                <c:pt idx="4">
                  <c:v>1</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4664-439C-8E24-B6F00A14CC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AAEA"/>
              </a:solidFill>
              <a:ln w="19050">
                <a:solidFill>
                  <a:schemeClr val="lt1"/>
                </a:solidFill>
              </a:ln>
              <a:effectLst/>
            </c:spPr>
            <c:extLst>
              <c:ext xmlns:c16="http://schemas.microsoft.com/office/drawing/2014/chart" uri="{C3380CC4-5D6E-409C-BE32-E72D297353CC}">
                <c16:uniqueId val="{00000001-4664-439C-8E24-B6F00A14CCC6}"/>
              </c:ext>
            </c:extLst>
          </c:dPt>
          <c:dPt>
            <c:idx val="1"/>
            <c:bubble3D val="0"/>
            <c:spPr>
              <a:solidFill>
                <a:srgbClr val="EE73AA"/>
              </a:solidFill>
              <a:ln w="19050">
                <a:solidFill>
                  <a:schemeClr val="lt1"/>
                </a:solidFill>
              </a:ln>
              <a:effectLst/>
            </c:spPr>
            <c:extLst>
              <c:ext xmlns:c16="http://schemas.microsoft.com/office/drawing/2014/chart" uri="{C3380CC4-5D6E-409C-BE32-E72D297353CC}">
                <c16:uniqueId val="{00000003-4664-439C-8E24-B6F00A14CCC6}"/>
              </c:ext>
            </c:extLst>
          </c:dPt>
          <c:dPt>
            <c:idx val="2"/>
            <c:bubble3D val="0"/>
            <c:spPr>
              <a:solidFill>
                <a:srgbClr val="85BD33"/>
              </a:solidFill>
              <a:ln w="19050">
                <a:solidFill>
                  <a:schemeClr val="lt1"/>
                </a:solidFill>
              </a:ln>
              <a:effectLst/>
            </c:spPr>
            <c:extLst>
              <c:ext xmlns:c16="http://schemas.microsoft.com/office/drawing/2014/chart" uri="{C3380CC4-5D6E-409C-BE32-E72D297353CC}">
                <c16:uniqueId val="{00000005-4664-439C-8E24-B6F00A14CCC6}"/>
              </c:ext>
            </c:extLst>
          </c:dPt>
          <c:dPt>
            <c:idx val="3"/>
            <c:bubble3D val="0"/>
            <c:spPr>
              <a:solidFill>
                <a:srgbClr val="7868AC"/>
              </a:solidFill>
              <a:ln w="19050">
                <a:solidFill>
                  <a:schemeClr val="lt1"/>
                </a:solidFill>
              </a:ln>
              <a:effectLst/>
            </c:spPr>
            <c:extLst>
              <c:ext xmlns:c16="http://schemas.microsoft.com/office/drawing/2014/chart" uri="{C3380CC4-5D6E-409C-BE32-E72D297353CC}">
                <c16:uniqueId val="{00000008-4664-439C-8E24-B6F00A14CCC6}"/>
              </c:ext>
            </c:extLst>
          </c:dPt>
          <c:dPt>
            <c:idx val="4"/>
            <c:bubble3D val="0"/>
            <c:spPr>
              <a:solidFill>
                <a:srgbClr val="FCB028"/>
              </a:solidFill>
              <a:ln w="19050">
                <a:solidFill>
                  <a:schemeClr val="lt1"/>
                </a:solidFill>
              </a:ln>
              <a:effectLst/>
            </c:spPr>
            <c:extLst>
              <c:ext xmlns:c16="http://schemas.microsoft.com/office/drawing/2014/chart" uri="{C3380CC4-5D6E-409C-BE32-E72D297353CC}">
                <c16:uniqueId val="{00000007-4664-439C-8E24-B6F00A14CCC6}"/>
              </c:ext>
            </c:extLst>
          </c:dPt>
          <c:cat>
            <c:strRef>
              <c:f>Sheet1!$A$2:$A$6</c:f>
              <c:strCache>
                <c:ptCount val="5"/>
                <c:pt idx="0">
                  <c:v>1. Stand up</c:v>
                </c:pt>
                <c:pt idx="1">
                  <c:v>2. Sit down</c:v>
                </c:pt>
                <c:pt idx="2">
                  <c:v>3. Look at the board</c:v>
                </c:pt>
                <c:pt idx="3">
                  <c:v>1</c:v>
                </c:pt>
                <c:pt idx="4">
                  <c:v>1</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4664-439C-8E24-B6F00A14CC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0.49065</cdr:x>
      <cdr:y>0.18045</cdr:y>
    </cdr:from>
    <cdr:to>
      <cdr:x>0.71962</cdr:x>
      <cdr:y>0.36635</cdr:y>
    </cdr:to>
    <cdr:sp macro="" textlink="">
      <cdr:nvSpPr>
        <cdr:cNvPr id="4" name="TextBox 1">
          <a:extLst xmlns:a="http://schemas.openxmlformats.org/drawingml/2006/main">
            <a:ext uri="{FF2B5EF4-FFF2-40B4-BE49-F238E27FC236}">
              <a16:creationId xmlns:a16="http://schemas.microsoft.com/office/drawing/2014/main" id="{94665F96-9039-2736-9A2B-E2DCFD69C7D7}"/>
            </a:ext>
          </a:extLst>
        </cdr:cNvPr>
        <cdr:cNvSpPr txBox="1"/>
      </cdr:nvSpPr>
      <cdr:spPr>
        <a:xfrm xmlns:a="http://schemas.openxmlformats.org/drawingml/2006/main" rot="8376178">
          <a:off x="3000379" y="735651"/>
          <a:ext cx="1400162" cy="757848"/>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Eat fish and chips</a:t>
          </a:r>
          <a:endParaRPr lang="en-US" sz="1200" b="1" dirty="0"/>
        </a:p>
      </cdr:txBody>
    </cdr:sp>
  </cdr:relSizeAnchor>
  <cdr:relSizeAnchor xmlns:cdr="http://schemas.openxmlformats.org/drawingml/2006/chartDrawing">
    <cdr:from>
      <cdr:x>0.44253</cdr:x>
      <cdr:y>0.59574</cdr:y>
    </cdr:from>
    <cdr:to>
      <cdr:x>0.56647</cdr:x>
      <cdr:y>0.91752</cdr:y>
    </cdr:to>
    <cdr:sp macro="" textlink="">
      <cdr:nvSpPr>
        <cdr:cNvPr id="8" name="TextBox 1">
          <a:extLst xmlns:a="http://schemas.openxmlformats.org/drawingml/2006/main">
            <a:ext uri="{FF2B5EF4-FFF2-40B4-BE49-F238E27FC236}">
              <a16:creationId xmlns:a16="http://schemas.microsoft.com/office/drawing/2014/main" id="{35DBE424-EDD6-347B-F9DD-0AC7DDD70068}"/>
            </a:ext>
          </a:extLst>
        </cdr:cNvPr>
        <cdr:cNvSpPr txBox="1"/>
      </cdr:nvSpPr>
      <cdr:spPr>
        <a:xfrm xmlns:a="http://schemas.openxmlformats.org/drawingml/2006/main" rot="16200000">
          <a:off x="2206090" y="2457175"/>
          <a:ext cx="1191308" cy="688256"/>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Talk to an alien</a:t>
          </a:r>
          <a:endParaRPr lang="en-US" sz="1200" b="1" dirty="0"/>
        </a:p>
      </cdr:txBody>
    </cdr:sp>
  </cdr:relSizeAnchor>
  <cdr:relSizeAnchor xmlns:cdr="http://schemas.openxmlformats.org/drawingml/2006/chartDrawing">
    <cdr:from>
      <cdr:x>0.24881</cdr:x>
      <cdr:y>0.21915</cdr:y>
    </cdr:from>
    <cdr:to>
      <cdr:x>0.48368</cdr:x>
      <cdr:y>0.40504</cdr:y>
    </cdr:to>
    <cdr:sp macro="" textlink="">
      <cdr:nvSpPr>
        <cdr:cNvPr id="11" name="TextBox 1">
          <a:extLst xmlns:a="http://schemas.openxmlformats.org/drawingml/2006/main">
            <a:ext uri="{FF2B5EF4-FFF2-40B4-BE49-F238E27FC236}">
              <a16:creationId xmlns:a16="http://schemas.microsoft.com/office/drawing/2014/main" id="{6729E28D-6B5F-A42C-5540-32C469FBC3F1}"/>
            </a:ext>
          </a:extLst>
        </cdr:cNvPr>
        <cdr:cNvSpPr txBox="1"/>
      </cdr:nvSpPr>
      <cdr:spPr>
        <a:xfrm xmlns:a="http://schemas.openxmlformats.org/drawingml/2006/main" rot="2569085">
          <a:off x="1521476" y="893390"/>
          <a:ext cx="1436241" cy="757848"/>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Fly a plane</a:t>
          </a:r>
          <a:endParaRPr lang="en-US" sz="1200" b="1" dirty="0"/>
        </a:p>
      </cdr:txBody>
    </cdr:sp>
  </cdr:relSizeAnchor>
  <cdr:relSizeAnchor xmlns:cdr="http://schemas.openxmlformats.org/drawingml/2006/chartDrawing">
    <cdr:from>
      <cdr:x>0.17114</cdr:x>
      <cdr:y>0.46496</cdr:y>
    </cdr:from>
    <cdr:to>
      <cdr:x>0.45483</cdr:x>
      <cdr:y>0.65086</cdr:y>
    </cdr:to>
    <cdr:sp macro="" textlink="">
      <cdr:nvSpPr>
        <cdr:cNvPr id="2" name="TextBox 1">
          <a:extLst xmlns:a="http://schemas.openxmlformats.org/drawingml/2006/main">
            <a:ext uri="{FF2B5EF4-FFF2-40B4-BE49-F238E27FC236}">
              <a16:creationId xmlns:a16="http://schemas.microsoft.com/office/drawing/2014/main" id="{1EFC58E3-E46C-CE75-45DC-0AABB7DF41E7}"/>
            </a:ext>
          </a:extLst>
        </cdr:cNvPr>
        <cdr:cNvSpPr txBox="1"/>
      </cdr:nvSpPr>
      <cdr:spPr>
        <a:xfrm xmlns:a="http://schemas.openxmlformats.org/drawingml/2006/main" rot="20429524">
          <a:off x="950424" y="1721449"/>
          <a:ext cx="1575495" cy="688256"/>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Go to Australia</a:t>
          </a:r>
          <a:endParaRPr lang="en-US" sz="1200" b="1" dirty="0"/>
        </a:p>
      </cdr:txBody>
    </cdr:sp>
  </cdr:relSizeAnchor>
  <cdr:relSizeAnchor xmlns:cdr="http://schemas.openxmlformats.org/drawingml/2006/chartDrawing">
    <cdr:from>
      <cdr:x>0.55583</cdr:x>
      <cdr:y>0.47352</cdr:y>
    </cdr:from>
    <cdr:to>
      <cdr:x>0.79937</cdr:x>
      <cdr:y>0.65942</cdr:y>
    </cdr:to>
    <cdr:sp macro="" textlink="">
      <cdr:nvSpPr>
        <cdr:cNvPr id="3" name="TextBox 1">
          <a:extLst xmlns:a="http://schemas.openxmlformats.org/drawingml/2006/main">
            <a:ext uri="{FF2B5EF4-FFF2-40B4-BE49-F238E27FC236}">
              <a16:creationId xmlns:a16="http://schemas.microsoft.com/office/drawing/2014/main" id="{B37344BA-52D2-6E14-D830-4EE8F6527DFB}"/>
            </a:ext>
          </a:extLst>
        </cdr:cNvPr>
        <cdr:cNvSpPr txBox="1"/>
      </cdr:nvSpPr>
      <cdr:spPr>
        <a:xfrm xmlns:a="http://schemas.openxmlformats.org/drawingml/2006/main" rot="11971594">
          <a:off x="3398941" y="1930404"/>
          <a:ext cx="1489274" cy="757848"/>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Swim in the river</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0.50049</cdr:x>
      <cdr:y>0.25711</cdr:y>
    </cdr:from>
    <cdr:to>
      <cdr:x>0.72946</cdr:x>
      <cdr:y>0.35044</cdr:y>
    </cdr:to>
    <cdr:sp macro="" textlink="">
      <cdr:nvSpPr>
        <cdr:cNvPr id="4" name="TextBox 1">
          <a:extLst xmlns:a="http://schemas.openxmlformats.org/drawingml/2006/main">
            <a:ext uri="{FF2B5EF4-FFF2-40B4-BE49-F238E27FC236}">
              <a16:creationId xmlns:a16="http://schemas.microsoft.com/office/drawing/2014/main" id="{94665F96-9039-2736-9A2B-E2DCFD69C7D7}"/>
            </a:ext>
          </a:extLst>
        </cdr:cNvPr>
        <cdr:cNvSpPr txBox="1"/>
      </cdr:nvSpPr>
      <cdr:spPr>
        <a:xfrm xmlns:a="http://schemas.openxmlformats.org/drawingml/2006/main" rot="8638630">
          <a:off x="3060521" y="1048159"/>
          <a:ext cx="1400163" cy="380480"/>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In 2035</a:t>
          </a:r>
          <a:endParaRPr lang="en-US" sz="1200" b="1" dirty="0"/>
        </a:p>
      </cdr:txBody>
    </cdr:sp>
  </cdr:relSizeAnchor>
  <cdr:relSizeAnchor xmlns:cdr="http://schemas.openxmlformats.org/drawingml/2006/chartDrawing">
    <cdr:from>
      <cdr:x>0.47339</cdr:x>
      <cdr:y>0.59574</cdr:y>
    </cdr:from>
    <cdr:to>
      <cdr:x>0.53561</cdr:x>
      <cdr:y>0.91752</cdr:y>
    </cdr:to>
    <cdr:sp macro="" textlink="">
      <cdr:nvSpPr>
        <cdr:cNvPr id="8" name="TextBox 1">
          <a:extLst xmlns:a="http://schemas.openxmlformats.org/drawingml/2006/main">
            <a:ext uri="{FF2B5EF4-FFF2-40B4-BE49-F238E27FC236}">
              <a16:creationId xmlns:a16="http://schemas.microsoft.com/office/drawing/2014/main" id="{35DBE424-EDD6-347B-F9DD-0AC7DDD70068}"/>
            </a:ext>
          </a:extLst>
        </cdr:cNvPr>
        <cdr:cNvSpPr txBox="1"/>
      </cdr:nvSpPr>
      <cdr:spPr>
        <a:xfrm xmlns:a="http://schemas.openxmlformats.org/drawingml/2006/main" rot="16200000">
          <a:off x="2429142" y="2894313"/>
          <a:ext cx="1311801" cy="380480"/>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Next week</a:t>
          </a:r>
          <a:endParaRPr lang="en-US" sz="1200" b="1" dirty="0"/>
        </a:p>
      </cdr:txBody>
    </cdr:sp>
  </cdr:relSizeAnchor>
  <cdr:relSizeAnchor xmlns:cdr="http://schemas.openxmlformats.org/drawingml/2006/chartDrawing">
    <cdr:from>
      <cdr:x>0.27064</cdr:x>
      <cdr:y>0.21479</cdr:y>
    </cdr:from>
    <cdr:to>
      <cdr:x>0.50551</cdr:x>
      <cdr:y>0.30813</cdr:y>
    </cdr:to>
    <cdr:sp macro="" textlink="">
      <cdr:nvSpPr>
        <cdr:cNvPr id="11" name="TextBox 1">
          <a:extLst xmlns:a="http://schemas.openxmlformats.org/drawingml/2006/main">
            <a:ext uri="{FF2B5EF4-FFF2-40B4-BE49-F238E27FC236}">
              <a16:creationId xmlns:a16="http://schemas.microsoft.com/office/drawing/2014/main" id="{6729E28D-6B5F-A42C-5540-32C469FBC3F1}"/>
            </a:ext>
          </a:extLst>
        </cdr:cNvPr>
        <cdr:cNvSpPr txBox="1"/>
      </cdr:nvSpPr>
      <cdr:spPr>
        <a:xfrm xmlns:a="http://schemas.openxmlformats.org/drawingml/2006/main" rot="2569085">
          <a:off x="1654977" y="875654"/>
          <a:ext cx="1436242" cy="380480"/>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Next month</a:t>
          </a:r>
          <a:endParaRPr lang="en-US" sz="1200" b="1" dirty="0"/>
        </a:p>
      </cdr:txBody>
    </cdr:sp>
  </cdr:relSizeAnchor>
  <cdr:relSizeAnchor xmlns:cdr="http://schemas.openxmlformats.org/drawingml/2006/chartDrawing">
    <cdr:from>
      <cdr:x>0.19139</cdr:x>
      <cdr:y>0.53322</cdr:y>
    </cdr:from>
    <cdr:to>
      <cdr:x>0.47508</cdr:x>
      <cdr:y>0.62655</cdr:y>
    </cdr:to>
    <cdr:sp macro="" textlink="">
      <cdr:nvSpPr>
        <cdr:cNvPr id="2" name="TextBox 1">
          <a:extLst xmlns:a="http://schemas.openxmlformats.org/drawingml/2006/main">
            <a:ext uri="{FF2B5EF4-FFF2-40B4-BE49-F238E27FC236}">
              <a16:creationId xmlns:a16="http://schemas.microsoft.com/office/drawing/2014/main" id="{1EFC58E3-E46C-CE75-45DC-0AABB7DF41E7}"/>
            </a:ext>
          </a:extLst>
        </cdr:cNvPr>
        <cdr:cNvSpPr txBox="1"/>
      </cdr:nvSpPr>
      <cdr:spPr>
        <a:xfrm xmlns:a="http://schemas.openxmlformats.org/drawingml/2006/main" rot="20429524">
          <a:off x="1170354" y="2173772"/>
          <a:ext cx="1734778" cy="380480"/>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In 50 years</a:t>
          </a:r>
          <a:endParaRPr lang="en-US" sz="1200" b="1" dirty="0"/>
        </a:p>
      </cdr:txBody>
    </cdr:sp>
  </cdr:relSizeAnchor>
  <cdr:relSizeAnchor xmlns:cdr="http://schemas.openxmlformats.org/drawingml/2006/chartDrawing">
    <cdr:from>
      <cdr:x>0.55201</cdr:x>
      <cdr:y>0.54908</cdr:y>
    </cdr:from>
    <cdr:to>
      <cdr:x>0.79556</cdr:x>
      <cdr:y>0.64241</cdr:y>
    </cdr:to>
    <cdr:sp macro="" textlink="">
      <cdr:nvSpPr>
        <cdr:cNvPr id="3" name="TextBox 1">
          <a:extLst xmlns:a="http://schemas.openxmlformats.org/drawingml/2006/main">
            <a:ext uri="{FF2B5EF4-FFF2-40B4-BE49-F238E27FC236}">
              <a16:creationId xmlns:a16="http://schemas.microsoft.com/office/drawing/2014/main" id="{B37344BA-52D2-6E14-D830-4EE8F6527DFB}"/>
            </a:ext>
          </a:extLst>
        </cdr:cNvPr>
        <cdr:cNvSpPr txBox="1"/>
      </cdr:nvSpPr>
      <cdr:spPr>
        <a:xfrm xmlns:a="http://schemas.openxmlformats.org/drawingml/2006/main" rot="11971594">
          <a:off x="3375569" y="2238434"/>
          <a:ext cx="1489320" cy="380480"/>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t>Tomorrow</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7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684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50A16FD5-036A-04DB-8FBB-2D9147C20AC1}"/>
              </a:ext>
            </a:extLst>
          </p:cNvPr>
          <p:cNvSpPr txBox="1">
            <a:spLocks/>
          </p:cNvSpPr>
          <p:nvPr/>
        </p:nvSpPr>
        <p:spPr>
          <a:xfrm>
            <a:off x="1656531" y="201704"/>
            <a:ext cx="5830938" cy="1078602"/>
          </a:xfrm>
          <a:prstGeom prst="roundRect">
            <a:avLst>
              <a:gd name="adj" fmla="val 9641"/>
            </a:avLst>
          </a:prstGeom>
          <a:solidFill>
            <a:srgbClr val="00AAEA"/>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solidFill>
                  <a:schemeClr val="bg1"/>
                </a:solidFill>
                <a:latin typeface="+mn-lt"/>
              </a:rPr>
              <a:t>What do you think?</a:t>
            </a:r>
          </a:p>
        </p:txBody>
      </p:sp>
      <p:grpSp>
        <p:nvGrpSpPr>
          <p:cNvPr id="10" name="Group 9">
            <a:extLst>
              <a:ext uri="{FF2B5EF4-FFF2-40B4-BE49-F238E27FC236}">
                <a16:creationId xmlns:a16="http://schemas.microsoft.com/office/drawing/2014/main" id="{63E24548-FCEF-F34B-09BB-E4D687714BD5}"/>
              </a:ext>
            </a:extLst>
          </p:cNvPr>
          <p:cNvGrpSpPr/>
          <p:nvPr/>
        </p:nvGrpSpPr>
        <p:grpSpPr>
          <a:xfrm>
            <a:off x="692646" y="1934886"/>
            <a:ext cx="7346454" cy="461665"/>
            <a:chOff x="692646" y="1934886"/>
            <a:chExt cx="7346454" cy="461665"/>
          </a:xfrm>
        </p:grpSpPr>
        <p:sp>
          <p:nvSpPr>
            <p:cNvPr id="4" name="TextBox 3">
              <a:extLst>
                <a:ext uri="{FF2B5EF4-FFF2-40B4-BE49-F238E27FC236}">
                  <a16:creationId xmlns:a16="http://schemas.microsoft.com/office/drawing/2014/main" id="{3E2F46CA-9A27-4831-F15A-673E26219B9E}"/>
                </a:ext>
              </a:extLst>
            </p:cNvPr>
            <p:cNvSpPr txBox="1"/>
            <p:nvPr/>
          </p:nvSpPr>
          <p:spPr>
            <a:xfrm>
              <a:off x="1089660" y="1934886"/>
              <a:ext cx="6949440" cy="461665"/>
            </a:xfrm>
            <a:prstGeom prst="rect">
              <a:avLst/>
            </a:prstGeom>
            <a:noFill/>
          </p:spPr>
          <p:txBody>
            <a:bodyPr wrap="square" rtlCol="0">
              <a:spAutoFit/>
            </a:bodyPr>
            <a:lstStyle/>
            <a:p>
              <a:pPr rtl="0" fontAlgn="base">
                <a:spcBef>
                  <a:spcPts val="0"/>
                </a:spcBef>
                <a:spcAft>
                  <a:spcPts val="0"/>
                </a:spcAft>
                <a:buClr>
                  <a:srgbClr val="EE73AA"/>
                </a:buClr>
              </a:pPr>
              <a:r>
                <a:rPr lang="en-GB" sz="2400" b="1" i="0" u="none" strike="noStrike" dirty="0">
                  <a:effectLst/>
                </a:rPr>
                <a:t>Aliens will visit Earth in 2065.</a:t>
              </a:r>
            </a:p>
          </p:txBody>
        </p:sp>
        <p:sp>
          <p:nvSpPr>
            <p:cNvPr id="7" name="Oval 6">
              <a:extLst>
                <a:ext uri="{FF2B5EF4-FFF2-40B4-BE49-F238E27FC236}">
                  <a16:creationId xmlns:a16="http://schemas.microsoft.com/office/drawing/2014/main" id="{CE397BE9-87D0-5989-2B3F-194B75C69B1F}"/>
                </a:ext>
              </a:extLst>
            </p:cNvPr>
            <p:cNvSpPr/>
            <p:nvPr/>
          </p:nvSpPr>
          <p:spPr>
            <a:xfrm>
              <a:off x="692646" y="2036894"/>
              <a:ext cx="240506" cy="240506"/>
            </a:xfrm>
            <a:prstGeom prst="ellipse">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19FC5D7-A2F9-6B96-7120-20C10552F599}"/>
              </a:ext>
            </a:extLst>
          </p:cNvPr>
          <p:cNvGrpSpPr/>
          <p:nvPr/>
        </p:nvGrpSpPr>
        <p:grpSpPr>
          <a:xfrm>
            <a:off x="692646" y="3198167"/>
            <a:ext cx="7879854" cy="461665"/>
            <a:chOff x="692646" y="3198167"/>
            <a:chExt cx="7879854" cy="461665"/>
          </a:xfrm>
        </p:grpSpPr>
        <p:sp>
          <p:nvSpPr>
            <p:cNvPr id="5" name="TextBox 4">
              <a:extLst>
                <a:ext uri="{FF2B5EF4-FFF2-40B4-BE49-F238E27FC236}">
                  <a16:creationId xmlns:a16="http://schemas.microsoft.com/office/drawing/2014/main" id="{D3926A07-7884-51BD-2A47-09CA5B55FEFA}"/>
                </a:ext>
              </a:extLst>
            </p:cNvPr>
            <p:cNvSpPr txBox="1"/>
            <p:nvPr/>
          </p:nvSpPr>
          <p:spPr>
            <a:xfrm>
              <a:off x="1089660" y="3198167"/>
              <a:ext cx="7482840" cy="461665"/>
            </a:xfrm>
            <a:prstGeom prst="rect">
              <a:avLst/>
            </a:prstGeom>
            <a:noFill/>
          </p:spPr>
          <p:txBody>
            <a:bodyPr wrap="square" rtlCol="0">
              <a:spAutoFit/>
            </a:bodyPr>
            <a:lstStyle/>
            <a:p>
              <a:pPr rtl="0" fontAlgn="base">
                <a:spcBef>
                  <a:spcPts val="0"/>
                </a:spcBef>
                <a:spcAft>
                  <a:spcPts val="0"/>
                </a:spcAft>
                <a:buClr>
                  <a:srgbClr val="EE73AA"/>
                </a:buClr>
              </a:pPr>
              <a:r>
                <a:rPr lang="en-GB" sz="2400" b="1" i="0" u="none" strike="noStrike" dirty="0">
                  <a:effectLst/>
                </a:rPr>
                <a:t>Humans will travel by space-planes in the future.</a:t>
              </a:r>
            </a:p>
          </p:txBody>
        </p:sp>
        <p:sp>
          <p:nvSpPr>
            <p:cNvPr id="8" name="Oval 7">
              <a:extLst>
                <a:ext uri="{FF2B5EF4-FFF2-40B4-BE49-F238E27FC236}">
                  <a16:creationId xmlns:a16="http://schemas.microsoft.com/office/drawing/2014/main" id="{3FACD0D8-F676-0A8C-FFDB-ADC8E9A4350E}"/>
                </a:ext>
              </a:extLst>
            </p:cNvPr>
            <p:cNvSpPr/>
            <p:nvPr/>
          </p:nvSpPr>
          <p:spPr>
            <a:xfrm>
              <a:off x="692646" y="3336667"/>
              <a:ext cx="240506" cy="240506"/>
            </a:xfrm>
            <a:prstGeom prst="ellipse">
              <a:avLst/>
            </a:prstGeom>
            <a:solidFill>
              <a:srgbClr val="00AA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961D9333-BB36-76AB-EDCB-FCE4CB27FCF4}"/>
              </a:ext>
            </a:extLst>
          </p:cNvPr>
          <p:cNvGrpSpPr/>
          <p:nvPr/>
        </p:nvGrpSpPr>
        <p:grpSpPr>
          <a:xfrm>
            <a:off x="692646" y="4461448"/>
            <a:ext cx="6955929" cy="830997"/>
            <a:chOff x="692646" y="4461448"/>
            <a:chExt cx="6955929" cy="830997"/>
          </a:xfrm>
        </p:grpSpPr>
        <p:sp>
          <p:nvSpPr>
            <p:cNvPr id="6" name="TextBox 5">
              <a:extLst>
                <a:ext uri="{FF2B5EF4-FFF2-40B4-BE49-F238E27FC236}">
                  <a16:creationId xmlns:a16="http://schemas.microsoft.com/office/drawing/2014/main" id="{D72DA163-A821-C01B-A37D-BA9781E0257B}"/>
                </a:ext>
              </a:extLst>
            </p:cNvPr>
            <p:cNvSpPr txBox="1"/>
            <p:nvPr/>
          </p:nvSpPr>
          <p:spPr>
            <a:xfrm>
              <a:off x="1089660" y="4461448"/>
              <a:ext cx="6558915" cy="830997"/>
            </a:xfrm>
            <a:prstGeom prst="rect">
              <a:avLst/>
            </a:prstGeom>
            <a:noFill/>
          </p:spPr>
          <p:txBody>
            <a:bodyPr wrap="square" rtlCol="0">
              <a:spAutoFit/>
            </a:bodyPr>
            <a:lstStyle/>
            <a:p>
              <a:pPr rtl="0" fontAlgn="base">
                <a:spcBef>
                  <a:spcPts val="0"/>
                </a:spcBef>
                <a:spcAft>
                  <a:spcPts val="0"/>
                </a:spcAft>
                <a:buClr>
                  <a:srgbClr val="EE73AA"/>
                </a:buClr>
              </a:pPr>
              <a:r>
                <a:rPr lang="en-GB" sz="2400" b="1" i="0" u="none" strike="noStrike" dirty="0">
                  <a:effectLst/>
                </a:rPr>
                <a:t>Students won’t go to school in the future, they will learn at home.</a:t>
              </a:r>
            </a:p>
          </p:txBody>
        </p:sp>
        <p:sp>
          <p:nvSpPr>
            <p:cNvPr id="9" name="Oval 8">
              <a:extLst>
                <a:ext uri="{FF2B5EF4-FFF2-40B4-BE49-F238E27FC236}">
                  <a16:creationId xmlns:a16="http://schemas.microsoft.com/office/drawing/2014/main" id="{FF34D7C0-05B8-1601-13DC-9317BA10C698}"/>
                </a:ext>
              </a:extLst>
            </p:cNvPr>
            <p:cNvSpPr/>
            <p:nvPr/>
          </p:nvSpPr>
          <p:spPr>
            <a:xfrm>
              <a:off x="692646" y="4756693"/>
              <a:ext cx="240506" cy="240506"/>
            </a:xfrm>
            <a:prstGeom prst="ellipse">
              <a:avLst/>
            </a:prstGeom>
            <a:solidFill>
              <a:srgbClr val="EE73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22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33867" y="201704"/>
            <a:ext cx="4861026" cy="1078602"/>
          </a:xfrm>
          <a:solidFill>
            <a:srgbClr val="85BD33"/>
          </a:solidFill>
          <a:ln w="38100">
            <a:solidFill>
              <a:schemeClr val="bg1"/>
            </a:solidFill>
          </a:ln>
        </p:spPr>
        <p:txBody>
          <a:bodyPr wrap="square" lIns="252000" bIns="144000" anchor="ctr" anchorCtr="0">
            <a:noAutofit/>
          </a:bodyPr>
          <a:lstStyle/>
          <a:p>
            <a:pPr algn="ctr"/>
            <a:r>
              <a:rPr lang="en-US" dirty="0">
                <a:solidFill>
                  <a:schemeClr val="bg1"/>
                </a:solidFill>
                <a:latin typeface="+mn-lt"/>
              </a:rPr>
              <a:t>Warm Up Questions</a:t>
            </a:r>
            <a:endParaRPr lang="en-GB" sz="3600" dirty="0">
              <a:solidFill>
                <a:schemeClr val="bg1"/>
              </a:solidFill>
              <a:latin typeface="+mn-lt"/>
            </a:endParaRPr>
          </a:p>
        </p:txBody>
      </p:sp>
      <p:sp>
        <p:nvSpPr>
          <p:cNvPr id="16" name="Oval 15">
            <a:extLst>
              <a:ext uri="{FF2B5EF4-FFF2-40B4-BE49-F238E27FC236}">
                <a16:creationId xmlns:a16="http://schemas.microsoft.com/office/drawing/2014/main" id="{FA829B40-1E0F-A423-E3C8-CB0613483819}"/>
              </a:ext>
            </a:extLst>
          </p:cNvPr>
          <p:cNvSpPr/>
          <p:nvPr/>
        </p:nvSpPr>
        <p:spPr>
          <a:xfrm>
            <a:off x="692646" y="1778765"/>
            <a:ext cx="240506" cy="240506"/>
          </a:xfrm>
          <a:prstGeom prst="ellipse">
            <a:avLst/>
          </a:prstGeom>
          <a:solidFill>
            <a:srgbClr val="786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FC7A929-4522-158E-8D21-0582F6E21DD3}"/>
              </a:ext>
            </a:extLst>
          </p:cNvPr>
          <p:cNvSpPr/>
          <p:nvPr/>
        </p:nvSpPr>
        <p:spPr>
          <a:xfrm>
            <a:off x="692646" y="2520807"/>
            <a:ext cx="240506" cy="240506"/>
          </a:xfrm>
          <a:prstGeom prst="ellipse">
            <a:avLst/>
          </a:prstGeom>
          <a:solidFill>
            <a:srgbClr val="F79F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A1BD4250-0DA9-32AA-041A-A5AD88B9BD66}"/>
              </a:ext>
            </a:extLst>
          </p:cNvPr>
          <p:cNvSpPr/>
          <p:nvPr/>
        </p:nvSpPr>
        <p:spPr>
          <a:xfrm>
            <a:off x="692646" y="3262849"/>
            <a:ext cx="240506" cy="240506"/>
          </a:xfrm>
          <a:prstGeom prst="ellipse">
            <a:avLst/>
          </a:prstGeom>
          <a:solidFill>
            <a:srgbClr val="00AA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FBA5D4F-BF17-425E-007C-BC8539874BA4}"/>
              </a:ext>
            </a:extLst>
          </p:cNvPr>
          <p:cNvSpPr/>
          <p:nvPr/>
        </p:nvSpPr>
        <p:spPr>
          <a:xfrm>
            <a:off x="692646" y="4004891"/>
            <a:ext cx="240506" cy="240506"/>
          </a:xfrm>
          <a:prstGeom prst="ellipse">
            <a:avLst/>
          </a:prstGeom>
          <a:solidFill>
            <a:srgbClr val="FCB0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C5EB4FB-7E89-D0B7-EBF2-122467409E1D}"/>
              </a:ext>
            </a:extLst>
          </p:cNvPr>
          <p:cNvSpPr/>
          <p:nvPr/>
        </p:nvSpPr>
        <p:spPr>
          <a:xfrm>
            <a:off x="692646" y="4746932"/>
            <a:ext cx="240506" cy="240506"/>
          </a:xfrm>
          <a:prstGeom prst="ellipse">
            <a:avLst/>
          </a:prstGeom>
          <a:solidFill>
            <a:srgbClr val="EE73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71AD0BF-1ACA-4B4A-F11F-62838B1F5537}"/>
              </a:ext>
            </a:extLst>
          </p:cNvPr>
          <p:cNvSpPr txBox="1"/>
          <p:nvPr/>
        </p:nvSpPr>
        <p:spPr>
          <a:xfrm>
            <a:off x="1089660" y="1668186"/>
            <a:ext cx="6949440" cy="461665"/>
          </a:xfrm>
          <a:prstGeom prst="rect">
            <a:avLst/>
          </a:prstGeom>
          <a:noFill/>
        </p:spPr>
        <p:txBody>
          <a:bodyPr wrap="square" rtlCol="0">
            <a:spAutoFit/>
          </a:bodyPr>
          <a:lstStyle/>
          <a:p>
            <a:r>
              <a:rPr lang="en-GB" sz="2400" b="1" i="0" u="none" strike="noStrike" dirty="0">
                <a:effectLst/>
              </a:rPr>
              <a:t>How old are you?</a:t>
            </a:r>
            <a:endParaRPr lang="en-GB" sz="2400" b="1" dirty="0"/>
          </a:p>
        </p:txBody>
      </p:sp>
      <p:sp>
        <p:nvSpPr>
          <p:cNvPr id="24" name="TextBox 23">
            <a:extLst>
              <a:ext uri="{FF2B5EF4-FFF2-40B4-BE49-F238E27FC236}">
                <a16:creationId xmlns:a16="http://schemas.microsoft.com/office/drawing/2014/main" id="{E6A8901A-8A06-72A9-EDC9-9D99C9C8811A}"/>
              </a:ext>
            </a:extLst>
          </p:cNvPr>
          <p:cNvSpPr txBox="1"/>
          <p:nvPr/>
        </p:nvSpPr>
        <p:spPr>
          <a:xfrm>
            <a:off x="1089660" y="2410228"/>
            <a:ext cx="6949440" cy="461665"/>
          </a:xfrm>
          <a:prstGeom prst="rect">
            <a:avLst/>
          </a:prstGeom>
          <a:noFill/>
        </p:spPr>
        <p:txBody>
          <a:bodyPr wrap="square" rtlCol="0">
            <a:spAutoFit/>
          </a:bodyPr>
          <a:lstStyle/>
          <a:p>
            <a:r>
              <a:rPr lang="en-GB" sz="2400" b="1" i="0" u="none" strike="noStrike" dirty="0">
                <a:effectLst/>
              </a:rPr>
              <a:t>What’s your favourite school subject?</a:t>
            </a:r>
            <a:endParaRPr lang="en-GB" sz="2400" b="1" dirty="0"/>
          </a:p>
        </p:txBody>
      </p:sp>
      <p:sp>
        <p:nvSpPr>
          <p:cNvPr id="25" name="TextBox 24">
            <a:extLst>
              <a:ext uri="{FF2B5EF4-FFF2-40B4-BE49-F238E27FC236}">
                <a16:creationId xmlns:a16="http://schemas.microsoft.com/office/drawing/2014/main" id="{32954218-5BF7-01D9-1BF9-AA006AD4618E}"/>
              </a:ext>
            </a:extLst>
          </p:cNvPr>
          <p:cNvSpPr txBox="1"/>
          <p:nvPr/>
        </p:nvSpPr>
        <p:spPr>
          <a:xfrm>
            <a:off x="1089660" y="3152270"/>
            <a:ext cx="6949440" cy="461665"/>
          </a:xfrm>
          <a:prstGeom prst="rect">
            <a:avLst/>
          </a:prstGeom>
          <a:noFill/>
        </p:spPr>
        <p:txBody>
          <a:bodyPr wrap="square" rtlCol="0">
            <a:spAutoFit/>
          </a:bodyPr>
          <a:lstStyle/>
          <a:p>
            <a:r>
              <a:rPr lang="en-GB" sz="2400" b="1" i="0" u="none" strike="noStrike" dirty="0">
                <a:effectLst/>
              </a:rPr>
              <a:t>What food do you like to eat at home?</a:t>
            </a:r>
            <a:endParaRPr lang="en-GB" sz="2400" b="1" dirty="0"/>
          </a:p>
        </p:txBody>
      </p:sp>
      <p:sp>
        <p:nvSpPr>
          <p:cNvPr id="27" name="TextBox 26">
            <a:extLst>
              <a:ext uri="{FF2B5EF4-FFF2-40B4-BE49-F238E27FC236}">
                <a16:creationId xmlns:a16="http://schemas.microsoft.com/office/drawing/2014/main" id="{D9111028-EC6C-15E2-5825-A916EAE5CBAB}"/>
              </a:ext>
            </a:extLst>
          </p:cNvPr>
          <p:cNvSpPr txBox="1"/>
          <p:nvPr/>
        </p:nvSpPr>
        <p:spPr>
          <a:xfrm>
            <a:off x="1089660" y="3894312"/>
            <a:ext cx="6949440" cy="461665"/>
          </a:xfrm>
          <a:prstGeom prst="rect">
            <a:avLst/>
          </a:prstGeom>
          <a:noFill/>
        </p:spPr>
        <p:txBody>
          <a:bodyPr wrap="square" rtlCol="0">
            <a:spAutoFit/>
          </a:bodyPr>
          <a:lstStyle/>
          <a:p>
            <a:r>
              <a:rPr lang="en-GB" sz="2400" b="1" i="0" u="none" strike="noStrike" dirty="0">
                <a:effectLst/>
              </a:rPr>
              <a:t>How do you travel to school?</a:t>
            </a:r>
            <a:endParaRPr lang="en-GB" sz="2400" b="1" dirty="0"/>
          </a:p>
        </p:txBody>
      </p:sp>
      <p:sp>
        <p:nvSpPr>
          <p:cNvPr id="28" name="TextBox 27">
            <a:extLst>
              <a:ext uri="{FF2B5EF4-FFF2-40B4-BE49-F238E27FC236}">
                <a16:creationId xmlns:a16="http://schemas.microsoft.com/office/drawing/2014/main" id="{747B01B8-C4A9-400F-361F-6345BDC90D29}"/>
              </a:ext>
            </a:extLst>
          </p:cNvPr>
          <p:cNvSpPr txBox="1"/>
          <p:nvPr/>
        </p:nvSpPr>
        <p:spPr>
          <a:xfrm>
            <a:off x="1089660" y="4636353"/>
            <a:ext cx="6949440" cy="461665"/>
          </a:xfrm>
          <a:prstGeom prst="rect">
            <a:avLst/>
          </a:prstGeom>
          <a:noFill/>
        </p:spPr>
        <p:txBody>
          <a:bodyPr wrap="square" rtlCol="0">
            <a:spAutoFit/>
          </a:bodyPr>
          <a:lstStyle/>
          <a:p>
            <a:r>
              <a:rPr lang="en-GB" sz="2400" b="1" i="0" u="none" strike="noStrike" dirty="0">
                <a:effectLst/>
              </a:rPr>
              <a:t>What’s the weather like today?</a:t>
            </a:r>
            <a:endParaRPr lang="en-GB" sz="2400" b="1" dirty="0"/>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3754DE9-DEA5-0C24-6927-06DE6FAB657F}"/>
              </a:ext>
            </a:extLst>
          </p:cNvPr>
          <p:cNvGrpSpPr/>
          <p:nvPr/>
        </p:nvGrpSpPr>
        <p:grpSpPr>
          <a:xfrm>
            <a:off x="5784482" y="1230672"/>
            <a:ext cx="2856731" cy="2608460"/>
            <a:chOff x="5784482" y="1356506"/>
            <a:chExt cx="2856731" cy="2608460"/>
          </a:xfrm>
        </p:grpSpPr>
        <p:sp>
          <p:nvSpPr>
            <p:cNvPr id="12" name="Rectangle: Rounded Corners 11">
              <a:extLst>
                <a:ext uri="{FF2B5EF4-FFF2-40B4-BE49-F238E27FC236}">
                  <a16:creationId xmlns:a16="http://schemas.microsoft.com/office/drawing/2014/main" id="{BDB27CDF-3D38-FDC0-61CE-781E4114C3E1}"/>
                </a:ext>
              </a:extLst>
            </p:cNvPr>
            <p:cNvSpPr/>
            <p:nvPr/>
          </p:nvSpPr>
          <p:spPr>
            <a:xfrm>
              <a:off x="5784482" y="1356506"/>
              <a:ext cx="2856731" cy="2608460"/>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DB92864-1529-6C83-428E-8607240A0E7C}"/>
                </a:ext>
              </a:extLst>
            </p:cNvPr>
            <p:cNvSpPr txBox="1"/>
            <p:nvPr/>
          </p:nvSpPr>
          <p:spPr>
            <a:xfrm>
              <a:off x="5810501" y="1428673"/>
              <a:ext cx="2804694" cy="1200329"/>
            </a:xfrm>
            <a:prstGeom prst="rect">
              <a:avLst/>
            </a:prstGeom>
            <a:noFill/>
          </p:spPr>
          <p:txBody>
            <a:bodyPr wrap="square" rtlCol="0">
              <a:spAutoFit/>
            </a:bodyPr>
            <a:lstStyle/>
            <a:p>
              <a:pPr algn="ctr" rtl="0">
                <a:spcBef>
                  <a:spcPts val="0"/>
                </a:spcBef>
                <a:spcAft>
                  <a:spcPts val="0"/>
                </a:spcAft>
              </a:pPr>
              <a:r>
                <a:rPr lang="en-GB" sz="1800" b="0" i="0" u="none" strike="noStrike" dirty="0">
                  <a:effectLst/>
                </a:rPr>
                <a:t>We can also use the simple future to talk about promises, refusals, requests and offers.</a:t>
              </a:r>
              <a:endParaRPr lang="en-GB" b="0" dirty="0">
                <a:effectLst/>
              </a:endParaRPr>
            </a:p>
          </p:txBody>
        </p:sp>
      </p:grpSp>
      <p:sp>
        <p:nvSpPr>
          <p:cNvPr id="15" name="TextBox 14">
            <a:extLst>
              <a:ext uri="{FF2B5EF4-FFF2-40B4-BE49-F238E27FC236}">
                <a16:creationId xmlns:a16="http://schemas.microsoft.com/office/drawing/2014/main" id="{85F021AA-A196-3EC6-77F1-AA089F0F7E2B}"/>
              </a:ext>
            </a:extLst>
          </p:cNvPr>
          <p:cNvSpPr txBox="1"/>
          <p:nvPr/>
        </p:nvSpPr>
        <p:spPr>
          <a:xfrm>
            <a:off x="5894177" y="2537226"/>
            <a:ext cx="2659353" cy="1221084"/>
          </a:xfrm>
          <a:prstGeom prst="rect">
            <a:avLst/>
          </a:prstGeom>
          <a:noFill/>
        </p:spPr>
        <p:txBody>
          <a:bodyPr wrap="square" rtlCol="0">
            <a:spAutoFit/>
          </a:bodyPr>
          <a:lstStyle/>
          <a:p>
            <a:pPr rtl="0">
              <a:spcBef>
                <a:spcPts val="0"/>
              </a:spcBef>
              <a:spcAft>
                <a:spcPts val="0"/>
              </a:spcAft>
            </a:pPr>
            <a:r>
              <a:rPr lang="en-GB" sz="1800" b="0" i="0" u="none" strike="noStrike" dirty="0">
                <a:solidFill>
                  <a:srgbClr val="00AAEA"/>
                </a:solidFill>
                <a:effectLst/>
              </a:rPr>
              <a:t>My brother </a:t>
            </a:r>
            <a:r>
              <a:rPr lang="en-GB" sz="1800" b="0" i="0" u="none" strike="noStrike" dirty="0">
                <a:solidFill>
                  <a:srgbClr val="F08215"/>
                </a:solidFill>
                <a:effectLst/>
              </a:rPr>
              <a:t>will</a:t>
            </a:r>
            <a:r>
              <a:rPr lang="en-GB" sz="1800" b="0" i="0" u="none" strike="noStrike" dirty="0">
                <a:solidFill>
                  <a:srgbClr val="009640"/>
                </a:solidFill>
                <a:effectLst/>
              </a:rPr>
              <a:t> help </a:t>
            </a:r>
            <a:r>
              <a:rPr lang="en-GB" sz="1800" b="0" i="0" u="none" strike="noStrike" dirty="0">
                <a:effectLst/>
              </a:rPr>
              <a:t>me with my homework.</a:t>
            </a:r>
          </a:p>
          <a:p>
            <a:pPr rtl="0">
              <a:spcBef>
                <a:spcPts val="0"/>
              </a:spcBef>
              <a:spcAft>
                <a:spcPts val="0"/>
              </a:spcAft>
            </a:pPr>
            <a:r>
              <a:rPr lang="en-GB" sz="1800" b="0" i="0" u="none" strike="noStrike" dirty="0">
                <a:solidFill>
                  <a:srgbClr val="00AAEA"/>
                </a:solidFill>
                <a:effectLst/>
              </a:rPr>
              <a:t>I</a:t>
            </a:r>
            <a:r>
              <a:rPr lang="en-GB" sz="1800" b="0" i="0" u="none" strike="noStrike" dirty="0">
                <a:effectLst/>
              </a:rPr>
              <a:t> </a:t>
            </a:r>
            <a:r>
              <a:rPr lang="en-GB" sz="1800" b="0" i="0" u="none" strike="noStrike" dirty="0">
                <a:solidFill>
                  <a:srgbClr val="F08215"/>
                </a:solidFill>
                <a:effectLst/>
              </a:rPr>
              <a:t>will not </a:t>
            </a:r>
            <a:r>
              <a:rPr lang="en-GB" sz="1800" b="0" i="0" u="none" strike="noStrike" dirty="0">
                <a:solidFill>
                  <a:srgbClr val="009640"/>
                </a:solidFill>
                <a:effectLst/>
              </a:rPr>
              <a:t>go</a:t>
            </a:r>
            <a:r>
              <a:rPr lang="en-GB" sz="1800" b="0" i="0" u="none" strike="noStrike" dirty="0">
                <a:effectLst/>
              </a:rPr>
              <a:t> to the cinema with you.</a:t>
            </a:r>
          </a:p>
        </p:txBody>
      </p:sp>
      <p:sp>
        <p:nvSpPr>
          <p:cNvPr id="4" name="Title">
            <a:extLst>
              <a:ext uri="{FF2B5EF4-FFF2-40B4-BE49-F238E27FC236}">
                <a16:creationId xmlns:a16="http://schemas.microsoft.com/office/drawing/2014/main" id="{3FD68952-DFE7-F46E-C10B-BC5A6FC0CFCC}"/>
              </a:ext>
            </a:extLst>
          </p:cNvPr>
          <p:cNvSpPr txBox="1">
            <a:spLocks/>
          </p:cNvSpPr>
          <p:nvPr/>
        </p:nvSpPr>
        <p:spPr>
          <a:xfrm>
            <a:off x="2636787" y="64217"/>
            <a:ext cx="3870426" cy="1078602"/>
          </a:xfrm>
          <a:prstGeom prst="roundRect">
            <a:avLst>
              <a:gd name="adj" fmla="val 9641"/>
            </a:avLst>
          </a:prstGeom>
          <a:solidFill>
            <a:srgbClr val="EE73AA"/>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solidFill>
                  <a:schemeClr val="bg1"/>
                </a:solidFill>
                <a:latin typeface="+mn-lt"/>
              </a:rPr>
              <a:t>Simple Future</a:t>
            </a:r>
          </a:p>
        </p:txBody>
      </p:sp>
      <p:grpSp>
        <p:nvGrpSpPr>
          <p:cNvPr id="30" name="Group 29">
            <a:extLst>
              <a:ext uri="{FF2B5EF4-FFF2-40B4-BE49-F238E27FC236}">
                <a16:creationId xmlns:a16="http://schemas.microsoft.com/office/drawing/2014/main" id="{BCE71C6E-894A-4BB3-F2C5-4354FAE87C7E}"/>
              </a:ext>
            </a:extLst>
          </p:cNvPr>
          <p:cNvGrpSpPr/>
          <p:nvPr/>
        </p:nvGrpSpPr>
        <p:grpSpPr>
          <a:xfrm>
            <a:off x="502787" y="3968378"/>
            <a:ext cx="4069214" cy="2608460"/>
            <a:chOff x="502787" y="4094212"/>
            <a:chExt cx="4069214" cy="2608460"/>
          </a:xfrm>
        </p:grpSpPr>
        <p:sp>
          <p:nvSpPr>
            <p:cNvPr id="23" name="Rectangle: Rounded Corners 22">
              <a:extLst>
                <a:ext uri="{FF2B5EF4-FFF2-40B4-BE49-F238E27FC236}">
                  <a16:creationId xmlns:a16="http://schemas.microsoft.com/office/drawing/2014/main" id="{BC54DEF1-A62D-94F6-0BC7-D9C2E31647A7}"/>
                </a:ext>
              </a:extLst>
            </p:cNvPr>
            <p:cNvSpPr/>
            <p:nvPr/>
          </p:nvSpPr>
          <p:spPr>
            <a:xfrm>
              <a:off x="502787" y="4094212"/>
              <a:ext cx="4069214" cy="2608460"/>
            </a:xfrm>
            <a:prstGeom prst="roundRect">
              <a:avLst/>
            </a:prstGeom>
            <a:solidFill>
              <a:schemeClr val="bg1"/>
            </a:solidFill>
            <a:ln w="28575">
              <a:solidFill>
                <a:srgbClr val="78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C323EDC-58DA-7373-4DC1-7C670CD87BCF}"/>
                </a:ext>
              </a:extLst>
            </p:cNvPr>
            <p:cNvSpPr txBox="1"/>
            <p:nvPr/>
          </p:nvSpPr>
          <p:spPr>
            <a:xfrm>
              <a:off x="617352" y="4269139"/>
              <a:ext cx="3840083" cy="369332"/>
            </a:xfrm>
            <a:prstGeom prst="rect">
              <a:avLst/>
            </a:prstGeom>
            <a:noFill/>
          </p:spPr>
          <p:txBody>
            <a:bodyPr wrap="square" rtlCol="0">
              <a:spAutoFit/>
            </a:bodyPr>
            <a:lstStyle/>
            <a:p>
              <a:pPr algn="ctr" rtl="0">
                <a:spcBef>
                  <a:spcPts val="0"/>
                </a:spcBef>
                <a:spcAft>
                  <a:spcPts val="0"/>
                </a:spcAft>
              </a:pPr>
              <a:r>
                <a:rPr lang="en-GB" sz="1800" b="0" i="0" u="none" strike="noStrike" dirty="0">
                  <a:effectLst/>
                </a:rPr>
                <a:t>We can form questions like this:</a:t>
              </a:r>
              <a:endParaRPr lang="en-GB" b="0" dirty="0">
                <a:effectLst/>
              </a:endParaRPr>
            </a:p>
          </p:txBody>
        </p:sp>
        <p:sp>
          <p:nvSpPr>
            <p:cNvPr id="25" name="TextBox 24">
              <a:extLst>
                <a:ext uri="{FF2B5EF4-FFF2-40B4-BE49-F238E27FC236}">
                  <a16:creationId xmlns:a16="http://schemas.microsoft.com/office/drawing/2014/main" id="{58A5DE4E-CF61-BB19-C561-E49EFFE77C38}"/>
                </a:ext>
              </a:extLst>
            </p:cNvPr>
            <p:cNvSpPr txBox="1"/>
            <p:nvPr/>
          </p:nvSpPr>
          <p:spPr>
            <a:xfrm>
              <a:off x="760605" y="4668947"/>
              <a:ext cx="3696830" cy="646331"/>
            </a:xfrm>
            <a:prstGeom prst="rect">
              <a:avLst/>
            </a:prstGeom>
            <a:noFill/>
          </p:spPr>
          <p:txBody>
            <a:bodyPr wrap="square" rtlCol="0">
              <a:spAutoFit/>
            </a:bodyPr>
            <a:lstStyle/>
            <a:p>
              <a:pPr algn="ctr"/>
              <a:r>
                <a:rPr lang="en-GB" sz="1800" b="1" i="0" u="none" strike="noStrike" dirty="0">
                  <a:solidFill>
                    <a:srgbClr val="D81C33"/>
                  </a:solidFill>
                  <a:effectLst/>
                </a:rPr>
                <a:t>(Question word) </a:t>
              </a:r>
              <a:r>
                <a:rPr lang="en-GB" sz="1800" b="1" i="0" u="none" strike="noStrike" dirty="0">
                  <a:effectLst/>
                </a:rPr>
                <a:t>+</a:t>
              </a:r>
              <a:r>
                <a:rPr lang="en-GB" sz="1800" b="1" i="0" u="none" strike="noStrike" dirty="0">
                  <a:solidFill>
                    <a:srgbClr val="F79F95"/>
                  </a:solidFill>
                  <a:effectLst/>
                </a:rPr>
                <a:t> </a:t>
              </a:r>
              <a:r>
                <a:rPr lang="en-GB" sz="1800" b="1" i="0" u="none" strike="noStrike" dirty="0">
                  <a:solidFill>
                    <a:srgbClr val="F08215"/>
                  </a:solidFill>
                  <a:effectLst/>
                </a:rPr>
                <a:t>will/will not </a:t>
              </a:r>
              <a:r>
                <a:rPr lang="en-GB" sz="1800" b="1" i="0" u="none" strike="noStrike" dirty="0">
                  <a:solidFill>
                    <a:srgbClr val="000000"/>
                  </a:solidFill>
                  <a:effectLst/>
                </a:rPr>
                <a:t>+ </a:t>
              </a:r>
              <a:r>
                <a:rPr lang="en-GB" sz="1800" b="1" i="0" u="none" strike="noStrike" dirty="0">
                  <a:solidFill>
                    <a:srgbClr val="00AAEA"/>
                  </a:solidFill>
                  <a:effectLst/>
                </a:rPr>
                <a:t>subject </a:t>
              </a:r>
              <a:r>
                <a:rPr lang="en-GB" sz="1800" b="1" i="0" u="none" strike="noStrike" dirty="0">
                  <a:effectLst/>
                </a:rPr>
                <a:t>+</a:t>
              </a:r>
              <a:r>
                <a:rPr lang="en-GB" sz="1800" b="1" i="0" u="none" strike="noStrike" dirty="0">
                  <a:solidFill>
                    <a:srgbClr val="000000"/>
                  </a:solidFill>
                  <a:effectLst/>
                </a:rPr>
                <a:t> </a:t>
              </a:r>
              <a:r>
                <a:rPr lang="en-GB" sz="1800" b="1" i="0" u="none" strike="noStrike" dirty="0">
                  <a:solidFill>
                    <a:srgbClr val="009640"/>
                  </a:solidFill>
                  <a:effectLst/>
                </a:rPr>
                <a:t>infinitive</a:t>
              </a:r>
              <a:r>
                <a:rPr lang="en-GB" sz="1800" b="1" i="0" u="none" strike="noStrike" dirty="0">
                  <a:solidFill>
                    <a:srgbClr val="000000"/>
                  </a:solidFill>
                  <a:effectLst/>
                </a:rPr>
                <a:t>)</a:t>
              </a:r>
              <a:endParaRPr lang="en-GB" b="1" dirty="0"/>
            </a:p>
          </p:txBody>
        </p:sp>
      </p:grpSp>
      <p:sp>
        <p:nvSpPr>
          <p:cNvPr id="26" name="TextBox 25">
            <a:extLst>
              <a:ext uri="{FF2B5EF4-FFF2-40B4-BE49-F238E27FC236}">
                <a16:creationId xmlns:a16="http://schemas.microsoft.com/office/drawing/2014/main" id="{DF8D300B-8514-7322-F8AA-852E2CE85AA1}"/>
              </a:ext>
            </a:extLst>
          </p:cNvPr>
          <p:cNvSpPr txBox="1"/>
          <p:nvPr/>
        </p:nvSpPr>
        <p:spPr>
          <a:xfrm>
            <a:off x="617352" y="5219920"/>
            <a:ext cx="3840084" cy="1200329"/>
          </a:xfrm>
          <a:prstGeom prst="rect">
            <a:avLst/>
          </a:prstGeom>
          <a:noFill/>
        </p:spPr>
        <p:txBody>
          <a:bodyPr wrap="square" rtlCol="0">
            <a:spAutoFit/>
          </a:bodyPr>
          <a:lstStyle/>
          <a:p>
            <a:pPr rtl="0">
              <a:spcBef>
                <a:spcPts val="0"/>
              </a:spcBef>
              <a:spcAft>
                <a:spcPts val="0"/>
              </a:spcAft>
            </a:pPr>
            <a:r>
              <a:rPr lang="en-GB" sz="1800" b="0" i="0" u="none" strike="noStrike" dirty="0">
                <a:solidFill>
                  <a:srgbClr val="D81C33"/>
                </a:solidFill>
                <a:effectLst/>
              </a:rPr>
              <a:t>What </a:t>
            </a:r>
            <a:r>
              <a:rPr lang="en-GB" sz="1800" b="0" i="0" u="none" strike="noStrike" dirty="0">
                <a:solidFill>
                  <a:srgbClr val="F08215"/>
                </a:solidFill>
                <a:effectLst/>
              </a:rPr>
              <a:t>will</a:t>
            </a:r>
            <a:r>
              <a:rPr lang="en-GB" sz="1800" b="0" i="0" u="none" strike="noStrike" dirty="0">
                <a:effectLst/>
              </a:rPr>
              <a:t> </a:t>
            </a:r>
            <a:r>
              <a:rPr lang="en-GB" sz="1800" b="0" i="0" u="none" strike="noStrike" dirty="0">
                <a:solidFill>
                  <a:srgbClr val="00AAEA"/>
                </a:solidFill>
                <a:effectLst/>
              </a:rPr>
              <a:t>the weather </a:t>
            </a:r>
            <a:r>
              <a:rPr lang="en-GB" sz="1800" b="0" i="0" u="none" strike="noStrike" dirty="0">
                <a:solidFill>
                  <a:srgbClr val="009640"/>
                </a:solidFill>
                <a:effectLst/>
              </a:rPr>
              <a:t>be</a:t>
            </a:r>
            <a:r>
              <a:rPr lang="en-GB" sz="1800" b="0" i="0" u="none" strike="noStrike" dirty="0">
                <a:effectLst/>
              </a:rPr>
              <a:t> like on Sunday?</a:t>
            </a:r>
          </a:p>
          <a:p>
            <a:pPr rtl="0">
              <a:spcBef>
                <a:spcPts val="0"/>
              </a:spcBef>
              <a:spcAft>
                <a:spcPts val="0"/>
              </a:spcAft>
            </a:pPr>
            <a:r>
              <a:rPr lang="en-GB" sz="1800" b="0" i="0" u="none" strike="noStrike" dirty="0">
                <a:solidFill>
                  <a:srgbClr val="F08215"/>
                </a:solidFill>
                <a:effectLst/>
              </a:rPr>
              <a:t>Will </a:t>
            </a:r>
            <a:r>
              <a:rPr lang="en-GB" sz="1800" b="0" i="0" u="none" strike="noStrike" dirty="0">
                <a:solidFill>
                  <a:srgbClr val="00AAEA"/>
                </a:solidFill>
                <a:effectLst/>
              </a:rPr>
              <a:t>you</a:t>
            </a:r>
            <a:r>
              <a:rPr lang="en-GB" sz="1800" b="0" i="0" u="none" strike="noStrike" dirty="0">
                <a:effectLst/>
              </a:rPr>
              <a:t> </a:t>
            </a:r>
            <a:r>
              <a:rPr lang="en-GB" sz="1800" b="0" i="0" u="none" strike="noStrike" dirty="0">
                <a:solidFill>
                  <a:srgbClr val="009640"/>
                </a:solidFill>
                <a:effectLst/>
              </a:rPr>
              <a:t>go</a:t>
            </a:r>
            <a:r>
              <a:rPr lang="en-GB" sz="1800" b="0" i="0" u="none" strike="noStrike" dirty="0">
                <a:effectLst/>
              </a:rPr>
              <a:t> on holiday next year?</a:t>
            </a:r>
          </a:p>
          <a:p>
            <a:pPr rtl="0">
              <a:spcBef>
                <a:spcPts val="0"/>
              </a:spcBef>
              <a:spcAft>
                <a:spcPts val="0"/>
              </a:spcAft>
            </a:pPr>
            <a:r>
              <a:rPr lang="en-GB" sz="1800" b="0" i="0" u="none" strike="noStrike" dirty="0">
                <a:solidFill>
                  <a:srgbClr val="D81C33"/>
                </a:solidFill>
                <a:effectLst/>
              </a:rPr>
              <a:t>When</a:t>
            </a:r>
            <a:r>
              <a:rPr lang="en-GB" sz="1800" b="0" i="0" u="none" strike="noStrike" dirty="0">
                <a:effectLst/>
              </a:rPr>
              <a:t> </a:t>
            </a:r>
            <a:r>
              <a:rPr lang="en-GB" sz="1800" b="0" i="0" u="none" strike="noStrike" dirty="0">
                <a:solidFill>
                  <a:srgbClr val="F08215"/>
                </a:solidFill>
                <a:effectLst/>
              </a:rPr>
              <a:t>will </a:t>
            </a:r>
            <a:r>
              <a:rPr lang="en-GB" sz="1800" b="0" i="0" u="none" strike="noStrike" dirty="0">
                <a:solidFill>
                  <a:srgbClr val="00AAEA"/>
                </a:solidFill>
                <a:effectLst/>
              </a:rPr>
              <a:t>David</a:t>
            </a:r>
            <a:r>
              <a:rPr lang="en-GB" sz="1800" b="0" i="0" u="none" strike="noStrike" dirty="0">
                <a:effectLst/>
              </a:rPr>
              <a:t> </a:t>
            </a:r>
            <a:r>
              <a:rPr lang="en-GB" sz="1800" b="0" i="0" u="none" strike="noStrike" dirty="0">
                <a:solidFill>
                  <a:srgbClr val="009640"/>
                </a:solidFill>
                <a:effectLst/>
              </a:rPr>
              <a:t>clean</a:t>
            </a:r>
            <a:r>
              <a:rPr lang="en-GB" sz="1800" b="0" i="0" u="none" strike="noStrike" dirty="0">
                <a:effectLst/>
              </a:rPr>
              <a:t> the house?</a:t>
            </a:r>
          </a:p>
        </p:txBody>
      </p:sp>
      <p:grpSp>
        <p:nvGrpSpPr>
          <p:cNvPr id="31" name="Group 30">
            <a:extLst>
              <a:ext uri="{FF2B5EF4-FFF2-40B4-BE49-F238E27FC236}">
                <a16:creationId xmlns:a16="http://schemas.microsoft.com/office/drawing/2014/main" id="{ED18B041-79C6-BCCB-A6AF-325A4E1210F3}"/>
              </a:ext>
            </a:extLst>
          </p:cNvPr>
          <p:cNvGrpSpPr/>
          <p:nvPr/>
        </p:nvGrpSpPr>
        <p:grpSpPr>
          <a:xfrm>
            <a:off x="4686566" y="3941855"/>
            <a:ext cx="3954648" cy="2608460"/>
            <a:chOff x="4686566" y="4067689"/>
            <a:chExt cx="3954648" cy="2608460"/>
          </a:xfrm>
        </p:grpSpPr>
        <p:sp>
          <p:nvSpPr>
            <p:cNvPr id="19" name="Rectangle: Rounded Corners 18">
              <a:extLst>
                <a:ext uri="{FF2B5EF4-FFF2-40B4-BE49-F238E27FC236}">
                  <a16:creationId xmlns:a16="http://schemas.microsoft.com/office/drawing/2014/main" id="{60C5500B-CC04-4766-615B-DFB94DB39280}"/>
                </a:ext>
              </a:extLst>
            </p:cNvPr>
            <p:cNvSpPr/>
            <p:nvPr/>
          </p:nvSpPr>
          <p:spPr>
            <a:xfrm>
              <a:off x="4686566" y="4067689"/>
              <a:ext cx="3954648" cy="2608460"/>
            </a:xfrm>
            <a:prstGeom prst="roundRect">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E5E4FC2F-E7D3-8AFD-68B2-39A56C3A160F}"/>
                </a:ext>
              </a:extLst>
            </p:cNvPr>
            <p:cNvSpPr txBox="1"/>
            <p:nvPr/>
          </p:nvSpPr>
          <p:spPr>
            <a:xfrm>
              <a:off x="4837546" y="4204161"/>
              <a:ext cx="3495670" cy="646331"/>
            </a:xfrm>
            <a:prstGeom prst="rect">
              <a:avLst/>
            </a:prstGeom>
            <a:noFill/>
          </p:spPr>
          <p:txBody>
            <a:bodyPr wrap="square" rtlCol="0">
              <a:spAutoFit/>
            </a:bodyPr>
            <a:lstStyle/>
            <a:p>
              <a:pPr algn="ctr" rtl="0">
                <a:spcBef>
                  <a:spcPts val="0"/>
                </a:spcBef>
                <a:spcAft>
                  <a:spcPts val="0"/>
                </a:spcAft>
              </a:pPr>
              <a:r>
                <a:rPr lang="en-GB" sz="1800" b="0" i="0" u="none" strike="noStrike" dirty="0">
                  <a:effectLst/>
                </a:rPr>
                <a:t>Contractions of ‘will’ and ‘will not’ are ‘ll’ and ‘won’t’</a:t>
              </a:r>
              <a:endParaRPr lang="en-GB" b="0" dirty="0">
                <a:effectLst/>
              </a:endParaRPr>
            </a:p>
          </p:txBody>
        </p:sp>
      </p:grpSp>
      <p:sp>
        <p:nvSpPr>
          <p:cNvPr id="22" name="TextBox 21">
            <a:extLst>
              <a:ext uri="{FF2B5EF4-FFF2-40B4-BE49-F238E27FC236}">
                <a16:creationId xmlns:a16="http://schemas.microsoft.com/office/drawing/2014/main" id="{4DB83722-A1B3-2238-8C8F-16E7BB2A035F}"/>
              </a:ext>
            </a:extLst>
          </p:cNvPr>
          <p:cNvSpPr txBox="1"/>
          <p:nvPr/>
        </p:nvSpPr>
        <p:spPr>
          <a:xfrm>
            <a:off x="4829819" y="4942921"/>
            <a:ext cx="3723712" cy="1477328"/>
          </a:xfrm>
          <a:prstGeom prst="rect">
            <a:avLst/>
          </a:prstGeom>
          <a:noFill/>
        </p:spPr>
        <p:txBody>
          <a:bodyPr wrap="square" rtlCol="0">
            <a:spAutoFit/>
          </a:bodyPr>
          <a:lstStyle/>
          <a:p>
            <a:pPr rtl="0">
              <a:spcBef>
                <a:spcPts val="0"/>
              </a:spcBef>
              <a:spcAft>
                <a:spcPts val="0"/>
              </a:spcAft>
            </a:pPr>
            <a:r>
              <a:rPr lang="en-GB" sz="1800" b="0" i="1" u="none" strike="noStrike" dirty="0">
                <a:effectLst/>
              </a:rPr>
              <a:t>I will drink milk this evening. </a:t>
            </a:r>
            <a:br>
              <a:rPr lang="en-GB" sz="1800" b="0" i="1" u="none" strike="noStrike" dirty="0">
                <a:effectLst/>
              </a:rPr>
            </a:br>
            <a:r>
              <a:rPr lang="en-GB" sz="1800" b="0" i="1" u="none" strike="noStrike" dirty="0">
                <a:effectLst/>
              </a:rPr>
              <a:t>/ I’ll drink milk this evening.</a:t>
            </a:r>
          </a:p>
          <a:p>
            <a:pPr rtl="0">
              <a:spcBef>
                <a:spcPts val="0"/>
              </a:spcBef>
              <a:spcAft>
                <a:spcPts val="0"/>
              </a:spcAft>
            </a:pPr>
            <a:r>
              <a:rPr lang="en-GB" sz="1800" b="0" i="1" u="none" strike="noStrike" dirty="0">
                <a:effectLst/>
              </a:rPr>
              <a:t>We’ll study maths next month. </a:t>
            </a:r>
            <a:br>
              <a:rPr lang="en-GB" sz="1800" b="0" i="1" u="none" strike="noStrike" dirty="0">
                <a:effectLst/>
              </a:rPr>
            </a:br>
            <a:r>
              <a:rPr lang="en-GB" sz="1800" b="0" i="1" u="none" strike="noStrike" dirty="0">
                <a:effectLst/>
              </a:rPr>
              <a:t>/ We won’t study maths next month.</a:t>
            </a:r>
          </a:p>
        </p:txBody>
      </p:sp>
      <p:grpSp>
        <p:nvGrpSpPr>
          <p:cNvPr id="28" name="Group 27">
            <a:extLst>
              <a:ext uri="{FF2B5EF4-FFF2-40B4-BE49-F238E27FC236}">
                <a16:creationId xmlns:a16="http://schemas.microsoft.com/office/drawing/2014/main" id="{9CA96054-F4BC-5766-1778-7176AAE75504}"/>
              </a:ext>
            </a:extLst>
          </p:cNvPr>
          <p:cNvGrpSpPr/>
          <p:nvPr/>
        </p:nvGrpSpPr>
        <p:grpSpPr>
          <a:xfrm>
            <a:off x="502786" y="1257195"/>
            <a:ext cx="5162373" cy="2555413"/>
            <a:chOff x="502786" y="1383029"/>
            <a:chExt cx="5162373" cy="2555413"/>
          </a:xfrm>
        </p:grpSpPr>
        <p:sp>
          <p:nvSpPr>
            <p:cNvPr id="10" name="Rectangle: Rounded Corners 9">
              <a:extLst>
                <a:ext uri="{FF2B5EF4-FFF2-40B4-BE49-F238E27FC236}">
                  <a16:creationId xmlns:a16="http://schemas.microsoft.com/office/drawing/2014/main" id="{EFB040E8-7E93-6C9E-AE80-9E7D9CB98386}"/>
                </a:ext>
              </a:extLst>
            </p:cNvPr>
            <p:cNvSpPr/>
            <p:nvPr/>
          </p:nvSpPr>
          <p:spPr>
            <a:xfrm>
              <a:off x="502786" y="1383029"/>
              <a:ext cx="5162373" cy="2555413"/>
            </a:xfrm>
            <a:prstGeom prst="roundRect">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DD84545-B039-6289-F5C3-1E44F7635153}"/>
                </a:ext>
              </a:extLst>
            </p:cNvPr>
            <p:cNvSpPr txBox="1"/>
            <p:nvPr/>
          </p:nvSpPr>
          <p:spPr>
            <a:xfrm>
              <a:off x="648128" y="1557956"/>
              <a:ext cx="4871688" cy="369332"/>
            </a:xfrm>
            <a:prstGeom prst="rect">
              <a:avLst/>
            </a:prstGeom>
            <a:noFill/>
          </p:spPr>
          <p:txBody>
            <a:bodyPr wrap="square" rtlCol="0">
              <a:spAutoFit/>
            </a:bodyPr>
            <a:lstStyle/>
            <a:p>
              <a:pPr algn="ctr" rtl="0">
                <a:spcBef>
                  <a:spcPts val="0"/>
                </a:spcBef>
                <a:spcAft>
                  <a:spcPts val="0"/>
                </a:spcAft>
              </a:pPr>
              <a:r>
                <a:rPr lang="en-GB" sz="1800" b="0" i="0" u="none" strike="noStrike" dirty="0">
                  <a:effectLst/>
                </a:rPr>
                <a:t>We use the simple future to predict what will happen in the future.</a:t>
              </a:r>
              <a:endParaRPr lang="en-GB" b="0" dirty="0">
                <a:effectLst/>
              </a:endParaRPr>
            </a:p>
          </p:txBody>
        </p:sp>
        <p:sp>
          <p:nvSpPr>
            <p:cNvPr id="7" name="TextBox 6">
              <a:extLst>
                <a:ext uri="{FF2B5EF4-FFF2-40B4-BE49-F238E27FC236}">
                  <a16:creationId xmlns:a16="http://schemas.microsoft.com/office/drawing/2014/main" id="{88F431AB-BCDC-958E-84F8-F8E12797EB6F}"/>
                </a:ext>
              </a:extLst>
            </p:cNvPr>
            <p:cNvSpPr txBox="1"/>
            <p:nvPr/>
          </p:nvSpPr>
          <p:spPr>
            <a:xfrm>
              <a:off x="1073274" y="2276821"/>
              <a:ext cx="4021396" cy="369332"/>
            </a:xfrm>
            <a:prstGeom prst="rect">
              <a:avLst/>
            </a:prstGeom>
            <a:noFill/>
          </p:spPr>
          <p:txBody>
            <a:bodyPr wrap="square" rtlCol="0">
              <a:spAutoFit/>
            </a:bodyPr>
            <a:lstStyle/>
            <a:p>
              <a:pPr algn="ctr"/>
              <a:r>
                <a:rPr lang="en-GB" sz="1800" b="1" i="0" u="none" strike="noStrike" dirty="0">
                  <a:solidFill>
                    <a:srgbClr val="000000"/>
                  </a:solidFill>
                  <a:effectLst/>
                </a:rPr>
                <a:t>(</a:t>
              </a:r>
              <a:r>
                <a:rPr lang="en-GB" sz="1800" b="1" i="0" u="none" strike="noStrike" dirty="0">
                  <a:solidFill>
                    <a:srgbClr val="00AAEA"/>
                  </a:solidFill>
                  <a:effectLst/>
                </a:rPr>
                <a:t>subject </a:t>
              </a:r>
              <a:r>
                <a:rPr lang="en-GB" sz="1800" b="1" i="0" u="none" strike="noStrike" dirty="0">
                  <a:effectLst/>
                </a:rPr>
                <a:t>+</a:t>
              </a:r>
              <a:r>
                <a:rPr lang="en-GB" sz="1800" b="1" i="0" u="none" strike="noStrike" dirty="0">
                  <a:solidFill>
                    <a:srgbClr val="F79F95"/>
                  </a:solidFill>
                  <a:effectLst/>
                </a:rPr>
                <a:t> </a:t>
              </a:r>
              <a:r>
                <a:rPr lang="en-GB" sz="1800" b="1" i="0" u="none" strike="noStrike" dirty="0">
                  <a:solidFill>
                    <a:srgbClr val="F08215"/>
                  </a:solidFill>
                  <a:effectLst/>
                </a:rPr>
                <a:t>will/will not </a:t>
              </a:r>
              <a:r>
                <a:rPr lang="en-GB" sz="1800" b="1" i="0" u="none" strike="noStrike" dirty="0">
                  <a:solidFill>
                    <a:srgbClr val="000000"/>
                  </a:solidFill>
                  <a:effectLst/>
                </a:rPr>
                <a:t>+ </a:t>
              </a:r>
              <a:r>
                <a:rPr lang="en-GB" sz="1800" b="1" i="0" u="none" strike="noStrike" dirty="0">
                  <a:solidFill>
                    <a:srgbClr val="009640"/>
                  </a:solidFill>
                  <a:effectLst/>
                </a:rPr>
                <a:t>infinitive</a:t>
              </a:r>
              <a:r>
                <a:rPr lang="en-GB" sz="1800" b="1" i="0" u="none" strike="noStrike" dirty="0">
                  <a:solidFill>
                    <a:srgbClr val="000000"/>
                  </a:solidFill>
                  <a:effectLst/>
                </a:rPr>
                <a:t>)</a:t>
              </a:r>
              <a:endParaRPr lang="en-GB" b="1" dirty="0"/>
            </a:p>
          </p:txBody>
        </p:sp>
      </p:grpSp>
      <p:sp>
        <p:nvSpPr>
          <p:cNvPr id="9" name="TextBox 8">
            <a:extLst>
              <a:ext uri="{FF2B5EF4-FFF2-40B4-BE49-F238E27FC236}">
                <a16:creationId xmlns:a16="http://schemas.microsoft.com/office/drawing/2014/main" id="{363C9CC0-E0D4-557A-CC96-80F49E2BF907}"/>
              </a:ext>
            </a:extLst>
          </p:cNvPr>
          <p:cNvSpPr txBox="1"/>
          <p:nvPr/>
        </p:nvSpPr>
        <p:spPr>
          <a:xfrm>
            <a:off x="648128" y="2508737"/>
            <a:ext cx="4871689" cy="1477328"/>
          </a:xfrm>
          <a:prstGeom prst="rect">
            <a:avLst/>
          </a:prstGeom>
          <a:noFill/>
        </p:spPr>
        <p:txBody>
          <a:bodyPr wrap="square" rtlCol="0">
            <a:spAutoFit/>
          </a:bodyPr>
          <a:lstStyle/>
          <a:p>
            <a:pPr rtl="0">
              <a:spcBef>
                <a:spcPts val="0"/>
              </a:spcBef>
              <a:spcAft>
                <a:spcPts val="0"/>
              </a:spcAft>
            </a:pPr>
            <a:r>
              <a:rPr lang="en-GB" sz="1800" b="0" i="0" u="none" strike="noStrike" dirty="0">
                <a:solidFill>
                  <a:srgbClr val="00AAEA"/>
                </a:solidFill>
                <a:effectLst/>
              </a:rPr>
              <a:t>I</a:t>
            </a:r>
            <a:r>
              <a:rPr lang="en-GB" sz="1800" b="0" i="0" u="none" strike="noStrike" dirty="0">
                <a:effectLst/>
              </a:rPr>
              <a:t> </a:t>
            </a:r>
            <a:r>
              <a:rPr lang="en-GB" sz="1800" b="0" i="0" u="none" strike="noStrike" dirty="0">
                <a:solidFill>
                  <a:srgbClr val="F08215"/>
                </a:solidFill>
                <a:effectLst/>
              </a:rPr>
              <a:t>will</a:t>
            </a:r>
            <a:r>
              <a:rPr lang="en-GB" sz="1800" b="0" i="0" u="none" strike="noStrike" dirty="0">
                <a:solidFill>
                  <a:srgbClr val="009640"/>
                </a:solidFill>
                <a:effectLst/>
              </a:rPr>
              <a:t> go </a:t>
            </a:r>
            <a:r>
              <a:rPr lang="en-GB" sz="1800" b="0" i="0" u="none" strike="noStrike" dirty="0">
                <a:effectLst/>
              </a:rPr>
              <a:t>to university when I’m 18 years old./ When I’m 18 years old, </a:t>
            </a:r>
            <a:r>
              <a:rPr lang="en-GB" sz="1800" b="0" i="0" u="none" strike="noStrike" dirty="0">
                <a:solidFill>
                  <a:srgbClr val="00AAEA"/>
                </a:solidFill>
                <a:effectLst/>
              </a:rPr>
              <a:t>I</a:t>
            </a:r>
            <a:r>
              <a:rPr lang="en-GB" sz="1800" b="0" i="0" u="none" strike="noStrike" dirty="0">
                <a:effectLst/>
              </a:rPr>
              <a:t> </a:t>
            </a:r>
            <a:r>
              <a:rPr lang="en-GB" sz="1800" b="0" i="0" u="none" strike="noStrike" dirty="0">
                <a:solidFill>
                  <a:srgbClr val="F08215"/>
                </a:solidFill>
                <a:effectLst/>
              </a:rPr>
              <a:t>will </a:t>
            </a:r>
            <a:r>
              <a:rPr lang="en-GB" sz="1800" b="0" i="0" u="none" strike="noStrike" dirty="0">
                <a:solidFill>
                  <a:srgbClr val="009640"/>
                </a:solidFill>
                <a:effectLst/>
              </a:rPr>
              <a:t>go</a:t>
            </a:r>
            <a:r>
              <a:rPr lang="en-GB" sz="1800" b="0" i="0" u="none" strike="noStrike" dirty="0">
                <a:effectLst/>
              </a:rPr>
              <a:t> to university.</a:t>
            </a:r>
          </a:p>
          <a:p>
            <a:pPr rtl="0">
              <a:spcBef>
                <a:spcPts val="0"/>
              </a:spcBef>
              <a:spcAft>
                <a:spcPts val="0"/>
              </a:spcAft>
            </a:pPr>
            <a:r>
              <a:rPr lang="en-GB" sz="1800" b="0" i="0" u="none" strike="noStrike" dirty="0">
                <a:solidFill>
                  <a:srgbClr val="00AAEA"/>
                </a:solidFill>
                <a:effectLst/>
              </a:rPr>
              <a:t>The weather </a:t>
            </a:r>
            <a:r>
              <a:rPr lang="en-GB" sz="1800" b="0" i="0" u="none" strike="noStrike" dirty="0">
                <a:solidFill>
                  <a:srgbClr val="F08215"/>
                </a:solidFill>
                <a:effectLst/>
              </a:rPr>
              <a:t>will</a:t>
            </a:r>
            <a:r>
              <a:rPr lang="en-GB" sz="1800" b="0" i="0" u="none" strike="noStrike" dirty="0">
                <a:effectLst/>
              </a:rPr>
              <a:t> </a:t>
            </a:r>
            <a:r>
              <a:rPr lang="en-GB" sz="1800" b="0" i="0" u="none" strike="noStrike" dirty="0">
                <a:solidFill>
                  <a:srgbClr val="F08215"/>
                </a:solidFill>
                <a:effectLst/>
              </a:rPr>
              <a:t>not</a:t>
            </a:r>
            <a:r>
              <a:rPr lang="en-GB" sz="1800" b="0" i="0" u="none" strike="noStrike" dirty="0">
                <a:effectLst/>
              </a:rPr>
              <a:t> </a:t>
            </a:r>
            <a:r>
              <a:rPr lang="en-GB" sz="1800" b="0" i="0" u="none" strike="noStrike" dirty="0">
                <a:solidFill>
                  <a:srgbClr val="009640"/>
                </a:solidFill>
                <a:effectLst/>
              </a:rPr>
              <a:t>be</a:t>
            </a:r>
            <a:r>
              <a:rPr lang="en-GB" sz="1800" b="0" i="0" u="none" strike="noStrike" dirty="0">
                <a:effectLst/>
              </a:rPr>
              <a:t> sunny tomorrow. / Tomorrow, </a:t>
            </a:r>
            <a:r>
              <a:rPr lang="en-GB" sz="1800" b="0" i="0" u="none" strike="noStrike" dirty="0">
                <a:solidFill>
                  <a:srgbClr val="00AAEA"/>
                </a:solidFill>
                <a:effectLst/>
              </a:rPr>
              <a:t>the weather </a:t>
            </a:r>
            <a:r>
              <a:rPr lang="en-GB" sz="1800" b="0" i="0" u="none" strike="noStrike" dirty="0">
                <a:solidFill>
                  <a:srgbClr val="F08215"/>
                </a:solidFill>
                <a:effectLst/>
              </a:rPr>
              <a:t>will not </a:t>
            </a:r>
            <a:r>
              <a:rPr lang="en-GB" sz="1800" b="0" i="0" u="none" strike="noStrike" dirty="0">
                <a:solidFill>
                  <a:srgbClr val="009640"/>
                </a:solidFill>
                <a:effectLst/>
              </a:rPr>
              <a:t>be</a:t>
            </a:r>
            <a:r>
              <a:rPr lang="en-GB" sz="1800" b="0" i="0" u="none" strike="noStrike" dirty="0">
                <a:effectLst/>
              </a:rPr>
              <a:t> sunny.</a:t>
            </a:r>
          </a:p>
          <a:p>
            <a:pPr rtl="0">
              <a:spcBef>
                <a:spcPts val="0"/>
              </a:spcBef>
              <a:spcAft>
                <a:spcPts val="0"/>
              </a:spcAft>
            </a:pPr>
            <a:endParaRPr lang="en-GB" sz="1800" b="0" i="0" u="none" strike="noStrike" dirty="0">
              <a:effectLst/>
            </a:endParaRPr>
          </a:p>
        </p:txBody>
      </p:sp>
    </p:spTree>
    <p:extLst>
      <p:ext uri="{BB962C8B-B14F-4D97-AF65-F5344CB8AC3E}">
        <p14:creationId xmlns:p14="http://schemas.microsoft.com/office/powerpoint/2010/main" val="40797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14BC3E9B-F5E1-3CCE-F089-F653AA80FCBA}"/>
              </a:ext>
            </a:extLst>
          </p:cNvPr>
          <p:cNvSpPr txBox="1">
            <a:spLocks/>
          </p:cNvSpPr>
          <p:nvPr/>
        </p:nvSpPr>
        <p:spPr>
          <a:xfrm>
            <a:off x="1656531" y="201704"/>
            <a:ext cx="5830938" cy="1078602"/>
          </a:xfrm>
          <a:prstGeom prst="roundRect">
            <a:avLst>
              <a:gd name="adj" fmla="val 9641"/>
            </a:avLst>
          </a:prstGeom>
          <a:solidFill>
            <a:srgbClr val="00AAEA"/>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solidFill>
                  <a:schemeClr val="bg1"/>
                </a:solidFill>
                <a:latin typeface="+mn-lt"/>
              </a:rPr>
              <a:t>Example Conversation</a:t>
            </a:r>
          </a:p>
        </p:txBody>
      </p:sp>
      <p:sp>
        <p:nvSpPr>
          <p:cNvPr id="5" name="TextBox 4">
            <a:extLst>
              <a:ext uri="{FF2B5EF4-FFF2-40B4-BE49-F238E27FC236}">
                <a16:creationId xmlns:a16="http://schemas.microsoft.com/office/drawing/2014/main" id="{3354E07D-AEDF-2541-A86E-9BDBD9BBA7D2}"/>
              </a:ext>
            </a:extLst>
          </p:cNvPr>
          <p:cNvSpPr txBox="1"/>
          <p:nvPr/>
        </p:nvSpPr>
        <p:spPr>
          <a:xfrm>
            <a:off x="1947862" y="1352550"/>
            <a:ext cx="5248275" cy="369332"/>
          </a:xfrm>
          <a:prstGeom prst="rect">
            <a:avLst/>
          </a:prstGeom>
          <a:noFill/>
        </p:spPr>
        <p:txBody>
          <a:bodyPr wrap="square" rtlCol="0">
            <a:spAutoFit/>
          </a:bodyPr>
          <a:lstStyle/>
          <a:p>
            <a:pPr algn="ctr"/>
            <a:r>
              <a:rPr lang="en-GB" sz="1800" b="0" i="0" u="none" strike="noStrike" dirty="0">
                <a:solidFill>
                  <a:srgbClr val="000000"/>
                </a:solidFill>
                <a:effectLst/>
              </a:rPr>
              <a:t>Practice reading the conversation</a:t>
            </a:r>
            <a:endParaRPr lang="en-GB" dirty="0"/>
          </a:p>
        </p:txBody>
      </p:sp>
      <p:sp>
        <p:nvSpPr>
          <p:cNvPr id="6" name="Speech Bubble: Rectangle with Corners Rounded 5">
            <a:extLst>
              <a:ext uri="{FF2B5EF4-FFF2-40B4-BE49-F238E27FC236}">
                <a16:creationId xmlns:a16="http://schemas.microsoft.com/office/drawing/2014/main" id="{19DC4154-37B4-B73C-7D84-F9AAE1954A94}"/>
              </a:ext>
            </a:extLst>
          </p:cNvPr>
          <p:cNvSpPr/>
          <p:nvPr/>
        </p:nvSpPr>
        <p:spPr>
          <a:xfrm>
            <a:off x="581025" y="1794126"/>
            <a:ext cx="3886200" cy="1023660"/>
          </a:xfrm>
          <a:prstGeom prst="wedgeRoundRectCallout">
            <a:avLst/>
          </a:prstGeom>
          <a:solidFill>
            <a:schemeClr val="bg1"/>
          </a:solidFill>
          <a:ln w="28575">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How old will you be in 2030?</a:t>
            </a:r>
            <a:endParaRPr lang="en-GB" b="1" dirty="0">
              <a:solidFill>
                <a:schemeClr val="tx1"/>
              </a:solidFill>
            </a:endParaRPr>
          </a:p>
        </p:txBody>
      </p:sp>
      <p:sp>
        <p:nvSpPr>
          <p:cNvPr id="7" name="Speech Bubble: Rectangle with Corners Rounded 6">
            <a:extLst>
              <a:ext uri="{FF2B5EF4-FFF2-40B4-BE49-F238E27FC236}">
                <a16:creationId xmlns:a16="http://schemas.microsoft.com/office/drawing/2014/main" id="{06289AA1-9B66-9E24-5366-56661E4F25F3}"/>
              </a:ext>
            </a:extLst>
          </p:cNvPr>
          <p:cNvSpPr/>
          <p:nvPr/>
        </p:nvSpPr>
        <p:spPr>
          <a:xfrm>
            <a:off x="4676777" y="2253219"/>
            <a:ext cx="3886200" cy="1023660"/>
          </a:xfrm>
          <a:prstGeom prst="wedgeRoundRectCallout">
            <a:avLst>
              <a:gd name="adj1" fmla="val 20943"/>
              <a:gd name="adj2" fmla="val 74381"/>
              <a:gd name="adj3" fmla="val 16667"/>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I’ll be 15. What about you?</a:t>
            </a:r>
          </a:p>
        </p:txBody>
      </p:sp>
      <p:sp>
        <p:nvSpPr>
          <p:cNvPr id="8" name="Speech Bubble: Rectangle with Corners Rounded 7">
            <a:extLst>
              <a:ext uri="{FF2B5EF4-FFF2-40B4-BE49-F238E27FC236}">
                <a16:creationId xmlns:a16="http://schemas.microsoft.com/office/drawing/2014/main" id="{865923CF-F7E1-DB79-64A9-770E541440B5}"/>
              </a:ext>
            </a:extLst>
          </p:cNvPr>
          <p:cNvSpPr/>
          <p:nvPr/>
        </p:nvSpPr>
        <p:spPr>
          <a:xfrm>
            <a:off x="581025" y="3003272"/>
            <a:ext cx="3886200" cy="1023660"/>
          </a:xfrm>
          <a:prstGeom prst="wedgeRoundRectCallout">
            <a:avLst/>
          </a:prstGeom>
          <a:solidFill>
            <a:schemeClr val="bg1"/>
          </a:solidFill>
          <a:ln w="28575">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I’ll be 17.</a:t>
            </a:r>
          </a:p>
        </p:txBody>
      </p:sp>
      <p:sp>
        <p:nvSpPr>
          <p:cNvPr id="10" name="Speech Bubble: Rectangle with Corners Rounded 9">
            <a:extLst>
              <a:ext uri="{FF2B5EF4-FFF2-40B4-BE49-F238E27FC236}">
                <a16:creationId xmlns:a16="http://schemas.microsoft.com/office/drawing/2014/main" id="{E93CB957-83DA-64E7-0DE3-2F69D5163078}"/>
              </a:ext>
            </a:extLst>
          </p:cNvPr>
          <p:cNvSpPr/>
          <p:nvPr/>
        </p:nvSpPr>
        <p:spPr>
          <a:xfrm>
            <a:off x="4676777" y="3581122"/>
            <a:ext cx="3886200" cy="1023660"/>
          </a:xfrm>
          <a:prstGeom prst="wedgeRoundRectCallout">
            <a:avLst>
              <a:gd name="adj1" fmla="val 20943"/>
              <a:gd name="adj2" fmla="val 74381"/>
              <a:gd name="adj3" fmla="val 16667"/>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Cool! And where will you live?</a:t>
            </a:r>
          </a:p>
        </p:txBody>
      </p:sp>
      <p:sp>
        <p:nvSpPr>
          <p:cNvPr id="11" name="Speech Bubble: Rectangle with Corners Rounded 10">
            <a:extLst>
              <a:ext uri="{FF2B5EF4-FFF2-40B4-BE49-F238E27FC236}">
                <a16:creationId xmlns:a16="http://schemas.microsoft.com/office/drawing/2014/main" id="{761E52E1-3F13-70E5-11ED-3305B26722FB}"/>
              </a:ext>
            </a:extLst>
          </p:cNvPr>
          <p:cNvSpPr/>
          <p:nvPr/>
        </p:nvSpPr>
        <p:spPr>
          <a:xfrm>
            <a:off x="581025" y="4212418"/>
            <a:ext cx="3886200" cy="1023660"/>
          </a:xfrm>
          <a:prstGeom prst="wedgeRoundRectCallout">
            <a:avLst/>
          </a:prstGeom>
          <a:solidFill>
            <a:schemeClr val="bg1"/>
          </a:solidFill>
          <a:ln w="28575">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I’ll live in Los Angeles. What about you?</a:t>
            </a:r>
          </a:p>
        </p:txBody>
      </p:sp>
      <p:sp>
        <p:nvSpPr>
          <p:cNvPr id="12" name="Speech Bubble: Rectangle with Corners Rounded 11">
            <a:extLst>
              <a:ext uri="{FF2B5EF4-FFF2-40B4-BE49-F238E27FC236}">
                <a16:creationId xmlns:a16="http://schemas.microsoft.com/office/drawing/2014/main" id="{BD21BCDF-A564-F94A-4E7F-0E60506CA969}"/>
              </a:ext>
            </a:extLst>
          </p:cNvPr>
          <p:cNvSpPr/>
          <p:nvPr/>
        </p:nvSpPr>
        <p:spPr>
          <a:xfrm>
            <a:off x="4676777" y="4909734"/>
            <a:ext cx="3886200" cy="1023660"/>
          </a:xfrm>
          <a:prstGeom prst="wedgeRoundRectCallout">
            <a:avLst>
              <a:gd name="adj1" fmla="val 20943"/>
              <a:gd name="adj2" fmla="val 74381"/>
              <a:gd name="adj3" fmla="val 16667"/>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I’ll live in Tokyo.</a:t>
            </a:r>
          </a:p>
        </p:txBody>
      </p:sp>
      <p:sp>
        <p:nvSpPr>
          <p:cNvPr id="13" name="Speech Bubble: Rectangle with Corners Rounded 12">
            <a:extLst>
              <a:ext uri="{FF2B5EF4-FFF2-40B4-BE49-F238E27FC236}">
                <a16:creationId xmlns:a16="http://schemas.microsoft.com/office/drawing/2014/main" id="{77B7503D-B995-0724-5AA2-D31FEF443E7C}"/>
              </a:ext>
            </a:extLst>
          </p:cNvPr>
          <p:cNvSpPr/>
          <p:nvPr/>
        </p:nvSpPr>
        <p:spPr>
          <a:xfrm>
            <a:off x="581025" y="5421564"/>
            <a:ext cx="3886200" cy="1023660"/>
          </a:xfrm>
          <a:prstGeom prst="wedgeRoundRectCallout">
            <a:avLst/>
          </a:prstGeom>
          <a:solidFill>
            <a:schemeClr val="bg1"/>
          </a:solidFill>
          <a:ln w="28575">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dirty="0">
                <a:solidFill>
                  <a:schemeClr val="tx1"/>
                </a:solidFill>
                <a:effectLst/>
              </a:rPr>
              <a:t>Wow, amazing!</a:t>
            </a:r>
          </a:p>
        </p:txBody>
      </p:sp>
    </p:spTree>
    <p:extLst>
      <p:ext uri="{BB962C8B-B14F-4D97-AF65-F5344CB8AC3E}">
        <p14:creationId xmlns:p14="http://schemas.microsoft.com/office/powerpoint/2010/main" val="18657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A57094-2427-7C2B-0F25-A65A87D0F29B}"/>
              </a:ext>
            </a:extLst>
          </p:cNvPr>
          <p:cNvSpPr txBox="1">
            <a:spLocks/>
          </p:cNvSpPr>
          <p:nvPr/>
        </p:nvSpPr>
        <p:spPr>
          <a:xfrm>
            <a:off x="828265" y="201704"/>
            <a:ext cx="7487469" cy="1078602"/>
          </a:xfrm>
          <a:prstGeom prst="roundRect">
            <a:avLst>
              <a:gd name="adj" fmla="val 9641"/>
            </a:avLst>
          </a:prstGeom>
          <a:solidFill>
            <a:srgbClr val="F4796C"/>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dirty="0">
                <a:solidFill>
                  <a:schemeClr val="bg1"/>
                </a:solidFill>
                <a:latin typeface="+mn-lt"/>
              </a:rPr>
              <a:t>What will happen in the future?</a:t>
            </a:r>
          </a:p>
        </p:txBody>
      </p:sp>
      <p:sp>
        <p:nvSpPr>
          <p:cNvPr id="5" name="TextBox 4">
            <a:extLst>
              <a:ext uri="{FF2B5EF4-FFF2-40B4-BE49-F238E27FC236}">
                <a16:creationId xmlns:a16="http://schemas.microsoft.com/office/drawing/2014/main" id="{F07C9E56-615F-0E9B-A1A8-39B47099631A}"/>
              </a:ext>
            </a:extLst>
          </p:cNvPr>
          <p:cNvSpPr txBox="1"/>
          <p:nvPr/>
        </p:nvSpPr>
        <p:spPr>
          <a:xfrm>
            <a:off x="1052511" y="1390650"/>
            <a:ext cx="7038975" cy="369332"/>
          </a:xfrm>
          <a:prstGeom prst="rect">
            <a:avLst/>
          </a:prstGeom>
          <a:noFill/>
        </p:spPr>
        <p:txBody>
          <a:bodyPr wrap="square" rtlCol="0">
            <a:spAutoFit/>
          </a:bodyPr>
          <a:lstStyle/>
          <a:p>
            <a:pPr algn="ctr" rtl="0">
              <a:spcBef>
                <a:spcPts val="0"/>
              </a:spcBef>
              <a:spcAft>
                <a:spcPts val="1200"/>
              </a:spcAft>
            </a:pPr>
            <a:r>
              <a:rPr lang="en-GB" b="0" i="0" u="none" strike="noStrike" dirty="0">
                <a:effectLst/>
              </a:rPr>
              <a:t>Can you make a sentence with ‘will’ and these images?</a:t>
            </a:r>
            <a:endParaRPr lang="en-GB" b="0" dirty="0">
              <a:effectLst/>
            </a:endParaRPr>
          </a:p>
        </p:txBody>
      </p:sp>
      <p:sp>
        <p:nvSpPr>
          <p:cNvPr id="6" name="1">
            <a:extLst>
              <a:ext uri="{FF2B5EF4-FFF2-40B4-BE49-F238E27FC236}">
                <a16:creationId xmlns:a16="http://schemas.microsoft.com/office/drawing/2014/main" id="{37C884B7-CBF7-43E7-50A6-AF5D2621295C}"/>
              </a:ext>
            </a:extLst>
          </p:cNvPr>
          <p:cNvSpPr txBox="1">
            <a:spLocks/>
          </p:cNvSpPr>
          <p:nvPr/>
        </p:nvSpPr>
        <p:spPr>
          <a:xfrm>
            <a:off x="2452583" y="6086475"/>
            <a:ext cx="4238830" cy="569821"/>
          </a:xfrm>
          <a:prstGeom prst="roundRect">
            <a:avLst>
              <a:gd name="adj" fmla="val 9641"/>
            </a:avLst>
          </a:prstGeom>
          <a:solidFill>
            <a:srgbClr val="F4796C"/>
          </a:solidFill>
          <a:ln w="38100">
            <a:solidFill>
              <a:schemeClr val="bg1"/>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bg1"/>
                </a:solidFill>
                <a:latin typeface="+mn-lt"/>
              </a:rPr>
              <a:t>Click to reveal the sentence.</a:t>
            </a:r>
          </a:p>
        </p:txBody>
      </p:sp>
      <p:grpSp>
        <p:nvGrpSpPr>
          <p:cNvPr id="20" name="Group 19">
            <a:extLst>
              <a:ext uri="{FF2B5EF4-FFF2-40B4-BE49-F238E27FC236}">
                <a16:creationId xmlns:a16="http://schemas.microsoft.com/office/drawing/2014/main" id="{1EEF9A50-82C3-7523-4829-5A85714F5959}"/>
              </a:ext>
            </a:extLst>
          </p:cNvPr>
          <p:cNvGrpSpPr/>
          <p:nvPr/>
        </p:nvGrpSpPr>
        <p:grpSpPr>
          <a:xfrm>
            <a:off x="706388" y="2016390"/>
            <a:ext cx="1917755" cy="3759270"/>
            <a:chOff x="706388" y="2016390"/>
            <a:chExt cx="1917755" cy="3759270"/>
          </a:xfrm>
        </p:grpSpPr>
        <p:pic>
          <p:nvPicPr>
            <p:cNvPr id="8" name="Picture 7" descr="A picture containing text&#10;&#10;Description automatically generated">
              <a:extLst>
                <a:ext uri="{FF2B5EF4-FFF2-40B4-BE49-F238E27FC236}">
                  <a16:creationId xmlns:a16="http://schemas.microsoft.com/office/drawing/2014/main" id="{13FFC74C-CDFD-7A21-0DD6-C0FBFCEA6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00" y="2016390"/>
              <a:ext cx="1084425" cy="2718728"/>
            </a:xfrm>
            <a:prstGeom prst="rect">
              <a:avLst/>
            </a:prstGeom>
          </p:spPr>
        </p:pic>
        <p:sp>
          <p:nvSpPr>
            <p:cNvPr id="14" name="Title">
              <a:extLst>
                <a:ext uri="{FF2B5EF4-FFF2-40B4-BE49-F238E27FC236}">
                  <a16:creationId xmlns:a16="http://schemas.microsoft.com/office/drawing/2014/main" id="{30BA4FB2-647B-A212-FC31-31D7B27D6273}"/>
                </a:ext>
              </a:extLst>
            </p:cNvPr>
            <p:cNvSpPr txBox="1">
              <a:spLocks/>
            </p:cNvSpPr>
            <p:nvPr/>
          </p:nvSpPr>
          <p:spPr>
            <a:xfrm>
              <a:off x="706388" y="5000625"/>
              <a:ext cx="1917755" cy="775035"/>
            </a:xfrm>
            <a:prstGeom prst="roundRect">
              <a:avLst>
                <a:gd name="adj" fmla="val 9641"/>
              </a:avLst>
            </a:prstGeom>
            <a:solidFill>
              <a:schemeClr val="bg1"/>
            </a:solidFill>
            <a:ln w="38100">
              <a:solidFill>
                <a:srgbClr val="00AAEA"/>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Grandpa Trevor</a:t>
              </a:r>
            </a:p>
          </p:txBody>
        </p:sp>
      </p:grpSp>
      <p:grpSp>
        <p:nvGrpSpPr>
          <p:cNvPr id="21" name="Group 20">
            <a:extLst>
              <a:ext uri="{FF2B5EF4-FFF2-40B4-BE49-F238E27FC236}">
                <a16:creationId xmlns:a16="http://schemas.microsoft.com/office/drawing/2014/main" id="{0BC7B3DC-99D7-84C4-BD3A-9CAD95FA1DC2}"/>
              </a:ext>
            </a:extLst>
          </p:cNvPr>
          <p:cNvGrpSpPr/>
          <p:nvPr/>
        </p:nvGrpSpPr>
        <p:grpSpPr>
          <a:xfrm>
            <a:off x="2966685" y="2036372"/>
            <a:ext cx="2452583" cy="3739288"/>
            <a:chOff x="2966685" y="2036372"/>
            <a:chExt cx="2452583" cy="3739288"/>
          </a:xfrm>
        </p:grpSpPr>
        <p:pic>
          <p:nvPicPr>
            <p:cNvPr id="10" name="Picture 9" descr="A picture containing vessel&#10;&#10;Description automatically generated">
              <a:extLst>
                <a:ext uri="{FF2B5EF4-FFF2-40B4-BE49-F238E27FC236}">
                  <a16:creationId xmlns:a16="http://schemas.microsoft.com/office/drawing/2014/main" id="{502FD4AC-18CD-9D9E-FF8B-F15ADCE4D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280" y="2036372"/>
              <a:ext cx="1446168" cy="2655943"/>
            </a:xfrm>
            <a:prstGeom prst="rect">
              <a:avLst/>
            </a:prstGeom>
          </p:spPr>
        </p:pic>
        <p:sp>
          <p:nvSpPr>
            <p:cNvPr id="15" name="Title">
              <a:extLst>
                <a:ext uri="{FF2B5EF4-FFF2-40B4-BE49-F238E27FC236}">
                  <a16:creationId xmlns:a16="http://schemas.microsoft.com/office/drawing/2014/main" id="{1F9A0D33-9E55-AD77-BEC4-6056CACC2F77}"/>
                </a:ext>
              </a:extLst>
            </p:cNvPr>
            <p:cNvSpPr txBox="1">
              <a:spLocks/>
            </p:cNvSpPr>
            <p:nvPr/>
          </p:nvSpPr>
          <p:spPr>
            <a:xfrm>
              <a:off x="2966685" y="5000625"/>
              <a:ext cx="2452583" cy="775035"/>
            </a:xfrm>
            <a:prstGeom prst="roundRect">
              <a:avLst>
                <a:gd name="adj" fmla="val 9641"/>
              </a:avLst>
            </a:prstGeom>
            <a:solidFill>
              <a:schemeClr val="bg1"/>
            </a:solidFill>
            <a:ln w="38100">
              <a:solidFill>
                <a:srgbClr val="00AAEA"/>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chocolate milkshake</a:t>
              </a:r>
            </a:p>
          </p:txBody>
        </p:sp>
      </p:grpSp>
      <p:grpSp>
        <p:nvGrpSpPr>
          <p:cNvPr id="22" name="Group 21">
            <a:extLst>
              <a:ext uri="{FF2B5EF4-FFF2-40B4-BE49-F238E27FC236}">
                <a16:creationId xmlns:a16="http://schemas.microsoft.com/office/drawing/2014/main" id="{DDF297AA-83D5-D6DF-2558-A602E39213BB}"/>
              </a:ext>
            </a:extLst>
          </p:cNvPr>
          <p:cNvGrpSpPr/>
          <p:nvPr/>
        </p:nvGrpSpPr>
        <p:grpSpPr>
          <a:xfrm>
            <a:off x="5896698" y="2673167"/>
            <a:ext cx="2452583" cy="3102493"/>
            <a:chOff x="5896698" y="2673167"/>
            <a:chExt cx="2452583" cy="3102493"/>
          </a:xfrm>
        </p:grpSpPr>
        <p:pic>
          <p:nvPicPr>
            <p:cNvPr id="11" name="Picture 10">
              <a:extLst>
                <a:ext uri="{FF2B5EF4-FFF2-40B4-BE49-F238E27FC236}">
                  <a16:creationId xmlns:a16="http://schemas.microsoft.com/office/drawing/2014/main" id="{81E267A7-A4A6-570F-74A8-09E85705E3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940680" y="2673167"/>
              <a:ext cx="2364617" cy="1976192"/>
            </a:xfrm>
            <a:prstGeom prst="rect">
              <a:avLst/>
            </a:prstGeom>
          </p:spPr>
        </p:pic>
        <p:sp>
          <p:nvSpPr>
            <p:cNvPr id="16" name="Title">
              <a:extLst>
                <a:ext uri="{FF2B5EF4-FFF2-40B4-BE49-F238E27FC236}">
                  <a16:creationId xmlns:a16="http://schemas.microsoft.com/office/drawing/2014/main" id="{93881FD9-7713-D391-6B55-7E031C5E1A53}"/>
                </a:ext>
              </a:extLst>
            </p:cNvPr>
            <p:cNvSpPr txBox="1">
              <a:spLocks/>
            </p:cNvSpPr>
            <p:nvPr/>
          </p:nvSpPr>
          <p:spPr>
            <a:xfrm>
              <a:off x="5896698" y="5000625"/>
              <a:ext cx="2452583" cy="775035"/>
            </a:xfrm>
            <a:prstGeom prst="roundRect">
              <a:avLst>
                <a:gd name="adj" fmla="val 9641"/>
              </a:avLst>
            </a:prstGeom>
            <a:solidFill>
              <a:schemeClr val="bg1"/>
            </a:solidFill>
            <a:ln w="38100">
              <a:solidFill>
                <a:srgbClr val="00AAEA"/>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on Saturday</a:t>
              </a:r>
            </a:p>
          </p:txBody>
        </p:sp>
      </p:grpSp>
      <p:grpSp>
        <p:nvGrpSpPr>
          <p:cNvPr id="19" name="Group 18">
            <a:extLst>
              <a:ext uri="{FF2B5EF4-FFF2-40B4-BE49-F238E27FC236}">
                <a16:creationId xmlns:a16="http://schemas.microsoft.com/office/drawing/2014/main" id="{4FF1F5C1-670F-CEDD-F34F-288D354D5963}"/>
              </a:ext>
            </a:extLst>
          </p:cNvPr>
          <p:cNvGrpSpPr/>
          <p:nvPr/>
        </p:nvGrpSpPr>
        <p:grpSpPr>
          <a:xfrm>
            <a:off x="576260" y="1759982"/>
            <a:ext cx="7991475" cy="4183618"/>
            <a:chOff x="638175" y="1759982"/>
            <a:chExt cx="7991475" cy="4183618"/>
          </a:xfrm>
        </p:grpSpPr>
        <p:sp>
          <p:nvSpPr>
            <p:cNvPr id="17" name="Rectangle 16">
              <a:extLst>
                <a:ext uri="{FF2B5EF4-FFF2-40B4-BE49-F238E27FC236}">
                  <a16:creationId xmlns:a16="http://schemas.microsoft.com/office/drawing/2014/main" id="{2FF6BAB4-CC62-23FB-11FE-5E79A3A93319}"/>
                </a:ext>
              </a:extLst>
            </p:cNvPr>
            <p:cNvSpPr/>
            <p:nvPr/>
          </p:nvSpPr>
          <p:spPr>
            <a:xfrm>
              <a:off x="638175" y="1759982"/>
              <a:ext cx="7991475" cy="418361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147D465-1A28-723D-02B8-E4258E1051CE}"/>
                </a:ext>
              </a:extLst>
            </p:cNvPr>
            <p:cNvSpPr txBox="1"/>
            <p:nvPr/>
          </p:nvSpPr>
          <p:spPr>
            <a:xfrm>
              <a:off x="828265" y="2630212"/>
              <a:ext cx="7609347" cy="2062103"/>
            </a:xfrm>
            <a:prstGeom prst="rect">
              <a:avLst/>
            </a:prstGeom>
            <a:noFill/>
          </p:spPr>
          <p:txBody>
            <a:bodyPr wrap="square" rtlCol="0">
              <a:spAutoFit/>
            </a:bodyPr>
            <a:lstStyle/>
            <a:p>
              <a:pPr rtl="0">
                <a:spcBef>
                  <a:spcPts val="0"/>
                </a:spcBef>
                <a:spcAft>
                  <a:spcPts val="0"/>
                </a:spcAft>
              </a:pPr>
              <a:r>
                <a:rPr lang="en-GB" sz="3200" b="1" i="0" u="none" strike="noStrike" dirty="0">
                  <a:solidFill>
                    <a:srgbClr val="000000"/>
                  </a:solidFill>
                  <a:effectLst/>
                </a:rPr>
                <a:t>Grandpa Trevor will drink a chocolate milkshake on Saturday. / On Saturday, Grandpa Trevor will drink a chocolate milkshake.</a:t>
              </a:r>
              <a:endParaRPr lang="en-GB" sz="3200" b="1" dirty="0">
                <a:effectLst/>
              </a:endParaRPr>
            </a:p>
          </p:txBody>
        </p:sp>
      </p:grpSp>
    </p:spTree>
    <p:extLst>
      <p:ext uri="{BB962C8B-B14F-4D97-AF65-F5344CB8AC3E}">
        <p14:creationId xmlns:p14="http://schemas.microsoft.com/office/powerpoint/2010/main" val="21162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A57094-2427-7C2B-0F25-A65A87D0F29B}"/>
              </a:ext>
            </a:extLst>
          </p:cNvPr>
          <p:cNvSpPr txBox="1">
            <a:spLocks/>
          </p:cNvSpPr>
          <p:nvPr/>
        </p:nvSpPr>
        <p:spPr>
          <a:xfrm>
            <a:off x="828265" y="201704"/>
            <a:ext cx="7487469" cy="1078602"/>
          </a:xfrm>
          <a:prstGeom prst="roundRect">
            <a:avLst>
              <a:gd name="adj" fmla="val 9641"/>
            </a:avLst>
          </a:prstGeom>
          <a:solidFill>
            <a:srgbClr val="7868AC"/>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dirty="0">
                <a:solidFill>
                  <a:schemeClr val="bg1"/>
                </a:solidFill>
                <a:latin typeface="+mn-lt"/>
              </a:rPr>
              <a:t>What will happen in the future?</a:t>
            </a:r>
          </a:p>
        </p:txBody>
      </p:sp>
      <p:sp>
        <p:nvSpPr>
          <p:cNvPr id="5" name="TextBox 4">
            <a:extLst>
              <a:ext uri="{FF2B5EF4-FFF2-40B4-BE49-F238E27FC236}">
                <a16:creationId xmlns:a16="http://schemas.microsoft.com/office/drawing/2014/main" id="{F07C9E56-615F-0E9B-A1A8-39B47099631A}"/>
              </a:ext>
            </a:extLst>
          </p:cNvPr>
          <p:cNvSpPr txBox="1"/>
          <p:nvPr/>
        </p:nvSpPr>
        <p:spPr>
          <a:xfrm>
            <a:off x="1052511" y="1390650"/>
            <a:ext cx="7038975" cy="369332"/>
          </a:xfrm>
          <a:prstGeom prst="rect">
            <a:avLst/>
          </a:prstGeom>
          <a:noFill/>
        </p:spPr>
        <p:txBody>
          <a:bodyPr wrap="square" rtlCol="0">
            <a:spAutoFit/>
          </a:bodyPr>
          <a:lstStyle/>
          <a:p>
            <a:pPr algn="ctr" rtl="0">
              <a:spcBef>
                <a:spcPts val="0"/>
              </a:spcBef>
              <a:spcAft>
                <a:spcPts val="1200"/>
              </a:spcAft>
            </a:pPr>
            <a:r>
              <a:rPr lang="en-GB" b="0" i="0" u="none" strike="noStrike" dirty="0">
                <a:effectLst/>
              </a:rPr>
              <a:t>Can you make a sentence with ‘will’ and these images?</a:t>
            </a:r>
            <a:endParaRPr lang="en-GB" b="0" dirty="0">
              <a:effectLst/>
            </a:endParaRPr>
          </a:p>
        </p:txBody>
      </p:sp>
      <p:sp>
        <p:nvSpPr>
          <p:cNvPr id="6" name="1">
            <a:extLst>
              <a:ext uri="{FF2B5EF4-FFF2-40B4-BE49-F238E27FC236}">
                <a16:creationId xmlns:a16="http://schemas.microsoft.com/office/drawing/2014/main" id="{37C884B7-CBF7-43E7-50A6-AF5D2621295C}"/>
              </a:ext>
            </a:extLst>
          </p:cNvPr>
          <p:cNvSpPr txBox="1">
            <a:spLocks/>
          </p:cNvSpPr>
          <p:nvPr/>
        </p:nvSpPr>
        <p:spPr>
          <a:xfrm>
            <a:off x="2452583" y="6086475"/>
            <a:ext cx="4238830" cy="569821"/>
          </a:xfrm>
          <a:prstGeom prst="roundRect">
            <a:avLst>
              <a:gd name="adj" fmla="val 9641"/>
            </a:avLst>
          </a:prstGeom>
          <a:solidFill>
            <a:srgbClr val="7868AC"/>
          </a:solidFill>
          <a:ln w="38100">
            <a:solidFill>
              <a:schemeClr val="bg1"/>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bg1"/>
                </a:solidFill>
                <a:latin typeface="+mn-lt"/>
              </a:rPr>
              <a:t>Click to reveal the sentence.</a:t>
            </a:r>
          </a:p>
        </p:txBody>
      </p:sp>
      <p:grpSp>
        <p:nvGrpSpPr>
          <p:cNvPr id="20" name="Group 19">
            <a:extLst>
              <a:ext uri="{FF2B5EF4-FFF2-40B4-BE49-F238E27FC236}">
                <a16:creationId xmlns:a16="http://schemas.microsoft.com/office/drawing/2014/main" id="{1EEF9A50-82C3-7523-4829-5A85714F5959}"/>
              </a:ext>
            </a:extLst>
          </p:cNvPr>
          <p:cNvGrpSpPr/>
          <p:nvPr/>
        </p:nvGrpSpPr>
        <p:grpSpPr>
          <a:xfrm>
            <a:off x="569675" y="1903335"/>
            <a:ext cx="2191179" cy="3872325"/>
            <a:chOff x="569675" y="1903335"/>
            <a:chExt cx="2191179" cy="3872325"/>
          </a:xfrm>
        </p:grpSpPr>
        <p:pic>
          <p:nvPicPr>
            <p:cNvPr id="8" name="Picture 7">
              <a:extLst>
                <a:ext uri="{FF2B5EF4-FFF2-40B4-BE49-F238E27FC236}">
                  <a16:creationId xmlns:a16="http://schemas.microsoft.com/office/drawing/2014/main" id="{13FFC74C-CDFD-7A21-0DD6-C0FBFCEA63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9675" y="1903335"/>
              <a:ext cx="2191179" cy="2883874"/>
            </a:xfrm>
            <a:prstGeom prst="rect">
              <a:avLst/>
            </a:prstGeom>
          </p:spPr>
        </p:pic>
        <p:sp>
          <p:nvSpPr>
            <p:cNvPr id="14" name="Title">
              <a:extLst>
                <a:ext uri="{FF2B5EF4-FFF2-40B4-BE49-F238E27FC236}">
                  <a16:creationId xmlns:a16="http://schemas.microsoft.com/office/drawing/2014/main" id="{30BA4FB2-647B-A212-FC31-31D7B27D6273}"/>
                </a:ext>
              </a:extLst>
            </p:cNvPr>
            <p:cNvSpPr txBox="1">
              <a:spLocks/>
            </p:cNvSpPr>
            <p:nvPr/>
          </p:nvSpPr>
          <p:spPr>
            <a:xfrm>
              <a:off x="706388" y="5000625"/>
              <a:ext cx="1917755" cy="775035"/>
            </a:xfrm>
            <a:prstGeom prst="roundRect">
              <a:avLst>
                <a:gd name="adj" fmla="val 9641"/>
              </a:avLst>
            </a:prstGeom>
            <a:solidFill>
              <a:schemeClr val="bg1"/>
            </a:solidFill>
            <a:ln w="38100">
              <a:solidFill>
                <a:srgbClr val="85BD33"/>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Harry the astronaut</a:t>
              </a:r>
            </a:p>
          </p:txBody>
        </p:sp>
      </p:grpSp>
      <p:grpSp>
        <p:nvGrpSpPr>
          <p:cNvPr id="21" name="Group 20">
            <a:extLst>
              <a:ext uri="{FF2B5EF4-FFF2-40B4-BE49-F238E27FC236}">
                <a16:creationId xmlns:a16="http://schemas.microsoft.com/office/drawing/2014/main" id="{0BC7B3DC-99D7-84C4-BD3A-9CAD95FA1DC2}"/>
              </a:ext>
            </a:extLst>
          </p:cNvPr>
          <p:cNvGrpSpPr/>
          <p:nvPr/>
        </p:nvGrpSpPr>
        <p:grpSpPr>
          <a:xfrm>
            <a:off x="2950944" y="2486859"/>
            <a:ext cx="2573930" cy="3288801"/>
            <a:chOff x="2950944" y="2486859"/>
            <a:chExt cx="2573930" cy="3288801"/>
          </a:xfrm>
        </p:grpSpPr>
        <p:pic>
          <p:nvPicPr>
            <p:cNvPr id="10" name="Picture 9">
              <a:extLst>
                <a:ext uri="{FF2B5EF4-FFF2-40B4-BE49-F238E27FC236}">
                  <a16:creationId xmlns:a16="http://schemas.microsoft.com/office/drawing/2014/main" id="{502FD4AC-18CD-9D9E-FF8B-F15ADCE4D7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50944" y="2486859"/>
              <a:ext cx="2573930" cy="1820065"/>
            </a:xfrm>
            <a:prstGeom prst="rect">
              <a:avLst/>
            </a:prstGeom>
          </p:spPr>
        </p:pic>
        <p:sp>
          <p:nvSpPr>
            <p:cNvPr id="15" name="Title">
              <a:extLst>
                <a:ext uri="{FF2B5EF4-FFF2-40B4-BE49-F238E27FC236}">
                  <a16:creationId xmlns:a16="http://schemas.microsoft.com/office/drawing/2014/main" id="{1F9A0D33-9E55-AD77-BEC4-6056CACC2F77}"/>
                </a:ext>
              </a:extLst>
            </p:cNvPr>
            <p:cNvSpPr txBox="1">
              <a:spLocks/>
            </p:cNvSpPr>
            <p:nvPr/>
          </p:nvSpPr>
          <p:spPr>
            <a:xfrm>
              <a:off x="2966685" y="5000625"/>
              <a:ext cx="2452583" cy="775035"/>
            </a:xfrm>
            <a:prstGeom prst="roundRect">
              <a:avLst>
                <a:gd name="adj" fmla="val 9641"/>
              </a:avLst>
            </a:prstGeom>
            <a:solidFill>
              <a:schemeClr val="bg1"/>
            </a:solidFill>
            <a:ln w="38100">
              <a:solidFill>
                <a:srgbClr val="85BD33"/>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Space</a:t>
              </a:r>
            </a:p>
          </p:txBody>
        </p:sp>
      </p:grpSp>
      <p:grpSp>
        <p:nvGrpSpPr>
          <p:cNvPr id="22" name="Group 21">
            <a:extLst>
              <a:ext uri="{FF2B5EF4-FFF2-40B4-BE49-F238E27FC236}">
                <a16:creationId xmlns:a16="http://schemas.microsoft.com/office/drawing/2014/main" id="{DDF297AA-83D5-D6DF-2558-A602E39213BB}"/>
              </a:ext>
            </a:extLst>
          </p:cNvPr>
          <p:cNvGrpSpPr/>
          <p:nvPr/>
        </p:nvGrpSpPr>
        <p:grpSpPr>
          <a:xfrm>
            <a:off x="5898548" y="2587860"/>
            <a:ext cx="2452583" cy="3185558"/>
            <a:chOff x="5896698" y="2590102"/>
            <a:chExt cx="2452583" cy="3185558"/>
          </a:xfrm>
        </p:grpSpPr>
        <p:pic>
          <p:nvPicPr>
            <p:cNvPr id="11" name="Picture 10">
              <a:extLst>
                <a:ext uri="{FF2B5EF4-FFF2-40B4-BE49-F238E27FC236}">
                  <a16:creationId xmlns:a16="http://schemas.microsoft.com/office/drawing/2014/main" id="{81E267A7-A4A6-570F-74A8-09E85705E3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36082" y="2590102"/>
              <a:ext cx="2177802" cy="1820065"/>
            </a:xfrm>
            <a:prstGeom prst="rect">
              <a:avLst/>
            </a:prstGeom>
          </p:spPr>
        </p:pic>
        <p:sp>
          <p:nvSpPr>
            <p:cNvPr id="16" name="Title">
              <a:extLst>
                <a:ext uri="{FF2B5EF4-FFF2-40B4-BE49-F238E27FC236}">
                  <a16:creationId xmlns:a16="http://schemas.microsoft.com/office/drawing/2014/main" id="{93881FD9-7713-D391-6B55-7E031C5E1A53}"/>
                </a:ext>
              </a:extLst>
            </p:cNvPr>
            <p:cNvSpPr txBox="1">
              <a:spLocks/>
            </p:cNvSpPr>
            <p:nvPr/>
          </p:nvSpPr>
          <p:spPr>
            <a:xfrm>
              <a:off x="5896698" y="5000625"/>
              <a:ext cx="2452583" cy="775035"/>
            </a:xfrm>
            <a:prstGeom prst="roundRect">
              <a:avLst>
                <a:gd name="adj" fmla="val 9641"/>
              </a:avLst>
            </a:prstGeom>
            <a:solidFill>
              <a:schemeClr val="bg1"/>
            </a:solidFill>
            <a:ln w="38100">
              <a:solidFill>
                <a:srgbClr val="85BD33"/>
              </a:solidFill>
            </a:ln>
          </p:spPr>
          <p:txBody>
            <a:bodyPr vert="horz" wrap="square" lIns="252000" tIns="252000" rIns="252000" bIns="216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000" dirty="0">
                  <a:solidFill>
                    <a:schemeClr val="tx1"/>
                  </a:solidFill>
                  <a:latin typeface="+mn-lt"/>
                </a:rPr>
                <a:t>March 10</a:t>
              </a:r>
              <a:r>
                <a:rPr lang="en-GB" sz="2000" b="1" i="0" u="none" strike="noStrike" baseline="30000" dirty="0">
                  <a:solidFill>
                    <a:srgbClr val="000000"/>
                  </a:solidFill>
                  <a:effectLst/>
                </a:rPr>
                <a:t>th</a:t>
              </a:r>
              <a:endParaRPr lang="en-GB" sz="2000" dirty="0">
                <a:solidFill>
                  <a:schemeClr val="tx1"/>
                </a:solidFill>
                <a:latin typeface="+mn-lt"/>
              </a:endParaRPr>
            </a:p>
          </p:txBody>
        </p:sp>
      </p:grpSp>
      <p:grpSp>
        <p:nvGrpSpPr>
          <p:cNvPr id="19" name="Group 18">
            <a:extLst>
              <a:ext uri="{FF2B5EF4-FFF2-40B4-BE49-F238E27FC236}">
                <a16:creationId xmlns:a16="http://schemas.microsoft.com/office/drawing/2014/main" id="{4FF1F5C1-670F-CEDD-F34F-288D354D5963}"/>
              </a:ext>
            </a:extLst>
          </p:cNvPr>
          <p:cNvGrpSpPr/>
          <p:nvPr/>
        </p:nvGrpSpPr>
        <p:grpSpPr>
          <a:xfrm>
            <a:off x="576260" y="1759982"/>
            <a:ext cx="7991475" cy="4183618"/>
            <a:chOff x="638175" y="1759982"/>
            <a:chExt cx="7991475" cy="4183618"/>
          </a:xfrm>
        </p:grpSpPr>
        <p:sp>
          <p:nvSpPr>
            <p:cNvPr id="17" name="Rectangle 16">
              <a:extLst>
                <a:ext uri="{FF2B5EF4-FFF2-40B4-BE49-F238E27FC236}">
                  <a16:creationId xmlns:a16="http://schemas.microsoft.com/office/drawing/2014/main" id="{2FF6BAB4-CC62-23FB-11FE-5E79A3A93319}"/>
                </a:ext>
              </a:extLst>
            </p:cNvPr>
            <p:cNvSpPr/>
            <p:nvPr/>
          </p:nvSpPr>
          <p:spPr>
            <a:xfrm>
              <a:off x="638175" y="1759982"/>
              <a:ext cx="7991475" cy="418361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147D465-1A28-723D-02B8-E4258E1051CE}"/>
                </a:ext>
              </a:extLst>
            </p:cNvPr>
            <p:cNvSpPr txBox="1"/>
            <p:nvPr/>
          </p:nvSpPr>
          <p:spPr>
            <a:xfrm>
              <a:off x="828265" y="2630212"/>
              <a:ext cx="7609347" cy="1569660"/>
            </a:xfrm>
            <a:prstGeom prst="rect">
              <a:avLst/>
            </a:prstGeom>
            <a:noFill/>
          </p:spPr>
          <p:txBody>
            <a:bodyPr wrap="square" rtlCol="0">
              <a:spAutoFit/>
            </a:bodyPr>
            <a:lstStyle/>
            <a:p>
              <a:pPr rtl="0">
                <a:spcBef>
                  <a:spcPts val="0"/>
                </a:spcBef>
                <a:spcAft>
                  <a:spcPts val="0"/>
                </a:spcAft>
              </a:pPr>
              <a:r>
                <a:rPr lang="en-GB" sz="3200" b="1" i="0" u="none" strike="noStrike" dirty="0">
                  <a:solidFill>
                    <a:srgbClr val="000000"/>
                  </a:solidFill>
                  <a:effectLst/>
                </a:rPr>
                <a:t>Harry the astronaut will go to space on March 10</a:t>
              </a:r>
              <a:r>
                <a:rPr lang="en-GB" sz="3200" b="1" i="0" u="none" strike="noStrike" baseline="30000" dirty="0">
                  <a:solidFill>
                    <a:srgbClr val="000000"/>
                  </a:solidFill>
                  <a:effectLst/>
                </a:rPr>
                <a:t>th</a:t>
              </a:r>
              <a:r>
                <a:rPr lang="en-GB" sz="3200" b="1" i="0" u="none" strike="noStrike" dirty="0">
                  <a:solidFill>
                    <a:srgbClr val="000000"/>
                  </a:solidFill>
                  <a:effectLst/>
                </a:rPr>
                <a:t>. / On March 10</a:t>
              </a:r>
              <a:r>
                <a:rPr lang="en-GB" sz="3200" b="1" i="0" u="none" strike="noStrike" baseline="30000" dirty="0">
                  <a:solidFill>
                    <a:srgbClr val="000000"/>
                  </a:solidFill>
                  <a:effectLst/>
                </a:rPr>
                <a:t>th</a:t>
              </a:r>
              <a:r>
                <a:rPr lang="en-GB" sz="3200" b="1" i="0" u="none" strike="noStrike" dirty="0">
                  <a:solidFill>
                    <a:srgbClr val="000000"/>
                  </a:solidFill>
                  <a:effectLst/>
                </a:rPr>
                <a:t>, Harry the astronaut will go to space.</a:t>
              </a:r>
              <a:endParaRPr lang="en-GB" sz="3200" b="1" dirty="0">
                <a:effectLst/>
              </a:endParaRPr>
            </a:p>
          </p:txBody>
        </p:sp>
      </p:grpSp>
    </p:spTree>
    <p:extLst>
      <p:ext uri="{BB962C8B-B14F-4D97-AF65-F5344CB8AC3E}">
        <p14:creationId xmlns:p14="http://schemas.microsoft.com/office/powerpoint/2010/main" val="7860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39765248-610B-C246-7587-6C1DD3B27A4A}"/>
              </a:ext>
            </a:extLst>
          </p:cNvPr>
          <p:cNvSpPr txBox="1">
            <a:spLocks/>
          </p:cNvSpPr>
          <p:nvPr/>
        </p:nvSpPr>
        <p:spPr>
          <a:xfrm>
            <a:off x="2747550" y="201704"/>
            <a:ext cx="3639369" cy="1078602"/>
          </a:xfrm>
          <a:prstGeom prst="roundRect">
            <a:avLst>
              <a:gd name="adj" fmla="val 9641"/>
            </a:avLst>
          </a:prstGeom>
          <a:solidFill>
            <a:srgbClr val="FCB028"/>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solidFill>
                  <a:schemeClr val="bg1"/>
                </a:solidFill>
                <a:latin typeface="+mn-lt"/>
              </a:rPr>
              <a:t>Your Turn</a:t>
            </a:r>
          </a:p>
        </p:txBody>
      </p:sp>
      <p:graphicFrame>
        <p:nvGraphicFramePr>
          <p:cNvPr id="5" name="Chart 4">
            <a:extLst>
              <a:ext uri="{FF2B5EF4-FFF2-40B4-BE49-F238E27FC236}">
                <a16:creationId xmlns:a16="http://schemas.microsoft.com/office/drawing/2014/main" id="{8F2566CA-454A-80E3-C116-9E7D34C72C55}"/>
              </a:ext>
            </a:extLst>
          </p:cNvPr>
          <p:cNvGraphicFramePr/>
          <p:nvPr>
            <p:extLst>
              <p:ext uri="{D42A27DB-BD31-4B8C-83A1-F6EECF244321}">
                <p14:modId xmlns:p14="http://schemas.microsoft.com/office/powerpoint/2010/main" val="4019328652"/>
              </p:ext>
            </p:extLst>
          </p:nvPr>
        </p:nvGraphicFramePr>
        <p:xfrm>
          <a:off x="-583471" y="1852590"/>
          <a:ext cx="611505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6" name="Spin Trigger">
            <a:extLst>
              <a:ext uri="{FF2B5EF4-FFF2-40B4-BE49-F238E27FC236}">
                <a16:creationId xmlns:a16="http://schemas.microsoft.com/office/drawing/2014/main" id="{D9FE57B6-CD10-4217-B7AF-2AA4245C5943}"/>
              </a:ext>
            </a:extLst>
          </p:cNvPr>
          <p:cNvSpPr/>
          <p:nvPr/>
        </p:nvSpPr>
        <p:spPr>
          <a:xfrm>
            <a:off x="1986132" y="5983975"/>
            <a:ext cx="656885" cy="672320"/>
          </a:xfrm>
          <a:prstGeom prst="ellipse">
            <a:avLst/>
          </a:prstGeom>
          <a:solidFill>
            <a:srgbClr val="FF0000"/>
          </a:solidFill>
          <a:ln w="38100">
            <a:solidFill>
              <a:srgbClr val="C00000"/>
            </a:solidFill>
          </a:ln>
          <a:effectLst>
            <a:glow>
              <a:schemeClr val="accent1">
                <a:alpha val="40000"/>
              </a:schemeClr>
            </a:glow>
            <a:outerShdw dist="38100" dir="2460000" algn="t" rotWithShape="0">
              <a:srgbClr val="C00000">
                <a:alpha val="29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a:defRPr/>
            </a:pPr>
            <a:endParaRPr lang="en-GB" sz="2400" b="1" cap="all" dirty="0">
              <a:solidFill>
                <a:schemeClr val="bg1"/>
              </a:solidFill>
            </a:endParaRPr>
          </a:p>
        </p:txBody>
      </p:sp>
      <p:sp>
        <p:nvSpPr>
          <p:cNvPr id="7" name="Arrow: Pentagon 6">
            <a:extLst>
              <a:ext uri="{FF2B5EF4-FFF2-40B4-BE49-F238E27FC236}">
                <a16:creationId xmlns:a16="http://schemas.microsoft.com/office/drawing/2014/main" id="{7564C86F-9A25-1060-F8B0-DF4EE1237619}"/>
              </a:ext>
            </a:extLst>
          </p:cNvPr>
          <p:cNvSpPr/>
          <p:nvPr/>
        </p:nvSpPr>
        <p:spPr>
          <a:xfrm>
            <a:off x="-42732" y="3619962"/>
            <a:ext cx="785682" cy="541955"/>
          </a:xfrm>
          <a:prstGeom prst="homePlate">
            <a:avLst/>
          </a:prstGeom>
          <a:solidFill>
            <a:srgbClr val="FCB0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5CFFA38-03F9-5E29-7D95-B49DB2E26071}"/>
              </a:ext>
            </a:extLst>
          </p:cNvPr>
          <p:cNvSpPr txBox="1"/>
          <p:nvPr/>
        </p:nvSpPr>
        <p:spPr>
          <a:xfrm>
            <a:off x="742950" y="1428573"/>
            <a:ext cx="7410450" cy="369332"/>
          </a:xfrm>
          <a:prstGeom prst="rect">
            <a:avLst/>
          </a:prstGeom>
          <a:noFill/>
        </p:spPr>
        <p:txBody>
          <a:bodyPr wrap="square" rtlCol="0">
            <a:spAutoFit/>
          </a:bodyPr>
          <a:lstStyle/>
          <a:p>
            <a:pPr algn="ctr"/>
            <a:r>
              <a:rPr lang="en-GB" sz="1800" b="1" i="0" u="none" strike="noStrike" dirty="0">
                <a:effectLst/>
              </a:rPr>
              <a:t>Spin the wheels and make a funny sentence!</a:t>
            </a:r>
            <a:endParaRPr lang="en-GB" b="1" dirty="0"/>
          </a:p>
        </p:txBody>
      </p:sp>
      <p:graphicFrame>
        <p:nvGraphicFramePr>
          <p:cNvPr id="11" name="Chart 10">
            <a:extLst>
              <a:ext uri="{FF2B5EF4-FFF2-40B4-BE49-F238E27FC236}">
                <a16:creationId xmlns:a16="http://schemas.microsoft.com/office/drawing/2014/main" id="{666650B9-7BF6-54D2-6B4D-ED140A603AFF}"/>
              </a:ext>
            </a:extLst>
          </p:cNvPr>
          <p:cNvGraphicFramePr/>
          <p:nvPr>
            <p:extLst>
              <p:ext uri="{D42A27DB-BD31-4B8C-83A1-F6EECF244321}">
                <p14:modId xmlns:p14="http://schemas.microsoft.com/office/powerpoint/2010/main" val="2166050362"/>
              </p:ext>
            </p:extLst>
          </p:nvPr>
        </p:nvGraphicFramePr>
        <p:xfrm>
          <a:off x="3895725" y="1852590"/>
          <a:ext cx="6115050" cy="4076700"/>
        </p:xfrm>
        <a:graphic>
          <a:graphicData uri="http://schemas.openxmlformats.org/drawingml/2006/chart">
            <c:chart xmlns:c="http://schemas.openxmlformats.org/drawingml/2006/chart" xmlns:r="http://schemas.openxmlformats.org/officeDocument/2006/relationships" r:id="rId3"/>
          </a:graphicData>
        </a:graphic>
      </p:graphicFrame>
      <p:sp>
        <p:nvSpPr>
          <p:cNvPr id="12" name="Arrow: Pentagon 11">
            <a:extLst>
              <a:ext uri="{FF2B5EF4-FFF2-40B4-BE49-F238E27FC236}">
                <a16:creationId xmlns:a16="http://schemas.microsoft.com/office/drawing/2014/main" id="{B0A7F8D4-B421-9AD7-CA92-6DDE2D30F831}"/>
              </a:ext>
            </a:extLst>
          </p:cNvPr>
          <p:cNvSpPr/>
          <p:nvPr/>
        </p:nvSpPr>
        <p:spPr>
          <a:xfrm>
            <a:off x="4567234" y="3619962"/>
            <a:ext cx="785682" cy="541955"/>
          </a:xfrm>
          <a:prstGeom prst="homePlate">
            <a:avLst/>
          </a:prstGeom>
          <a:solidFill>
            <a:srgbClr val="FCB02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in Trigger">
            <a:extLst>
              <a:ext uri="{FF2B5EF4-FFF2-40B4-BE49-F238E27FC236}">
                <a16:creationId xmlns:a16="http://schemas.microsoft.com/office/drawing/2014/main" id="{75B38CCB-3254-EFDE-1816-810F48B0B2AB}"/>
              </a:ext>
            </a:extLst>
          </p:cNvPr>
          <p:cNvSpPr/>
          <p:nvPr/>
        </p:nvSpPr>
        <p:spPr>
          <a:xfrm>
            <a:off x="6624807" y="5983975"/>
            <a:ext cx="656885" cy="672320"/>
          </a:xfrm>
          <a:prstGeom prst="ellipse">
            <a:avLst/>
          </a:prstGeom>
          <a:solidFill>
            <a:srgbClr val="FF0000"/>
          </a:solidFill>
          <a:ln w="38100">
            <a:solidFill>
              <a:srgbClr val="C00000"/>
            </a:solidFill>
          </a:ln>
          <a:effectLst>
            <a:glow>
              <a:schemeClr val="accent1">
                <a:alpha val="40000"/>
              </a:schemeClr>
            </a:glow>
            <a:outerShdw dist="38100" dir="2460000" algn="t" rotWithShape="0">
              <a:srgbClr val="C00000">
                <a:alpha val="29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a:defRPr/>
            </a:pPr>
            <a:endParaRPr lang="en-GB" sz="2400" b="1" cap="all" dirty="0">
              <a:solidFill>
                <a:schemeClr val="bg1"/>
              </a:solidFill>
            </a:endParaRPr>
          </a:p>
        </p:txBody>
      </p:sp>
    </p:spTree>
    <p:extLst>
      <p:ext uri="{BB962C8B-B14F-4D97-AF65-F5344CB8AC3E}">
        <p14:creationId xmlns:p14="http://schemas.microsoft.com/office/powerpoint/2010/main" val="4276842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1" nodeType="withEffect">
                                  <p:stCondLst>
                                    <p:cond delay="250"/>
                                  </p:stCondLst>
                                  <p:childTnLst>
                                    <p:set>
                                      <p:cBhvr>
                                        <p:cTn id="8" dur="1" fill="hold">
                                          <p:stCondLst>
                                            <p:cond delay="0"/>
                                          </p:stCondLst>
                                        </p:cTn>
                                        <p:tgtEl>
                                          <p:spTgt spid="6"/>
                                        </p:tgtEl>
                                        <p:attrNameLst>
                                          <p:attrName>style.visibility</p:attrName>
                                        </p:attrNameLst>
                                      </p:cBhvr>
                                      <p:to>
                                        <p:strVal val="visible"/>
                                      </p:to>
                                    </p:set>
                                  </p:childTnLst>
                                </p:cTn>
                              </p:par>
                              <p:par>
                                <p:cTn id="9" presetID="8" presetClass="emph" presetSubtype="0" repeatCount="indefinite" fill="hold" grpId="0" nodeType="withEffect">
                                  <p:stCondLst>
                                    <p:cond delay="250"/>
                                  </p:stCondLst>
                                  <p:childTnLst>
                                    <p:animRot by="43200000">
                                      <p:cBhvr>
                                        <p:cTn id="10" dur="1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3" nodeType="withEffect">
                                  <p:stCondLst>
                                    <p:cond delay="25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25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grpId="1" nodeType="withEffect">
                                  <p:stCondLst>
                                    <p:cond delay="250"/>
                                  </p:stCondLst>
                                  <p:childTnLst>
                                    <p:set>
                                      <p:cBhvr>
                                        <p:cTn id="25" dur="1" fill="hold">
                                          <p:stCondLst>
                                            <p:cond delay="0"/>
                                          </p:stCondLst>
                                        </p:cTn>
                                        <p:tgtEl>
                                          <p:spTgt spid="13"/>
                                        </p:tgtEl>
                                        <p:attrNameLst>
                                          <p:attrName>style.visibility</p:attrName>
                                        </p:attrNameLst>
                                      </p:cBhvr>
                                      <p:to>
                                        <p:strVal val="visible"/>
                                      </p:to>
                                    </p:set>
                                  </p:childTnLst>
                                </p:cTn>
                              </p:par>
                              <p:par>
                                <p:cTn id="26" presetID="8" presetClass="emph" presetSubtype="0" repeatCount="indefinite" fill="hold" grpId="0" nodeType="withEffect">
                                  <p:stCondLst>
                                    <p:cond delay="250"/>
                                  </p:stCondLst>
                                  <p:childTnLst>
                                    <p:animRot by="43200000">
                                      <p:cBhvr>
                                        <p:cTn id="27" dur="1000" fill="hold"/>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2"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grpId="3" nodeType="withEffect">
                                  <p:stCondLst>
                                    <p:cond delay="25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1" nodeType="withEffect">
                                  <p:stCondLst>
                                    <p:cond delay="25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Graphic spid="5" grpId="0">
        <p:bldAsOne/>
      </p:bldGraphic>
      <p:bldGraphic spid="5" grpId="1">
        <p:bldAsOne/>
      </p:bldGraphic>
      <p:bldP spid="6" grpId="0" animBg="1"/>
      <p:bldP spid="6" grpId="1" animBg="1"/>
      <p:bldP spid="6" grpId="2" animBg="1"/>
      <p:bldP spid="6" grpId="3" animBg="1"/>
      <p:bldGraphic spid="11" grpId="0">
        <p:bldAsOne/>
      </p:bldGraphic>
      <p:bldGraphic spid="11" grpId="1">
        <p:bldAsOne/>
      </p:bldGraphic>
      <p:bldP spid="13" grpId="0" animBg="1"/>
      <p:bldP spid="13" grpId="1" animBg="1"/>
      <p:bldP spid="13" grpId="2" animBg="1"/>
      <p:bldP spid="13"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90B4A57-1009-CBD3-6633-0FAF26137057}"/>
              </a:ext>
            </a:extLst>
          </p:cNvPr>
          <p:cNvSpPr txBox="1">
            <a:spLocks/>
          </p:cNvSpPr>
          <p:nvPr/>
        </p:nvSpPr>
        <p:spPr>
          <a:xfrm>
            <a:off x="2208981" y="201704"/>
            <a:ext cx="4726038" cy="1078602"/>
          </a:xfrm>
          <a:prstGeom prst="roundRect">
            <a:avLst>
              <a:gd name="adj" fmla="val 9641"/>
            </a:avLst>
          </a:prstGeom>
          <a:solidFill>
            <a:srgbClr val="EE73AA"/>
          </a:solidFill>
          <a:ln w="38100">
            <a:solidFill>
              <a:schemeClr val="bg1"/>
            </a:solidFill>
          </a:ln>
        </p:spPr>
        <p:txBody>
          <a:bodyPr vert="horz" wrap="square" lIns="252000" tIns="252000" rIns="252000" bIns="14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US" dirty="0">
                <a:solidFill>
                  <a:schemeClr val="bg1"/>
                </a:solidFill>
                <a:latin typeface="+mn-lt"/>
              </a:rPr>
              <a:t>Predict the future!</a:t>
            </a:r>
          </a:p>
        </p:txBody>
      </p:sp>
      <p:sp>
        <p:nvSpPr>
          <p:cNvPr id="9" name="TextBox 8">
            <a:extLst>
              <a:ext uri="{FF2B5EF4-FFF2-40B4-BE49-F238E27FC236}">
                <a16:creationId xmlns:a16="http://schemas.microsoft.com/office/drawing/2014/main" id="{93EC0479-9B7A-0E7F-0BBD-D634C1F0FAA1}"/>
              </a:ext>
            </a:extLst>
          </p:cNvPr>
          <p:cNvSpPr txBox="1"/>
          <p:nvPr/>
        </p:nvSpPr>
        <p:spPr>
          <a:xfrm>
            <a:off x="1089660" y="2277786"/>
            <a:ext cx="6949440" cy="3570208"/>
          </a:xfrm>
          <a:prstGeom prst="rect">
            <a:avLst/>
          </a:prstGeom>
          <a:noFill/>
        </p:spPr>
        <p:txBody>
          <a:bodyPr wrap="square" rtlCol="0">
            <a:spAutoFit/>
          </a:bodyPr>
          <a:lstStyle/>
          <a:p>
            <a:pPr marL="457200" indent="-457200" rtl="0" fontAlgn="base">
              <a:spcBef>
                <a:spcPts val="0"/>
              </a:spcBef>
              <a:spcAft>
                <a:spcPts val="0"/>
              </a:spcAft>
              <a:buClr>
                <a:srgbClr val="EE73AA"/>
              </a:buClr>
              <a:buFont typeface="+mj-lt"/>
              <a:buAutoNum type="arabicPeriod"/>
            </a:pPr>
            <a:r>
              <a:rPr lang="en-GB" sz="2400" b="1" i="0" u="none" strike="noStrike" dirty="0">
                <a:effectLst/>
              </a:rPr>
              <a:t>How old will you be in 2050?</a:t>
            </a:r>
            <a:br>
              <a:rPr lang="en-GB" sz="2400" b="1" i="0" u="none" strike="noStrike" dirty="0">
                <a:effectLst/>
              </a:rPr>
            </a:br>
            <a:endParaRPr lang="en-GB" sz="2400" b="1" i="0" u="none" strike="noStrike" dirty="0">
              <a:effectLst/>
            </a:endParaRPr>
          </a:p>
          <a:p>
            <a:pPr marL="457200" indent="-457200" rtl="0" fontAlgn="base">
              <a:spcBef>
                <a:spcPts val="0"/>
              </a:spcBef>
              <a:spcAft>
                <a:spcPts val="0"/>
              </a:spcAft>
              <a:buClr>
                <a:srgbClr val="85BD33"/>
              </a:buClr>
              <a:buFont typeface="+mj-lt"/>
              <a:buAutoNum type="arabicPeriod"/>
            </a:pPr>
            <a:r>
              <a:rPr lang="en-GB" sz="2400" b="1" i="0" u="none" strike="noStrike" dirty="0">
                <a:effectLst/>
              </a:rPr>
              <a:t>Will you go to university?</a:t>
            </a:r>
            <a:br>
              <a:rPr lang="en-GB" sz="2400" b="1" i="0" u="none" strike="noStrike" dirty="0">
                <a:effectLst/>
              </a:rPr>
            </a:br>
            <a:endParaRPr lang="en-GB" sz="2400" b="1" i="0" u="none" strike="noStrike" dirty="0">
              <a:effectLst/>
            </a:endParaRPr>
          </a:p>
          <a:p>
            <a:pPr marL="457200" indent="-457200" rtl="0" fontAlgn="base">
              <a:spcBef>
                <a:spcPts val="0"/>
              </a:spcBef>
              <a:spcAft>
                <a:spcPts val="0"/>
              </a:spcAft>
              <a:buClr>
                <a:srgbClr val="00AAEA"/>
              </a:buClr>
              <a:buFont typeface="+mj-lt"/>
              <a:buAutoNum type="arabicPeriod"/>
            </a:pPr>
            <a:r>
              <a:rPr lang="en-GB" sz="2400" b="1" i="0" u="none" strike="noStrike" dirty="0">
                <a:effectLst/>
              </a:rPr>
              <a:t>What subjects will you study next year?</a:t>
            </a:r>
            <a:br>
              <a:rPr lang="en-GB" sz="2400" b="1" i="0" u="none" strike="noStrike" dirty="0">
                <a:effectLst/>
              </a:rPr>
            </a:br>
            <a:endParaRPr lang="en-GB" sz="2400" b="1" i="0" u="none" strike="noStrike" dirty="0">
              <a:effectLst/>
            </a:endParaRPr>
          </a:p>
          <a:p>
            <a:pPr marL="457200" indent="-457200" rtl="0" fontAlgn="base">
              <a:spcBef>
                <a:spcPts val="0"/>
              </a:spcBef>
              <a:spcAft>
                <a:spcPts val="1200"/>
              </a:spcAft>
              <a:buClr>
                <a:srgbClr val="F4796C"/>
              </a:buClr>
              <a:buFont typeface="+mj-lt"/>
              <a:buAutoNum type="arabicPeriod"/>
            </a:pPr>
            <a:r>
              <a:rPr lang="en-GB" sz="2400" b="1" i="0" u="none" strike="noStrike" dirty="0">
                <a:effectLst/>
              </a:rPr>
              <a:t>How will people travel in 100 years’ time?</a:t>
            </a:r>
            <a:br>
              <a:rPr lang="en-GB" sz="2400" b="1" i="0" u="none" strike="noStrike" dirty="0">
                <a:effectLst/>
              </a:rPr>
            </a:br>
            <a:endParaRPr lang="en-GB" sz="2400" b="1" i="0" u="none" strike="noStrike" dirty="0">
              <a:effectLst/>
            </a:endParaRPr>
          </a:p>
          <a:p>
            <a:pPr marL="457200" indent="-457200" rtl="0" fontAlgn="base">
              <a:spcBef>
                <a:spcPts val="0"/>
              </a:spcBef>
              <a:spcAft>
                <a:spcPts val="0"/>
              </a:spcAft>
              <a:buClr>
                <a:srgbClr val="7868AC"/>
              </a:buClr>
              <a:buFont typeface="+mj-lt"/>
              <a:buAutoNum type="arabicPeriod"/>
            </a:pPr>
            <a:r>
              <a:rPr lang="en-GB" sz="2400" b="1" i="0" u="none" strike="noStrike" dirty="0">
                <a:effectLst/>
              </a:rPr>
              <a:t>When will aliens visit Earth?</a:t>
            </a:r>
          </a:p>
        </p:txBody>
      </p:sp>
      <p:sp>
        <p:nvSpPr>
          <p:cNvPr id="14" name="TextBox 13">
            <a:extLst>
              <a:ext uri="{FF2B5EF4-FFF2-40B4-BE49-F238E27FC236}">
                <a16:creationId xmlns:a16="http://schemas.microsoft.com/office/drawing/2014/main" id="{06823ED2-C568-F742-95A6-89945EC74A11}"/>
              </a:ext>
            </a:extLst>
          </p:cNvPr>
          <p:cNvSpPr txBox="1"/>
          <p:nvPr/>
        </p:nvSpPr>
        <p:spPr>
          <a:xfrm>
            <a:off x="1061904" y="1329849"/>
            <a:ext cx="6949440" cy="461665"/>
          </a:xfrm>
          <a:prstGeom prst="rect">
            <a:avLst/>
          </a:prstGeom>
          <a:noFill/>
        </p:spPr>
        <p:txBody>
          <a:bodyPr wrap="square" rtlCol="0">
            <a:spAutoFit/>
          </a:bodyPr>
          <a:lstStyle/>
          <a:p>
            <a:pPr algn="ctr"/>
            <a:r>
              <a:rPr lang="en-GB" sz="2400" i="0" u="none" strike="noStrike" dirty="0">
                <a:effectLst/>
              </a:rPr>
              <a:t>Answer the questions with your own ideas.</a:t>
            </a:r>
            <a:endParaRPr lang="en-GB" sz="2400" dirty="0"/>
          </a:p>
        </p:txBody>
      </p:sp>
    </p:spTree>
    <p:extLst>
      <p:ext uri="{BB962C8B-B14F-4D97-AF65-F5344CB8AC3E}">
        <p14:creationId xmlns:p14="http://schemas.microsoft.com/office/powerpoint/2010/main" val="4301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52</TotalTime>
  <Words>526</Words>
  <Application>Microsoft Office PowerPoint</Application>
  <PresentationFormat>On-screen Show (4:3)</PresentationFormat>
  <Paragraphs>68</Paragraphs>
  <Slides>11</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Twinkl</vt:lpstr>
      <vt:lpstr>Arial</vt:lpstr>
      <vt:lpstr>Calibri</vt:lpstr>
      <vt:lpstr>Roboto</vt:lpstr>
      <vt:lpstr>Slide Layouts</vt:lpstr>
      <vt:lpstr>Disclaimers/Guidance</vt:lpstr>
      <vt:lpstr>PowerPoint Presentation</vt:lpstr>
      <vt:lpstr>PowerPoint Presentation</vt:lpstr>
      <vt:lpstr>Warm Up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6</cp:revision>
  <dcterms:created xsi:type="dcterms:W3CDTF">2022-09-12T13:54:37Z</dcterms:created>
  <dcterms:modified xsi:type="dcterms:W3CDTF">2022-09-12T14:47:55Z</dcterms:modified>
</cp:coreProperties>
</file>