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Twinkl" pitchFamily="2" charset="77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BD32"/>
    <a:srgbClr val="F68E54"/>
    <a:srgbClr val="7EA6D9"/>
    <a:srgbClr val="B9D36E"/>
    <a:srgbClr val="ACD372"/>
    <a:srgbClr val="DE1E5A"/>
    <a:srgbClr val="18A0DB"/>
    <a:srgbClr val="BC0105"/>
    <a:srgbClr val="4DB1E3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44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1336" y="16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25/02/2022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25/02/2022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ks1-english-new-curriculum/ks1-english-spoken-language/ks1-english-spoken-language-Speak-audibly-and-fluently-with-an-increasing-command-of-standard-english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ks1-english-new-curriculum/ks1-english-spoken-language/ks1-english-spoken-language-Speak-audibly-and-fluently-with-an-increasing-command-of-standard-english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id="{B24587A3-E2F9-4F4E-A884-66ACE6A1D7BB}"/>
              </a:ext>
            </a:extLst>
          </p:cNvPr>
          <p:cNvSpPr/>
          <p:nvPr userDrawn="1"/>
        </p:nvSpPr>
        <p:spPr>
          <a:xfrm>
            <a:off x="8173844" y="5999356"/>
            <a:ext cx="970156" cy="858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/>
            <a:extLst>
              <a:ext uri="{FF2B5EF4-FFF2-40B4-BE49-F238E27FC236}">
                <a16:creationId xmlns:a16="http://schemas.microsoft.com/office/drawing/2014/main" id="{18E7375C-E1FA-8547-BC02-DE4286339127}"/>
              </a:ext>
            </a:extLst>
          </p:cNvPr>
          <p:cNvSpPr/>
          <p:nvPr userDrawn="1"/>
        </p:nvSpPr>
        <p:spPr>
          <a:xfrm>
            <a:off x="-1" y="5999356"/>
            <a:ext cx="1293541" cy="858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38151"/>
            <a:ext cx="8220075" cy="994306"/>
          </a:xfrm>
        </p:spPr>
        <p:txBody>
          <a:bodyPr>
            <a:noAutofit/>
          </a:bodyPr>
          <a:lstStyle>
            <a:lvl1pPr>
              <a:defRPr sz="3600">
                <a:latin typeface="Twinkl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id="{0516C213-1D9D-D749-8EB5-FE857E356031}"/>
              </a:ext>
            </a:extLst>
          </p:cNvPr>
          <p:cNvSpPr/>
          <p:nvPr userDrawn="1"/>
        </p:nvSpPr>
        <p:spPr>
          <a:xfrm>
            <a:off x="-1" y="5999356"/>
            <a:ext cx="1293541" cy="858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07CD7688-B317-9F40-8B13-53462423835B}"/>
              </a:ext>
            </a:extLst>
          </p:cNvPr>
          <p:cNvSpPr/>
          <p:nvPr userDrawn="1"/>
        </p:nvSpPr>
        <p:spPr>
          <a:xfrm>
            <a:off x="8329961" y="5999356"/>
            <a:ext cx="814039" cy="769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311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DBCD468-A342-5F49-B699-0574CC757DBE}"/>
              </a:ext>
            </a:extLst>
          </p:cNvPr>
          <p:cNvSpPr/>
          <p:nvPr/>
        </p:nvSpPr>
        <p:spPr>
          <a:xfrm>
            <a:off x="706435" y="5407560"/>
            <a:ext cx="4188950" cy="711786"/>
          </a:xfrm>
          <a:prstGeom prst="roundRect">
            <a:avLst/>
          </a:prstGeom>
          <a:solidFill>
            <a:srgbClr val="85B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car&#10;&#10;Description automatically generated with medium confidence">
            <a:extLst>
              <a:ext uri="{FF2B5EF4-FFF2-40B4-BE49-F238E27FC236}">
                <a16:creationId xmlns:a16="http://schemas.microsoft.com/office/drawing/2014/main" id="{71E95FC9-5CE9-604C-B454-F2223D249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270" y="2133249"/>
            <a:ext cx="4572000" cy="21580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111A5C-7586-D545-96FC-B38F025BC6C1}"/>
              </a:ext>
            </a:extLst>
          </p:cNvPr>
          <p:cNvSpPr txBox="1"/>
          <p:nvPr/>
        </p:nvSpPr>
        <p:spPr>
          <a:xfrm>
            <a:off x="706435" y="5471065"/>
            <a:ext cx="40774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i="0" u="none" strike="noStrike" dirty="0">
                <a:solidFill>
                  <a:schemeClr val="bg1"/>
                </a:solidFill>
                <a:effectLst/>
                <a:latin typeface="Twinkl" pitchFamily="2" charset="77"/>
              </a:rPr>
              <a:t>There is a police car. </a:t>
            </a:r>
            <a:endParaRPr lang="en-US" sz="3200" b="1" dirty="0">
              <a:solidFill>
                <a:schemeClr val="bg1"/>
              </a:solidFill>
              <a:latin typeface="Twinkl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E1DAC-78BE-FD4C-B06E-96095F1B42AE}"/>
              </a:ext>
            </a:extLst>
          </p:cNvPr>
          <p:cNvSpPr txBox="1">
            <a:spLocks/>
          </p:cNvSpPr>
          <p:nvPr/>
        </p:nvSpPr>
        <p:spPr>
          <a:xfrm>
            <a:off x="554772" y="508339"/>
            <a:ext cx="8034455" cy="956027"/>
          </a:xfrm>
          <a:prstGeom prst="roundRect">
            <a:avLst>
              <a:gd name="adj" fmla="val 9641"/>
            </a:avLst>
          </a:prstGeom>
          <a:solidFill>
            <a:srgbClr val="F68E54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There is / There are</a:t>
            </a:r>
          </a:p>
        </p:txBody>
      </p:sp>
    </p:spTree>
    <p:extLst>
      <p:ext uri="{BB962C8B-B14F-4D97-AF65-F5344CB8AC3E}">
        <p14:creationId xmlns:p14="http://schemas.microsoft.com/office/powerpoint/2010/main" val="351004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8ABABEB-DA74-8D4C-8D3C-B83A104A6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703" y="1896533"/>
            <a:ext cx="1331315" cy="3245556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221659C-CACC-4440-8D06-8B4A1036F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570" y="1896533"/>
            <a:ext cx="1331315" cy="3245556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034E28C-2C9F-ED48-9F09-ECD0C72D6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437" y="1896533"/>
            <a:ext cx="1331315" cy="324555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AEB3E9B-8E48-654D-8C41-111429B8EA71}"/>
              </a:ext>
            </a:extLst>
          </p:cNvPr>
          <p:cNvSpPr txBox="1">
            <a:spLocks/>
          </p:cNvSpPr>
          <p:nvPr/>
        </p:nvSpPr>
        <p:spPr>
          <a:xfrm>
            <a:off x="533307" y="506585"/>
            <a:ext cx="8067856" cy="915284"/>
          </a:xfrm>
          <a:prstGeom prst="roundRect">
            <a:avLst>
              <a:gd name="adj" fmla="val 9641"/>
            </a:avLst>
          </a:prstGeom>
          <a:solidFill>
            <a:srgbClr val="7EA6D9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There is / There are</a:t>
            </a:r>
          </a:p>
        </p:txBody>
      </p:sp>
    </p:spTree>
    <p:extLst>
      <p:ext uri="{BB962C8B-B14F-4D97-AF65-F5344CB8AC3E}">
        <p14:creationId xmlns:p14="http://schemas.microsoft.com/office/powerpoint/2010/main" val="513125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D5D8C6D-4963-924E-8BF5-7506E2560B09}"/>
              </a:ext>
            </a:extLst>
          </p:cNvPr>
          <p:cNvSpPr/>
          <p:nvPr/>
        </p:nvSpPr>
        <p:spPr>
          <a:xfrm>
            <a:off x="684891" y="4928877"/>
            <a:ext cx="3875958" cy="711786"/>
          </a:xfrm>
          <a:prstGeom prst="roundRect">
            <a:avLst/>
          </a:prstGeom>
          <a:solidFill>
            <a:srgbClr val="85B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63B1574-300A-B545-AE47-63C611C8E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959" y="1795816"/>
            <a:ext cx="898348" cy="2190045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3F9D616-8BAF-A349-9B55-924E396B5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826" y="1795816"/>
            <a:ext cx="898348" cy="2190045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040D018-A6BF-7D47-80F7-C7240056E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2693" y="1795816"/>
            <a:ext cx="898348" cy="21900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ED75AD-F483-534B-9D54-87DC270A2CE3}"/>
              </a:ext>
            </a:extLst>
          </p:cNvPr>
          <p:cNvSpPr txBox="1"/>
          <p:nvPr/>
        </p:nvSpPr>
        <p:spPr>
          <a:xfrm>
            <a:off x="757381" y="4992382"/>
            <a:ext cx="3730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b="1" i="0" u="none" strike="noStrike" dirty="0">
                <a:solidFill>
                  <a:schemeClr val="bg1"/>
                </a:solidFill>
                <a:effectLst/>
                <a:latin typeface="Twinkl" pitchFamily="2" charset="77"/>
              </a:rPr>
              <a:t>There are flowers. </a:t>
            </a:r>
            <a:endParaRPr lang="en-GB" sz="3200" b="0" dirty="0">
              <a:solidFill>
                <a:schemeClr val="bg1"/>
              </a:solidFill>
              <a:effectLst/>
              <a:latin typeface="Twinkl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BE9ED8-2F11-B740-88AC-46CB2FBFBE86}"/>
              </a:ext>
            </a:extLst>
          </p:cNvPr>
          <p:cNvSpPr txBox="1"/>
          <p:nvPr/>
        </p:nvSpPr>
        <p:spPr>
          <a:xfrm>
            <a:off x="740664" y="5838130"/>
            <a:ext cx="43219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Twinkl" pitchFamily="2" charset="77"/>
              </a:rPr>
              <a:t>You could also say: </a:t>
            </a: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Twinkl" pitchFamily="2" charset="77"/>
              </a:rPr>
              <a:t>There are some flowers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winkl" pitchFamily="2" charset="77"/>
              </a:rPr>
              <a:t>. </a:t>
            </a:r>
            <a:endParaRPr lang="en-US" sz="1600" dirty="0">
              <a:latin typeface="Twinkl" pitchFamily="2" charset="77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9FEC64B-15A9-6D48-AA21-B61E9AF73A2A}"/>
              </a:ext>
            </a:extLst>
          </p:cNvPr>
          <p:cNvSpPr txBox="1">
            <a:spLocks/>
          </p:cNvSpPr>
          <p:nvPr/>
        </p:nvSpPr>
        <p:spPr>
          <a:xfrm>
            <a:off x="533307" y="506585"/>
            <a:ext cx="8067856" cy="915284"/>
          </a:xfrm>
          <a:prstGeom prst="roundRect">
            <a:avLst>
              <a:gd name="adj" fmla="val 9641"/>
            </a:avLst>
          </a:prstGeom>
          <a:solidFill>
            <a:srgbClr val="7EA6D9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There is / There are</a:t>
            </a:r>
          </a:p>
        </p:txBody>
      </p:sp>
    </p:spTree>
    <p:extLst>
      <p:ext uri="{BB962C8B-B14F-4D97-AF65-F5344CB8AC3E}">
        <p14:creationId xmlns:p14="http://schemas.microsoft.com/office/powerpoint/2010/main" val="127297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up, spectacles, tableware, sunglasses&#10;&#10;Description automatically generated">
            <a:extLst>
              <a:ext uri="{FF2B5EF4-FFF2-40B4-BE49-F238E27FC236}">
                <a16:creationId xmlns:a16="http://schemas.microsoft.com/office/drawing/2014/main" id="{4F81990D-3534-EA4B-8CDB-A2128EC9F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243" y="1835742"/>
            <a:ext cx="5983984" cy="369581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3F4A050-3602-7D4B-92D9-7B92B11F9DBA}"/>
              </a:ext>
            </a:extLst>
          </p:cNvPr>
          <p:cNvSpPr txBox="1">
            <a:spLocks/>
          </p:cNvSpPr>
          <p:nvPr/>
        </p:nvSpPr>
        <p:spPr>
          <a:xfrm>
            <a:off x="554772" y="508339"/>
            <a:ext cx="8034455" cy="956027"/>
          </a:xfrm>
          <a:prstGeom prst="roundRect">
            <a:avLst>
              <a:gd name="adj" fmla="val 9641"/>
            </a:avLst>
          </a:prstGeom>
          <a:solidFill>
            <a:srgbClr val="F68E54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There is / There are</a:t>
            </a:r>
          </a:p>
        </p:txBody>
      </p:sp>
    </p:spTree>
    <p:extLst>
      <p:ext uri="{BB962C8B-B14F-4D97-AF65-F5344CB8AC3E}">
        <p14:creationId xmlns:p14="http://schemas.microsoft.com/office/powerpoint/2010/main" val="609750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731C3F3-F6D2-F74B-9D23-22D5BA46C06E}"/>
              </a:ext>
            </a:extLst>
          </p:cNvPr>
          <p:cNvSpPr/>
          <p:nvPr/>
        </p:nvSpPr>
        <p:spPr>
          <a:xfrm>
            <a:off x="716570" y="5382781"/>
            <a:ext cx="3052543" cy="711786"/>
          </a:xfrm>
          <a:prstGeom prst="roundRect">
            <a:avLst/>
          </a:prstGeom>
          <a:solidFill>
            <a:srgbClr val="85B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cup, spectacles, tableware, sunglasses&#10;&#10;Description automatically generated">
            <a:extLst>
              <a:ext uri="{FF2B5EF4-FFF2-40B4-BE49-F238E27FC236}">
                <a16:creationId xmlns:a16="http://schemas.microsoft.com/office/drawing/2014/main" id="{30CAC81D-6399-044A-855E-11C405E9B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599" y="1824455"/>
            <a:ext cx="3888579" cy="2401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ED9A5B-FA81-B44E-8BC9-25F887840208}"/>
              </a:ext>
            </a:extLst>
          </p:cNvPr>
          <p:cNvSpPr txBox="1"/>
          <p:nvPr/>
        </p:nvSpPr>
        <p:spPr>
          <a:xfrm>
            <a:off x="716570" y="5446287"/>
            <a:ext cx="30525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i="0" u="none" strike="noStrike" dirty="0">
                <a:solidFill>
                  <a:schemeClr val="bg1"/>
                </a:solidFill>
                <a:effectLst/>
                <a:latin typeface="Twinkl" pitchFamily="2" charset="77"/>
              </a:rPr>
              <a:t>There is a cup. </a:t>
            </a:r>
            <a:endParaRPr lang="en-US" sz="3200" dirty="0">
              <a:solidFill>
                <a:schemeClr val="bg1"/>
              </a:solidFill>
              <a:latin typeface="Twinkl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118447B-028F-EE45-BB6E-22376F60FDFE}"/>
              </a:ext>
            </a:extLst>
          </p:cNvPr>
          <p:cNvSpPr txBox="1">
            <a:spLocks/>
          </p:cNvSpPr>
          <p:nvPr/>
        </p:nvSpPr>
        <p:spPr>
          <a:xfrm>
            <a:off x="554772" y="508339"/>
            <a:ext cx="8034455" cy="956027"/>
          </a:xfrm>
          <a:prstGeom prst="roundRect">
            <a:avLst>
              <a:gd name="adj" fmla="val 9641"/>
            </a:avLst>
          </a:prstGeom>
          <a:solidFill>
            <a:srgbClr val="F68E54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There is / There are</a:t>
            </a:r>
          </a:p>
        </p:txBody>
      </p:sp>
    </p:spTree>
    <p:extLst>
      <p:ext uri="{BB962C8B-B14F-4D97-AF65-F5344CB8AC3E}">
        <p14:creationId xmlns:p14="http://schemas.microsoft.com/office/powerpoint/2010/main" val="239641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A04984-5D8F-CD41-9E83-BD9E7E0B8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5459" y="1682043"/>
            <a:ext cx="5503551" cy="425026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7F40C59-9122-474B-9572-C2B8D7DA8018}"/>
              </a:ext>
            </a:extLst>
          </p:cNvPr>
          <p:cNvSpPr txBox="1">
            <a:spLocks/>
          </p:cNvSpPr>
          <p:nvPr/>
        </p:nvSpPr>
        <p:spPr>
          <a:xfrm>
            <a:off x="533306" y="512652"/>
            <a:ext cx="8067856" cy="915284"/>
          </a:xfrm>
          <a:prstGeom prst="roundRect">
            <a:avLst>
              <a:gd name="adj" fmla="val 9641"/>
            </a:avLst>
          </a:prstGeom>
          <a:solidFill>
            <a:srgbClr val="7EA6D9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There is / There are</a:t>
            </a:r>
          </a:p>
        </p:txBody>
      </p:sp>
    </p:spTree>
    <p:extLst>
      <p:ext uri="{BB962C8B-B14F-4D97-AF65-F5344CB8AC3E}">
        <p14:creationId xmlns:p14="http://schemas.microsoft.com/office/powerpoint/2010/main" val="1455110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3EBC2BD-363B-F44D-90D9-4912CDC9CEBE}"/>
              </a:ext>
            </a:extLst>
          </p:cNvPr>
          <p:cNvSpPr/>
          <p:nvPr/>
        </p:nvSpPr>
        <p:spPr>
          <a:xfrm>
            <a:off x="620742" y="4928314"/>
            <a:ext cx="3795141" cy="711786"/>
          </a:xfrm>
          <a:prstGeom prst="roundRect">
            <a:avLst/>
          </a:prstGeom>
          <a:solidFill>
            <a:srgbClr val="85B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0A7D16-A40E-8248-B9FF-20464F789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742" y="1869824"/>
            <a:ext cx="3320985" cy="2564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A48C45-8739-F544-BA89-2B7A9BF730B5}"/>
              </a:ext>
            </a:extLst>
          </p:cNvPr>
          <p:cNvSpPr txBox="1"/>
          <p:nvPr/>
        </p:nvSpPr>
        <p:spPr>
          <a:xfrm>
            <a:off x="620742" y="4999017"/>
            <a:ext cx="39512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b="1" i="0" u="none" strike="noStrike" dirty="0">
                <a:solidFill>
                  <a:schemeClr val="bg1"/>
                </a:solidFill>
                <a:effectLst/>
                <a:latin typeface="Twinkl" pitchFamily="2" charset="77"/>
              </a:rPr>
              <a:t>There are children. </a:t>
            </a:r>
            <a:endParaRPr lang="en-GB" sz="3200" b="1" dirty="0">
              <a:solidFill>
                <a:schemeClr val="bg1"/>
              </a:solidFill>
              <a:effectLst/>
              <a:latin typeface="Twinkl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543F4B-1E91-2F4C-BBCC-B2088CAB70CA}"/>
              </a:ext>
            </a:extLst>
          </p:cNvPr>
          <p:cNvSpPr txBox="1"/>
          <p:nvPr/>
        </p:nvSpPr>
        <p:spPr>
          <a:xfrm>
            <a:off x="620742" y="5809710"/>
            <a:ext cx="70386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Twinkl" pitchFamily="2" charset="77"/>
              </a:rPr>
              <a:t>You could also say: </a:t>
            </a:r>
            <a:r>
              <a:rPr lang="en-GB" sz="1600" b="1" i="0" u="none" strike="noStrike" dirty="0">
                <a:solidFill>
                  <a:srgbClr val="000000"/>
                </a:solidFill>
                <a:effectLst/>
              </a:rPr>
              <a:t>There are some children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</a:rPr>
              <a:t>. </a:t>
            </a:r>
            <a:endParaRPr lang="en-US" sz="16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F44C880-F936-9D46-B62E-DE4831EAD2BE}"/>
              </a:ext>
            </a:extLst>
          </p:cNvPr>
          <p:cNvSpPr txBox="1">
            <a:spLocks/>
          </p:cNvSpPr>
          <p:nvPr/>
        </p:nvSpPr>
        <p:spPr>
          <a:xfrm>
            <a:off x="533307" y="506585"/>
            <a:ext cx="8067856" cy="915284"/>
          </a:xfrm>
          <a:prstGeom prst="roundRect">
            <a:avLst>
              <a:gd name="adj" fmla="val 9641"/>
            </a:avLst>
          </a:prstGeom>
          <a:solidFill>
            <a:srgbClr val="7EA6D9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There is / There are</a:t>
            </a:r>
          </a:p>
        </p:txBody>
      </p:sp>
    </p:spTree>
    <p:extLst>
      <p:ext uri="{BB962C8B-B14F-4D97-AF65-F5344CB8AC3E}">
        <p14:creationId xmlns:p14="http://schemas.microsoft.com/office/powerpoint/2010/main" val="140416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ird&#10;&#10;Description automatically generated">
            <a:extLst>
              <a:ext uri="{FF2B5EF4-FFF2-40B4-BE49-F238E27FC236}">
                <a16:creationId xmlns:a16="http://schemas.microsoft.com/office/drawing/2014/main" id="{1DA525EB-76BC-9E40-A45C-E1B7ED8E0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53" y="2120069"/>
            <a:ext cx="2398008" cy="3031105"/>
          </a:xfrm>
          <a:prstGeom prst="rect">
            <a:avLst/>
          </a:prstGeom>
        </p:spPr>
      </p:pic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B9E397FF-BED7-E24E-A97B-95A104381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272" y="2120069"/>
            <a:ext cx="2398008" cy="3031105"/>
          </a:xfrm>
          <a:prstGeom prst="rect">
            <a:avLst/>
          </a:prstGeom>
        </p:spPr>
      </p:pic>
      <p:pic>
        <p:nvPicPr>
          <p:cNvPr id="6" name="Picture 5" descr="A picture containing bird&#10;&#10;Description automatically generated">
            <a:extLst>
              <a:ext uri="{FF2B5EF4-FFF2-40B4-BE49-F238E27FC236}">
                <a16:creationId xmlns:a16="http://schemas.microsoft.com/office/drawing/2014/main" id="{21F0A97A-8D4C-A743-9FB8-67D8D9414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891" y="2120069"/>
            <a:ext cx="2398008" cy="30311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D3B0D35-7CD3-FC41-A126-ED6F3DE987A6}"/>
              </a:ext>
            </a:extLst>
          </p:cNvPr>
          <p:cNvSpPr txBox="1">
            <a:spLocks/>
          </p:cNvSpPr>
          <p:nvPr/>
        </p:nvSpPr>
        <p:spPr>
          <a:xfrm>
            <a:off x="554772" y="508339"/>
            <a:ext cx="8034455" cy="956027"/>
          </a:xfrm>
          <a:prstGeom prst="roundRect">
            <a:avLst>
              <a:gd name="adj" fmla="val 9641"/>
            </a:avLst>
          </a:prstGeom>
          <a:solidFill>
            <a:srgbClr val="F68E54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There is / There are</a:t>
            </a:r>
          </a:p>
        </p:txBody>
      </p:sp>
    </p:spTree>
    <p:extLst>
      <p:ext uri="{BB962C8B-B14F-4D97-AF65-F5344CB8AC3E}">
        <p14:creationId xmlns:p14="http://schemas.microsoft.com/office/powerpoint/2010/main" val="897953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ECA221A-B1D5-6045-AB0C-12FFBF1F6488}"/>
              </a:ext>
            </a:extLst>
          </p:cNvPr>
          <p:cNvSpPr/>
          <p:nvPr/>
        </p:nvSpPr>
        <p:spPr>
          <a:xfrm>
            <a:off x="694268" y="4631369"/>
            <a:ext cx="3353626" cy="711786"/>
          </a:xfrm>
          <a:prstGeom prst="roundRect">
            <a:avLst/>
          </a:prstGeom>
          <a:solidFill>
            <a:srgbClr val="85B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029AD0-5FD1-9A4E-829A-BCEA19364914}"/>
              </a:ext>
            </a:extLst>
          </p:cNvPr>
          <p:cNvSpPr txBox="1"/>
          <p:nvPr/>
        </p:nvSpPr>
        <p:spPr>
          <a:xfrm>
            <a:off x="690070" y="4696111"/>
            <a:ext cx="3353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b="1" i="0" u="none" strike="noStrike" dirty="0">
                <a:solidFill>
                  <a:schemeClr val="bg1"/>
                </a:solidFill>
                <a:effectLst/>
                <a:latin typeface="Twinkl" pitchFamily="2" charset="77"/>
              </a:rPr>
              <a:t>There are birds.</a:t>
            </a:r>
            <a:r>
              <a:rPr lang="en-GB" sz="3200" b="0" i="0" u="none" strike="noStrike" dirty="0">
                <a:solidFill>
                  <a:schemeClr val="bg1"/>
                </a:solidFill>
                <a:effectLst/>
                <a:latin typeface="Twinkl" pitchFamily="2" charset="77"/>
              </a:rPr>
              <a:t> </a:t>
            </a:r>
            <a:endParaRPr lang="en-GB" sz="3200" b="0" dirty="0">
              <a:solidFill>
                <a:schemeClr val="bg1"/>
              </a:solidFill>
              <a:effectLst/>
              <a:latin typeface="Twinkl" pitchFamily="2" charset="77"/>
            </a:endParaRPr>
          </a:p>
        </p:txBody>
      </p:sp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83F1AFC4-48A9-144D-9842-C15812549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365" y="1669144"/>
            <a:ext cx="1656734" cy="2094128"/>
          </a:xfrm>
          <a:prstGeom prst="rect">
            <a:avLst/>
          </a:prstGeom>
        </p:spPr>
      </p:pic>
      <p:pic>
        <p:nvPicPr>
          <p:cNvPr id="6" name="Picture 5" descr="A picture containing bird&#10;&#10;Description automatically generated">
            <a:extLst>
              <a:ext uri="{FF2B5EF4-FFF2-40B4-BE49-F238E27FC236}">
                <a16:creationId xmlns:a16="http://schemas.microsoft.com/office/drawing/2014/main" id="{3B0FB934-CD17-0243-AD81-45AB6FF0E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984" y="1669144"/>
            <a:ext cx="1656734" cy="2094128"/>
          </a:xfrm>
          <a:prstGeom prst="rect">
            <a:avLst/>
          </a:prstGeom>
        </p:spPr>
      </p:pic>
      <p:pic>
        <p:nvPicPr>
          <p:cNvPr id="7" name="Picture 6" descr="A picture containing bird&#10;&#10;Description automatically generated">
            <a:extLst>
              <a:ext uri="{FF2B5EF4-FFF2-40B4-BE49-F238E27FC236}">
                <a16:creationId xmlns:a16="http://schemas.microsoft.com/office/drawing/2014/main" id="{B33552C2-613B-5E40-B325-B2A4EC772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603" y="1669144"/>
            <a:ext cx="1656734" cy="20941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3740DC-87A1-594E-8081-9C8B6A5FC22D}"/>
              </a:ext>
            </a:extLst>
          </p:cNvPr>
          <p:cNvSpPr txBox="1"/>
          <p:nvPr/>
        </p:nvSpPr>
        <p:spPr>
          <a:xfrm>
            <a:off x="690070" y="5547933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Twinkl" pitchFamily="2" charset="77"/>
              </a:rPr>
              <a:t>You could also say: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winkl" pitchFamily="2" charset="77"/>
              </a:rPr>
              <a:t> </a:t>
            </a: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Twinkl" pitchFamily="2" charset="77"/>
              </a:rPr>
              <a:t>There are some birds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winkl" pitchFamily="2" charset="77"/>
              </a:rPr>
              <a:t>. </a:t>
            </a:r>
            <a:endParaRPr lang="en-US" sz="1600" dirty="0">
              <a:latin typeface="Twinkl" pitchFamily="2" charset="77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06A0A7E-89DF-684A-BC1D-E77E1A493290}"/>
              </a:ext>
            </a:extLst>
          </p:cNvPr>
          <p:cNvSpPr txBox="1">
            <a:spLocks/>
          </p:cNvSpPr>
          <p:nvPr/>
        </p:nvSpPr>
        <p:spPr>
          <a:xfrm>
            <a:off x="554772" y="508339"/>
            <a:ext cx="8034455" cy="956027"/>
          </a:xfrm>
          <a:prstGeom prst="roundRect">
            <a:avLst>
              <a:gd name="adj" fmla="val 9641"/>
            </a:avLst>
          </a:prstGeom>
          <a:solidFill>
            <a:srgbClr val="F68E54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There is / There are</a:t>
            </a:r>
          </a:p>
        </p:txBody>
      </p:sp>
    </p:spTree>
    <p:extLst>
      <p:ext uri="{BB962C8B-B14F-4D97-AF65-F5344CB8AC3E}">
        <p14:creationId xmlns:p14="http://schemas.microsoft.com/office/powerpoint/2010/main" val="212505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4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40A-00E8-F14E-AE32-E3C46AEC2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6" y="505797"/>
            <a:ext cx="8058147" cy="978054"/>
          </a:xfrm>
          <a:solidFill>
            <a:srgbClr val="7EA6D9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Extra Challenge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88AFB3-EE4E-CB46-96CE-1D495E65AF10}"/>
              </a:ext>
            </a:extLst>
          </p:cNvPr>
          <p:cNvSpPr txBox="1"/>
          <p:nvPr/>
        </p:nvSpPr>
        <p:spPr>
          <a:xfrm>
            <a:off x="649111" y="1592071"/>
            <a:ext cx="7885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winkl" pitchFamily="2" charset="77"/>
              </a:rPr>
              <a:t>Maisie says, </a:t>
            </a:r>
            <a:r>
              <a:rPr lang="en-GB" sz="1800" b="1" i="0" u="none" strike="noStrike" dirty="0">
                <a:solidFill>
                  <a:srgbClr val="85BD32"/>
                </a:solidFill>
                <a:effectLst/>
                <a:latin typeface="Twinkl" pitchFamily="2" charset="77"/>
              </a:rPr>
              <a:t>“There is dishes in the sink.”</a:t>
            </a:r>
            <a:endParaRPr lang="en-GB" b="0" dirty="0">
              <a:solidFill>
                <a:srgbClr val="85BD32"/>
              </a:solidFill>
              <a:effectLst/>
              <a:latin typeface="Twinkl" pitchFamily="2" charset="77"/>
            </a:endParaRP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2DCD80-031D-4043-B6C7-0C3CFCE85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2579011"/>
            <a:ext cx="6208889" cy="26869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3A22E2-2F69-3C49-B745-6E39C0F7C40C}"/>
              </a:ext>
            </a:extLst>
          </p:cNvPr>
          <p:cNvSpPr txBox="1"/>
          <p:nvPr/>
        </p:nvSpPr>
        <p:spPr>
          <a:xfrm>
            <a:off x="901347" y="5674947"/>
            <a:ext cx="7316964" cy="523220"/>
          </a:xfrm>
          <a:prstGeom prst="rect">
            <a:avLst/>
          </a:prstGeom>
          <a:noFill/>
          <a:ln>
            <a:solidFill>
              <a:srgbClr val="85BD32">
                <a:alpha val="98000"/>
              </a:srgbClr>
            </a:solidFill>
          </a:ln>
        </p:spPr>
        <p:txBody>
          <a:bodyPr wrap="square">
            <a:spAutoFit/>
          </a:bodyPr>
          <a:lstStyle/>
          <a:p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Twinkl" pitchFamily="2" charset="77"/>
              </a:rPr>
              <a:t>Maisie is wrong. There </a:t>
            </a:r>
            <a:r>
              <a:rPr lang="en-GB" sz="2800" b="1" i="0" u="none" strike="noStrike" dirty="0">
                <a:solidFill>
                  <a:srgbClr val="85BD32"/>
                </a:solidFill>
                <a:effectLst/>
                <a:latin typeface="Twinkl" pitchFamily="2" charset="77"/>
              </a:rPr>
              <a:t>are</a:t>
            </a:r>
            <a:r>
              <a:rPr lang="en-GB" sz="2800" b="1" i="0" u="none" strike="noStrike" dirty="0">
                <a:solidFill>
                  <a:srgbClr val="000000"/>
                </a:solidFill>
                <a:effectLst/>
                <a:latin typeface="Twinkl" pitchFamily="2" charset="77"/>
              </a:rPr>
              <a:t> 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Twinkl" pitchFamily="2" charset="77"/>
              </a:rPr>
              <a:t>dishes in the sink.</a:t>
            </a:r>
            <a:endParaRPr lang="en-US" sz="2800" dirty="0">
              <a:latin typeface="Twinkl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DAC0DE-1EC0-4248-8866-0B120B4CA781}"/>
              </a:ext>
            </a:extLst>
          </p:cNvPr>
          <p:cNvSpPr txBox="1"/>
          <p:nvPr/>
        </p:nvSpPr>
        <p:spPr>
          <a:xfrm>
            <a:off x="649111" y="211734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winkl" pitchFamily="2" charset="77"/>
              </a:rPr>
              <a:t>Is she right or wrong? </a:t>
            </a:r>
            <a:endParaRPr lang="en-GB" b="0" dirty="0">
              <a:effectLst/>
              <a:latin typeface="Twinkl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FB69CB-CF21-C04D-96A0-E3300B041827}"/>
              </a:ext>
            </a:extLst>
          </p:cNvPr>
          <p:cNvGrpSpPr/>
          <p:nvPr/>
        </p:nvGrpSpPr>
        <p:grpSpPr>
          <a:xfrm>
            <a:off x="649111" y="2579011"/>
            <a:ext cx="2116392" cy="447353"/>
            <a:chOff x="649111" y="2579011"/>
            <a:chExt cx="2116392" cy="44735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F79917-F450-2240-AF4F-EEE60E44DE8D}"/>
                </a:ext>
              </a:extLst>
            </p:cNvPr>
            <p:cNvSpPr/>
            <p:nvPr/>
          </p:nvSpPr>
          <p:spPr>
            <a:xfrm>
              <a:off x="649111" y="2579011"/>
              <a:ext cx="2038333" cy="447353"/>
            </a:xfrm>
            <a:prstGeom prst="rect">
              <a:avLst/>
            </a:prstGeom>
            <a:solidFill>
              <a:srgbClr val="7EA6D9"/>
            </a:solidFill>
            <a:ln>
              <a:solidFill>
                <a:srgbClr val="85BD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A6D68B-F94D-AC41-A844-4C575FD026EE}"/>
                </a:ext>
              </a:extLst>
            </p:cNvPr>
            <p:cNvSpPr txBox="1"/>
            <p:nvPr/>
          </p:nvSpPr>
          <p:spPr>
            <a:xfrm>
              <a:off x="727170" y="2623476"/>
              <a:ext cx="20383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0" i="0" u="none" strike="noStrike" dirty="0">
                  <a:solidFill>
                    <a:schemeClr val="bg1"/>
                  </a:solidFill>
                  <a:effectLst/>
                  <a:latin typeface="Twinkl" pitchFamily="2" charset="77"/>
                </a:rPr>
                <a:t>Click to find out!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723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3CA14AC-9883-A440-9043-1106DA3A4410}"/>
              </a:ext>
            </a:extLst>
          </p:cNvPr>
          <p:cNvSpPr/>
          <p:nvPr/>
        </p:nvSpPr>
        <p:spPr>
          <a:xfrm>
            <a:off x="3124892" y="3517876"/>
            <a:ext cx="3551333" cy="474251"/>
          </a:xfrm>
          <a:prstGeom prst="roundRect">
            <a:avLst/>
          </a:prstGeom>
          <a:solidFill>
            <a:srgbClr val="F68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54294DB-7251-B040-8086-B41C4F98D1E8}"/>
              </a:ext>
            </a:extLst>
          </p:cNvPr>
          <p:cNvSpPr/>
          <p:nvPr/>
        </p:nvSpPr>
        <p:spPr>
          <a:xfrm>
            <a:off x="587213" y="1675625"/>
            <a:ext cx="2933667" cy="474251"/>
          </a:xfrm>
          <a:prstGeom prst="roundRect">
            <a:avLst/>
          </a:prstGeom>
          <a:solidFill>
            <a:srgbClr val="F68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E1E0C0-5A86-A74F-9F6A-07A196C86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45" y="509125"/>
            <a:ext cx="8048100" cy="923331"/>
          </a:xfrm>
          <a:solidFill>
            <a:srgbClr val="7EA6D9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There is / There are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24BC1F-DDBB-4844-9BA9-595EAF3853E2}"/>
              </a:ext>
            </a:extLst>
          </p:cNvPr>
          <p:cNvSpPr txBox="1"/>
          <p:nvPr/>
        </p:nvSpPr>
        <p:spPr>
          <a:xfrm>
            <a:off x="631682" y="1728085"/>
            <a:ext cx="2844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Look at the picture below.</a:t>
            </a:r>
            <a:endParaRPr lang="en-GB" b="0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7798E-8EA0-D242-B413-743E26BE4E66}"/>
              </a:ext>
            </a:extLst>
          </p:cNvPr>
          <p:cNvSpPr txBox="1"/>
          <p:nvPr/>
        </p:nvSpPr>
        <p:spPr>
          <a:xfrm>
            <a:off x="4181369" y="2091562"/>
            <a:ext cx="2218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u="none" strike="noStrike" dirty="0">
                <a:solidFill>
                  <a:srgbClr val="000000"/>
                </a:solidFill>
                <a:effectLst/>
                <a:latin typeface="Twinkl" pitchFamily="2" charset="77"/>
              </a:rPr>
              <a:t>There are a cat. </a:t>
            </a:r>
            <a:endParaRPr lang="en-GB" dirty="0">
              <a:effectLst/>
              <a:latin typeface="Twinkl" pitchFamily="2" charset="77"/>
            </a:endParaRPr>
          </a:p>
        </p:txBody>
      </p:sp>
      <p:pic>
        <p:nvPicPr>
          <p:cNvPr id="8" name="Picture 7" descr="A picture containing text, cat, mammal, domestic cat&#10;&#10;Description automatically generated">
            <a:extLst>
              <a:ext uri="{FF2B5EF4-FFF2-40B4-BE49-F238E27FC236}">
                <a16:creationId xmlns:a16="http://schemas.microsoft.com/office/drawing/2014/main" id="{0FE4E15E-37A8-C245-9290-89FB5D91A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89" y="2242274"/>
            <a:ext cx="2744117" cy="3872963"/>
          </a:xfrm>
          <a:prstGeom prst="rect">
            <a:avLst/>
          </a:prstGeom>
        </p:spPr>
      </p:pic>
      <p:sp>
        <p:nvSpPr>
          <p:cNvPr id="18" name="Cloud Callout 17">
            <a:extLst>
              <a:ext uri="{FF2B5EF4-FFF2-40B4-BE49-F238E27FC236}">
                <a16:creationId xmlns:a16="http://schemas.microsoft.com/office/drawing/2014/main" id="{64BF7672-AFF5-2347-BB76-C798D7C0DB03}"/>
              </a:ext>
            </a:extLst>
          </p:cNvPr>
          <p:cNvSpPr/>
          <p:nvPr/>
        </p:nvSpPr>
        <p:spPr>
          <a:xfrm flipH="1">
            <a:off x="4919240" y="4377259"/>
            <a:ext cx="3256062" cy="1751177"/>
          </a:xfrm>
          <a:prstGeom prst="cloudCallout">
            <a:avLst>
              <a:gd name="adj1" fmla="val -60432"/>
              <a:gd name="adj2" fmla="val 58964"/>
            </a:avLst>
          </a:prstGeom>
          <a:solidFill>
            <a:srgbClr val="7EA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4657D3-F9EF-0349-8A0A-8DFD33A2637D}"/>
              </a:ext>
            </a:extLst>
          </p:cNvPr>
          <p:cNvSpPr txBox="1"/>
          <p:nvPr/>
        </p:nvSpPr>
        <p:spPr>
          <a:xfrm>
            <a:off x="5516529" y="4794807"/>
            <a:ext cx="2319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none" strike="noStrike" dirty="0">
                <a:solidFill>
                  <a:schemeClr val="bg1"/>
                </a:solidFill>
                <a:effectLst/>
                <a:latin typeface="Twinkl" pitchFamily="2" charset="77"/>
              </a:rPr>
              <a:t>‘There is a cat’ is correct. Do you know why?</a:t>
            </a:r>
            <a:endParaRPr lang="en-US" dirty="0">
              <a:solidFill>
                <a:schemeClr val="bg1"/>
              </a:solidFill>
              <a:latin typeface="Twinkl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EDDA12-11A5-D94F-84BF-AEE5CA290BFE}"/>
              </a:ext>
            </a:extLst>
          </p:cNvPr>
          <p:cNvSpPr txBox="1"/>
          <p:nvPr/>
        </p:nvSpPr>
        <p:spPr>
          <a:xfrm>
            <a:off x="4181369" y="2674104"/>
            <a:ext cx="5215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winkl" pitchFamily="2" charset="77"/>
              </a:rPr>
              <a:t>There is a cat. 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609921-489C-A840-9A96-6A19B7AB1649}"/>
              </a:ext>
            </a:extLst>
          </p:cNvPr>
          <p:cNvSpPr txBox="1"/>
          <p:nvPr/>
        </p:nvSpPr>
        <p:spPr>
          <a:xfrm>
            <a:off x="4158222" y="1949441"/>
            <a:ext cx="52154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85BD32"/>
                </a:solidFill>
                <a:latin typeface="Twinkl" pitchFamily="2" charset="77"/>
              </a:rPr>
              <a:t>There is a cat. </a:t>
            </a:r>
            <a:endParaRPr lang="en-US" sz="3200" dirty="0">
              <a:solidFill>
                <a:srgbClr val="85BD3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711D5B-67EB-1E4E-A5F8-0BB282F5F3BF}"/>
              </a:ext>
            </a:extLst>
          </p:cNvPr>
          <p:cNvSpPr txBox="1"/>
          <p:nvPr/>
        </p:nvSpPr>
        <p:spPr>
          <a:xfrm>
            <a:off x="4181369" y="162316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Which sentence is correct?</a:t>
            </a:r>
            <a:endParaRPr lang="en-GB" b="0" dirty="0">
              <a:effectLst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2ACB74-A44F-6E44-9A9A-D02F0C986EC3}"/>
              </a:ext>
            </a:extLst>
          </p:cNvPr>
          <p:cNvSpPr txBox="1"/>
          <p:nvPr/>
        </p:nvSpPr>
        <p:spPr>
          <a:xfrm>
            <a:off x="3409158" y="3560421"/>
            <a:ext cx="3379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Click the picture to find out!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62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7" grpId="0" animBg="1"/>
      <p:bldP spid="4" grpId="0"/>
      <p:bldP spid="6" grpId="1"/>
      <p:bldP spid="6" grpId="2"/>
      <p:bldP spid="18" grpId="0" animBg="1"/>
      <p:bldP spid="10" grpId="0"/>
      <p:bldP spid="13" grpId="0"/>
      <p:bldP spid="13" grpId="1"/>
      <p:bldP spid="11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cat, mammal, domestic cat&#10;&#10;Description automatically generated">
            <a:extLst>
              <a:ext uri="{FF2B5EF4-FFF2-40B4-BE49-F238E27FC236}">
                <a16:creationId xmlns:a16="http://schemas.microsoft.com/office/drawing/2014/main" id="{C24081DA-E2FB-E14C-AA9D-9CE3778CB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202" y="4317791"/>
            <a:ext cx="1441777" cy="2034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0A6A24-4782-1040-A36B-9820F67E6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43" y="506128"/>
            <a:ext cx="8057445" cy="932850"/>
          </a:xfrm>
          <a:solidFill>
            <a:srgbClr val="F68E54"/>
          </a:solidFill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Why do we use ‘There is’ or ‘There are’?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198E2C-21AE-0542-B664-B50205315873}"/>
              </a:ext>
            </a:extLst>
          </p:cNvPr>
          <p:cNvSpPr txBox="1"/>
          <p:nvPr/>
        </p:nvSpPr>
        <p:spPr>
          <a:xfrm>
            <a:off x="615245" y="1549146"/>
            <a:ext cx="7930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none" strike="noStrike" dirty="0">
                <a:solidFill>
                  <a:srgbClr val="000000"/>
                </a:solidFill>
                <a:effectLst/>
                <a:latin typeface="Twinkl" pitchFamily="2" charset="77"/>
              </a:rPr>
              <a:t>‘There is a cat’ is the correct answer because there is only one cat.</a:t>
            </a:r>
            <a:endParaRPr lang="en-US" dirty="0">
              <a:latin typeface="Twinkl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985B2A-E87A-FE41-A54C-B47619808163}"/>
              </a:ext>
            </a:extLst>
          </p:cNvPr>
          <p:cNvSpPr txBox="1"/>
          <p:nvPr/>
        </p:nvSpPr>
        <p:spPr>
          <a:xfrm>
            <a:off x="615245" y="2084221"/>
            <a:ext cx="68805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85BD32"/>
                </a:solidFill>
                <a:latin typeface="Twinkl" pitchFamily="2" charset="77"/>
              </a:rPr>
              <a:t>There is…</a:t>
            </a:r>
          </a:p>
          <a:p>
            <a:r>
              <a:rPr lang="en-GB" dirty="0">
                <a:latin typeface="Twinkl" pitchFamily="2" charset="77"/>
              </a:rPr>
              <a:t>This is used for a singular noun. This means there is only one cat.</a:t>
            </a:r>
            <a:endParaRPr lang="en-US" dirty="0">
              <a:latin typeface="Twinkl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16CE9-58FC-BA44-B35F-4D3AB849A197}"/>
              </a:ext>
            </a:extLst>
          </p:cNvPr>
          <p:cNvSpPr txBox="1"/>
          <p:nvPr/>
        </p:nvSpPr>
        <p:spPr>
          <a:xfrm>
            <a:off x="606779" y="3593117"/>
            <a:ext cx="6002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5BD32"/>
                </a:solidFill>
                <a:latin typeface="Twinkl" pitchFamily="2" charset="77"/>
              </a:rPr>
              <a:t>There are…</a:t>
            </a:r>
          </a:p>
          <a:p>
            <a:r>
              <a:rPr lang="en-US" dirty="0">
                <a:latin typeface="Twinkl" pitchFamily="2" charset="77"/>
              </a:rPr>
              <a:t>This is used for plural nouns. There are two or more cats.</a:t>
            </a:r>
          </a:p>
        </p:txBody>
      </p:sp>
      <p:pic>
        <p:nvPicPr>
          <p:cNvPr id="10" name="Picture 9" descr="A picture containing text, cat, mammal, domestic cat&#10;&#10;Description automatically generated">
            <a:extLst>
              <a:ext uri="{FF2B5EF4-FFF2-40B4-BE49-F238E27FC236}">
                <a16:creationId xmlns:a16="http://schemas.microsoft.com/office/drawing/2014/main" id="{C1C2BE78-994D-C742-8EDE-BA6D8B167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779" y="1729763"/>
            <a:ext cx="1549021" cy="2186241"/>
          </a:xfrm>
          <a:prstGeom prst="rect">
            <a:avLst/>
          </a:prstGeom>
        </p:spPr>
      </p:pic>
      <p:pic>
        <p:nvPicPr>
          <p:cNvPr id="11" name="Picture 10" descr="A picture containing text, cat, mammal, domestic cat&#10;&#10;Description automatically generated">
            <a:extLst>
              <a:ext uri="{FF2B5EF4-FFF2-40B4-BE49-F238E27FC236}">
                <a16:creationId xmlns:a16="http://schemas.microsoft.com/office/drawing/2014/main" id="{BF10D644-39B7-784F-8A9B-14B874DB8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845" y="4317235"/>
            <a:ext cx="1441777" cy="203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4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EEE8-2F1E-4042-B245-ACC80A1A0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717" y="533180"/>
            <a:ext cx="8065034" cy="927805"/>
          </a:xfrm>
          <a:solidFill>
            <a:srgbClr val="7EA6D9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There is / There 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8D6012-3209-1240-83DE-36AB661D4876}"/>
              </a:ext>
            </a:extLst>
          </p:cNvPr>
          <p:cNvSpPr txBox="1"/>
          <p:nvPr/>
        </p:nvSpPr>
        <p:spPr>
          <a:xfrm>
            <a:off x="621768" y="1675474"/>
            <a:ext cx="7890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winkl" pitchFamily="2" charset="77"/>
              </a:rPr>
              <a:t>Look at the pictures on the following slides. </a:t>
            </a:r>
            <a:endParaRPr lang="en-GB" b="0" dirty="0">
              <a:effectLst/>
              <a:latin typeface="Twinkl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C4AEA7-0B4F-A445-B713-131A9DC28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03910" y="2727644"/>
            <a:ext cx="1218321" cy="3663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2EF3F6-3C0B-1A46-86CB-D11225BD2583}"/>
              </a:ext>
            </a:extLst>
          </p:cNvPr>
          <p:cNvSpPr txBox="1"/>
          <p:nvPr/>
        </p:nvSpPr>
        <p:spPr>
          <a:xfrm>
            <a:off x="621768" y="2143823"/>
            <a:ext cx="7765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2" charset="77"/>
              </a:rPr>
              <a:t>Say a sentence about what you can see, using one of these sentence</a:t>
            </a:r>
          </a:p>
          <a:p>
            <a:r>
              <a:rPr lang="en-GB" dirty="0">
                <a:latin typeface="Twinkl" pitchFamily="2" charset="77"/>
              </a:rPr>
              <a:t>starters:</a:t>
            </a:r>
            <a:endParaRPr lang="en-GB" b="0" dirty="0">
              <a:effectLst/>
              <a:latin typeface="Twinkl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573F2E-1B75-B545-A368-C89A23421FFC}"/>
              </a:ext>
            </a:extLst>
          </p:cNvPr>
          <p:cNvSpPr txBox="1"/>
          <p:nvPr/>
        </p:nvSpPr>
        <p:spPr>
          <a:xfrm>
            <a:off x="621769" y="4357091"/>
            <a:ext cx="7336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winkl" pitchFamily="2" charset="77"/>
              </a:rPr>
              <a:t>Maybe you can write the sentence down too? </a:t>
            </a:r>
            <a:endParaRPr lang="en-GB" b="0" dirty="0">
              <a:effectLst/>
              <a:latin typeface="Twinkl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280F49-C65A-CA46-A935-251D4AC82A74}"/>
              </a:ext>
            </a:extLst>
          </p:cNvPr>
          <p:cNvSpPr txBox="1"/>
          <p:nvPr/>
        </p:nvSpPr>
        <p:spPr>
          <a:xfrm>
            <a:off x="621768" y="4915441"/>
            <a:ext cx="6817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winkl" pitchFamily="2" charset="77"/>
              </a:rPr>
              <a:t>Go to the next slide after each picture to see if you are right.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2C1E4B-429C-EE48-AA62-419CD08C378E}"/>
              </a:ext>
            </a:extLst>
          </p:cNvPr>
          <p:cNvSpPr txBox="1"/>
          <p:nvPr/>
        </p:nvSpPr>
        <p:spPr>
          <a:xfrm>
            <a:off x="621768" y="3111957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5BD32"/>
                </a:solidFill>
              </a:rPr>
              <a:t>There is…</a:t>
            </a:r>
          </a:p>
          <a:p>
            <a:endParaRPr lang="en-US" b="1" dirty="0">
              <a:solidFill>
                <a:srgbClr val="85BD32"/>
              </a:solidFill>
            </a:endParaRPr>
          </a:p>
          <a:p>
            <a:r>
              <a:rPr lang="en-US" b="1" dirty="0">
                <a:solidFill>
                  <a:srgbClr val="85BD32"/>
                </a:solidFill>
              </a:rPr>
              <a:t>There are…</a:t>
            </a:r>
          </a:p>
        </p:txBody>
      </p:sp>
    </p:spTree>
    <p:extLst>
      <p:ext uri="{BB962C8B-B14F-4D97-AF65-F5344CB8AC3E}">
        <p14:creationId xmlns:p14="http://schemas.microsoft.com/office/powerpoint/2010/main" val="32614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2B105-D73A-DF40-8BB9-B22BE49F4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48" y="517173"/>
            <a:ext cx="8075903" cy="905227"/>
          </a:xfrm>
          <a:solidFill>
            <a:srgbClr val="F68E54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There is / There are</a:t>
            </a:r>
          </a:p>
        </p:txBody>
      </p:sp>
      <p:pic>
        <p:nvPicPr>
          <p:cNvPr id="4" name="Picture 3" descr="A red apple with a leaf on it&#10;&#10;Description automatically generated with low confidence">
            <a:extLst>
              <a:ext uri="{FF2B5EF4-FFF2-40B4-BE49-F238E27FC236}">
                <a16:creationId xmlns:a16="http://schemas.microsoft.com/office/drawing/2014/main" id="{FA5D2F7B-4D9B-C945-86B1-08E4DFD61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89" y="1714500"/>
            <a:ext cx="2547077" cy="3429000"/>
          </a:xfrm>
          <a:prstGeom prst="rect">
            <a:avLst/>
          </a:prstGeom>
        </p:spPr>
      </p:pic>
      <p:pic>
        <p:nvPicPr>
          <p:cNvPr id="5" name="Picture 4" descr="A red apple with a leaf on it&#10;&#10;Description automatically generated with low confidence">
            <a:extLst>
              <a:ext uri="{FF2B5EF4-FFF2-40B4-BE49-F238E27FC236}">
                <a16:creationId xmlns:a16="http://schemas.microsoft.com/office/drawing/2014/main" id="{47C1CE48-F285-6549-ABAF-1FB909DFE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323" y="1714500"/>
            <a:ext cx="2547077" cy="3429000"/>
          </a:xfrm>
          <a:prstGeom prst="rect">
            <a:avLst/>
          </a:prstGeom>
        </p:spPr>
      </p:pic>
      <p:pic>
        <p:nvPicPr>
          <p:cNvPr id="6" name="Picture 5" descr="A red apple with a leaf on it&#10;&#10;Description automatically generated with low confidence">
            <a:extLst>
              <a:ext uri="{FF2B5EF4-FFF2-40B4-BE49-F238E27FC236}">
                <a16:creationId xmlns:a16="http://schemas.microsoft.com/office/drawing/2014/main" id="{579F84CE-07C6-2C4D-9269-52594A890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434" y="1714500"/>
            <a:ext cx="254707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84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089A91E-D0F0-3947-BCB1-589E2C463B3F}"/>
              </a:ext>
            </a:extLst>
          </p:cNvPr>
          <p:cNvSpPr/>
          <p:nvPr/>
        </p:nvSpPr>
        <p:spPr>
          <a:xfrm>
            <a:off x="711200" y="4899379"/>
            <a:ext cx="3860800" cy="711786"/>
          </a:xfrm>
          <a:prstGeom prst="roundRect">
            <a:avLst/>
          </a:prstGeom>
          <a:solidFill>
            <a:srgbClr val="85B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66CB0F-5932-B940-AC3F-4E9DA6AF3F4D}"/>
              </a:ext>
            </a:extLst>
          </p:cNvPr>
          <p:cNvSpPr txBox="1"/>
          <p:nvPr/>
        </p:nvSpPr>
        <p:spPr>
          <a:xfrm>
            <a:off x="832391" y="4962884"/>
            <a:ext cx="3618418" cy="584775"/>
          </a:xfrm>
          <a:prstGeom prst="rect">
            <a:avLst/>
          </a:prstGeom>
          <a:solidFill>
            <a:srgbClr val="85BD32"/>
          </a:solidFill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b="1" i="0" u="none" strike="noStrike" dirty="0">
                <a:solidFill>
                  <a:schemeClr val="bg1"/>
                </a:solidFill>
                <a:effectLst/>
                <a:latin typeface="Twinkl" pitchFamily="2" charset="77"/>
              </a:rPr>
              <a:t>There are apples.</a:t>
            </a:r>
            <a:r>
              <a:rPr lang="en-GB" sz="3200" b="0" i="0" u="none" strike="noStrike" dirty="0">
                <a:solidFill>
                  <a:schemeClr val="bg1"/>
                </a:solidFill>
                <a:effectLst/>
                <a:latin typeface="Twinkl" pitchFamily="2" charset="77"/>
              </a:rPr>
              <a:t> </a:t>
            </a:r>
            <a:endParaRPr lang="en-GB" sz="3200" b="0" dirty="0">
              <a:solidFill>
                <a:schemeClr val="bg1"/>
              </a:solidFill>
              <a:effectLst/>
              <a:latin typeface="Twinkl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CFB064-695C-0449-8E48-DB9DA5B69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87" y="514713"/>
            <a:ext cx="8029225" cy="930265"/>
          </a:xfrm>
          <a:solidFill>
            <a:srgbClr val="F68E54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There is / There are</a:t>
            </a:r>
          </a:p>
        </p:txBody>
      </p:sp>
      <p:pic>
        <p:nvPicPr>
          <p:cNvPr id="4" name="Picture 3" descr="A red apple with a leaf on it&#10;&#10;Description automatically generated with low confidence">
            <a:extLst>
              <a:ext uri="{FF2B5EF4-FFF2-40B4-BE49-F238E27FC236}">
                <a16:creationId xmlns:a16="http://schemas.microsoft.com/office/drawing/2014/main" id="{BA8A86F0-D151-F545-9B05-C39509AA0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4237" y="1671453"/>
            <a:ext cx="1292273" cy="1739721"/>
          </a:xfrm>
          <a:prstGeom prst="rect">
            <a:avLst/>
          </a:prstGeom>
        </p:spPr>
      </p:pic>
      <p:pic>
        <p:nvPicPr>
          <p:cNvPr id="5" name="Picture 4" descr="A red apple with a leaf on it&#10;&#10;Description automatically generated with low confidence">
            <a:extLst>
              <a:ext uri="{FF2B5EF4-FFF2-40B4-BE49-F238E27FC236}">
                <a16:creationId xmlns:a16="http://schemas.microsoft.com/office/drawing/2014/main" id="{4FF770BF-A492-BB44-9077-14EC000EC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682" y="2605127"/>
            <a:ext cx="1292273" cy="17397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04C8F9-1401-2D44-9BDE-8044B7AEE02A}"/>
              </a:ext>
            </a:extLst>
          </p:cNvPr>
          <p:cNvSpPr txBox="1"/>
          <p:nvPr/>
        </p:nvSpPr>
        <p:spPr>
          <a:xfrm>
            <a:off x="832391" y="5771830"/>
            <a:ext cx="43973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Twinkl" pitchFamily="2" charset="77"/>
              </a:rPr>
              <a:t>You could also say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winkl" pitchFamily="2" charset="77"/>
              </a:rPr>
              <a:t>: </a:t>
            </a: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Twinkl" pitchFamily="2" charset="77"/>
              </a:rPr>
              <a:t>There are some apples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winkl" pitchFamily="2" charset="77"/>
              </a:rPr>
              <a:t>. </a:t>
            </a:r>
            <a:endParaRPr lang="en-US" sz="1600" dirty="0"/>
          </a:p>
        </p:txBody>
      </p:sp>
      <p:pic>
        <p:nvPicPr>
          <p:cNvPr id="3" name="Picture 2" descr="A red apple with a leaf on it&#10;&#10;Description automatically generated with low confidence">
            <a:extLst>
              <a:ext uri="{FF2B5EF4-FFF2-40B4-BE49-F238E27FC236}">
                <a16:creationId xmlns:a16="http://schemas.microsoft.com/office/drawing/2014/main" id="{6DE34017-C0D0-2047-AD06-45DF7BB90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727" y="2564692"/>
            <a:ext cx="1292273" cy="173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9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E81B5-14FE-AB42-924D-383E4CEE6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72" y="517173"/>
            <a:ext cx="8067856" cy="915284"/>
          </a:xfrm>
          <a:solidFill>
            <a:srgbClr val="7EA6D9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There is / There are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7BC8B1E-C491-BC4E-80DB-B1771ED2F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217" y="1556635"/>
            <a:ext cx="3865565" cy="412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36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B98EAAE-0652-5A46-96F8-E2102400C544}"/>
              </a:ext>
            </a:extLst>
          </p:cNvPr>
          <p:cNvSpPr/>
          <p:nvPr/>
        </p:nvSpPr>
        <p:spPr>
          <a:xfrm>
            <a:off x="706435" y="5407560"/>
            <a:ext cx="3278543" cy="711786"/>
          </a:xfrm>
          <a:prstGeom prst="roundRect">
            <a:avLst/>
          </a:prstGeom>
          <a:solidFill>
            <a:srgbClr val="85B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FB1230-E88A-644C-932F-1DA2F6F6484E}"/>
              </a:ext>
            </a:extLst>
          </p:cNvPr>
          <p:cNvSpPr txBox="1"/>
          <p:nvPr/>
        </p:nvSpPr>
        <p:spPr>
          <a:xfrm>
            <a:off x="728134" y="5471066"/>
            <a:ext cx="3256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i="0" u="none" strike="noStrike" dirty="0">
                <a:solidFill>
                  <a:schemeClr val="bg1"/>
                </a:solidFill>
                <a:effectLst/>
                <a:latin typeface="Twinkl" pitchFamily="2" charset="77"/>
              </a:rPr>
              <a:t>There is a shoe. </a:t>
            </a:r>
            <a:endParaRPr lang="en-US" sz="3200" b="1" dirty="0">
              <a:solidFill>
                <a:schemeClr val="bg1"/>
              </a:solidFill>
              <a:latin typeface="Twinkl" pitchFamily="2" charset="77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2D34630-2FA9-3646-A60A-FBDE2C6E1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248" y="1985612"/>
            <a:ext cx="2441974" cy="260896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AAECE6F-4CFE-5547-AFE5-58E2C47A87F2}"/>
              </a:ext>
            </a:extLst>
          </p:cNvPr>
          <p:cNvSpPr txBox="1">
            <a:spLocks/>
          </p:cNvSpPr>
          <p:nvPr/>
        </p:nvSpPr>
        <p:spPr>
          <a:xfrm>
            <a:off x="533307" y="506585"/>
            <a:ext cx="8067856" cy="915284"/>
          </a:xfrm>
          <a:prstGeom prst="roundRect">
            <a:avLst>
              <a:gd name="adj" fmla="val 9641"/>
            </a:avLst>
          </a:prstGeom>
          <a:solidFill>
            <a:srgbClr val="7EA6D9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There is / There are</a:t>
            </a:r>
          </a:p>
        </p:txBody>
      </p:sp>
    </p:spTree>
    <p:extLst>
      <p:ext uri="{BB962C8B-B14F-4D97-AF65-F5344CB8AC3E}">
        <p14:creationId xmlns:p14="http://schemas.microsoft.com/office/powerpoint/2010/main" val="332869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F301D-1F68-7D46-82DF-2FAC80F9A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72" y="516210"/>
            <a:ext cx="8034455" cy="956027"/>
          </a:xfrm>
          <a:solidFill>
            <a:srgbClr val="F68E54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There is / There are</a:t>
            </a:r>
          </a:p>
        </p:txBody>
      </p:sp>
      <p:pic>
        <p:nvPicPr>
          <p:cNvPr id="4" name="Picture 3" descr="A close-up of a car&#10;&#10;Description automatically generated with medium confidence">
            <a:extLst>
              <a:ext uri="{FF2B5EF4-FFF2-40B4-BE49-F238E27FC236}">
                <a16:creationId xmlns:a16="http://schemas.microsoft.com/office/drawing/2014/main" id="{7B307438-44D9-7F4C-9036-E6E6FB30E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46" y="1869222"/>
            <a:ext cx="7615308" cy="359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56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" id="{CBEA4A0C-9A79-4809-A99F-7A52075BF9FC}" vid="{E3A9B290-4D20-4536-AF63-A7C37011FE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</TotalTime>
  <Words>355</Words>
  <Application>Microsoft Macintosh PowerPoint</Application>
  <PresentationFormat>On-screen Show (4:3)</PresentationFormat>
  <Paragraphs>53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Arial</vt:lpstr>
      <vt:lpstr>Twinkl</vt:lpstr>
      <vt:lpstr>Office Theme</vt:lpstr>
      <vt:lpstr>PowerPoint Presentation</vt:lpstr>
      <vt:lpstr>There is / There are</vt:lpstr>
      <vt:lpstr>Why do we use ‘There is’ or ‘There are’?</vt:lpstr>
      <vt:lpstr>There is / There are</vt:lpstr>
      <vt:lpstr>There is / There are</vt:lpstr>
      <vt:lpstr>There is / There are</vt:lpstr>
      <vt:lpstr>There is / There are</vt:lpstr>
      <vt:lpstr>PowerPoint Presentation</vt:lpstr>
      <vt:lpstr>There is / There 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Challenge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twinkl twinkl</cp:lastModifiedBy>
  <cp:revision>7</cp:revision>
  <dcterms:created xsi:type="dcterms:W3CDTF">2022-02-21T15:36:09Z</dcterms:created>
  <dcterms:modified xsi:type="dcterms:W3CDTF">2022-02-25T09:36:39Z</dcterms:modified>
</cp:coreProperties>
</file>